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06" r:id="rId6"/>
  </p:sldMasterIdLst>
  <p:notesMasterIdLst>
    <p:notesMasterId r:id="rId29"/>
  </p:notesMasterIdLst>
  <p:handoutMasterIdLst>
    <p:handoutMasterId r:id="rId30"/>
  </p:handoutMasterIdLst>
  <p:sldIdLst>
    <p:sldId id="294" r:id="rId7"/>
    <p:sldId id="295" r:id="rId8"/>
    <p:sldId id="296" r:id="rId9"/>
    <p:sldId id="297" r:id="rId10"/>
    <p:sldId id="298" r:id="rId11"/>
    <p:sldId id="318" r:id="rId12"/>
    <p:sldId id="311" r:id="rId13"/>
    <p:sldId id="301" r:id="rId14"/>
    <p:sldId id="302" r:id="rId15"/>
    <p:sldId id="303" r:id="rId16"/>
    <p:sldId id="304" r:id="rId17"/>
    <p:sldId id="305" r:id="rId18"/>
    <p:sldId id="306" r:id="rId19"/>
    <p:sldId id="307" r:id="rId20"/>
    <p:sldId id="308" r:id="rId21"/>
    <p:sldId id="309" r:id="rId22"/>
    <p:sldId id="313" r:id="rId23"/>
    <p:sldId id="310" r:id="rId24"/>
    <p:sldId id="312" r:id="rId25"/>
    <p:sldId id="316" r:id="rId26"/>
    <p:sldId id="314" r:id="rId27"/>
    <p:sldId id="317"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A7A8AA"/>
    <a:srgbClr val="004C97"/>
    <a:srgbClr val="50504E"/>
    <a:srgbClr val="4E4E4E"/>
    <a:srgbClr val="404040"/>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4660"/>
  </p:normalViewPr>
  <p:slideViewPr>
    <p:cSldViewPr snapToGrid="0" snapToObjects="1" showGuides="1">
      <p:cViewPr varScale="1">
        <p:scale>
          <a:sx n="86" d="100"/>
          <a:sy n="86" d="100"/>
        </p:scale>
        <p:origin x="1454" y="5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4DDC-DD6D-4D46-86F2-81B11B985A17}"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58558AA1-9397-439A-BC18-723DBDBEC3E1}">
      <dgm:prSet phldrT="[Text]" custT="1"/>
      <dgm:spPr/>
      <dgm:t>
        <a:bodyPr/>
        <a:lstStyle/>
        <a:p>
          <a:r>
            <a:rPr lang="en-US" sz="1400" dirty="0"/>
            <a:t>WBS 121.03.09.03.03.01</a:t>
          </a:r>
        </a:p>
        <a:p>
          <a:r>
            <a:rPr lang="en-US" sz="1400" dirty="0"/>
            <a:t>Optical Transport Line</a:t>
          </a:r>
        </a:p>
      </dgm:t>
    </dgm:pt>
    <dgm:pt modelId="{23761546-BAFB-4ECC-8454-89DA0AF02720}" type="parTrans" cxnId="{4E508B8E-8BE4-4BF4-85E1-2B20BF2028B1}">
      <dgm:prSet/>
      <dgm:spPr/>
      <dgm:t>
        <a:bodyPr/>
        <a:lstStyle/>
        <a:p>
          <a:endParaRPr lang="en-US"/>
        </a:p>
      </dgm:t>
    </dgm:pt>
    <dgm:pt modelId="{945A1720-A062-4A5B-9848-CB72B2021381}" type="sibTrans" cxnId="{4E508B8E-8BE4-4BF4-85E1-2B20BF2028B1}">
      <dgm:prSet/>
      <dgm:spPr/>
      <dgm:t>
        <a:bodyPr/>
        <a:lstStyle/>
        <a:p>
          <a:endParaRPr lang="en-US"/>
        </a:p>
      </dgm:t>
    </dgm:pt>
    <dgm:pt modelId="{05C1FEC9-756C-471C-8A1C-CDE8F7100A2E}">
      <dgm:prSet phldrT="[Text]" custT="1"/>
      <dgm:spPr/>
      <dgm:t>
        <a:bodyPr/>
        <a:lstStyle/>
        <a:p>
          <a:pPr>
            <a:buNone/>
          </a:pPr>
          <a:r>
            <a:rPr lang="en-US" sz="1400" dirty="0"/>
            <a:t>WBS 121.03.09.03.03.01 </a:t>
          </a:r>
        </a:p>
        <a:p>
          <a:pPr>
            <a:buNone/>
          </a:pPr>
          <a:r>
            <a:rPr lang="en-US" sz="1400" dirty="0"/>
            <a:t>Laserwire Transport System</a:t>
          </a:r>
        </a:p>
        <a:p>
          <a:pPr>
            <a:buNone/>
          </a:pPr>
          <a:r>
            <a:rPr lang="en-US" sz="1400" dirty="0"/>
            <a:t>Connect to Laser Optics Boxes</a:t>
          </a:r>
        </a:p>
      </dgm:t>
    </dgm:pt>
    <dgm:pt modelId="{63AD768B-E061-44B6-B066-688CF337FF67}" type="parTrans" cxnId="{CD925B4E-7DEF-4EDB-82A5-EE81F6A43AD4}">
      <dgm:prSet/>
      <dgm:spPr/>
      <dgm:t>
        <a:bodyPr/>
        <a:lstStyle/>
        <a:p>
          <a:endParaRPr lang="en-US"/>
        </a:p>
      </dgm:t>
    </dgm:pt>
    <dgm:pt modelId="{FE61EB52-8DE7-4995-8E5D-97DB77725235}" type="sibTrans" cxnId="{CD925B4E-7DEF-4EDB-82A5-EE81F6A43AD4}">
      <dgm:prSet/>
      <dgm:spPr/>
      <dgm:t>
        <a:bodyPr/>
        <a:lstStyle/>
        <a:p>
          <a:endParaRPr lang="en-US"/>
        </a:p>
      </dgm:t>
    </dgm:pt>
    <dgm:pt modelId="{816CE96B-AB1B-4191-A368-46F34BA14032}">
      <dgm:prSet phldrT="[Text]" custT="1"/>
      <dgm:spPr/>
      <dgm:t>
        <a:bodyPr/>
        <a:lstStyle/>
        <a:p>
          <a:r>
            <a:rPr lang="en-US" sz="1400" dirty="0"/>
            <a:t>WBS </a:t>
          </a:r>
          <a:r>
            <a:rPr lang="en-US" sz="1400" b="1" dirty="0"/>
            <a:t>121.04</a:t>
          </a:r>
        </a:p>
        <a:p>
          <a:r>
            <a:rPr lang="en-US" sz="1400" dirty="0"/>
            <a:t>Installation</a:t>
          </a:r>
        </a:p>
        <a:p>
          <a:r>
            <a:rPr lang="en-US" sz="1400" dirty="0"/>
            <a:t>Mechanical installation and alignment of mirror boxes and beam tube sections Work within cryogenic (pipe), RF (waveguide), and electrical (cable tray) systems</a:t>
          </a:r>
        </a:p>
      </dgm:t>
    </dgm:pt>
    <dgm:pt modelId="{5AF53294-A0F1-4215-9D10-8DC6A8F9903E}" type="parTrans" cxnId="{B80AC5C1-22BB-406D-A6B9-86EF446E9C88}">
      <dgm:prSet/>
      <dgm:spPr/>
      <dgm:t>
        <a:bodyPr/>
        <a:lstStyle/>
        <a:p>
          <a:endParaRPr lang="en-US"/>
        </a:p>
      </dgm:t>
    </dgm:pt>
    <dgm:pt modelId="{FDAD5E0E-C376-4C62-ACB6-C226ECF24276}" type="sibTrans" cxnId="{B80AC5C1-22BB-406D-A6B9-86EF446E9C88}">
      <dgm:prSet/>
      <dgm:spPr/>
      <dgm:t>
        <a:bodyPr/>
        <a:lstStyle/>
        <a:p>
          <a:endParaRPr lang="en-US"/>
        </a:p>
      </dgm:t>
    </dgm:pt>
    <dgm:pt modelId="{E6CDE958-3F5D-4D2E-9AB7-DEE9D8DF5B5E}">
      <dgm:prSet phldrT="[Text]" custScaleX="125259" custScaleY="91382" custRadScaleRad="96461" custRadScaleInc="830"/>
      <dgm:spPr/>
      <dgm:t>
        <a:bodyPr/>
        <a:lstStyle/>
        <a:p>
          <a:endParaRPr lang="en-US"/>
        </a:p>
      </dgm:t>
    </dgm:pt>
    <dgm:pt modelId="{F2C67507-CE43-4F79-9904-6D376E8702EF}" type="sibTrans" cxnId="{0D99D8B1-92BF-4846-933C-C53E9CED45B3}">
      <dgm:prSet/>
      <dgm:spPr/>
      <dgm:t>
        <a:bodyPr/>
        <a:lstStyle/>
        <a:p>
          <a:endParaRPr lang="en-US"/>
        </a:p>
      </dgm:t>
    </dgm:pt>
    <dgm:pt modelId="{2B09877E-C9AC-4CBC-8B74-1A5B46811746}" type="parTrans" cxnId="{0D99D8B1-92BF-4846-933C-C53E9CED45B3}">
      <dgm:prSet custScaleX="90522" custLinFactNeighborX="-5845" custLinFactNeighborY="16733"/>
      <dgm:spPr/>
      <dgm:t>
        <a:bodyPr/>
        <a:lstStyle/>
        <a:p>
          <a:endParaRPr lang="en-US"/>
        </a:p>
      </dgm:t>
    </dgm:pt>
    <dgm:pt modelId="{F1F62316-4865-4B39-BC1C-B82E53AF74C9}">
      <dgm:prSet phldrT="[Text]" custT="1"/>
      <dgm:spPr/>
      <dgm:t>
        <a:bodyPr/>
        <a:lstStyle/>
        <a:p>
          <a:r>
            <a:rPr lang="en-US" sz="1400" dirty="0"/>
            <a:t>WBS 121.03.06 </a:t>
          </a:r>
        </a:p>
        <a:p>
          <a:r>
            <a:rPr lang="en-US" sz="1400" dirty="0"/>
            <a:t>Vacuum</a:t>
          </a:r>
        </a:p>
        <a:p>
          <a:r>
            <a:rPr lang="en-US" sz="1400" dirty="0"/>
            <a:t>Cleaning, assembly and vacuum certification of transport line components</a:t>
          </a:r>
        </a:p>
      </dgm:t>
    </dgm:pt>
    <dgm:pt modelId="{D3562E15-D10B-4274-B629-61F0CE88B216}" type="parTrans" cxnId="{F9C05BD3-A942-4490-A8D5-61FAF494541F}">
      <dgm:prSet/>
      <dgm:spPr/>
      <dgm:t>
        <a:bodyPr/>
        <a:lstStyle/>
        <a:p>
          <a:endParaRPr lang="en-US"/>
        </a:p>
      </dgm:t>
    </dgm:pt>
    <dgm:pt modelId="{9A76B702-459D-427A-9058-B482AC1264FB}" type="sibTrans" cxnId="{F9C05BD3-A942-4490-A8D5-61FAF494541F}">
      <dgm:prSet/>
      <dgm:spPr/>
      <dgm:t>
        <a:bodyPr/>
        <a:lstStyle/>
        <a:p>
          <a:endParaRPr lang="en-US"/>
        </a:p>
      </dgm:t>
    </dgm:pt>
    <dgm:pt modelId="{173FBAD8-4AC7-480A-88F9-35F50C2A3CFE}">
      <dgm:prSet phldrT="[Text]" custT="1"/>
      <dgm:spPr/>
      <dgm:t>
        <a:bodyPr/>
        <a:lstStyle/>
        <a:p>
          <a:r>
            <a:rPr lang="en-US" sz="1400" dirty="0"/>
            <a:t>WBS 121.03.08</a:t>
          </a:r>
        </a:p>
        <a:p>
          <a:r>
            <a:rPr lang="en-US" sz="1400" dirty="0"/>
            <a:t>Safety Systems</a:t>
          </a:r>
        </a:p>
        <a:p>
          <a:r>
            <a:rPr lang="en-US" sz="1400" dirty="0"/>
            <a:t>Laser system safety interlocks</a:t>
          </a:r>
        </a:p>
      </dgm:t>
    </dgm:pt>
    <dgm:pt modelId="{95BAC167-6553-4225-A74F-7264F2E83F3C}" type="parTrans" cxnId="{BA164989-11B7-4A34-B955-C6592A4344BF}">
      <dgm:prSet/>
      <dgm:spPr/>
      <dgm:t>
        <a:bodyPr/>
        <a:lstStyle/>
        <a:p>
          <a:endParaRPr lang="en-US"/>
        </a:p>
      </dgm:t>
    </dgm:pt>
    <dgm:pt modelId="{EBC2688B-3D7D-4825-902F-2F946A3F7D2C}" type="sibTrans" cxnId="{BA164989-11B7-4A34-B955-C6592A4344BF}">
      <dgm:prSet/>
      <dgm:spPr/>
      <dgm:t>
        <a:bodyPr/>
        <a:lstStyle/>
        <a:p>
          <a:endParaRPr lang="en-US"/>
        </a:p>
      </dgm:t>
    </dgm:pt>
    <dgm:pt modelId="{EFDBF0DE-E21D-4444-93AC-3CDEAA8A01EF}">
      <dgm:prSet phldrT="[Text]" custT="1"/>
      <dgm:spPr/>
      <dgm:t>
        <a:bodyPr/>
        <a:lstStyle/>
        <a:p>
          <a:r>
            <a:rPr lang="en-US" sz="1600" dirty="0"/>
            <a:t>WBS 121.06</a:t>
          </a:r>
        </a:p>
        <a:p>
          <a:r>
            <a:rPr lang="en-US" sz="1600" dirty="0"/>
            <a:t>Conventional Facilities</a:t>
          </a:r>
        </a:p>
        <a:p>
          <a:r>
            <a:rPr lang="en-US" sz="1600" dirty="0"/>
            <a:t>Laser hut</a:t>
          </a:r>
        </a:p>
      </dgm:t>
    </dgm:pt>
    <dgm:pt modelId="{B7512CBF-E703-416E-9792-52EE26CA1002}" type="parTrans" cxnId="{C656E444-9FB3-456F-ADA1-97033F99FB01}">
      <dgm:prSet/>
      <dgm:spPr/>
      <dgm:t>
        <a:bodyPr/>
        <a:lstStyle/>
        <a:p>
          <a:endParaRPr lang="en-US"/>
        </a:p>
      </dgm:t>
    </dgm:pt>
    <dgm:pt modelId="{F493B511-4B67-402E-9F34-1950751D4F09}" type="sibTrans" cxnId="{C656E444-9FB3-456F-ADA1-97033F99FB01}">
      <dgm:prSet/>
      <dgm:spPr/>
      <dgm:t>
        <a:bodyPr/>
        <a:lstStyle/>
        <a:p>
          <a:endParaRPr lang="en-US"/>
        </a:p>
      </dgm:t>
    </dgm:pt>
    <dgm:pt modelId="{256C0B61-4356-4E3D-81BE-7AEEAA3288A1}" type="pres">
      <dgm:prSet presAssocID="{1FB04DDC-DD6D-4D46-86F2-81B11B985A17}" presName="cycle" presStyleCnt="0">
        <dgm:presLayoutVars>
          <dgm:chMax val="1"/>
          <dgm:dir/>
          <dgm:animLvl val="ctr"/>
          <dgm:resizeHandles val="exact"/>
        </dgm:presLayoutVars>
      </dgm:prSet>
      <dgm:spPr/>
    </dgm:pt>
    <dgm:pt modelId="{B33CF0D9-DFA3-4EA2-A499-9B0AAF9B6A9A}" type="pres">
      <dgm:prSet presAssocID="{58558AA1-9397-439A-BC18-723DBDBEC3E1}" presName="centerShape" presStyleLbl="node0" presStyleIdx="0" presStyleCnt="1" custLinFactNeighborX="-2301" custLinFactNeighborY="-6873"/>
      <dgm:spPr/>
    </dgm:pt>
    <dgm:pt modelId="{4A16FED8-75AC-4F3F-A1CF-4A2420FA2966}" type="pres">
      <dgm:prSet presAssocID="{63AD768B-E061-44B6-B066-688CF337FF67}" presName="parTrans" presStyleLbl="bgSibTrans2D1" presStyleIdx="0" presStyleCnt="5" custScaleX="110652" custLinFactNeighborX="-5845" custLinFactNeighborY="16733"/>
      <dgm:spPr/>
    </dgm:pt>
    <dgm:pt modelId="{66A41A31-4C6A-4E91-AA33-CF887908DA9A}" type="pres">
      <dgm:prSet presAssocID="{05C1FEC9-756C-471C-8A1C-CDE8F7100A2E}" presName="node" presStyleLbl="node1" presStyleIdx="0" presStyleCnt="5" custScaleX="128539" custScaleY="93928" custRadScaleRad="103525" custRadScaleInc="22309">
        <dgm:presLayoutVars>
          <dgm:bulletEnabled val="1"/>
        </dgm:presLayoutVars>
      </dgm:prSet>
      <dgm:spPr/>
    </dgm:pt>
    <dgm:pt modelId="{2E7D659E-4FF4-41F5-9208-1DB6B8B95B3B}" type="pres">
      <dgm:prSet presAssocID="{5AF53294-A0F1-4215-9D10-8DC6A8F9903E}" presName="parTrans" presStyleLbl="bgSibTrans2D1" presStyleIdx="1" presStyleCnt="5" custScaleX="107735"/>
      <dgm:spPr/>
    </dgm:pt>
    <dgm:pt modelId="{22EFD0B7-BC88-41F2-A563-C8586CE00168}" type="pres">
      <dgm:prSet presAssocID="{816CE96B-AB1B-4191-A368-46F34BA14032}" presName="node" presStyleLbl="node1" presStyleIdx="1" presStyleCnt="5" custScaleX="196912" custScaleY="106143" custRadScaleRad="124990" custRadScaleInc="-3027">
        <dgm:presLayoutVars>
          <dgm:bulletEnabled val="1"/>
        </dgm:presLayoutVars>
      </dgm:prSet>
      <dgm:spPr/>
    </dgm:pt>
    <dgm:pt modelId="{A83A58D8-96EE-4E07-8940-0CDF220FA0C2}" type="pres">
      <dgm:prSet presAssocID="{D3562E15-D10B-4274-B629-61F0CE88B216}" presName="parTrans" presStyleLbl="bgSibTrans2D1" presStyleIdx="2" presStyleCnt="5"/>
      <dgm:spPr/>
    </dgm:pt>
    <dgm:pt modelId="{A91D21F6-21FB-42B4-AE16-E9F11A12DBD4}" type="pres">
      <dgm:prSet presAssocID="{F1F62316-4865-4B39-BC1C-B82E53AF74C9}" presName="node" presStyleLbl="node1" presStyleIdx="2" presStyleCnt="5" custScaleX="123184" custScaleY="88338" custRadScaleRad="111866" custRadScaleInc="73986">
        <dgm:presLayoutVars>
          <dgm:bulletEnabled val="1"/>
        </dgm:presLayoutVars>
      </dgm:prSet>
      <dgm:spPr/>
    </dgm:pt>
    <dgm:pt modelId="{ADEAC396-ACDF-4C5C-BA00-754769D71C4B}" type="pres">
      <dgm:prSet presAssocID="{95BAC167-6553-4225-A74F-7264F2E83F3C}" presName="parTrans" presStyleLbl="bgSibTrans2D1" presStyleIdx="3" presStyleCnt="5"/>
      <dgm:spPr/>
    </dgm:pt>
    <dgm:pt modelId="{8096B60D-6367-4BA5-BE07-92343C697159}" type="pres">
      <dgm:prSet presAssocID="{173FBAD8-4AC7-480A-88F9-35F50C2A3CFE}" presName="node" presStyleLbl="node1" presStyleIdx="3" presStyleCnt="5" custScaleX="104920" custScaleY="89785" custRadScaleRad="100499" custRadScaleInc="61243">
        <dgm:presLayoutVars>
          <dgm:bulletEnabled val="1"/>
        </dgm:presLayoutVars>
      </dgm:prSet>
      <dgm:spPr/>
    </dgm:pt>
    <dgm:pt modelId="{4A04F4FB-BBCB-4F90-9210-B35DC7491847}" type="pres">
      <dgm:prSet presAssocID="{B7512CBF-E703-416E-9792-52EE26CA1002}" presName="parTrans" presStyleLbl="bgSibTrans2D1" presStyleIdx="4" presStyleCnt="5"/>
      <dgm:spPr/>
    </dgm:pt>
    <dgm:pt modelId="{484A4775-5AFE-4612-96FC-3AD151BBFF54}" type="pres">
      <dgm:prSet presAssocID="{EFDBF0DE-E21D-4444-93AC-3CDEAA8A01EF}" presName="node" presStyleLbl="node1" presStyleIdx="4" presStyleCnt="5" custScaleX="99019" custScaleY="80291" custRadScaleRad="89313" custRadScaleInc="22813">
        <dgm:presLayoutVars>
          <dgm:bulletEnabled val="1"/>
        </dgm:presLayoutVars>
      </dgm:prSet>
      <dgm:spPr/>
    </dgm:pt>
  </dgm:ptLst>
  <dgm:cxnLst>
    <dgm:cxn modelId="{23F9741E-153B-459D-BE4B-A4467899DC60}" type="presOf" srcId="{EFDBF0DE-E21D-4444-93AC-3CDEAA8A01EF}" destId="{484A4775-5AFE-4612-96FC-3AD151BBFF54}" srcOrd="0" destOrd="0" presId="urn:microsoft.com/office/officeart/2005/8/layout/radial4"/>
    <dgm:cxn modelId="{C4863A20-23BA-4415-B3C4-A46460A73B61}" type="presOf" srcId="{F1F62316-4865-4B39-BC1C-B82E53AF74C9}" destId="{A91D21F6-21FB-42B4-AE16-E9F11A12DBD4}" srcOrd="0" destOrd="0" presId="urn:microsoft.com/office/officeart/2005/8/layout/radial4"/>
    <dgm:cxn modelId="{48B2C728-5258-48ED-A920-A2754CB9BBFA}" type="presOf" srcId="{95BAC167-6553-4225-A74F-7264F2E83F3C}" destId="{ADEAC396-ACDF-4C5C-BA00-754769D71C4B}" srcOrd="0" destOrd="0" presId="urn:microsoft.com/office/officeart/2005/8/layout/radial4"/>
    <dgm:cxn modelId="{7400D32C-87C4-4D34-81E1-C3F9AD160753}" type="presOf" srcId="{B7512CBF-E703-416E-9792-52EE26CA1002}" destId="{4A04F4FB-BBCB-4F90-9210-B35DC7491847}" srcOrd="0" destOrd="0" presId="urn:microsoft.com/office/officeart/2005/8/layout/radial4"/>
    <dgm:cxn modelId="{E4647A38-5AF9-4011-B875-1995F238C41E}" type="presOf" srcId="{05C1FEC9-756C-471C-8A1C-CDE8F7100A2E}" destId="{66A41A31-4C6A-4E91-AA33-CF887908DA9A}" srcOrd="0" destOrd="0" presId="urn:microsoft.com/office/officeart/2005/8/layout/radial4"/>
    <dgm:cxn modelId="{8F8F4F39-9228-4B8E-9978-3C9349A6305A}" type="presOf" srcId="{5AF53294-A0F1-4215-9D10-8DC6A8F9903E}" destId="{2E7D659E-4FF4-41F5-9208-1DB6B8B95B3B}" srcOrd="0" destOrd="0" presId="urn:microsoft.com/office/officeart/2005/8/layout/radial4"/>
    <dgm:cxn modelId="{A096903E-A09C-4223-A6B9-6BF31AFBC250}" type="presOf" srcId="{173FBAD8-4AC7-480A-88F9-35F50C2A3CFE}" destId="{8096B60D-6367-4BA5-BE07-92343C697159}" srcOrd="0" destOrd="0" presId="urn:microsoft.com/office/officeart/2005/8/layout/radial4"/>
    <dgm:cxn modelId="{C656E444-9FB3-456F-ADA1-97033F99FB01}" srcId="{58558AA1-9397-439A-BC18-723DBDBEC3E1}" destId="{EFDBF0DE-E21D-4444-93AC-3CDEAA8A01EF}" srcOrd="4" destOrd="0" parTransId="{B7512CBF-E703-416E-9792-52EE26CA1002}" sibTransId="{F493B511-4B67-402E-9F34-1950751D4F09}"/>
    <dgm:cxn modelId="{1C9A9C49-5ADB-42FE-A2B1-AC11863B606A}" type="presOf" srcId="{1FB04DDC-DD6D-4D46-86F2-81B11B985A17}" destId="{256C0B61-4356-4E3D-81BE-7AEEAA3288A1}" srcOrd="0" destOrd="0" presId="urn:microsoft.com/office/officeart/2005/8/layout/radial4"/>
    <dgm:cxn modelId="{CD925B4E-7DEF-4EDB-82A5-EE81F6A43AD4}" srcId="{58558AA1-9397-439A-BC18-723DBDBEC3E1}" destId="{05C1FEC9-756C-471C-8A1C-CDE8F7100A2E}" srcOrd="0" destOrd="0" parTransId="{63AD768B-E061-44B6-B066-688CF337FF67}" sibTransId="{FE61EB52-8DE7-4995-8E5D-97DB77725235}"/>
    <dgm:cxn modelId="{F1136687-B10B-4D90-A8C5-76568D90354D}" type="presOf" srcId="{816CE96B-AB1B-4191-A368-46F34BA14032}" destId="{22EFD0B7-BC88-41F2-A563-C8586CE00168}" srcOrd="0" destOrd="0" presId="urn:microsoft.com/office/officeart/2005/8/layout/radial4"/>
    <dgm:cxn modelId="{BA164989-11B7-4A34-B955-C6592A4344BF}" srcId="{58558AA1-9397-439A-BC18-723DBDBEC3E1}" destId="{173FBAD8-4AC7-480A-88F9-35F50C2A3CFE}" srcOrd="3" destOrd="0" parTransId="{95BAC167-6553-4225-A74F-7264F2E83F3C}" sibTransId="{EBC2688B-3D7D-4825-902F-2F946A3F7D2C}"/>
    <dgm:cxn modelId="{4E508B8E-8BE4-4BF4-85E1-2B20BF2028B1}" srcId="{1FB04DDC-DD6D-4D46-86F2-81B11B985A17}" destId="{58558AA1-9397-439A-BC18-723DBDBEC3E1}" srcOrd="0" destOrd="0" parTransId="{23761546-BAFB-4ECC-8454-89DA0AF02720}" sibTransId="{945A1720-A062-4A5B-9848-CB72B2021381}"/>
    <dgm:cxn modelId="{0D99D8B1-92BF-4846-933C-C53E9CED45B3}" srcId="{1FB04DDC-DD6D-4D46-86F2-81B11B985A17}" destId="{E6CDE958-3F5D-4D2E-9AB7-DEE9D8DF5B5E}" srcOrd="1" destOrd="0" parTransId="{2B09877E-C9AC-4CBC-8B74-1A5B46811746}" sibTransId="{F2C67507-CE43-4F79-9904-6D376E8702EF}"/>
    <dgm:cxn modelId="{7995C1BC-73EB-439E-869F-0AEBBF9DA8DA}" type="presOf" srcId="{58558AA1-9397-439A-BC18-723DBDBEC3E1}" destId="{B33CF0D9-DFA3-4EA2-A499-9B0AAF9B6A9A}" srcOrd="0" destOrd="0" presId="urn:microsoft.com/office/officeart/2005/8/layout/radial4"/>
    <dgm:cxn modelId="{B80AC5C1-22BB-406D-A6B9-86EF446E9C88}" srcId="{58558AA1-9397-439A-BC18-723DBDBEC3E1}" destId="{816CE96B-AB1B-4191-A368-46F34BA14032}" srcOrd="1" destOrd="0" parTransId="{5AF53294-A0F1-4215-9D10-8DC6A8F9903E}" sibTransId="{FDAD5E0E-C376-4C62-ACB6-C226ECF24276}"/>
    <dgm:cxn modelId="{F9C05BD3-A942-4490-A8D5-61FAF494541F}" srcId="{58558AA1-9397-439A-BC18-723DBDBEC3E1}" destId="{F1F62316-4865-4B39-BC1C-B82E53AF74C9}" srcOrd="2" destOrd="0" parTransId="{D3562E15-D10B-4274-B629-61F0CE88B216}" sibTransId="{9A76B702-459D-427A-9058-B482AC1264FB}"/>
    <dgm:cxn modelId="{0FA513EC-DA00-4D1D-9514-F61EE81DC966}" type="presOf" srcId="{D3562E15-D10B-4274-B629-61F0CE88B216}" destId="{A83A58D8-96EE-4E07-8940-0CDF220FA0C2}" srcOrd="0" destOrd="0" presId="urn:microsoft.com/office/officeart/2005/8/layout/radial4"/>
    <dgm:cxn modelId="{1AC91FEF-C7B6-4CBD-B9CD-1CE708238627}" type="presOf" srcId="{63AD768B-E061-44B6-B066-688CF337FF67}" destId="{4A16FED8-75AC-4F3F-A1CF-4A2420FA2966}" srcOrd="0" destOrd="0" presId="urn:microsoft.com/office/officeart/2005/8/layout/radial4"/>
    <dgm:cxn modelId="{10304296-2896-4EA7-85F3-B3E77BEA583A}" type="presParOf" srcId="{256C0B61-4356-4E3D-81BE-7AEEAA3288A1}" destId="{B33CF0D9-DFA3-4EA2-A499-9B0AAF9B6A9A}" srcOrd="0" destOrd="0" presId="urn:microsoft.com/office/officeart/2005/8/layout/radial4"/>
    <dgm:cxn modelId="{5D63E6B1-F28A-4F27-8900-9D8231CA0358}" type="presParOf" srcId="{256C0B61-4356-4E3D-81BE-7AEEAA3288A1}" destId="{4A16FED8-75AC-4F3F-A1CF-4A2420FA2966}" srcOrd="1" destOrd="0" presId="urn:microsoft.com/office/officeart/2005/8/layout/radial4"/>
    <dgm:cxn modelId="{DDA7E917-2AE8-4E47-9DE9-4B9BD1A730D6}" type="presParOf" srcId="{256C0B61-4356-4E3D-81BE-7AEEAA3288A1}" destId="{66A41A31-4C6A-4E91-AA33-CF887908DA9A}" srcOrd="2" destOrd="0" presId="urn:microsoft.com/office/officeart/2005/8/layout/radial4"/>
    <dgm:cxn modelId="{EC676287-BA0A-48C6-98F2-63460EC5BDB4}" type="presParOf" srcId="{256C0B61-4356-4E3D-81BE-7AEEAA3288A1}" destId="{2E7D659E-4FF4-41F5-9208-1DB6B8B95B3B}" srcOrd="3" destOrd="0" presId="urn:microsoft.com/office/officeart/2005/8/layout/radial4"/>
    <dgm:cxn modelId="{A8A1DB6A-0538-4BF8-920E-9735F00604CE}" type="presParOf" srcId="{256C0B61-4356-4E3D-81BE-7AEEAA3288A1}" destId="{22EFD0B7-BC88-41F2-A563-C8586CE00168}" srcOrd="4" destOrd="0" presId="urn:microsoft.com/office/officeart/2005/8/layout/radial4"/>
    <dgm:cxn modelId="{DBC753C5-81E0-45A3-87AE-128D91CA12C5}" type="presParOf" srcId="{256C0B61-4356-4E3D-81BE-7AEEAA3288A1}" destId="{A83A58D8-96EE-4E07-8940-0CDF220FA0C2}" srcOrd="5" destOrd="0" presId="urn:microsoft.com/office/officeart/2005/8/layout/radial4"/>
    <dgm:cxn modelId="{CBEA59EA-4468-478D-BB9D-0B955DA3B638}" type="presParOf" srcId="{256C0B61-4356-4E3D-81BE-7AEEAA3288A1}" destId="{A91D21F6-21FB-42B4-AE16-E9F11A12DBD4}" srcOrd="6" destOrd="0" presId="urn:microsoft.com/office/officeart/2005/8/layout/radial4"/>
    <dgm:cxn modelId="{D1DD695F-CF33-4A61-9C36-B1104019BE14}" type="presParOf" srcId="{256C0B61-4356-4E3D-81BE-7AEEAA3288A1}" destId="{ADEAC396-ACDF-4C5C-BA00-754769D71C4B}" srcOrd="7" destOrd="0" presId="urn:microsoft.com/office/officeart/2005/8/layout/radial4"/>
    <dgm:cxn modelId="{E61B9622-19CE-4C28-9F1E-A159E4040026}" type="presParOf" srcId="{256C0B61-4356-4E3D-81BE-7AEEAA3288A1}" destId="{8096B60D-6367-4BA5-BE07-92343C697159}" srcOrd="8" destOrd="0" presId="urn:microsoft.com/office/officeart/2005/8/layout/radial4"/>
    <dgm:cxn modelId="{ABB62CBF-C187-4067-A6A4-4DAE018FDE41}" type="presParOf" srcId="{256C0B61-4356-4E3D-81BE-7AEEAA3288A1}" destId="{4A04F4FB-BBCB-4F90-9210-B35DC7491847}" srcOrd="9" destOrd="0" presId="urn:microsoft.com/office/officeart/2005/8/layout/radial4"/>
    <dgm:cxn modelId="{3E309C0C-549C-4CED-9DDC-2F45A6794C99}" type="presParOf" srcId="{256C0B61-4356-4E3D-81BE-7AEEAA3288A1}" destId="{484A4775-5AFE-4612-96FC-3AD151BBFF54}"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F0D9-DFA3-4EA2-A499-9B0AAF9B6A9A}">
      <dsp:nvSpPr>
        <dsp:cNvPr id="0" name=""/>
        <dsp:cNvSpPr/>
      </dsp:nvSpPr>
      <dsp:spPr>
        <a:xfrm>
          <a:off x="3088637" y="2395011"/>
          <a:ext cx="2128024" cy="21280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WBS 121.03.09.03.03.01</a:t>
          </a:r>
        </a:p>
        <a:p>
          <a:pPr marL="0" lvl="0" indent="0" algn="ctr" defTabSz="622300">
            <a:lnSpc>
              <a:spcPct val="90000"/>
            </a:lnSpc>
            <a:spcBef>
              <a:spcPct val="0"/>
            </a:spcBef>
            <a:spcAft>
              <a:spcPct val="35000"/>
            </a:spcAft>
            <a:buNone/>
          </a:pPr>
          <a:r>
            <a:rPr lang="en-US" sz="1400" kern="1200" dirty="0"/>
            <a:t>Optical Transport Line</a:t>
          </a:r>
        </a:p>
      </dsp:txBody>
      <dsp:txXfrm>
        <a:off x="3400279" y="2706653"/>
        <a:ext cx="1504740" cy="1504740"/>
      </dsp:txXfrm>
    </dsp:sp>
    <dsp:sp modelId="{4A16FED8-75AC-4F3F-A1CF-4A2420FA2966}">
      <dsp:nvSpPr>
        <dsp:cNvPr id="0" name=""/>
        <dsp:cNvSpPr/>
      </dsp:nvSpPr>
      <dsp:spPr>
        <a:xfrm rot="10825866">
          <a:off x="967274" y="3241642"/>
          <a:ext cx="2006473" cy="606487"/>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A41A31-4C6A-4E91-AA33-CF887908DA9A}">
      <dsp:nvSpPr>
        <dsp:cNvPr id="0" name=""/>
        <dsp:cNvSpPr/>
      </dsp:nvSpPr>
      <dsp:spPr>
        <a:xfrm>
          <a:off x="-129421" y="2677032"/>
          <a:ext cx="2598574" cy="151909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WBS 121.03.09.03.03.01 </a:t>
          </a:r>
        </a:p>
        <a:p>
          <a:pPr marL="0" lvl="0" indent="0" algn="ctr" defTabSz="622300">
            <a:lnSpc>
              <a:spcPct val="90000"/>
            </a:lnSpc>
            <a:spcBef>
              <a:spcPct val="0"/>
            </a:spcBef>
            <a:spcAft>
              <a:spcPct val="35000"/>
            </a:spcAft>
            <a:buNone/>
          </a:pPr>
          <a:r>
            <a:rPr lang="en-US" sz="1400" kern="1200" dirty="0"/>
            <a:t>Laserwire Transport System</a:t>
          </a:r>
        </a:p>
        <a:p>
          <a:pPr marL="0" lvl="0" indent="0" algn="ctr" defTabSz="622300">
            <a:lnSpc>
              <a:spcPct val="90000"/>
            </a:lnSpc>
            <a:spcBef>
              <a:spcPct val="0"/>
            </a:spcBef>
            <a:spcAft>
              <a:spcPct val="35000"/>
            </a:spcAft>
            <a:buNone/>
          </a:pPr>
          <a:r>
            <a:rPr lang="en-US" sz="1400" kern="1200" dirty="0"/>
            <a:t>Connect to Laser Optics Boxes</a:t>
          </a:r>
        </a:p>
      </dsp:txBody>
      <dsp:txXfrm>
        <a:off x="-84928" y="2721525"/>
        <a:ext cx="2509588" cy="1430110"/>
      </dsp:txXfrm>
    </dsp:sp>
    <dsp:sp modelId="{2E7D659E-4FF4-41F5-9208-1DB6B8B95B3B}">
      <dsp:nvSpPr>
        <dsp:cNvPr id="0" name=""/>
        <dsp:cNvSpPr/>
      </dsp:nvSpPr>
      <dsp:spPr>
        <a:xfrm rot="13591522">
          <a:off x="1608041" y="1587958"/>
          <a:ext cx="2116241" cy="606487"/>
        </a:xfrm>
        <a:prstGeom prst="leftArrow">
          <a:avLst>
            <a:gd name="adj1" fmla="val 60000"/>
            <a:gd name="adj2" fmla="val 50000"/>
          </a:avLst>
        </a:prstGeom>
        <a:solidFill>
          <a:schemeClr val="accent5">
            <a:hueOff val="-2879200"/>
            <a:satOff val="-25000"/>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FD0B7-BC88-41F2-A563-C8586CE00168}">
      <dsp:nvSpPr>
        <dsp:cNvPr id="0" name=""/>
        <dsp:cNvSpPr/>
      </dsp:nvSpPr>
      <dsp:spPr>
        <a:xfrm>
          <a:off x="0" y="320151"/>
          <a:ext cx="3980819" cy="1716649"/>
        </a:xfrm>
        <a:prstGeom prst="roundRect">
          <a:avLst>
            <a:gd name="adj" fmla="val 10000"/>
          </a:avLst>
        </a:prstGeom>
        <a:solidFill>
          <a:schemeClr val="accent5">
            <a:hueOff val="-2879200"/>
            <a:satOff val="-25000"/>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WBS </a:t>
          </a:r>
          <a:r>
            <a:rPr lang="en-US" sz="1400" b="1" kern="1200" dirty="0"/>
            <a:t>121.04</a:t>
          </a:r>
        </a:p>
        <a:p>
          <a:pPr marL="0" lvl="0" indent="0" algn="ctr" defTabSz="622300">
            <a:lnSpc>
              <a:spcPct val="90000"/>
            </a:lnSpc>
            <a:spcBef>
              <a:spcPct val="0"/>
            </a:spcBef>
            <a:spcAft>
              <a:spcPct val="35000"/>
            </a:spcAft>
            <a:buNone/>
          </a:pPr>
          <a:r>
            <a:rPr lang="en-US" sz="1400" kern="1200" dirty="0"/>
            <a:t>Installation</a:t>
          </a:r>
        </a:p>
        <a:p>
          <a:pPr marL="0" lvl="0" indent="0" algn="ctr" defTabSz="622300">
            <a:lnSpc>
              <a:spcPct val="90000"/>
            </a:lnSpc>
            <a:spcBef>
              <a:spcPct val="0"/>
            </a:spcBef>
            <a:spcAft>
              <a:spcPct val="35000"/>
            </a:spcAft>
            <a:buNone/>
          </a:pPr>
          <a:r>
            <a:rPr lang="en-US" sz="1400" kern="1200" dirty="0"/>
            <a:t>Mechanical installation and alignment of mirror boxes and beam tube sections Work within cryogenic (pipe), RF (waveguide), and electrical (cable tray) systems</a:t>
          </a:r>
        </a:p>
      </dsp:txBody>
      <dsp:txXfrm>
        <a:off x="50279" y="370430"/>
        <a:ext cx="3880261" cy="1616091"/>
      </dsp:txXfrm>
    </dsp:sp>
    <dsp:sp modelId="{A83A58D8-96EE-4E07-8940-0CDF220FA0C2}">
      <dsp:nvSpPr>
        <dsp:cNvPr id="0" name=""/>
        <dsp:cNvSpPr/>
      </dsp:nvSpPr>
      <dsp:spPr>
        <a:xfrm rot="18144478">
          <a:off x="4318613" y="1308814"/>
          <a:ext cx="2013035" cy="606487"/>
        </a:xfrm>
        <a:prstGeom prst="leftArrow">
          <a:avLst>
            <a:gd name="adj1" fmla="val 60000"/>
            <a:gd name="adj2" fmla="val 50000"/>
          </a:avLst>
        </a:prstGeom>
        <a:solidFill>
          <a:schemeClr val="accent5">
            <a:hueOff val="-5758399"/>
            <a:satOff val="-50000"/>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D21F6-21FB-42B4-AE16-E9F11A12DBD4}">
      <dsp:nvSpPr>
        <dsp:cNvPr id="0" name=""/>
        <dsp:cNvSpPr/>
      </dsp:nvSpPr>
      <dsp:spPr>
        <a:xfrm>
          <a:off x="4619409" y="47957"/>
          <a:ext cx="2490316" cy="1428689"/>
        </a:xfrm>
        <a:prstGeom prst="roundRect">
          <a:avLst>
            <a:gd name="adj" fmla="val 10000"/>
          </a:avLst>
        </a:prstGeom>
        <a:solidFill>
          <a:schemeClr val="accent5">
            <a:hueOff val="-5758399"/>
            <a:satOff val="-50000"/>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WBS 121.03.06 </a:t>
          </a:r>
        </a:p>
        <a:p>
          <a:pPr marL="0" lvl="0" indent="0" algn="ctr" defTabSz="622300">
            <a:lnSpc>
              <a:spcPct val="90000"/>
            </a:lnSpc>
            <a:spcBef>
              <a:spcPct val="0"/>
            </a:spcBef>
            <a:spcAft>
              <a:spcPct val="35000"/>
            </a:spcAft>
            <a:buNone/>
          </a:pPr>
          <a:r>
            <a:rPr lang="en-US" sz="1400" kern="1200" dirty="0"/>
            <a:t>Vacuum</a:t>
          </a:r>
        </a:p>
        <a:p>
          <a:pPr marL="0" lvl="0" indent="0" algn="ctr" defTabSz="622300">
            <a:lnSpc>
              <a:spcPct val="90000"/>
            </a:lnSpc>
            <a:spcBef>
              <a:spcPct val="0"/>
            </a:spcBef>
            <a:spcAft>
              <a:spcPct val="35000"/>
            </a:spcAft>
            <a:buNone/>
          </a:pPr>
          <a:r>
            <a:rPr lang="en-US" sz="1400" kern="1200" dirty="0"/>
            <a:t>Cleaning, assembly and vacuum certification of transport line components</a:t>
          </a:r>
        </a:p>
      </dsp:txBody>
      <dsp:txXfrm>
        <a:off x="4661254" y="89802"/>
        <a:ext cx="2406626" cy="1344999"/>
      </dsp:txXfrm>
    </dsp:sp>
    <dsp:sp modelId="{ADEAC396-ACDF-4C5C-BA00-754769D71C4B}">
      <dsp:nvSpPr>
        <dsp:cNvPr id="0" name=""/>
        <dsp:cNvSpPr/>
      </dsp:nvSpPr>
      <dsp:spPr>
        <a:xfrm rot="20719322">
          <a:off x="5260375" y="2608714"/>
          <a:ext cx="1961670" cy="606487"/>
        </a:xfrm>
        <a:prstGeom prst="leftArrow">
          <a:avLst>
            <a:gd name="adj1" fmla="val 60000"/>
            <a:gd name="adj2" fmla="val 50000"/>
          </a:avLst>
        </a:prstGeom>
        <a:solidFill>
          <a:schemeClr val="accent5">
            <a:hueOff val="-8637599"/>
            <a:satOff val="-75000"/>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6B60D-6367-4BA5-BE07-92343C697159}">
      <dsp:nvSpPr>
        <dsp:cNvPr id="0" name=""/>
        <dsp:cNvSpPr/>
      </dsp:nvSpPr>
      <dsp:spPr>
        <a:xfrm>
          <a:off x="6129492" y="1937382"/>
          <a:ext cx="2121087" cy="1452091"/>
        </a:xfrm>
        <a:prstGeom prst="roundRect">
          <a:avLst>
            <a:gd name="adj" fmla="val 10000"/>
          </a:avLst>
        </a:prstGeom>
        <a:solidFill>
          <a:schemeClr val="accent5">
            <a:hueOff val="-8637599"/>
            <a:satOff val="-75000"/>
            <a:lumOff val="-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WBS 121.03.08</a:t>
          </a:r>
        </a:p>
        <a:p>
          <a:pPr marL="0" lvl="0" indent="0" algn="ctr" defTabSz="622300">
            <a:lnSpc>
              <a:spcPct val="90000"/>
            </a:lnSpc>
            <a:spcBef>
              <a:spcPct val="0"/>
            </a:spcBef>
            <a:spcAft>
              <a:spcPct val="35000"/>
            </a:spcAft>
            <a:buNone/>
          </a:pPr>
          <a:r>
            <a:rPr lang="en-US" sz="1400" kern="1200" dirty="0"/>
            <a:t>Safety Systems</a:t>
          </a:r>
        </a:p>
        <a:p>
          <a:pPr marL="0" lvl="0" indent="0" algn="ctr" defTabSz="622300">
            <a:lnSpc>
              <a:spcPct val="90000"/>
            </a:lnSpc>
            <a:spcBef>
              <a:spcPct val="0"/>
            </a:spcBef>
            <a:spcAft>
              <a:spcPct val="35000"/>
            </a:spcAft>
            <a:buNone/>
          </a:pPr>
          <a:r>
            <a:rPr lang="en-US" sz="1400" kern="1200" dirty="0"/>
            <a:t>Laser system safety interlocks</a:t>
          </a:r>
        </a:p>
      </dsp:txBody>
      <dsp:txXfrm>
        <a:off x="6172022" y="1979912"/>
        <a:ext cx="2036027" cy="1367031"/>
      </dsp:txXfrm>
    </dsp:sp>
    <dsp:sp modelId="{4A04F4FB-BBCB-4F90-9210-B35DC7491847}">
      <dsp:nvSpPr>
        <dsp:cNvPr id="0" name=""/>
        <dsp:cNvSpPr/>
      </dsp:nvSpPr>
      <dsp:spPr>
        <a:xfrm rot="954434">
          <a:off x="5244110" y="3730711"/>
          <a:ext cx="1851771" cy="606487"/>
        </a:xfrm>
        <a:prstGeom prst="leftArrow">
          <a:avLst>
            <a:gd name="adj1" fmla="val 60000"/>
            <a:gd name="adj2" fmla="val 50000"/>
          </a:avLst>
        </a:prstGeom>
        <a:solidFill>
          <a:schemeClr val="accent5">
            <a:hueOff val="-11516798"/>
            <a:satOff val="-100000"/>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4A4775-5AFE-4612-96FC-3AD151BBFF54}">
      <dsp:nvSpPr>
        <dsp:cNvPr id="0" name=""/>
        <dsp:cNvSpPr/>
      </dsp:nvSpPr>
      <dsp:spPr>
        <a:xfrm>
          <a:off x="6059531" y="3638450"/>
          <a:ext cx="2001791" cy="1298545"/>
        </a:xfrm>
        <a:prstGeom prst="roundRect">
          <a:avLst>
            <a:gd name="adj" fmla="val 10000"/>
          </a:avLst>
        </a:prstGeom>
        <a:solidFill>
          <a:schemeClr val="accent5">
            <a:hueOff val="-11516798"/>
            <a:satOff val="-100000"/>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WBS 121.06</a:t>
          </a:r>
        </a:p>
        <a:p>
          <a:pPr marL="0" lvl="0" indent="0" algn="ctr" defTabSz="711200">
            <a:lnSpc>
              <a:spcPct val="90000"/>
            </a:lnSpc>
            <a:spcBef>
              <a:spcPct val="0"/>
            </a:spcBef>
            <a:spcAft>
              <a:spcPct val="35000"/>
            </a:spcAft>
            <a:buNone/>
          </a:pPr>
          <a:r>
            <a:rPr lang="en-US" sz="1600" kern="1200" dirty="0"/>
            <a:t>Conventional Facilities</a:t>
          </a:r>
        </a:p>
        <a:p>
          <a:pPr marL="0" lvl="0" indent="0" algn="ctr" defTabSz="711200">
            <a:lnSpc>
              <a:spcPct val="90000"/>
            </a:lnSpc>
            <a:spcBef>
              <a:spcPct val="0"/>
            </a:spcBef>
            <a:spcAft>
              <a:spcPct val="35000"/>
            </a:spcAft>
            <a:buNone/>
          </a:pPr>
          <a:r>
            <a:rPr lang="en-US" sz="1600" kern="1200" dirty="0"/>
            <a:t>Laser hut</a:t>
          </a:r>
        </a:p>
      </dsp:txBody>
      <dsp:txXfrm>
        <a:off x="6097564" y="3676483"/>
        <a:ext cx="1925725" cy="122247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951E3324-B190-3841-A93F-DE47A042CC38}"/>
              </a:ext>
            </a:extLst>
          </p:cNvPr>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Speaker Name [20pt Reg]</a:t>
            </a:r>
          </a:p>
          <a:p>
            <a:r>
              <a:rPr lang="en-US" dirty="0"/>
              <a:t>PIP-II DOE IPR CD-2/3a Review</a:t>
            </a:r>
          </a:p>
          <a:p>
            <a:r>
              <a:rPr lang="en-US" dirty="0"/>
              <a:t>28 - 30 January 2020</a:t>
            </a:r>
          </a:p>
        </p:txBody>
      </p:sp>
      <p:sp>
        <p:nvSpPr>
          <p:cNvPr id="15" name="Rectangle 14">
            <a:extLst>
              <a:ext uri="{FF2B5EF4-FFF2-40B4-BE49-F238E27FC236}">
                <a16:creationId xmlns:a16="http://schemas.microsoft.com/office/drawing/2014/main" id="{300B77DE-EA49-F14C-BB2B-DB97C27A998D}"/>
              </a:ext>
            </a:extLst>
          </p:cNvPr>
          <p:cNvSpPr/>
          <p:nvPr userDrawn="1"/>
        </p:nvSpPr>
        <p:spPr>
          <a:xfrm>
            <a:off x="-17762" y="-53011"/>
            <a:ext cx="9161762" cy="923441"/>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ermiLogoBar_DOE_KO_horiz.eps">
            <a:extLst>
              <a:ext uri="{FF2B5EF4-FFF2-40B4-BE49-F238E27FC236}">
                <a16:creationId xmlns:a16="http://schemas.microsoft.com/office/drawing/2014/main" id="{9EED839A-F47A-5140-81A9-35BAE477BA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8" name="Picture 17">
            <a:extLst>
              <a:ext uri="{FF2B5EF4-FFF2-40B4-BE49-F238E27FC236}">
                <a16:creationId xmlns:a16="http://schemas.microsoft.com/office/drawing/2014/main" id="{F99CDA1F-7AE3-9F4B-933F-1FAC95639D53}"/>
              </a:ext>
            </a:extLst>
          </p:cNvPr>
          <p:cNvPicPr>
            <a:picLocks noChangeAspect="1"/>
          </p:cNvPicPr>
          <p:nvPr userDrawn="1"/>
        </p:nvPicPr>
        <p:blipFill>
          <a:blip r:embed="rId3"/>
          <a:stretch>
            <a:fillRect/>
          </a:stretch>
        </p:blipFill>
        <p:spPr>
          <a:xfrm>
            <a:off x="-15188" y="870431"/>
            <a:ext cx="9159188" cy="2875985"/>
          </a:xfrm>
          <a:prstGeom prst="rect">
            <a:avLst/>
          </a:prstGeom>
        </p:spPr>
      </p:pic>
      <p:pic>
        <p:nvPicPr>
          <p:cNvPr id="19" name="Picture 18">
            <a:extLst>
              <a:ext uri="{FF2B5EF4-FFF2-40B4-BE49-F238E27FC236}">
                <a16:creationId xmlns:a16="http://schemas.microsoft.com/office/drawing/2014/main" id="{6DD13327-9754-6041-8DD1-933219419DF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20" name="TextBox 19">
            <a:extLst>
              <a:ext uri="{FF2B5EF4-FFF2-40B4-BE49-F238E27FC236}">
                <a16:creationId xmlns:a16="http://schemas.microsoft.com/office/drawing/2014/main" id="{9ED24C11-61C8-6848-BA1F-F5B3A43D4B6B}"/>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21" name="Picture 20">
            <a:extLst>
              <a:ext uri="{FF2B5EF4-FFF2-40B4-BE49-F238E27FC236}">
                <a16:creationId xmlns:a16="http://schemas.microsoft.com/office/drawing/2014/main" id="{CA2A345B-7BEB-994E-9D51-8C4EB6EEF7F2}"/>
              </a:ext>
            </a:extLst>
          </p:cNvPr>
          <p:cNvPicPr>
            <a:picLocks/>
          </p:cNvPicPr>
          <p:nvPr userDrawn="1"/>
        </p:nvPicPr>
        <p:blipFill>
          <a:blip r:embed="rId5"/>
          <a:stretch>
            <a:fillRect/>
          </a:stretch>
        </p:blipFill>
        <p:spPr>
          <a:xfrm>
            <a:off x="8582784" y="6312189"/>
            <a:ext cx="338328" cy="210312"/>
          </a:xfrm>
          <a:prstGeom prst="rect">
            <a:avLst/>
          </a:prstGeom>
          <a:effectLst>
            <a:outerShdw blurRad="381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F3CAA6F3-FFCC-354A-A2C6-37D95284D01F}"/>
              </a:ext>
            </a:extLst>
          </p:cNvPr>
          <p:cNvSpPr/>
          <p:nvPr userDrawn="1"/>
        </p:nvSpPr>
        <p:spPr>
          <a:xfrm>
            <a:off x="8576931" y="5559009"/>
            <a:ext cx="320040" cy="210312"/>
          </a:xfrm>
          <a:prstGeom prst="rect">
            <a:avLst/>
          </a:prstGeom>
          <a:blipFill>
            <a:blip r:embed="rId6">
              <a:extLst>
                <a:ext uri="{96DAC541-7B7A-43D3-8B79-37D633B846F1}">
                  <asvg:svgBlip xmlns:asvg="http://schemas.microsoft.com/office/drawing/2016/SVG/main" r:embed="rId7"/>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7756E5-C406-2642-B9BD-638816F9F528}"/>
              </a:ext>
            </a:extLst>
          </p:cNvPr>
          <p:cNvSpPr/>
          <p:nvPr userDrawn="1"/>
        </p:nvSpPr>
        <p:spPr>
          <a:xfrm>
            <a:off x="8576929" y="5300598"/>
            <a:ext cx="320040" cy="210312"/>
          </a:xfrm>
          <a:prstGeom prst="rect">
            <a:avLst/>
          </a:prstGeom>
          <a:blipFill>
            <a:blip r:embed="rId8"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9B460601-041F-2C4B-BAA3-3C443534ECE4}"/>
              </a:ext>
            </a:extLst>
          </p:cNvPr>
          <p:cNvPicPr>
            <a:picLocks/>
          </p:cNvPicPr>
          <p:nvPr userDrawn="1"/>
        </p:nvPicPr>
        <p:blipFill>
          <a:blip r:embed="rId9"/>
          <a:stretch>
            <a:fillRect/>
          </a:stretch>
        </p:blipFill>
        <p:spPr>
          <a:xfrm>
            <a:off x="8576325" y="5062166"/>
            <a:ext cx="402336" cy="210312"/>
          </a:xfrm>
          <a:prstGeom prst="rect">
            <a:avLst/>
          </a:prstGeom>
          <a:blipFill>
            <a:blip r:embed="rId8"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25" name="Rectangle 24">
            <a:extLst>
              <a:ext uri="{FF2B5EF4-FFF2-40B4-BE49-F238E27FC236}">
                <a16:creationId xmlns:a16="http://schemas.microsoft.com/office/drawing/2014/main" id="{51AAE328-C739-C849-85F1-5AA51655A279}"/>
              </a:ext>
            </a:extLst>
          </p:cNvPr>
          <p:cNvSpPr/>
          <p:nvPr userDrawn="1"/>
        </p:nvSpPr>
        <p:spPr>
          <a:xfrm>
            <a:off x="8576931" y="5813959"/>
            <a:ext cx="420624" cy="210312"/>
          </a:xfrm>
          <a:prstGeom prst="rect">
            <a:avLst/>
          </a:prstGeom>
          <a:blipFill>
            <a:blip r:embed="rId10"/>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4BEAD8-2DA1-1F49-9F03-59311903D998}"/>
              </a:ext>
            </a:extLst>
          </p:cNvPr>
          <p:cNvSpPr/>
          <p:nvPr userDrawn="1"/>
        </p:nvSpPr>
        <p:spPr>
          <a:xfrm>
            <a:off x="8582784" y="6071826"/>
            <a:ext cx="320040" cy="210312"/>
          </a:xfrm>
          <a:prstGeom prst="rect">
            <a:avLst/>
          </a:prstGeom>
          <a:blipFill>
            <a:blip r:embed="rId11"/>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93A1C23-7746-B24F-B17F-6EE76878B4D6}"/>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8" name="Text Placeholder 24">
            <a:extLst>
              <a:ext uri="{FF2B5EF4-FFF2-40B4-BE49-F238E27FC236}">
                <a16:creationId xmlns:a16="http://schemas.microsoft.com/office/drawing/2014/main" id="{CE45FE05-EE3E-A447-A5C4-7D2E5F2B2110}"/>
              </a:ext>
            </a:extLst>
          </p:cNvPr>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11/7/2022</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Bob Steinberg | PDR Follow-Up</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27555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11/7/2022</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a:t>Bob Steinberg | PDR Follow-Up</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240609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a:t>11/7/2022</a:t>
            </a:r>
          </a:p>
        </p:txBody>
      </p:sp>
      <p:sp>
        <p:nvSpPr>
          <p:cNvPr id="6" name="Footer Placeholder 4"/>
          <p:cNvSpPr>
            <a:spLocks noGrp="1"/>
          </p:cNvSpPr>
          <p:nvPr>
            <p:ph type="ftr" sz="quarter" idx="11"/>
          </p:nvPr>
        </p:nvSpPr>
        <p:spPr/>
        <p:txBody>
          <a:bodyPr/>
          <a:lstStyle>
            <a:lvl1pPr>
              <a:defRPr sz="1200" dirty="0" smtClean="0"/>
            </a:lvl1pPr>
          </a:lstStyle>
          <a:p>
            <a:pPr>
              <a:defRPr/>
            </a:pPr>
            <a:r>
              <a:rPr lang="en-US"/>
              <a:t>Bob Steinberg | PDR Follow-Up</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11/7/2022</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a:t>Bob Steinberg | PDR Follow-Up</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a:t>11/7/2022</a:t>
            </a:r>
          </a:p>
        </p:txBody>
      </p:sp>
      <p:sp>
        <p:nvSpPr>
          <p:cNvPr id="6" name="Footer Placeholder 4"/>
          <p:cNvSpPr>
            <a:spLocks noGrp="1"/>
          </p:cNvSpPr>
          <p:nvPr>
            <p:ph type="ftr" sz="quarter" idx="17"/>
          </p:nvPr>
        </p:nvSpPr>
        <p:spPr/>
        <p:txBody>
          <a:bodyPr/>
          <a:lstStyle>
            <a:lvl1pPr>
              <a:defRPr sz="1200" dirty="0" smtClean="0"/>
            </a:lvl1pPr>
          </a:lstStyle>
          <a:p>
            <a:pPr>
              <a:defRPr/>
            </a:pPr>
            <a:r>
              <a:rPr lang="en-US"/>
              <a:t>Bob Steinberg | PDR Follow-Up</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 Sept 2021</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it-IT" b="1"/>
              <a:t>V. Scarpine, PIP-II BI PDR</a:t>
            </a:r>
            <a:endParaRPr lang="en-US" b="1" dirty="0"/>
          </a:p>
        </p:txBody>
      </p:sp>
    </p:spTree>
    <p:extLst>
      <p:ext uri="{BB962C8B-B14F-4D97-AF65-F5344CB8AC3E}">
        <p14:creationId xmlns:p14="http://schemas.microsoft.com/office/powerpoint/2010/main" val="25935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b="1"/>
              <a:t>PIP-II Laser Wire Follow-Up Review</a:t>
            </a:r>
            <a:endParaRPr lang="en-US" b="1"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a:t>11/7/2022</a:t>
            </a:r>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a:t>Bob Steinberg | PDR Follow-Up</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49002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a:t>11/7/2022</a:t>
            </a:r>
          </a:p>
        </p:txBody>
      </p:sp>
      <p:sp>
        <p:nvSpPr>
          <p:cNvPr id="8" name="Footer Placeholder 4"/>
          <p:cNvSpPr>
            <a:spLocks noGrp="1"/>
          </p:cNvSpPr>
          <p:nvPr>
            <p:ph type="ftr" sz="quarter" idx="20"/>
          </p:nvPr>
        </p:nvSpPr>
        <p:spPr/>
        <p:txBody>
          <a:bodyPr/>
          <a:lstStyle>
            <a:lvl1pPr>
              <a:defRPr sz="1200" dirty="0" smtClean="0"/>
            </a:lvl1pPr>
          </a:lstStyle>
          <a:p>
            <a:pPr>
              <a:defRPr/>
            </a:pPr>
            <a:r>
              <a:rPr lang="en-US"/>
              <a:t>Bob Steinberg | PDR Follow-Up</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30061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Nov. 7, 2022</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PIP-II Laser Wire Follow-Up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6"/>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 id="2147484125" r:id="rId10"/>
    <p:sldLayoutId id="2147484126" r:id="rId11"/>
    <p:sldLayoutId id="2147484101" r:id="rId12"/>
    <p:sldLayoutId id="2147484099" r:id="rId13"/>
    <p:sldLayoutId id="2147484100" r:id="rId14"/>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21 Sept 2021</a:t>
            </a:r>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it-IT"/>
              <a:t>V. Scarpine, PIP-II BI PDR</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3"/>
          <a:stretch>
            <a:fillRect/>
          </a:stretch>
        </p:blipFill>
        <p:spPr>
          <a:xfrm>
            <a:off x="8087388" y="6422646"/>
            <a:ext cx="768096" cy="400417"/>
          </a:xfrm>
          <a:prstGeom prst="rect">
            <a:avLst/>
          </a:prstGeom>
        </p:spPr>
      </p:pic>
    </p:spTree>
    <p:extLst>
      <p:ext uri="{BB962C8B-B14F-4D97-AF65-F5344CB8AC3E}">
        <p14:creationId xmlns:p14="http://schemas.microsoft.com/office/powerpoint/2010/main" val="146691608"/>
      </p:ext>
    </p:extLst>
  </p:cSld>
  <p:clrMap bg1="lt1" tx1="dk1" bg2="lt2" tx2="dk2" accent1="accent1" accent2="accent2" accent3="accent3" accent4="accent4" accent5="accent5" accent6="accent6" hlink="hlink" folHlink="folHlink"/>
  <p:sldLayoutIdLst>
    <p:sldLayoutId id="2147484108" r:id="rId1"/>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hemeOverride" Target="../theme/themeOverride5.xml"/><Relationship Id="rId5" Type="http://schemas.openxmlformats.org/officeDocument/2006/relationships/image" Target="../media/image1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9.xml"/><Relationship Id="rId1" Type="http://schemas.openxmlformats.org/officeDocument/2006/relationships/themeOverride" Target="../theme/themeOverride7.xml"/><Relationship Id="rId5" Type="http://schemas.openxmlformats.org/officeDocument/2006/relationships/image" Target="../media/image1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hemeOverride" Target="../theme/themeOverride8.xml"/><Relationship Id="rId5" Type="http://schemas.openxmlformats.org/officeDocument/2006/relationships/image" Target="../media/image1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themeOverride" Target="../theme/themeOverride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hemeOverride" Target="../theme/themeOverride1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4">
            <a:extLst>
              <a:ext uri="{FF2B5EF4-FFF2-40B4-BE49-F238E27FC236}">
                <a16:creationId xmlns:a16="http://schemas.microsoft.com/office/drawing/2014/main" id="{A1EB35AA-ADA6-AE40-B284-41DA09DE90EB}"/>
              </a:ext>
            </a:extLst>
          </p:cNvPr>
          <p:cNvSpPr txBox="1">
            <a:spLocks/>
          </p:cNvSpPr>
          <p:nvPr/>
        </p:nvSpPr>
        <p:spPr>
          <a:xfrm>
            <a:off x="341924" y="3951841"/>
            <a:ext cx="8499232" cy="1003049"/>
          </a:xfrm>
          <a:prstGeom prst="rect">
            <a:avLst/>
          </a:prstGeom>
        </p:spPr>
        <p:txBody>
          <a:bodyPr vert="horz" wrap="square" lIns="0" tIns="45720" anchor="ctr" anchorCtr="0">
            <a:normAutofit lnSpcReduction="10000"/>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Optical Transport Line – Vacuum and Mechanical Systems</a:t>
            </a:r>
          </a:p>
        </p:txBody>
      </p:sp>
      <p:sp>
        <p:nvSpPr>
          <p:cNvPr id="5" name="Text Placeholder 23">
            <a:extLst>
              <a:ext uri="{FF2B5EF4-FFF2-40B4-BE49-F238E27FC236}">
                <a16:creationId xmlns:a16="http://schemas.microsoft.com/office/drawing/2014/main" id="{EC675E64-17BE-1748-8649-D90036B071A0}"/>
              </a:ext>
            </a:extLst>
          </p:cNvPr>
          <p:cNvSpPr>
            <a:spLocks noGrp="1"/>
          </p:cNvSpPr>
          <p:nvPr>
            <p:ph type="body" sz="quarter" idx="10" hasCustomPrompt="1"/>
          </p:nvPr>
        </p:nvSpPr>
        <p:spPr>
          <a:xfrm>
            <a:off x="341925" y="5013473"/>
            <a:ext cx="4687275"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Bob Steinberg</a:t>
            </a:r>
          </a:p>
          <a:p>
            <a:r>
              <a:rPr lang="en-US" dirty="0"/>
              <a:t>PIP-II Beam Instrumentation Laser Wire Design Follow-Up Review</a:t>
            </a:r>
          </a:p>
          <a:p>
            <a:r>
              <a:rPr lang="en-US" dirty="0"/>
              <a:t>Nov. 7, 2022</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F8CF-E316-FDA3-377C-700AEA18F59F}"/>
              </a:ext>
            </a:extLst>
          </p:cNvPr>
          <p:cNvSpPr>
            <a:spLocks noGrp="1"/>
          </p:cNvSpPr>
          <p:nvPr>
            <p:ph type="body" sz="half" idx="12"/>
          </p:nvPr>
        </p:nvSpPr>
        <p:spPr>
          <a:xfrm>
            <a:off x="229365" y="4136993"/>
            <a:ext cx="4251960" cy="2192785"/>
          </a:xfrm>
        </p:spPr>
        <p:txBody>
          <a:bodyPr/>
          <a:lstStyle/>
          <a:p>
            <a:pPr marL="285750" indent="-285750">
              <a:buFont typeface="Arial" panose="020B0604020202020204" pitchFamily="34" charset="0"/>
              <a:buChar char="•"/>
            </a:pPr>
            <a:r>
              <a:rPr lang="en-US" sz="1400" dirty="0"/>
              <a:t>Quantity 13 Mirror Boxes locations along OTL.</a:t>
            </a:r>
          </a:p>
          <a:p>
            <a:pPr marL="285750" indent="-285750">
              <a:buFont typeface="Arial" panose="020B0604020202020204" pitchFamily="34" charset="0"/>
              <a:buChar char="•"/>
            </a:pPr>
            <a:r>
              <a:rPr lang="en-US" sz="1400" dirty="0"/>
              <a:t>All ½” stainless-steel plate design.</a:t>
            </a:r>
          </a:p>
          <a:p>
            <a:pPr marL="285750" indent="-285750">
              <a:buFont typeface="Arial" panose="020B0604020202020204" pitchFamily="34" charset="0"/>
              <a:buChar char="•"/>
            </a:pPr>
            <a:r>
              <a:rPr lang="en-US" sz="1400" dirty="0"/>
              <a:t>Inside welded design (vacuum system).</a:t>
            </a:r>
          </a:p>
          <a:p>
            <a:pPr marL="285750" indent="-285750">
              <a:buFont typeface="Arial" panose="020B0604020202020204" pitchFamily="34" charset="0"/>
              <a:buChar char="•"/>
            </a:pPr>
            <a:r>
              <a:rPr lang="en-US" sz="1400" dirty="0"/>
              <a:t>The removable lid is aluminum for weight reduction during installation and service.</a:t>
            </a:r>
          </a:p>
          <a:p>
            <a:pPr marL="285750" indent="-285750">
              <a:buFont typeface="Arial" panose="020B0604020202020204" pitchFamily="34" charset="0"/>
              <a:buChar char="•"/>
            </a:pPr>
            <a:r>
              <a:rPr lang="en-US" sz="1400" dirty="0"/>
              <a:t>The initial size of 18”x24”x12” allows ample room for linear stages and pickoff mirrors.</a:t>
            </a:r>
          </a:p>
          <a:p>
            <a:pPr marL="285750" indent="-285750">
              <a:buFont typeface="Arial" panose="020B0604020202020204" pitchFamily="34" charset="0"/>
              <a:buChar char="•"/>
            </a:pPr>
            <a:r>
              <a:rPr lang="en-US" sz="1400" dirty="0"/>
              <a:t>The back plate is made of ¾” thick stainless-steel for mounting components (reduce deflection).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p:txBody>
      </p:sp>
      <p:sp>
        <p:nvSpPr>
          <p:cNvPr id="3" name="Text Placeholder 2">
            <a:extLst>
              <a:ext uri="{FF2B5EF4-FFF2-40B4-BE49-F238E27FC236}">
                <a16:creationId xmlns:a16="http://schemas.microsoft.com/office/drawing/2014/main" id="{56CE34BE-56E1-1EBC-91BB-899ED19A612F}"/>
              </a:ext>
            </a:extLst>
          </p:cNvPr>
          <p:cNvSpPr>
            <a:spLocks noGrp="1"/>
          </p:cNvSpPr>
          <p:nvPr>
            <p:ph type="body" sz="half" idx="13"/>
          </p:nvPr>
        </p:nvSpPr>
        <p:spPr>
          <a:xfrm>
            <a:off x="4653785" y="4869898"/>
            <a:ext cx="4260850" cy="1246816"/>
          </a:xfrm>
        </p:spPr>
        <p:txBody>
          <a:bodyPr/>
          <a:lstStyle/>
          <a:p>
            <a:pPr marL="342900" indent="-342900">
              <a:buFont typeface="Arial" panose="020B0604020202020204" pitchFamily="34" charset="0"/>
              <a:buChar char="•"/>
            </a:pPr>
            <a:r>
              <a:rPr lang="en-US" sz="1400" dirty="0"/>
              <a:t>Laser ports designed w/ NW100 vacuum flanges.</a:t>
            </a:r>
          </a:p>
          <a:p>
            <a:pPr marL="342900" indent="-342900">
              <a:buFont typeface="Arial" panose="020B0604020202020204" pitchFamily="34" charset="0"/>
              <a:buChar char="•"/>
            </a:pPr>
            <a:r>
              <a:rPr lang="en-US" sz="1400" dirty="0"/>
              <a:t>Bottom ports are for laser transport to Laser Optics Boxes and signal cable feedthrough.</a:t>
            </a:r>
          </a:p>
          <a:p>
            <a:pPr marL="342900" indent="-342900">
              <a:buFont typeface="Arial" panose="020B0604020202020204" pitchFamily="34" charset="0"/>
              <a:buChar char="•"/>
            </a:pPr>
            <a:r>
              <a:rPr lang="en-US" sz="1400" dirty="0"/>
              <a:t>KF-40 port for optional gauging, pump out ports, </a:t>
            </a:r>
            <a:r>
              <a:rPr lang="en-US" sz="1400" dirty="0" err="1"/>
              <a:t>etc</a:t>
            </a:r>
            <a:r>
              <a:rPr lang="en-US" sz="1400" dirty="0"/>
              <a:t>…</a:t>
            </a:r>
          </a:p>
        </p:txBody>
      </p:sp>
      <p:pic>
        <p:nvPicPr>
          <p:cNvPr id="11" name="Content Placeholder 10" descr="A picture containing device&#10;&#10;Description automatically generated">
            <a:extLst>
              <a:ext uri="{FF2B5EF4-FFF2-40B4-BE49-F238E27FC236}">
                <a16:creationId xmlns:a16="http://schemas.microsoft.com/office/drawing/2014/main" id="{DABE0CE4-D83A-F295-94DF-1308BF3A33F2}"/>
              </a:ext>
            </a:extLst>
          </p:cNvPr>
          <p:cNvPicPr>
            <a:picLocks noGrp="1" noChangeAspect="1"/>
          </p:cNvPicPr>
          <p:nvPr>
            <p:ph sz="half" idx="17"/>
          </p:nvPr>
        </p:nvPicPr>
        <p:blipFill>
          <a:blip r:embed="rId3"/>
          <a:stretch>
            <a:fillRect/>
          </a:stretch>
        </p:blipFill>
        <p:spPr>
          <a:xfrm>
            <a:off x="228600" y="1506429"/>
            <a:ext cx="4689629" cy="2416012"/>
          </a:xfrm>
        </p:spPr>
      </p:pic>
      <p:pic>
        <p:nvPicPr>
          <p:cNvPr id="13" name="Content Placeholder 12" descr="A close-up of a computer&#10;&#10;Description automatically generated with low confidence">
            <a:extLst>
              <a:ext uri="{FF2B5EF4-FFF2-40B4-BE49-F238E27FC236}">
                <a16:creationId xmlns:a16="http://schemas.microsoft.com/office/drawing/2014/main" id="{9DEA9293-0C46-6999-225E-0096315EDC1E}"/>
              </a:ext>
            </a:extLst>
          </p:cNvPr>
          <p:cNvPicPr>
            <a:picLocks noGrp="1" noChangeAspect="1"/>
          </p:cNvPicPr>
          <p:nvPr>
            <p:ph sz="half" idx="18"/>
          </p:nvPr>
        </p:nvPicPr>
        <p:blipFill>
          <a:blip r:embed="rId4"/>
          <a:stretch>
            <a:fillRect/>
          </a:stretch>
        </p:blipFill>
        <p:spPr>
          <a:xfrm>
            <a:off x="5438345" y="1042988"/>
            <a:ext cx="2693260" cy="3568700"/>
          </a:xfrm>
        </p:spPr>
      </p:pic>
      <p:sp>
        <p:nvSpPr>
          <p:cNvPr id="6" name="Title 5">
            <a:extLst>
              <a:ext uri="{FF2B5EF4-FFF2-40B4-BE49-F238E27FC236}">
                <a16:creationId xmlns:a16="http://schemas.microsoft.com/office/drawing/2014/main" id="{9D2581F0-A1B4-46CB-985D-D3C6A15983FB}"/>
              </a:ext>
            </a:extLst>
          </p:cNvPr>
          <p:cNvSpPr>
            <a:spLocks noGrp="1"/>
          </p:cNvSpPr>
          <p:nvPr>
            <p:ph type="title"/>
          </p:nvPr>
        </p:nvSpPr>
        <p:spPr/>
        <p:txBody>
          <a:bodyPr/>
          <a:lstStyle/>
          <a:p>
            <a:r>
              <a:rPr lang="en-US" dirty="0"/>
              <a:t>Mirror Box Design</a:t>
            </a:r>
          </a:p>
        </p:txBody>
      </p:sp>
      <p:sp>
        <p:nvSpPr>
          <p:cNvPr id="9" name="Slide Number Placeholder 8">
            <a:extLst>
              <a:ext uri="{FF2B5EF4-FFF2-40B4-BE49-F238E27FC236}">
                <a16:creationId xmlns:a16="http://schemas.microsoft.com/office/drawing/2014/main" id="{9A5B3158-98B5-D6C9-72C9-9B33B154AA10}"/>
              </a:ext>
            </a:extLst>
          </p:cNvPr>
          <p:cNvSpPr>
            <a:spLocks noGrp="1"/>
          </p:cNvSpPr>
          <p:nvPr>
            <p:ph type="sldNum" sz="quarter" idx="21"/>
          </p:nvPr>
        </p:nvSpPr>
        <p:spPr/>
        <p:txBody>
          <a:bodyPr/>
          <a:lstStyle/>
          <a:p>
            <a:fld id="{47C05DF5-FB48-4D3F-AF82-EC74A689CACF}" type="slidenum">
              <a:rPr lang="en-US" altLang="en-US" smtClean="0"/>
              <a:pPr/>
              <a:t>10</a:t>
            </a:fld>
            <a:endParaRPr lang="en-US" altLang="en-US"/>
          </a:p>
        </p:txBody>
      </p:sp>
      <p:pic>
        <p:nvPicPr>
          <p:cNvPr id="4" name="Picture 3">
            <a:extLst>
              <a:ext uri="{FF2B5EF4-FFF2-40B4-BE49-F238E27FC236}">
                <a16:creationId xmlns:a16="http://schemas.microsoft.com/office/drawing/2014/main" id="{FCBD4813-B762-9099-AA22-FCFF53692A81}"/>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27869357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 name="Picture Placeholder 9" descr="A picture containing text, track and field, screenshot&#10;&#10;Description automatically generated">
            <a:extLst>
              <a:ext uri="{FF2B5EF4-FFF2-40B4-BE49-F238E27FC236}">
                <a16:creationId xmlns:a16="http://schemas.microsoft.com/office/drawing/2014/main" id="{84D3CFFD-3CD1-FE37-4E69-74125852BCB9}"/>
              </a:ext>
            </a:extLst>
          </p:cNvPr>
          <p:cNvPicPr>
            <a:picLocks noGrp="1" noChangeAspect="1"/>
          </p:cNvPicPr>
          <p:nvPr>
            <p:ph type="pic" idx="1"/>
          </p:nvPr>
        </p:nvPicPr>
        <p:blipFill>
          <a:blip r:embed="rId3"/>
          <a:srcRect l="3818" r="3818"/>
          <a:stretch>
            <a:fillRect/>
          </a:stretch>
        </p:blipFill>
        <p:spPr>
          <a:xfrm>
            <a:off x="224073" y="1043694"/>
            <a:ext cx="8691327" cy="3695054"/>
          </a:xfrm>
        </p:spPr>
      </p:pic>
      <p:sp>
        <p:nvSpPr>
          <p:cNvPr id="3" name="Text Placeholder 2">
            <a:extLst>
              <a:ext uri="{FF2B5EF4-FFF2-40B4-BE49-F238E27FC236}">
                <a16:creationId xmlns:a16="http://schemas.microsoft.com/office/drawing/2014/main" id="{E6AFE388-4831-02F4-F8DA-82F6DE2CEB26}"/>
              </a:ext>
            </a:extLst>
          </p:cNvPr>
          <p:cNvSpPr>
            <a:spLocks noGrp="1"/>
          </p:cNvSpPr>
          <p:nvPr>
            <p:ph type="body" sz="half" idx="2"/>
          </p:nvPr>
        </p:nvSpPr>
        <p:spPr>
          <a:xfrm>
            <a:off x="224073" y="4943005"/>
            <a:ext cx="8700851" cy="1324630"/>
          </a:xfrm>
        </p:spPr>
        <p:txBody>
          <a:bodyPr/>
          <a:lstStyle/>
          <a:p>
            <a:r>
              <a:rPr lang="en-US" sz="1600" dirty="0"/>
              <a:t>The standard beam tube sections are 20’ long sections of 4” diameter stainless steel pipes. One end contains a 4” x 4” hydroformed bellows. Then each end contains an NW100 vacuum flange. The cut-to-fit section incorporates an additional bellows (2 total) to allow for making up connections at both the rigid end of the standard section and the rigid mirror boxes. Most mirror box-to-mirror box spans contain 2-3 standard sections and a single cut-to-fit section.</a:t>
            </a:r>
          </a:p>
          <a:p>
            <a:endParaRPr lang="en-US" sz="1600" dirty="0"/>
          </a:p>
        </p:txBody>
      </p:sp>
      <p:sp>
        <p:nvSpPr>
          <p:cNvPr id="4" name="Title 3">
            <a:extLst>
              <a:ext uri="{FF2B5EF4-FFF2-40B4-BE49-F238E27FC236}">
                <a16:creationId xmlns:a16="http://schemas.microsoft.com/office/drawing/2014/main" id="{2C8AF18B-6809-D5CC-D1D3-D74EFDC2C90A}"/>
              </a:ext>
            </a:extLst>
          </p:cNvPr>
          <p:cNvSpPr>
            <a:spLocks noGrp="1"/>
          </p:cNvSpPr>
          <p:nvPr>
            <p:ph type="title"/>
          </p:nvPr>
        </p:nvSpPr>
        <p:spPr/>
        <p:txBody>
          <a:bodyPr/>
          <a:lstStyle/>
          <a:p>
            <a:r>
              <a:rPr lang="en-US" dirty="0"/>
              <a:t>Beam Tube Sections</a:t>
            </a:r>
          </a:p>
        </p:txBody>
      </p:sp>
      <p:sp>
        <p:nvSpPr>
          <p:cNvPr id="7" name="Slide Number Placeholder 6">
            <a:extLst>
              <a:ext uri="{FF2B5EF4-FFF2-40B4-BE49-F238E27FC236}">
                <a16:creationId xmlns:a16="http://schemas.microsoft.com/office/drawing/2014/main" id="{CDB3ECBF-4EAB-521E-6945-A57AAC24680E}"/>
              </a:ext>
            </a:extLst>
          </p:cNvPr>
          <p:cNvSpPr>
            <a:spLocks noGrp="1"/>
          </p:cNvSpPr>
          <p:nvPr>
            <p:ph type="sldNum" sz="quarter" idx="12"/>
          </p:nvPr>
        </p:nvSpPr>
        <p:spPr/>
        <p:txBody>
          <a:bodyPr/>
          <a:lstStyle/>
          <a:p>
            <a:fld id="{077094B4-CDBE-4107-9E6E-D38410A9E4B1}" type="slidenum">
              <a:rPr lang="en-US" altLang="en-US" smtClean="0"/>
              <a:pPr/>
              <a:t>11</a:t>
            </a:fld>
            <a:endParaRPr lang="en-US" altLang="en-US"/>
          </a:p>
        </p:txBody>
      </p:sp>
      <p:pic>
        <p:nvPicPr>
          <p:cNvPr id="2" name="Picture 1">
            <a:extLst>
              <a:ext uri="{FF2B5EF4-FFF2-40B4-BE49-F238E27FC236}">
                <a16:creationId xmlns:a16="http://schemas.microsoft.com/office/drawing/2014/main" id="{FB79F3CC-C20F-3A5D-2B85-5B8CFC27ECA1}"/>
              </a:ext>
            </a:extLst>
          </p:cNvPr>
          <p:cNvPicPr>
            <a:picLocks noChangeAspect="1"/>
          </p:cNvPicPr>
          <p:nvPr/>
        </p:nvPicPr>
        <p:blipFill>
          <a:blip r:embed="rId4"/>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24598568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E3100-2F27-A966-CF9B-6DB740FF8C27}"/>
              </a:ext>
            </a:extLst>
          </p:cNvPr>
          <p:cNvSpPr>
            <a:spLocks noGrp="1"/>
          </p:cNvSpPr>
          <p:nvPr>
            <p:ph type="body" sz="half" idx="12"/>
          </p:nvPr>
        </p:nvSpPr>
        <p:spPr>
          <a:xfrm>
            <a:off x="229365" y="4721696"/>
            <a:ext cx="4251960" cy="1749999"/>
          </a:xfrm>
        </p:spPr>
        <p:txBody>
          <a:bodyPr/>
          <a:lstStyle/>
          <a:p>
            <a:pPr marL="342900" indent="-342900">
              <a:buFont typeface="Arial" panose="020B0604020202020204" pitchFamily="34" charset="0"/>
              <a:buChar char="•"/>
            </a:pPr>
            <a:r>
              <a:rPr lang="en-US" sz="1600" dirty="0"/>
              <a:t>Steel component construction.</a:t>
            </a:r>
          </a:p>
          <a:p>
            <a:pPr marL="342900" indent="-342900">
              <a:buFont typeface="Arial" panose="020B0604020202020204" pitchFamily="34" charset="0"/>
              <a:buChar char="•"/>
            </a:pPr>
            <a:r>
              <a:rPr lang="en-US" sz="1600" dirty="0"/>
              <a:t>Slotted ceiling plates to adjust for installation obstructions (rebar).</a:t>
            </a:r>
          </a:p>
          <a:p>
            <a:pPr marL="342900" indent="-342900">
              <a:buFont typeface="Arial" panose="020B0604020202020204" pitchFamily="34" charset="0"/>
              <a:buChar char="•"/>
            </a:pPr>
            <a:r>
              <a:rPr lang="en-US" sz="1600" dirty="0"/>
              <a:t>Also provides additional z-adjustment.</a:t>
            </a:r>
          </a:p>
          <a:p>
            <a:pPr marL="342900" indent="-342900">
              <a:buFont typeface="Arial" panose="020B0604020202020204" pitchFamily="34" charset="0"/>
              <a:buChar char="•"/>
            </a:pPr>
            <a:r>
              <a:rPr lang="en-US" sz="1600" dirty="0"/>
              <a:t>Slide plate design with threaded rod hangers (x and y adjustment).</a:t>
            </a:r>
          </a:p>
        </p:txBody>
      </p:sp>
      <p:sp>
        <p:nvSpPr>
          <p:cNvPr id="3" name="Text Placeholder 2">
            <a:extLst>
              <a:ext uri="{FF2B5EF4-FFF2-40B4-BE49-F238E27FC236}">
                <a16:creationId xmlns:a16="http://schemas.microsoft.com/office/drawing/2014/main" id="{DD7EA8F4-C0E1-A5FE-5535-4A97BEB46982}"/>
              </a:ext>
            </a:extLst>
          </p:cNvPr>
          <p:cNvSpPr>
            <a:spLocks noGrp="1"/>
          </p:cNvSpPr>
          <p:nvPr>
            <p:ph type="body" sz="half" idx="13"/>
          </p:nvPr>
        </p:nvSpPr>
        <p:spPr>
          <a:xfrm>
            <a:off x="4653785" y="4719487"/>
            <a:ext cx="4260850" cy="1520289"/>
          </a:xfrm>
        </p:spPr>
        <p:txBody>
          <a:bodyPr/>
          <a:lstStyle/>
          <a:p>
            <a:pPr marL="342900" indent="-342900">
              <a:buFont typeface="Arial" panose="020B0604020202020204" pitchFamily="34" charset="0"/>
              <a:buChar char="•"/>
            </a:pPr>
            <a:r>
              <a:rPr lang="en-US" sz="1600" dirty="0"/>
              <a:t>Access holes at the top give ability to tack weld threaded rod for safety.</a:t>
            </a:r>
          </a:p>
          <a:p>
            <a:pPr marL="342900" indent="-342900">
              <a:buFont typeface="Arial" panose="020B0604020202020204" pitchFamily="34" charset="0"/>
              <a:buChar char="•"/>
            </a:pPr>
            <a:r>
              <a:rPr lang="en-US" sz="1600" dirty="0"/>
              <a:t>Will design a drilling template for ease of drilling Hilti locations in ceiling.</a:t>
            </a:r>
          </a:p>
        </p:txBody>
      </p:sp>
      <p:sp>
        <p:nvSpPr>
          <p:cNvPr id="6" name="Title 5">
            <a:extLst>
              <a:ext uri="{FF2B5EF4-FFF2-40B4-BE49-F238E27FC236}">
                <a16:creationId xmlns:a16="http://schemas.microsoft.com/office/drawing/2014/main" id="{17390C52-66BD-45D2-777C-BDF01CB311D6}"/>
              </a:ext>
            </a:extLst>
          </p:cNvPr>
          <p:cNvSpPr>
            <a:spLocks noGrp="1"/>
          </p:cNvSpPr>
          <p:nvPr>
            <p:ph type="title"/>
          </p:nvPr>
        </p:nvSpPr>
        <p:spPr/>
        <p:txBody>
          <a:bodyPr/>
          <a:lstStyle/>
          <a:p>
            <a:r>
              <a:rPr lang="en-US" dirty="0"/>
              <a:t>Mirror Box Hangers</a:t>
            </a:r>
          </a:p>
        </p:txBody>
      </p:sp>
      <p:sp>
        <p:nvSpPr>
          <p:cNvPr id="9" name="Slide Number Placeholder 8">
            <a:extLst>
              <a:ext uri="{FF2B5EF4-FFF2-40B4-BE49-F238E27FC236}">
                <a16:creationId xmlns:a16="http://schemas.microsoft.com/office/drawing/2014/main" id="{F0D82E9C-C558-C9EA-6984-747FCE70DAD4}"/>
              </a:ext>
            </a:extLst>
          </p:cNvPr>
          <p:cNvSpPr>
            <a:spLocks noGrp="1"/>
          </p:cNvSpPr>
          <p:nvPr>
            <p:ph type="sldNum" sz="quarter" idx="21"/>
          </p:nvPr>
        </p:nvSpPr>
        <p:spPr/>
        <p:txBody>
          <a:bodyPr/>
          <a:lstStyle/>
          <a:p>
            <a:fld id="{47C05DF5-FB48-4D3F-AF82-EC74A689CACF}" type="slidenum">
              <a:rPr lang="en-US" altLang="en-US" smtClean="0"/>
              <a:pPr/>
              <a:t>12</a:t>
            </a:fld>
            <a:endParaRPr lang="en-US" altLang="en-US"/>
          </a:p>
        </p:txBody>
      </p:sp>
      <p:pic>
        <p:nvPicPr>
          <p:cNvPr id="11" name="Content Placeholder 10" descr="Diagram, engineering drawing&#10;&#10;Description automatically generated">
            <a:extLst>
              <a:ext uri="{FF2B5EF4-FFF2-40B4-BE49-F238E27FC236}">
                <a16:creationId xmlns:a16="http://schemas.microsoft.com/office/drawing/2014/main" id="{7FB82E6A-E20A-A411-F3B0-6CD7F4E804E4}"/>
              </a:ext>
            </a:extLst>
          </p:cNvPr>
          <p:cNvPicPr>
            <a:picLocks noGrp="1" noChangeAspect="1"/>
          </p:cNvPicPr>
          <p:nvPr>
            <p:ph sz="half" idx="17"/>
          </p:nvPr>
        </p:nvPicPr>
        <p:blipFill>
          <a:blip r:embed="rId3"/>
          <a:stretch>
            <a:fillRect/>
          </a:stretch>
        </p:blipFill>
        <p:spPr>
          <a:xfrm>
            <a:off x="352372" y="1042988"/>
            <a:ext cx="4003780" cy="3568700"/>
          </a:xfrm>
        </p:spPr>
      </p:pic>
      <p:pic>
        <p:nvPicPr>
          <p:cNvPr id="16" name="Content Placeholder 15" descr="Diagram&#10;&#10;Description automatically generated">
            <a:extLst>
              <a:ext uri="{FF2B5EF4-FFF2-40B4-BE49-F238E27FC236}">
                <a16:creationId xmlns:a16="http://schemas.microsoft.com/office/drawing/2014/main" id="{1B4E6451-7A0A-2EC0-4CF7-863F06FC8FD7}"/>
              </a:ext>
            </a:extLst>
          </p:cNvPr>
          <p:cNvPicPr>
            <a:picLocks noGrp="1" noChangeAspect="1"/>
          </p:cNvPicPr>
          <p:nvPr>
            <p:ph sz="half" idx="18"/>
          </p:nvPr>
        </p:nvPicPr>
        <p:blipFill>
          <a:blip r:embed="rId4"/>
          <a:stretch>
            <a:fillRect/>
          </a:stretch>
        </p:blipFill>
        <p:spPr>
          <a:xfrm>
            <a:off x="4870902" y="1042988"/>
            <a:ext cx="3828145" cy="3568700"/>
          </a:xfrm>
        </p:spPr>
      </p:pic>
      <p:pic>
        <p:nvPicPr>
          <p:cNvPr id="4" name="Picture 3">
            <a:extLst>
              <a:ext uri="{FF2B5EF4-FFF2-40B4-BE49-F238E27FC236}">
                <a16:creationId xmlns:a16="http://schemas.microsoft.com/office/drawing/2014/main" id="{EB673388-7017-9CF4-F0CB-40A39E76CA38}"/>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23731758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E44B4-8A05-84BC-0F3F-D439D999CE00}"/>
              </a:ext>
            </a:extLst>
          </p:cNvPr>
          <p:cNvSpPr>
            <a:spLocks noGrp="1"/>
          </p:cNvSpPr>
          <p:nvPr>
            <p:ph type="body" sz="half" idx="12"/>
          </p:nvPr>
        </p:nvSpPr>
        <p:spPr>
          <a:xfrm>
            <a:off x="229365" y="4765101"/>
            <a:ext cx="4251960" cy="1609066"/>
          </a:xfrm>
        </p:spPr>
        <p:txBody>
          <a:bodyPr/>
          <a:lstStyle/>
          <a:p>
            <a:pPr marL="342900" indent="-342900">
              <a:buFont typeface="Arial" panose="020B0604020202020204" pitchFamily="34" charset="0"/>
              <a:buChar char="•"/>
            </a:pPr>
            <a:r>
              <a:rPr lang="en-US" sz="1400" dirty="0"/>
              <a:t>Beam tube hangers designed using common Unistrut parts.</a:t>
            </a:r>
          </a:p>
          <a:p>
            <a:pPr marL="342900" indent="-342900">
              <a:buFont typeface="Arial" panose="020B0604020202020204" pitchFamily="34" charset="0"/>
              <a:buChar char="•"/>
            </a:pPr>
            <a:r>
              <a:rPr lang="en-US" sz="1400" dirty="0"/>
              <a:t>Design provides a wide range of alignment with sufficient adjustment.</a:t>
            </a:r>
          </a:p>
          <a:p>
            <a:pPr marL="342900" indent="-342900">
              <a:buFont typeface="Arial" panose="020B0604020202020204" pitchFamily="34" charset="0"/>
              <a:buChar char="•"/>
            </a:pPr>
            <a:r>
              <a:rPr lang="en-US" sz="1400" dirty="0"/>
              <a:t>Designed alignment tool – later described in alignment slides.</a:t>
            </a:r>
          </a:p>
        </p:txBody>
      </p:sp>
      <p:sp>
        <p:nvSpPr>
          <p:cNvPr id="3" name="Text Placeholder 2">
            <a:extLst>
              <a:ext uri="{FF2B5EF4-FFF2-40B4-BE49-F238E27FC236}">
                <a16:creationId xmlns:a16="http://schemas.microsoft.com/office/drawing/2014/main" id="{7D40067F-C821-9783-8762-A81D47E5DF72}"/>
              </a:ext>
            </a:extLst>
          </p:cNvPr>
          <p:cNvSpPr>
            <a:spLocks noGrp="1"/>
          </p:cNvSpPr>
          <p:nvPr>
            <p:ph type="body" sz="half" idx="13"/>
          </p:nvPr>
        </p:nvSpPr>
        <p:spPr>
          <a:xfrm>
            <a:off x="4654550" y="4765101"/>
            <a:ext cx="4260850" cy="1739112"/>
          </a:xfrm>
        </p:spPr>
        <p:txBody>
          <a:bodyPr/>
          <a:lstStyle/>
          <a:p>
            <a:pPr marL="342900" indent="-342900">
              <a:buFont typeface="Arial" panose="020B0604020202020204" pitchFamily="34" charset="0"/>
              <a:buChar char="•"/>
            </a:pPr>
            <a:r>
              <a:rPr lang="en-US" sz="1400" dirty="0"/>
              <a:t>Due to concrete anchor requirements in ceiling (FESHM7080), these will need to be mounted one of two ways: a) suspended from existing Unistrut embedment or b) suspended from additional hung sections of Unistrut (spanning from embedment to embedment).</a:t>
            </a:r>
          </a:p>
        </p:txBody>
      </p:sp>
      <p:pic>
        <p:nvPicPr>
          <p:cNvPr id="11" name="Content Placeholder 10" descr="Diagram, engineering drawing&#10;&#10;Description automatically generated">
            <a:extLst>
              <a:ext uri="{FF2B5EF4-FFF2-40B4-BE49-F238E27FC236}">
                <a16:creationId xmlns:a16="http://schemas.microsoft.com/office/drawing/2014/main" id="{A4AED34D-7949-DA56-E1EA-661EEA749167}"/>
              </a:ext>
            </a:extLst>
          </p:cNvPr>
          <p:cNvPicPr>
            <a:picLocks noGrp="1" noChangeAspect="1"/>
          </p:cNvPicPr>
          <p:nvPr>
            <p:ph sz="half" idx="17"/>
          </p:nvPr>
        </p:nvPicPr>
        <p:blipFill>
          <a:blip r:embed="rId3"/>
          <a:stretch>
            <a:fillRect/>
          </a:stretch>
        </p:blipFill>
        <p:spPr>
          <a:xfrm>
            <a:off x="228600" y="1220538"/>
            <a:ext cx="4251325" cy="3213599"/>
          </a:xfrm>
        </p:spPr>
      </p:pic>
      <p:pic>
        <p:nvPicPr>
          <p:cNvPr id="13" name="Content Placeholder 12" descr="A picture containing scale, device, gauge&#10;&#10;Description automatically generated">
            <a:extLst>
              <a:ext uri="{FF2B5EF4-FFF2-40B4-BE49-F238E27FC236}">
                <a16:creationId xmlns:a16="http://schemas.microsoft.com/office/drawing/2014/main" id="{8D3E8D93-D818-9CDC-6D51-DF70EBAC1909}"/>
              </a:ext>
            </a:extLst>
          </p:cNvPr>
          <p:cNvPicPr>
            <a:picLocks noGrp="1" noChangeAspect="1"/>
          </p:cNvPicPr>
          <p:nvPr>
            <p:ph sz="half" idx="18"/>
          </p:nvPr>
        </p:nvPicPr>
        <p:blipFill>
          <a:blip r:embed="rId4"/>
          <a:stretch>
            <a:fillRect/>
          </a:stretch>
        </p:blipFill>
        <p:spPr>
          <a:xfrm>
            <a:off x="4863367" y="1042988"/>
            <a:ext cx="3843215" cy="3568700"/>
          </a:xfrm>
        </p:spPr>
      </p:pic>
      <p:sp>
        <p:nvSpPr>
          <p:cNvPr id="6" name="Title 5">
            <a:extLst>
              <a:ext uri="{FF2B5EF4-FFF2-40B4-BE49-F238E27FC236}">
                <a16:creationId xmlns:a16="http://schemas.microsoft.com/office/drawing/2014/main" id="{B503EEC5-EA25-FDC6-6167-CF052A439CB7}"/>
              </a:ext>
            </a:extLst>
          </p:cNvPr>
          <p:cNvSpPr>
            <a:spLocks noGrp="1"/>
          </p:cNvSpPr>
          <p:nvPr>
            <p:ph type="title"/>
          </p:nvPr>
        </p:nvSpPr>
        <p:spPr/>
        <p:txBody>
          <a:bodyPr/>
          <a:lstStyle/>
          <a:p>
            <a:r>
              <a:rPr lang="en-US" dirty="0"/>
              <a:t>Beam Tube Hangers</a:t>
            </a:r>
          </a:p>
        </p:txBody>
      </p:sp>
      <p:sp>
        <p:nvSpPr>
          <p:cNvPr id="9" name="Slide Number Placeholder 8">
            <a:extLst>
              <a:ext uri="{FF2B5EF4-FFF2-40B4-BE49-F238E27FC236}">
                <a16:creationId xmlns:a16="http://schemas.microsoft.com/office/drawing/2014/main" id="{9B18ED0D-17FE-EBAC-1D23-1BB5DF3573A4}"/>
              </a:ext>
            </a:extLst>
          </p:cNvPr>
          <p:cNvSpPr>
            <a:spLocks noGrp="1"/>
          </p:cNvSpPr>
          <p:nvPr>
            <p:ph type="sldNum" sz="quarter" idx="21"/>
          </p:nvPr>
        </p:nvSpPr>
        <p:spPr/>
        <p:txBody>
          <a:bodyPr/>
          <a:lstStyle/>
          <a:p>
            <a:fld id="{47C05DF5-FB48-4D3F-AF82-EC74A689CACF}" type="slidenum">
              <a:rPr lang="en-US" altLang="en-US" smtClean="0"/>
              <a:pPr/>
              <a:t>13</a:t>
            </a:fld>
            <a:endParaRPr lang="en-US" altLang="en-US"/>
          </a:p>
        </p:txBody>
      </p:sp>
      <p:pic>
        <p:nvPicPr>
          <p:cNvPr id="4" name="Picture 3">
            <a:extLst>
              <a:ext uri="{FF2B5EF4-FFF2-40B4-BE49-F238E27FC236}">
                <a16:creationId xmlns:a16="http://schemas.microsoft.com/office/drawing/2014/main" id="{EC781794-FD3C-E8A3-CDFE-5BD13E468574}"/>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101411784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06049-1EED-EB1C-CBAE-CA470BBBA3C1}"/>
              </a:ext>
            </a:extLst>
          </p:cNvPr>
          <p:cNvSpPr>
            <a:spLocks noGrp="1"/>
          </p:cNvSpPr>
          <p:nvPr>
            <p:ph type="body" sz="half" idx="12"/>
          </p:nvPr>
        </p:nvSpPr>
        <p:spPr>
          <a:xfrm>
            <a:off x="229365" y="4765100"/>
            <a:ext cx="4251960" cy="1582433"/>
          </a:xfrm>
        </p:spPr>
        <p:txBody>
          <a:bodyPr/>
          <a:lstStyle/>
          <a:p>
            <a:pPr marL="285750" indent="-285750">
              <a:buFont typeface="Arial" panose="020B0604020202020204" pitchFamily="34" charset="0"/>
              <a:buChar char="•"/>
            </a:pPr>
            <a:r>
              <a:rPr lang="en-US" sz="1600" dirty="0"/>
              <a:t>Requirements dictated that components inside the footprint of HWR hatch would require additional methods of installation.</a:t>
            </a:r>
          </a:p>
          <a:p>
            <a:pPr marL="285750" indent="-285750">
              <a:buFont typeface="Arial" panose="020B0604020202020204" pitchFamily="34" charset="0"/>
              <a:buChar char="•"/>
            </a:pPr>
            <a:r>
              <a:rPr lang="en-US" sz="1600" dirty="0"/>
              <a:t>HWR Hatch Hanger resolves the need for a Mirror Box that is positioned under the HWR hatch with no ceiling to mount to.</a:t>
            </a:r>
          </a:p>
        </p:txBody>
      </p:sp>
      <p:sp>
        <p:nvSpPr>
          <p:cNvPr id="3" name="Text Placeholder 2">
            <a:extLst>
              <a:ext uri="{FF2B5EF4-FFF2-40B4-BE49-F238E27FC236}">
                <a16:creationId xmlns:a16="http://schemas.microsoft.com/office/drawing/2014/main" id="{0FFC98E3-8049-1BEC-FBBD-E70442D3AD8D}"/>
              </a:ext>
            </a:extLst>
          </p:cNvPr>
          <p:cNvSpPr>
            <a:spLocks noGrp="1"/>
          </p:cNvSpPr>
          <p:nvPr>
            <p:ph type="body" sz="half" idx="13"/>
          </p:nvPr>
        </p:nvSpPr>
        <p:spPr>
          <a:xfrm>
            <a:off x="4654550" y="4765101"/>
            <a:ext cx="4260850" cy="1582432"/>
          </a:xfrm>
        </p:spPr>
        <p:txBody>
          <a:bodyPr/>
          <a:lstStyle/>
          <a:p>
            <a:pPr marL="342900" indent="-342900">
              <a:buFont typeface="Arial" panose="020B0604020202020204" pitchFamily="34" charset="0"/>
              <a:buChar char="•"/>
            </a:pPr>
            <a:r>
              <a:rPr lang="en-US" sz="1600" dirty="0"/>
              <a:t>The design is a steel box tube cantilever structure.</a:t>
            </a:r>
          </a:p>
          <a:p>
            <a:pPr marL="342900" indent="-342900">
              <a:buFont typeface="Arial" panose="020B0604020202020204" pitchFamily="34" charset="0"/>
              <a:buChar char="•"/>
            </a:pPr>
            <a:r>
              <a:rPr lang="en-US" sz="1600" dirty="0"/>
              <a:t>Design iterations to follow as analysis begins for FDR (deflection, vibration, etc.)</a:t>
            </a:r>
          </a:p>
          <a:p>
            <a:pPr marL="342900" indent="-342900">
              <a:buFont typeface="Arial" panose="020B0604020202020204" pitchFamily="34" charset="0"/>
              <a:buChar char="•"/>
            </a:pPr>
            <a:r>
              <a:rPr lang="en-US" sz="1600" dirty="0"/>
              <a:t>Hatch Hanger plates designed to accept existing Mirror Box Hanger bolt pattern.</a:t>
            </a:r>
          </a:p>
        </p:txBody>
      </p:sp>
      <p:sp>
        <p:nvSpPr>
          <p:cNvPr id="6" name="Title 5">
            <a:extLst>
              <a:ext uri="{FF2B5EF4-FFF2-40B4-BE49-F238E27FC236}">
                <a16:creationId xmlns:a16="http://schemas.microsoft.com/office/drawing/2014/main" id="{9EB1E01B-5845-E927-00F8-9045F3DE8913}"/>
              </a:ext>
            </a:extLst>
          </p:cNvPr>
          <p:cNvSpPr>
            <a:spLocks noGrp="1"/>
          </p:cNvSpPr>
          <p:nvPr>
            <p:ph type="title"/>
          </p:nvPr>
        </p:nvSpPr>
        <p:spPr/>
        <p:txBody>
          <a:bodyPr/>
          <a:lstStyle/>
          <a:p>
            <a:r>
              <a:rPr lang="en-US" dirty="0"/>
              <a:t>HWR Hatch Hanger</a:t>
            </a:r>
          </a:p>
        </p:txBody>
      </p:sp>
      <p:sp>
        <p:nvSpPr>
          <p:cNvPr id="9" name="Slide Number Placeholder 8">
            <a:extLst>
              <a:ext uri="{FF2B5EF4-FFF2-40B4-BE49-F238E27FC236}">
                <a16:creationId xmlns:a16="http://schemas.microsoft.com/office/drawing/2014/main" id="{66021079-2D90-F53F-439A-BB8A2D3C2698}"/>
              </a:ext>
            </a:extLst>
          </p:cNvPr>
          <p:cNvSpPr>
            <a:spLocks noGrp="1"/>
          </p:cNvSpPr>
          <p:nvPr>
            <p:ph type="sldNum" sz="quarter" idx="21"/>
          </p:nvPr>
        </p:nvSpPr>
        <p:spPr/>
        <p:txBody>
          <a:bodyPr/>
          <a:lstStyle/>
          <a:p>
            <a:fld id="{47C05DF5-FB48-4D3F-AF82-EC74A689CACF}" type="slidenum">
              <a:rPr lang="en-US" altLang="en-US" smtClean="0"/>
              <a:pPr/>
              <a:t>14</a:t>
            </a:fld>
            <a:endParaRPr lang="en-US" altLang="en-US"/>
          </a:p>
        </p:txBody>
      </p:sp>
      <p:pic>
        <p:nvPicPr>
          <p:cNvPr id="12" name="Content Placeholder 11" descr="Diagram, engineering drawing&#10;&#10;Description automatically generated">
            <a:extLst>
              <a:ext uri="{FF2B5EF4-FFF2-40B4-BE49-F238E27FC236}">
                <a16:creationId xmlns:a16="http://schemas.microsoft.com/office/drawing/2014/main" id="{C12A67D2-B116-EDCB-84E9-71FD46B7B223}"/>
              </a:ext>
            </a:extLst>
          </p:cNvPr>
          <p:cNvPicPr>
            <a:picLocks noGrp="1" noChangeAspect="1"/>
          </p:cNvPicPr>
          <p:nvPr>
            <p:ph sz="half" idx="18"/>
          </p:nvPr>
        </p:nvPicPr>
        <p:blipFill>
          <a:blip r:embed="rId3"/>
          <a:stretch>
            <a:fillRect/>
          </a:stretch>
        </p:blipFill>
        <p:spPr>
          <a:xfrm>
            <a:off x="5086618" y="1042988"/>
            <a:ext cx="3396714" cy="3568700"/>
          </a:xfrm>
        </p:spPr>
      </p:pic>
      <p:pic>
        <p:nvPicPr>
          <p:cNvPr id="17" name="Content Placeholder 16" descr="Diagram, engineering drawing&#10;&#10;Description automatically generated">
            <a:extLst>
              <a:ext uri="{FF2B5EF4-FFF2-40B4-BE49-F238E27FC236}">
                <a16:creationId xmlns:a16="http://schemas.microsoft.com/office/drawing/2014/main" id="{385BFF33-6901-997E-CE03-6E193C734E63}"/>
              </a:ext>
            </a:extLst>
          </p:cNvPr>
          <p:cNvPicPr>
            <a:picLocks noGrp="1" noChangeAspect="1"/>
          </p:cNvPicPr>
          <p:nvPr>
            <p:ph sz="half" idx="17"/>
          </p:nvPr>
        </p:nvPicPr>
        <p:blipFill>
          <a:blip r:embed="rId4"/>
          <a:stretch>
            <a:fillRect/>
          </a:stretch>
        </p:blipFill>
        <p:spPr>
          <a:xfrm>
            <a:off x="228600" y="1259181"/>
            <a:ext cx="4251325" cy="3136313"/>
          </a:xfrm>
        </p:spPr>
      </p:pic>
      <p:pic>
        <p:nvPicPr>
          <p:cNvPr id="4" name="Picture 3">
            <a:extLst>
              <a:ext uri="{FF2B5EF4-FFF2-40B4-BE49-F238E27FC236}">
                <a16:creationId xmlns:a16="http://schemas.microsoft.com/office/drawing/2014/main" id="{B2193EC4-1789-1E3F-2D5C-33B99C85E7CC}"/>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129225089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22BE8-469C-0D78-F371-2D9A9C9D7A91}"/>
              </a:ext>
            </a:extLst>
          </p:cNvPr>
          <p:cNvSpPr>
            <a:spLocks noGrp="1"/>
          </p:cNvSpPr>
          <p:nvPr>
            <p:ph type="body" sz="half" idx="12"/>
          </p:nvPr>
        </p:nvSpPr>
        <p:spPr>
          <a:xfrm>
            <a:off x="229365" y="4765101"/>
            <a:ext cx="4251960" cy="1609066"/>
          </a:xfrm>
        </p:spPr>
        <p:txBody>
          <a:bodyPr/>
          <a:lstStyle/>
          <a:p>
            <a:pPr marL="342900" indent="-342900">
              <a:buFont typeface="Arial" panose="020B0604020202020204" pitchFamily="34" charset="0"/>
              <a:buChar char="•"/>
            </a:pPr>
            <a:r>
              <a:rPr lang="en-US" dirty="0"/>
              <a:t>Ground view – HWR Hatch Hanger essentially imitates an extension of the ceiling.</a:t>
            </a:r>
          </a:p>
          <a:p>
            <a:pPr marL="342900" indent="-342900">
              <a:buFont typeface="Arial" panose="020B0604020202020204" pitchFamily="34" charset="0"/>
              <a:buChar char="•"/>
            </a:pPr>
            <a:r>
              <a:rPr lang="en-US" dirty="0"/>
              <a:t>Note: Images shown here missing additional gussets.</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8FA26D38-7D59-A271-E858-F3CE8F46BA31}"/>
              </a:ext>
            </a:extLst>
          </p:cNvPr>
          <p:cNvSpPr>
            <a:spLocks noGrp="1"/>
          </p:cNvSpPr>
          <p:nvPr>
            <p:ph type="body" sz="half" idx="13"/>
          </p:nvPr>
        </p:nvSpPr>
        <p:spPr>
          <a:xfrm>
            <a:off x="4654550" y="4765101"/>
            <a:ext cx="4260850" cy="1609066"/>
          </a:xfrm>
        </p:spPr>
        <p:txBody>
          <a:bodyPr/>
          <a:lstStyle/>
          <a:p>
            <a:pPr marL="342900" indent="-342900">
              <a:buFont typeface="Arial" panose="020B0604020202020204" pitchFamily="34" charset="0"/>
              <a:buChar char="•"/>
            </a:pPr>
            <a:r>
              <a:rPr lang="en-US" dirty="0"/>
              <a:t>Aerial Isometric View</a:t>
            </a:r>
          </a:p>
          <a:p>
            <a:pPr marL="342900" indent="-342900">
              <a:buFont typeface="Arial" panose="020B0604020202020204" pitchFamily="34" charset="0"/>
              <a:buChar char="•"/>
            </a:pPr>
            <a:r>
              <a:rPr lang="en-US" dirty="0"/>
              <a:t>The Mirror Box and HWR Hatch Hanger can be removed for HWR hatch use.</a:t>
            </a:r>
          </a:p>
        </p:txBody>
      </p:sp>
      <p:pic>
        <p:nvPicPr>
          <p:cNvPr id="13" name="Content Placeholder 12" descr="Diagram, engineering drawing&#10;&#10;Description automatically generated">
            <a:extLst>
              <a:ext uri="{FF2B5EF4-FFF2-40B4-BE49-F238E27FC236}">
                <a16:creationId xmlns:a16="http://schemas.microsoft.com/office/drawing/2014/main" id="{CF0B2F3C-AB23-808A-C80D-57E82C4BA4B7}"/>
              </a:ext>
            </a:extLst>
          </p:cNvPr>
          <p:cNvPicPr>
            <a:picLocks noGrp="1" noChangeAspect="1"/>
          </p:cNvPicPr>
          <p:nvPr>
            <p:ph sz="half" idx="18"/>
          </p:nvPr>
        </p:nvPicPr>
        <p:blipFill>
          <a:blip r:embed="rId3"/>
          <a:stretch>
            <a:fillRect/>
          </a:stretch>
        </p:blipFill>
        <p:spPr>
          <a:xfrm>
            <a:off x="5131293" y="895794"/>
            <a:ext cx="3181344" cy="3715894"/>
          </a:xfrm>
        </p:spPr>
      </p:pic>
      <p:sp>
        <p:nvSpPr>
          <p:cNvPr id="6" name="Title 5">
            <a:extLst>
              <a:ext uri="{FF2B5EF4-FFF2-40B4-BE49-F238E27FC236}">
                <a16:creationId xmlns:a16="http://schemas.microsoft.com/office/drawing/2014/main" id="{93DE5114-E3B6-9DBF-F5AB-EC641C277C12}"/>
              </a:ext>
            </a:extLst>
          </p:cNvPr>
          <p:cNvSpPr>
            <a:spLocks noGrp="1"/>
          </p:cNvSpPr>
          <p:nvPr>
            <p:ph type="title"/>
          </p:nvPr>
        </p:nvSpPr>
        <p:spPr/>
        <p:txBody>
          <a:bodyPr/>
          <a:lstStyle/>
          <a:p>
            <a:r>
              <a:rPr lang="en-US" dirty="0"/>
              <a:t>HWR Hatch Hanger cont…</a:t>
            </a:r>
          </a:p>
        </p:txBody>
      </p:sp>
      <p:sp>
        <p:nvSpPr>
          <p:cNvPr id="9" name="Slide Number Placeholder 8">
            <a:extLst>
              <a:ext uri="{FF2B5EF4-FFF2-40B4-BE49-F238E27FC236}">
                <a16:creationId xmlns:a16="http://schemas.microsoft.com/office/drawing/2014/main" id="{99C4310D-4A51-A369-CB0C-402F58800459}"/>
              </a:ext>
            </a:extLst>
          </p:cNvPr>
          <p:cNvSpPr>
            <a:spLocks noGrp="1"/>
          </p:cNvSpPr>
          <p:nvPr>
            <p:ph type="sldNum" sz="quarter" idx="21"/>
          </p:nvPr>
        </p:nvSpPr>
        <p:spPr/>
        <p:txBody>
          <a:bodyPr/>
          <a:lstStyle/>
          <a:p>
            <a:fld id="{47C05DF5-FB48-4D3F-AF82-EC74A689CACF}" type="slidenum">
              <a:rPr lang="en-US" altLang="en-US" smtClean="0"/>
              <a:pPr/>
              <a:t>15</a:t>
            </a:fld>
            <a:endParaRPr lang="en-US" altLang="en-US"/>
          </a:p>
        </p:txBody>
      </p:sp>
      <p:pic>
        <p:nvPicPr>
          <p:cNvPr id="12" name="Content Placeholder 11" descr="Diagram&#10;&#10;Description automatically generated">
            <a:extLst>
              <a:ext uri="{FF2B5EF4-FFF2-40B4-BE49-F238E27FC236}">
                <a16:creationId xmlns:a16="http://schemas.microsoft.com/office/drawing/2014/main" id="{26B441C9-7A36-4E3C-DAD6-76A90715A598}"/>
              </a:ext>
            </a:extLst>
          </p:cNvPr>
          <p:cNvPicPr>
            <a:picLocks noGrp="1" noChangeAspect="1"/>
          </p:cNvPicPr>
          <p:nvPr>
            <p:ph sz="half" idx="17"/>
          </p:nvPr>
        </p:nvPicPr>
        <p:blipFill>
          <a:blip r:embed="rId4"/>
          <a:stretch>
            <a:fillRect/>
          </a:stretch>
        </p:blipFill>
        <p:spPr>
          <a:xfrm>
            <a:off x="1039886" y="1042988"/>
            <a:ext cx="2628753" cy="3568700"/>
          </a:xfrm>
        </p:spPr>
      </p:pic>
      <p:pic>
        <p:nvPicPr>
          <p:cNvPr id="4" name="Picture 3">
            <a:extLst>
              <a:ext uri="{FF2B5EF4-FFF2-40B4-BE49-F238E27FC236}">
                <a16:creationId xmlns:a16="http://schemas.microsoft.com/office/drawing/2014/main" id="{0DAF2E2A-2D1C-1A90-C5F0-E3163DC78673}"/>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282855259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3EE05-90EA-3291-C608-2120B8A24362}"/>
              </a:ext>
            </a:extLst>
          </p:cNvPr>
          <p:cNvSpPr>
            <a:spLocks noGrp="1"/>
          </p:cNvSpPr>
          <p:nvPr>
            <p:ph type="body" sz="half" idx="2"/>
          </p:nvPr>
        </p:nvSpPr>
        <p:spPr/>
        <p:txBody>
          <a:bodyPr/>
          <a:lstStyle/>
          <a:p>
            <a:pPr marL="285750" indent="-285750">
              <a:buFont typeface="Arial" panose="020B0604020202020204" pitchFamily="34" charset="0"/>
              <a:buChar char="•"/>
            </a:pPr>
            <a:r>
              <a:rPr lang="en-US" sz="1800" dirty="0"/>
              <a:t>Vacuum loads are expected at the upstream and downstream ends of the Optical Transport Line.</a:t>
            </a:r>
          </a:p>
          <a:p>
            <a:pPr marL="285750" indent="-285750">
              <a:buFont typeface="Arial" panose="020B0604020202020204" pitchFamily="34" charset="0"/>
              <a:buChar char="•"/>
            </a:pPr>
            <a:r>
              <a:rPr lang="en-US" sz="1800" dirty="0"/>
              <a:t>The Laser Hut wall is concrete and provides a good location to tie into.</a:t>
            </a:r>
          </a:p>
          <a:p>
            <a:pPr marL="285750" indent="-285750">
              <a:buFont typeface="Arial" panose="020B0604020202020204" pitchFamily="34" charset="0"/>
              <a:buChar char="•"/>
            </a:pPr>
            <a:r>
              <a:rPr lang="en-US" sz="1800" dirty="0"/>
              <a:t>The Laser Hut Wall Support is mounted to the outside Laser Hut wall and provides support at the upstream end of the OTL.</a:t>
            </a:r>
          </a:p>
          <a:p>
            <a:pPr marL="285750" indent="-285750">
              <a:buFont typeface="Arial" panose="020B0604020202020204" pitchFamily="34" charset="0"/>
              <a:buChar char="•"/>
            </a:pPr>
            <a:r>
              <a:rPr lang="en-US" sz="1800" dirty="0"/>
              <a:t>The design contains sufficient alignment considerations in x, y, and z directions.</a:t>
            </a:r>
          </a:p>
        </p:txBody>
      </p:sp>
      <p:sp>
        <p:nvSpPr>
          <p:cNvPr id="4" name="Title 3">
            <a:extLst>
              <a:ext uri="{FF2B5EF4-FFF2-40B4-BE49-F238E27FC236}">
                <a16:creationId xmlns:a16="http://schemas.microsoft.com/office/drawing/2014/main" id="{7AE226F3-AD57-4A94-651D-3D49669D7C59}"/>
              </a:ext>
            </a:extLst>
          </p:cNvPr>
          <p:cNvSpPr>
            <a:spLocks noGrp="1"/>
          </p:cNvSpPr>
          <p:nvPr>
            <p:ph type="title"/>
          </p:nvPr>
        </p:nvSpPr>
        <p:spPr/>
        <p:txBody>
          <a:bodyPr/>
          <a:lstStyle/>
          <a:p>
            <a:r>
              <a:rPr lang="en-US" dirty="0"/>
              <a:t>Laser Hut Wall Support</a:t>
            </a:r>
          </a:p>
        </p:txBody>
      </p:sp>
      <p:sp>
        <p:nvSpPr>
          <p:cNvPr id="7" name="Slide Number Placeholder 6">
            <a:extLst>
              <a:ext uri="{FF2B5EF4-FFF2-40B4-BE49-F238E27FC236}">
                <a16:creationId xmlns:a16="http://schemas.microsoft.com/office/drawing/2014/main" id="{51460ECF-8507-E203-5C07-EE6DC3E5555E}"/>
              </a:ext>
            </a:extLst>
          </p:cNvPr>
          <p:cNvSpPr>
            <a:spLocks noGrp="1"/>
          </p:cNvSpPr>
          <p:nvPr>
            <p:ph type="sldNum" sz="quarter" idx="18"/>
          </p:nvPr>
        </p:nvSpPr>
        <p:spPr/>
        <p:txBody>
          <a:bodyPr/>
          <a:lstStyle/>
          <a:p>
            <a:fld id="{071AFBCB-9629-4487-8658-FCC7F72DA46F}" type="slidenum">
              <a:rPr lang="en-US" altLang="en-US" smtClean="0"/>
              <a:pPr/>
              <a:t>16</a:t>
            </a:fld>
            <a:endParaRPr lang="en-US" altLang="en-US"/>
          </a:p>
        </p:txBody>
      </p:sp>
      <p:pic>
        <p:nvPicPr>
          <p:cNvPr id="11" name="Content Placeholder 10" descr="Diagram, engineering drawing&#10;&#10;Description automatically generated">
            <a:extLst>
              <a:ext uri="{FF2B5EF4-FFF2-40B4-BE49-F238E27FC236}">
                <a16:creationId xmlns:a16="http://schemas.microsoft.com/office/drawing/2014/main" id="{112A16FF-994D-71F6-8462-B3B2E36F5414}"/>
              </a:ext>
            </a:extLst>
          </p:cNvPr>
          <p:cNvPicPr>
            <a:picLocks noGrp="1" noChangeAspect="1"/>
          </p:cNvPicPr>
          <p:nvPr>
            <p:ph sz="half" idx="15"/>
          </p:nvPr>
        </p:nvPicPr>
        <p:blipFill>
          <a:blip r:embed="rId3"/>
          <a:stretch>
            <a:fillRect/>
          </a:stretch>
        </p:blipFill>
        <p:spPr>
          <a:xfrm>
            <a:off x="3909840" y="1349406"/>
            <a:ext cx="4594968" cy="4433907"/>
          </a:xfrm>
        </p:spPr>
      </p:pic>
      <p:pic>
        <p:nvPicPr>
          <p:cNvPr id="3" name="Picture 2">
            <a:extLst>
              <a:ext uri="{FF2B5EF4-FFF2-40B4-BE49-F238E27FC236}">
                <a16:creationId xmlns:a16="http://schemas.microsoft.com/office/drawing/2014/main" id="{1E42A567-A527-86EF-1107-6DC14865F2FE}"/>
              </a:ext>
            </a:extLst>
          </p:cNvPr>
          <p:cNvPicPr>
            <a:picLocks noChangeAspect="1"/>
          </p:cNvPicPr>
          <p:nvPr/>
        </p:nvPicPr>
        <p:blipFill>
          <a:blip r:embed="rId4"/>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360918177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938-6164-89D7-AAFE-8C616089723C}"/>
              </a:ext>
            </a:extLst>
          </p:cNvPr>
          <p:cNvSpPr>
            <a:spLocks noGrp="1"/>
          </p:cNvSpPr>
          <p:nvPr>
            <p:ph type="title"/>
          </p:nvPr>
        </p:nvSpPr>
        <p:spPr/>
        <p:txBody>
          <a:bodyPr/>
          <a:lstStyle/>
          <a:p>
            <a:r>
              <a:rPr lang="en-US" dirty="0"/>
              <a:t>Device Alignment</a:t>
            </a:r>
          </a:p>
        </p:txBody>
      </p:sp>
      <p:sp>
        <p:nvSpPr>
          <p:cNvPr id="3" name="Content Placeholder 2">
            <a:extLst>
              <a:ext uri="{FF2B5EF4-FFF2-40B4-BE49-F238E27FC236}">
                <a16:creationId xmlns:a16="http://schemas.microsoft.com/office/drawing/2014/main" id="{114238BF-3476-3715-720C-73D974115437}"/>
              </a:ext>
            </a:extLst>
          </p:cNvPr>
          <p:cNvSpPr>
            <a:spLocks noGrp="1"/>
          </p:cNvSpPr>
          <p:nvPr>
            <p:ph idx="1"/>
          </p:nvPr>
        </p:nvSpPr>
        <p:spPr/>
        <p:txBody>
          <a:bodyPr/>
          <a:lstStyle/>
          <a:p>
            <a:r>
              <a:rPr lang="en-US" dirty="0"/>
              <a:t>Mirror Boxes, Beam Tube Hangers, and Laser Hut Wall Support will have alignment in x, y, and z directions.</a:t>
            </a:r>
          </a:p>
          <a:p>
            <a:r>
              <a:rPr lang="en-US" dirty="0"/>
              <a:t>Total alignment adjustment will be ±1” in all directions.</a:t>
            </a:r>
          </a:p>
          <a:p>
            <a:r>
              <a:rPr lang="en-US" dirty="0"/>
              <a:t>Fine alignment adjustments will be required.</a:t>
            </a:r>
          </a:p>
          <a:p>
            <a:r>
              <a:rPr lang="en-US" dirty="0"/>
              <a:t>Preliminary installation and alignment procedures are being worked on.</a:t>
            </a:r>
          </a:p>
          <a:p>
            <a:r>
              <a:rPr lang="en-US" dirty="0"/>
              <a:t>Randy Thurman-Keup has a more detailed explanation of the installation order, and alignment procedure.</a:t>
            </a:r>
          </a:p>
          <a:p>
            <a:endParaRPr lang="en-US" dirty="0"/>
          </a:p>
        </p:txBody>
      </p:sp>
      <p:sp>
        <p:nvSpPr>
          <p:cNvPr id="6" name="Slide Number Placeholder 5">
            <a:extLst>
              <a:ext uri="{FF2B5EF4-FFF2-40B4-BE49-F238E27FC236}">
                <a16:creationId xmlns:a16="http://schemas.microsoft.com/office/drawing/2014/main" id="{0E132A27-3019-D380-5358-26D48D6EF7DD}"/>
              </a:ext>
            </a:extLst>
          </p:cNvPr>
          <p:cNvSpPr>
            <a:spLocks noGrp="1"/>
          </p:cNvSpPr>
          <p:nvPr>
            <p:ph type="sldNum" sz="quarter" idx="12"/>
          </p:nvPr>
        </p:nvSpPr>
        <p:spPr/>
        <p:txBody>
          <a:bodyPr/>
          <a:lstStyle/>
          <a:p>
            <a:fld id="{52E9C158-AEF1-41A2-A6CE-6F0BAB305EFD}" type="slidenum">
              <a:rPr lang="en-US" altLang="en-US" smtClean="0"/>
              <a:pPr/>
              <a:t>17</a:t>
            </a:fld>
            <a:endParaRPr lang="en-US" altLang="en-US"/>
          </a:p>
        </p:txBody>
      </p:sp>
      <p:pic>
        <p:nvPicPr>
          <p:cNvPr id="7" name="Picture 6">
            <a:extLst>
              <a:ext uri="{FF2B5EF4-FFF2-40B4-BE49-F238E27FC236}">
                <a16:creationId xmlns:a16="http://schemas.microsoft.com/office/drawing/2014/main" id="{FA0EE0FB-D6BB-8A46-80A0-86B7820A6140}"/>
              </a:ext>
            </a:extLst>
          </p:cNvPr>
          <p:cNvPicPr>
            <a:picLocks noChangeAspect="1"/>
          </p:cNvPicPr>
          <p:nvPr/>
        </p:nvPicPr>
        <p:blipFill>
          <a:blip r:embed="rId3"/>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332288322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B034B-6BC1-EED0-E1C5-C528DF1BDB04}"/>
              </a:ext>
            </a:extLst>
          </p:cNvPr>
          <p:cNvSpPr>
            <a:spLocks noGrp="1"/>
          </p:cNvSpPr>
          <p:nvPr>
            <p:ph type="body" sz="half" idx="12"/>
          </p:nvPr>
        </p:nvSpPr>
        <p:spPr/>
        <p:txBody>
          <a:bodyPr/>
          <a:lstStyle/>
          <a:p>
            <a:pPr marL="285750" indent="-285750">
              <a:buFont typeface="Arial" panose="020B0604020202020204" pitchFamily="34" charset="0"/>
              <a:buChar char="•"/>
            </a:pPr>
            <a:r>
              <a:rPr lang="en-US" sz="1800" dirty="0"/>
              <a:t>OTL Alignment Tool will help center and keep beam tube in place during initial alignment.</a:t>
            </a:r>
          </a:p>
          <a:p>
            <a:pPr marL="285750" indent="-285750">
              <a:buFont typeface="Arial" panose="020B0604020202020204" pitchFamily="34" charset="0"/>
              <a:buChar char="•"/>
            </a:pPr>
            <a:r>
              <a:rPr lang="en-US" sz="1800" dirty="0"/>
              <a:t>If beam tube needs removal or repair, alignment fixture will hold its position.</a:t>
            </a:r>
          </a:p>
        </p:txBody>
      </p:sp>
      <p:sp>
        <p:nvSpPr>
          <p:cNvPr id="3" name="Text Placeholder 2">
            <a:extLst>
              <a:ext uri="{FF2B5EF4-FFF2-40B4-BE49-F238E27FC236}">
                <a16:creationId xmlns:a16="http://schemas.microsoft.com/office/drawing/2014/main" id="{B5E569D9-71F5-5A00-9760-5A91AE2F8F77}"/>
              </a:ext>
            </a:extLst>
          </p:cNvPr>
          <p:cNvSpPr>
            <a:spLocks noGrp="1"/>
          </p:cNvSpPr>
          <p:nvPr>
            <p:ph type="body" sz="half" idx="13"/>
          </p:nvPr>
        </p:nvSpPr>
        <p:spPr>
          <a:xfrm>
            <a:off x="4654550" y="4765100"/>
            <a:ext cx="4260850" cy="1626821"/>
          </a:xfrm>
        </p:spPr>
        <p:txBody>
          <a:bodyPr/>
          <a:lstStyle/>
          <a:p>
            <a:pPr marL="342900" indent="-342900">
              <a:buFont typeface="Arial" panose="020B0604020202020204" pitchFamily="34" charset="0"/>
              <a:buChar char="•"/>
            </a:pPr>
            <a:r>
              <a:rPr lang="en-US" dirty="0"/>
              <a:t>Beam tube clamps are able to be installed with alignment fixture in position.</a:t>
            </a:r>
          </a:p>
          <a:p>
            <a:pPr marL="342900" indent="-342900">
              <a:buFont typeface="Arial" panose="020B0604020202020204" pitchFamily="34" charset="0"/>
              <a:buChar char="•"/>
            </a:pPr>
            <a:r>
              <a:rPr lang="en-US" dirty="0"/>
              <a:t>Set screws for quick hold, holes for permanent Unistrut hold.</a:t>
            </a:r>
          </a:p>
        </p:txBody>
      </p:sp>
      <p:pic>
        <p:nvPicPr>
          <p:cNvPr id="11" name="Content Placeholder 10" descr="A picture containing metalware&#10;&#10;Description automatically generated">
            <a:extLst>
              <a:ext uri="{FF2B5EF4-FFF2-40B4-BE49-F238E27FC236}">
                <a16:creationId xmlns:a16="http://schemas.microsoft.com/office/drawing/2014/main" id="{E0F58B3D-A7EF-62B9-8D64-D6F2E5684CD1}"/>
              </a:ext>
            </a:extLst>
          </p:cNvPr>
          <p:cNvPicPr>
            <a:picLocks noGrp="1" noChangeAspect="1"/>
          </p:cNvPicPr>
          <p:nvPr>
            <p:ph sz="half" idx="17"/>
          </p:nvPr>
        </p:nvPicPr>
        <p:blipFill>
          <a:blip r:embed="rId3"/>
          <a:stretch>
            <a:fillRect/>
          </a:stretch>
        </p:blipFill>
        <p:spPr>
          <a:xfrm>
            <a:off x="228600" y="1091195"/>
            <a:ext cx="4251325" cy="3472286"/>
          </a:xfrm>
        </p:spPr>
      </p:pic>
      <p:pic>
        <p:nvPicPr>
          <p:cNvPr id="13" name="Content Placeholder 12" descr="A picture containing text&#10;&#10;Description automatically generated">
            <a:extLst>
              <a:ext uri="{FF2B5EF4-FFF2-40B4-BE49-F238E27FC236}">
                <a16:creationId xmlns:a16="http://schemas.microsoft.com/office/drawing/2014/main" id="{6D7E8277-9DD0-E938-0489-8CA482B3585D}"/>
              </a:ext>
            </a:extLst>
          </p:cNvPr>
          <p:cNvPicPr>
            <a:picLocks noGrp="1" noChangeAspect="1"/>
          </p:cNvPicPr>
          <p:nvPr>
            <p:ph sz="half" idx="18"/>
          </p:nvPr>
        </p:nvPicPr>
        <p:blipFill>
          <a:blip r:embed="rId4"/>
          <a:stretch>
            <a:fillRect/>
          </a:stretch>
        </p:blipFill>
        <p:spPr>
          <a:xfrm>
            <a:off x="5432074" y="1042988"/>
            <a:ext cx="2705802" cy="3568700"/>
          </a:xfrm>
        </p:spPr>
      </p:pic>
      <p:sp>
        <p:nvSpPr>
          <p:cNvPr id="6" name="Title 5">
            <a:extLst>
              <a:ext uri="{FF2B5EF4-FFF2-40B4-BE49-F238E27FC236}">
                <a16:creationId xmlns:a16="http://schemas.microsoft.com/office/drawing/2014/main" id="{2B61742C-67B2-A928-943F-96E1F4C316B7}"/>
              </a:ext>
            </a:extLst>
          </p:cNvPr>
          <p:cNvSpPr>
            <a:spLocks noGrp="1"/>
          </p:cNvSpPr>
          <p:nvPr>
            <p:ph type="title"/>
          </p:nvPr>
        </p:nvSpPr>
        <p:spPr/>
        <p:txBody>
          <a:bodyPr/>
          <a:lstStyle/>
          <a:p>
            <a:r>
              <a:rPr lang="en-US" dirty="0"/>
              <a:t>OTL Beam Tube Alignment Fixture</a:t>
            </a:r>
          </a:p>
        </p:txBody>
      </p:sp>
      <p:sp>
        <p:nvSpPr>
          <p:cNvPr id="9" name="Slide Number Placeholder 8">
            <a:extLst>
              <a:ext uri="{FF2B5EF4-FFF2-40B4-BE49-F238E27FC236}">
                <a16:creationId xmlns:a16="http://schemas.microsoft.com/office/drawing/2014/main" id="{11AAA96E-5F02-19B7-BD7C-9A9F95594CC2}"/>
              </a:ext>
            </a:extLst>
          </p:cNvPr>
          <p:cNvSpPr>
            <a:spLocks noGrp="1"/>
          </p:cNvSpPr>
          <p:nvPr>
            <p:ph type="sldNum" sz="quarter" idx="21"/>
          </p:nvPr>
        </p:nvSpPr>
        <p:spPr/>
        <p:txBody>
          <a:bodyPr/>
          <a:lstStyle/>
          <a:p>
            <a:fld id="{47C05DF5-FB48-4D3F-AF82-EC74A689CACF}" type="slidenum">
              <a:rPr lang="en-US" altLang="en-US" smtClean="0"/>
              <a:pPr/>
              <a:t>18</a:t>
            </a:fld>
            <a:endParaRPr lang="en-US" altLang="en-US"/>
          </a:p>
        </p:txBody>
      </p:sp>
      <p:pic>
        <p:nvPicPr>
          <p:cNvPr id="4" name="Picture 3">
            <a:extLst>
              <a:ext uri="{FF2B5EF4-FFF2-40B4-BE49-F238E27FC236}">
                <a16:creationId xmlns:a16="http://schemas.microsoft.com/office/drawing/2014/main" id="{B8381D56-F61E-2F49-5AFF-4D4EA48F126E}"/>
              </a:ext>
            </a:extLst>
          </p:cNvPr>
          <p:cNvPicPr>
            <a:picLocks noChangeAspect="1"/>
          </p:cNvPicPr>
          <p:nvPr/>
        </p:nvPicPr>
        <p:blipFill>
          <a:blip r:embed="rId5"/>
          <a:stretch>
            <a:fillRect/>
          </a:stretch>
        </p:blipFill>
        <p:spPr>
          <a:xfrm>
            <a:off x="636588" y="6467013"/>
            <a:ext cx="7151228" cy="323116"/>
          </a:xfrm>
          <a:prstGeom prst="rect">
            <a:avLst/>
          </a:prstGeom>
        </p:spPr>
      </p:pic>
    </p:spTree>
    <p:extLst>
      <p:ext uri="{BB962C8B-B14F-4D97-AF65-F5344CB8AC3E}">
        <p14:creationId xmlns:p14="http://schemas.microsoft.com/office/powerpoint/2010/main" val="166582125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E639A21-7F73-63D4-ED42-228D47C4ABCF}"/>
              </a:ext>
            </a:extLst>
          </p:cNvPr>
          <p:cNvSpPr>
            <a:spLocks noGrp="1"/>
          </p:cNvSpPr>
          <p:nvPr>
            <p:ph idx="1"/>
          </p:nvPr>
        </p:nvSpPr>
        <p:spPr>
          <a:prstGeom prst="rect">
            <a:avLst/>
          </a:prstGeom>
        </p:spPr>
        <p:txBody>
          <a:bodyPr/>
          <a:lstStyle/>
          <a:p>
            <a:pPr marL="285750" indent="-285750">
              <a:buFont typeface="Arial" panose="020B0604020202020204" pitchFamily="34" charset="0"/>
              <a:buChar char="•"/>
            </a:pPr>
            <a:r>
              <a:rPr lang="en-US" sz="2000" b="0" dirty="0">
                <a:solidFill>
                  <a:schemeClr val="accent6"/>
                </a:solidFill>
              </a:rPr>
              <a:t>The OTL is designed as a rough vacuum system with the goal of achieving &lt;250 </a:t>
            </a:r>
            <a:r>
              <a:rPr lang="en-US" sz="2000" b="0" dirty="0" err="1">
                <a:solidFill>
                  <a:schemeClr val="accent6"/>
                </a:solidFill>
              </a:rPr>
              <a:t>mTorr</a:t>
            </a:r>
            <a:r>
              <a:rPr lang="en-US" sz="2000" b="0" dirty="0">
                <a:solidFill>
                  <a:schemeClr val="accent6"/>
                </a:solidFill>
              </a:rPr>
              <a:t>.</a:t>
            </a:r>
          </a:p>
          <a:p>
            <a:pPr marL="285750" indent="-285750">
              <a:buFont typeface="Arial" panose="020B0604020202020204" pitchFamily="34" charset="0"/>
              <a:buChar char="•"/>
            </a:pPr>
            <a:r>
              <a:rPr lang="en-US" sz="2000" dirty="0">
                <a:solidFill>
                  <a:schemeClr val="accent6"/>
                </a:solidFill>
              </a:rPr>
              <a:t>The Mirror Boxes are 100% stainless steel welded construction with a total 6 vacuum ports/openings.</a:t>
            </a:r>
          </a:p>
          <a:p>
            <a:pPr marL="285750" indent="-285750">
              <a:buFont typeface="Arial" panose="020B0604020202020204" pitchFamily="34" charset="0"/>
              <a:buChar char="•"/>
            </a:pPr>
            <a:r>
              <a:rPr lang="en-US" sz="2000" dirty="0">
                <a:solidFill>
                  <a:schemeClr val="accent6"/>
                </a:solidFill>
              </a:rPr>
              <a:t>2 main beamline ports utilizing the NW100 SS vacuum flanges with </a:t>
            </a:r>
            <a:r>
              <a:rPr lang="en-US" sz="2000" dirty="0" err="1">
                <a:solidFill>
                  <a:schemeClr val="accent6"/>
                </a:solidFill>
              </a:rPr>
              <a:t>o-rings</a:t>
            </a:r>
            <a:r>
              <a:rPr lang="en-US" sz="2000" dirty="0">
                <a:solidFill>
                  <a:schemeClr val="accent6"/>
                </a:solidFill>
              </a:rPr>
              <a:t> and clamps.</a:t>
            </a:r>
          </a:p>
          <a:p>
            <a:pPr marL="285750" indent="-285750">
              <a:buFont typeface="Arial" panose="020B0604020202020204" pitchFamily="34" charset="0"/>
              <a:buChar char="•"/>
            </a:pPr>
            <a:r>
              <a:rPr lang="en-US" sz="2000" dirty="0">
                <a:solidFill>
                  <a:schemeClr val="accent6"/>
                </a:solidFill>
              </a:rPr>
              <a:t>2 bottom ports (1 pickoff port, 1 feedthrough port), both utilizing NW100 SS flanges.</a:t>
            </a:r>
          </a:p>
          <a:p>
            <a:pPr marL="285750" indent="-285750">
              <a:buFont typeface="Arial" panose="020B0604020202020204" pitchFamily="34" charset="0"/>
              <a:buChar char="•"/>
            </a:pPr>
            <a:r>
              <a:rPr lang="en-US" sz="2000" b="0" dirty="0">
                <a:solidFill>
                  <a:schemeClr val="accent6"/>
                </a:solidFill>
              </a:rPr>
              <a:t>1</a:t>
            </a:r>
            <a:r>
              <a:rPr lang="en-US" sz="2000" dirty="0">
                <a:solidFill>
                  <a:schemeClr val="accent6"/>
                </a:solidFill>
              </a:rPr>
              <a:t> side mounted KF40 SS vacuum port with </a:t>
            </a:r>
            <a:r>
              <a:rPr lang="en-US" sz="2000" dirty="0" err="1">
                <a:solidFill>
                  <a:schemeClr val="accent6"/>
                </a:solidFill>
              </a:rPr>
              <a:t>o-ring</a:t>
            </a:r>
            <a:r>
              <a:rPr lang="en-US" sz="2000" dirty="0">
                <a:solidFill>
                  <a:schemeClr val="accent6"/>
                </a:solidFill>
              </a:rPr>
              <a:t> and clamp. To be used for gauging, pump out, </a:t>
            </a:r>
            <a:r>
              <a:rPr lang="en-US" sz="2000" dirty="0" err="1">
                <a:solidFill>
                  <a:schemeClr val="accent6"/>
                </a:solidFill>
              </a:rPr>
              <a:t>etc</a:t>
            </a:r>
            <a:r>
              <a:rPr lang="en-US" sz="2000" dirty="0">
                <a:solidFill>
                  <a:schemeClr val="accent6"/>
                </a:solidFill>
              </a:rPr>
              <a:t>…</a:t>
            </a:r>
          </a:p>
          <a:p>
            <a:pPr marL="285750" indent="-285750">
              <a:buFont typeface="Arial" panose="020B0604020202020204" pitchFamily="34" charset="0"/>
              <a:buChar char="•"/>
            </a:pPr>
            <a:r>
              <a:rPr lang="en-US" sz="2000" b="0" dirty="0">
                <a:solidFill>
                  <a:schemeClr val="accent6"/>
                </a:solidFill>
              </a:rPr>
              <a:t>1 main access </a:t>
            </a:r>
            <a:r>
              <a:rPr lang="en-US" sz="2000" dirty="0">
                <a:solidFill>
                  <a:schemeClr val="accent6"/>
                </a:solidFill>
              </a:rPr>
              <a:t>lid - ¾” aluminum plate, with bolted </a:t>
            </a:r>
            <a:r>
              <a:rPr lang="en-US" sz="2000" dirty="0" err="1">
                <a:solidFill>
                  <a:schemeClr val="accent6"/>
                </a:solidFill>
              </a:rPr>
              <a:t>o-ring</a:t>
            </a:r>
            <a:r>
              <a:rPr lang="en-US" sz="2000" dirty="0">
                <a:solidFill>
                  <a:schemeClr val="accent6"/>
                </a:solidFill>
              </a:rPr>
              <a:t> and </a:t>
            </a:r>
            <a:r>
              <a:rPr lang="en-US" sz="2000" dirty="0" err="1">
                <a:solidFill>
                  <a:schemeClr val="accent6"/>
                </a:solidFill>
              </a:rPr>
              <a:t>o-ring</a:t>
            </a:r>
            <a:r>
              <a:rPr lang="en-US" sz="2000" dirty="0">
                <a:solidFill>
                  <a:schemeClr val="accent6"/>
                </a:solidFill>
              </a:rPr>
              <a:t> groove design.</a:t>
            </a:r>
          </a:p>
          <a:p>
            <a:pPr marL="285750" indent="-285750">
              <a:buFont typeface="Arial" panose="020B0604020202020204" pitchFamily="34" charset="0"/>
              <a:buChar char="•"/>
            </a:pPr>
            <a:r>
              <a:rPr lang="en-US" sz="2000" dirty="0">
                <a:solidFill>
                  <a:schemeClr val="accent6"/>
                </a:solidFill>
              </a:rPr>
              <a:t>Beam tube sections were detailed on slide 11.</a:t>
            </a:r>
          </a:p>
          <a:p>
            <a:pPr marL="285750" indent="-285750">
              <a:buFont typeface="Arial" panose="020B0604020202020204" pitchFamily="34" charset="0"/>
              <a:buChar char="•"/>
            </a:pPr>
            <a:r>
              <a:rPr lang="en-US" sz="2000" dirty="0">
                <a:solidFill>
                  <a:schemeClr val="accent6"/>
                </a:solidFill>
              </a:rPr>
              <a:t>O-rings are to be specified as EPDM or material with comparable radiation resistance and vacuum properties.</a:t>
            </a:r>
          </a:p>
          <a:p>
            <a:pPr marL="285750" indent="-285750">
              <a:buFont typeface="Arial" panose="020B0604020202020204" pitchFamily="34" charset="0"/>
              <a:buChar char="•"/>
            </a:pPr>
            <a:r>
              <a:rPr lang="en-US" sz="2000" dirty="0">
                <a:solidFill>
                  <a:schemeClr val="accent6"/>
                </a:solidFill>
              </a:rPr>
              <a:t>Estimated quantity of 80 </a:t>
            </a:r>
            <a:r>
              <a:rPr lang="en-US" sz="2000" dirty="0" err="1">
                <a:solidFill>
                  <a:schemeClr val="accent6"/>
                </a:solidFill>
              </a:rPr>
              <a:t>o-rings</a:t>
            </a:r>
            <a:r>
              <a:rPr lang="en-US" sz="2000" dirty="0">
                <a:solidFill>
                  <a:schemeClr val="accent6"/>
                </a:solidFill>
              </a:rPr>
              <a:t>, 50 bellows. </a:t>
            </a:r>
          </a:p>
        </p:txBody>
      </p:sp>
      <p:sp>
        <p:nvSpPr>
          <p:cNvPr id="3" name="Title 2">
            <a:extLst>
              <a:ext uri="{FF2B5EF4-FFF2-40B4-BE49-F238E27FC236}">
                <a16:creationId xmlns:a16="http://schemas.microsoft.com/office/drawing/2014/main" id="{4D026AA3-4165-4D1C-2304-1A5110DA9FA1}"/>
              </a:ext>
            </a:extLst>
          </p:cNvPr>
          <p:cNvSpPr>
            <a:spLocks noGrp="1"/>
          </p:cNvSpPr>
          <p:nvPr>
            <p:ph type="title"/>
          </p:nvPr>
        </p:nvSpPr>
        <p:spPr/>
        <p:txBody>
          <a:bodyPr/>
          <a:lstStyle/>
          <a:p>
            <a:r>
              <a:rPr lang="en-US" dirty="0"/>
              <a:t>Vacuum &amp; Safety Interlock System</a:t>
            </a:r>
          </a:p>
        </p:txBody>
      </p:sp>
      <p:sp>
        <p:nvSpPr>
          <p:cNvPr id="4" name="Date Placeholder 3">
            <a:extLst>
              <a:ext uri="{FF2B5EF4-FFF2-40B4-BE49-F238E27FC236}">
                <a16:creationId xmlns:a16="http://schemas.microsoft.com/office/drawing/2014/main" id="{D3B519CA-4A7A-3D5E-567B-C98007517837}"/>
              </a:ext>
            </a:extLst>
          </p:cNvPr>
          <p:cNvSpPr>
            <a:spLocks noGrp="1"/>
          </p:cNvSpPr>
          <p:nvPr>
            <p:ph type="dt" sz="half" idx="2"/>
          </p:nvPr>
        </p:nvSpPr>
        <p:spPr/>
        <p:txBody>
          <a:bodyPr/>
          <a:lstStyle/>
          <a:p>
            <a:pPr>
              <a:defRPr/>
            </a:pPr>
            <a:r>
              <a:rPr lang="en-US" dirty="0"/>
              <a:t>Nov. 7, 2022</a:t>
            </a:r>
          </a:p>
        </p:txBody>
      </p:sp>
      <p:sp>
        <p:nvSpPr>
          <p:cNvPr id="5" name="Slide Number Placeholder 4">
            <a:extLst>
              <a:ext uri="{FF2B5EF4-FFF2-40B4-BE49-F238E27FC236}">
                <a16:creationId xmlns:a16="http://schemas.microsoft.com/office/drawing/2014/main" id="{91FDD0C0-7E85-10A0-9F77-79C5D2876EED}"/>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6" name="Footer Placeholder 5">
            <a:extLst>
              <a:ext uri="{FF2B5EF4-FFF2-40B4-BE49-F238E27FC236}">
                <a16:creationId xmlns:a16="http://schemas.microsoft.com/office/drawing/2014/main" id="{96BA16B8-87F2-F8E6-6E37-C1E15F8783B0}"/>
              </a:ext>
            </a:extLst>
          </p:cNvPr>
          <p:cNvSpPr>
            <a:spLocks noGrp="1"/>
          </p:cNvSpPr>
          <p:nvPr>
            <p:ph type="ftr" sz="quarter" idx="3"/>
          </p:nvPr>
        </p:nvSpPr>
        <p:spPr/>
        <p:txBody>
          <a:bodyPr/>
          <a:lstStyle/>
          <a:p>
            <a:pPr algn="ctr">
              <a:defRPr/>
            </a:pPr>
            <a:r>
              <a:rPr lang="en-US" b="1" dirty="0"/>
              <a:t>PIP-II Laser Wire Follow-Up Review</a:t>
            </a:r>
          </a:p>
        </p:txBody>
      </p:sp>
    </p:spTree>
    <p:extLst>
      <p:ext uri="{BB962C8B-B14F-4D97-AF65-F5344CB8AC3E}">
        <p14:creationId xmlns:p14="http://schemas.microsoft.com/office/powerpoint/2010/main" val="323312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92D481-33F0-485B-80BB-C36449B4A801}"/>
              </a:ext>
            </a:extLst>
          </p:cNvPr>
          <p:cNvSpPr>
            <a:spLocks noGrp="1"/>
          </p:cNvSpPr>
          <p:nvPr>
            <p:ph idx="1"/>
          </p:nvPr>
        </p:nvSpPr>
        <p:spPr/>
        <p:txBody>
          <a:bodyPr/>
          <a:lstStyle/>
          <a:p>
            <a:r>
              <a:rPr lang="en-US" dirty="0"/>
              <a:t>The Optical Transport Line (OTL) is a portion of the Laserwire Beam Profile Monitor system.</a:t>
            </a:r>
          </a:p>
          <a:p>
            <a:r>
              <a:rPr lang="en-US" dirty="0"/>
              <a:t>The main goal of the OTL is to safely provide a clean path for the free-space laser to travel. The OTL will house components that begin steering the laser towards the beamline for profile measurement.</a:t>
            </a:r>
          </a:p>
          <a:p>
            <a:r>
              <a:rPr lang="en-US" dirty="0"/>
              <a:t>The OTL begins at the Laser Hut on the upstream end and ends 200 meters downstream at the end of the PIP-II Linac.</a:t>
            </a:r>
          </a:p>
          <a:p>
            <a:r>
              <a:rPr lang="en-US" dirty="0"/>
              <a:t>The approximately 200 meters of aligned beam tube allows the laser to travel to the 13 Mirror Box locations.</a:t>
            </a:r>
          </a:p>
          <a:p>
            <a:r>
              <a:rPr lang="en-US" dirty="0"/>
              <a:t>The Mirror Boxes contain pick-off mirrors and other optical diagnostic components that steer and measure the laser path.</a:t>
            </a:r>
          </a:p>
          <a:p>
            <a:endParaRPr lang="en-US" dirty="0"/>
          </a:p>
        </p:txBody>
      </p:sp>
      <p:sp>
        <p:nvSpPr>
          <p:cNvPr id="3" name="Title 2">
            <a:extLst>
              <a:ext uri="{FF2B5EF4-FFF2-40B4-BE49-F238E27FC236}">
                <a16:creationId xmlns:a16="http://schemas.microsoft.com/office/drawing/2014/main" id="{0BB07220-81AB-41A7-8883-13C15198E728}"/>
              </a:ext>
            </a:extLst>
          </p:cNvPr>
          <p:cNvSpPr>
            <a:spLocks noGrp="1"/>
          </p:cNvSpPr>
          <p:nvPr>
            <p:ph type="title"/>
          </p:nvPr>
        </p:nvSpPr>
        <p:spPr/>
        <p:txBody>
          <a:bodyPr/>
          <a:lstStyle/>
          <a:p>
            <a:r>
              <a:rPr lang="en-US" dirty="0"/>
              <a:t>Optical Transport Line – Overview</a:t>
            </a:r>
          </a:p>
        </p:txBody>
      </p:sp>
      <p:sp>
        <p:nvSpPr>
          <p:cNvPr id="4" name="Date Placeholder 3">
            <a:extLst>
              <a:ext uri="{FF2B5EF4-FFF2-40B4-BE49-F238E27FC236}">
                <a16:creationId xmlns:a16="http://schemas.microsoft.com/office/drawing/2014/main" id="{1B16CDB0-374D-4F87-B88B-D868E9765291}"/>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FFBBBB7A-3AA0-44D8-AC22-53F0169B77FE}"/>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6" name="Footer Placeholder 5">
            <a:extLst>
              <a:ext uri="{FF2B5EF4-FFF2-40B4-BE49-F238E27FC236}">
                <a16:creationId xmlns:a16="http://schemas.microsoft.com/office/drawing/2014/main" id="{F7356598-652E-4108-AB30-102C0698C412}"/>
              </a:ext>
            </a:extLst>
          </p:cNvPr>
          <p:cNvSpPr>
            <a:spLocks noGrp="1"/>
          </p:cNvSpPr>
          <p:nvPr>
            <p:ph type="ftr" sz="quarter" idx="3"/>
          </p:nvPr>
        </p:nvSpPr>
        <p:spPr/>
        <p:txBody>
          <a:bodyPr/>
          <a:lstStyle/>
          <a:p>
            <a:pPr algn="ctr">
              <a:defRPr/>
            </a:pPr>
            <a:r>
              <a:rPr lang="en-US" b="1"/>
              <a:t>PIP-II Laser Wire Follow-Up Review</a:t>
            </a:r>
            <a:endParaRPr lang="en-US" b="1" dirty="0"/>
          </a:p>
        </p:txBody>
      </p:sp>
    </p:spTree>
    <p:extLst>
      <p:ext uri="{BB962C8B-B14F-4D97-AF65-F5344CB8AC3E}">
        <p14:creationId xmlns:p14="http://schemas.microsoft.com/office/powerpoint/2010/main" val="30937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8C8F62-A8D1-4655-0188-0EEAD622F0EF}"/>
              </a:ext>
            </a:extLst>
          </p:cNvPr>
          <p:cNvSpPr>
            <a:spLocks noGrp="1"/>
          </p:cNvSpPr>
          <p:nvPr>
            <p:ph idx="1"/>
          </p:nvPr>
        </p:nvSpPr>
        <p:spPr>
          <a:xfrm>
            <a:off x="222250" y="834223"/>
            <a:ext cx="8672513" cy="5486678"/>
          </a:xfrm>
        </p:spPr>
        <p:txBody>
          <a:bodyPr/>
          <a:lstStyle/>
          <a:p>
            <a:r>
              <a:rPr lang="en-US" sz="2000" b="0" dirty="0">
                <a:solidFill>
                  <a:schemeClr val="accent6"/>
                </a:solidFill>
              </a:rPr>
              <a:t>All elements of vacuum system shall follow standard UHV practices, including pre-clean and ultrasonic cleaning of vacuum parts.</a:t>
            </a:r>
          </a:p>
          <a:p>
            <a:r>
              <a:rPr lang="en-US" sz="2000" dirty="0">
                <a:solidFill>
                  <a:schemeClr val="accent6"/>
                </a:solidFill>
              </a:rPr>
              <a:t>Individual components and entire system shall be leak tight to a leak rate of 2.5x10^-10 Torr-L/s on a calibrated helium leak detector.</a:t>
            </a:r>
          </a:p>
          <a:p>
            <a:r>
              <a:rPr lang="en-US" sz="2000" b="0" dirty="0">
                <a:solidFill>
                  <a:schemeClr val="accent6"/>
                </a:solidFill>
              </a:rPr>
              <a:t>The vacu</a:t>
            </a:r>
            <a:r>
              <a:rPr lang="en-US" sz="2000" dirty="0">
                <a:solidFill>
                  <a:schemeClr val="accent6"/>
                </a:solidFill>
              </a:rPr>
              <a:t>um pumping will consist of a rough vacuum pump at the center of the beam line. Gauging consisting of quantity 4 Pirani gauges (rough vacuum) will be installed, one at each end of the line, one near the middle, and one on the inlet of the pump. A roughing valve will isolate the pumping from the system when needed.</a:t>
            </a:r>
            <a:endParaRPr lang="en-US" sz="2000" b="0" dirty="0">
              <a:solidFill>
                <a:schemeClr val="accent6"/>
              </a:solidFill>
            </a:endParaRPr>
          </a:p>
          <a:p>
            <a:r>
              <a:rPr lang="en-US" sz="2000" b="0" dirty="0">
                <a:solidFill>
                  <a:schemeClr val="accent6"/>
                </a:solidFill>
              </a:rPr>
              <a:t>By making the laser transport line a vacuum system, we’re able to utilize a vacuum safety interlock switch to cut power to the laser when vacuum is let up to atmosphere.</a:t>
            </a:r>
          </a:p>
          <a:p>
            <a:r>
              <a:rPr lang="en-US" sz="2000" dirty="0">
                <a:solidFill>
                  <a:schemeClr val="accent6"/>
                </a:solidFill>
              </a:rPr>
              <a:t>The idea is to potentially have the safety switch where it can be valved out and tested independent of the beamline.</a:t>
            </a:r>
          </a:p>
          <a:p>
            <a:r>
              <a:rPr lang="en-US" sz="2000" b="0" dirty="0">
                <a:solidFill>
                  <a:schemeClr val="accent6"/>
                </a:solidFill>
              </a:rPr>
              <a:t>This will require that the roughing valve is a gate valve that can shut off the laser when closed, maintaining laser safety. Work with interlocks and Jinhao.</a:t>
            </a:r>
          </a:p>
          <a:p>
            <a:endParaRPr lang="en-US" dirty="0"/>
          </a:p>
        </p:txBody>
      </p:sp>
      <p:sp>
        <p:nvSpPr>
          <p:cNvPr id="3" name="Title 2">
            <a:extLst>
              <a:ext uri="{FF2B5EF4-FFF2-40B4-BE49-F238E27FC236}">
                <a16:creationId xmlns:a16="http://schemas.microsoft.com/office/drawing/2014/main" id="{5E3E25EA-CD0A-2D7C-641C-0C9EA3BA7CF1}"/>
              </a:ext>
            </a:extLst>
          </p:cNvPr>
          <p:cNvSpPr>
            <a:spLocks noGrp="1"/>
          </p:cNvSpPr>
          <p:nvPr>
            <p:ph type="title"/>
          </p:nvPr>
        </p:nvSpPr>
        <p:spPr/>
        <p:txBody>
          <a:bodyPr/>
          <a:lstStyle/>
          <a:p>
            <a:r>
              <a:rPr lang="en-US" dirty="0"/>
              <a:t>Vacuum &amp; Safety Interlock System cont…</a:t>
            </a:r>
          </a:p>
        </p:txBody>
      </p:sp>
      <p:sp>
        <p:nvSpPr>
          <p:cNvPr id="4" name="Date Placeholder 3">
            <a:extLst>
              <a:ext uri="{FF2B5EF4-FFF2-40B4-BE49-F238E27FC236}">
                <a16:creationId xmlns:a16="http://schemas.microsoft.com/office/drawing/2014/main" id="{CEB93D26-11BD-9830-663E-3831A3EBC0D4}"/>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63C5CDE6-35F3-DAF3-289B-0D6675373E69}"/>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6" name="Footer Placeholder 5">
            <a:extLst>
              <a:ext uri="{FF2B5EF4-FFF2-40B4-BE49-F238E27FC236}">
                <a16:creationId xmlns:a16="http://schemas.microsoft.com/office/drawing/2014/main" id="{8E235F65-C3BB-5ADC-E001-B0882F53A47A}"/>
              </a:ext>
            </a:extLst>
          </p:cNvPr>
          <p:cNvSpPr>
            <a:spLocks noGrp="1"/>
          </p:cNvSpPr>
          <p:nvPr>
            <p:ph type="ftr" sz="quarter" idx="3"/>
          </p:nvPr>
        </p:nvSpPr>
        <p:spPr/>
        <p:txBody>
          <a:bodyPr/>
          <a:lstStyle/>
          <a:p>
            <a:pPr algn="ctr">
              <a:defRPr/>
            </a:pPr>
            <a:r>
              <a:rPr lang="en-US" b="1" dirty="0"/>
              <a:t>PIP-II Laser Wire Follow-Up Review</a:t>
            </a:r>
          </a:p>
        </p:txBody>
      </p:sp>
    </p:spTree>
    <p:extLst>
      <p:ext uri="{BB962C8B-B14F-4D97-AF65-F5344CB8AC3E}">
        <p14:creationId xmlns:p14="http://schemas.microsoft.com/office/powerpoint/2010/main" val="35557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560A6-9210-AC9C-068D-EF96E3DAEDB4}"/>
              </a:ext>
            </a:extLst>
          </p:cNvPr>
          <p:cNvSpPr>
            <a:spLocks noGrp="1"/>
          </p:cNvSpPr>
          <p:nvPr>
            <p:ph idx="1"/>
          </p:nvPr>
        </p:nvSpPr>
        <p:spPr>
          <a:xfrm>
            <a:off x="228600" y="971550"/>
            <a:ext cx="8672513" cy="5384862"/>
          </a:xfrm>
        </p:spPr>
        <p:txBody>
          <a:bodyPr/>
          <a:lstStyle/>
          <a:p>
            <a:r>
              <a:rPr lang="en-US" dirty="0"/>
              <a:t>Quality of fabricated parts will be driven by the tolerances specified on the drawings.</a:t>
            </a:r>
          </a:p>
          <a:p>
            <a:r>
              <a:rPr lang="en-US" dirty="0"/>
              <a:t>Fabricated parts received from VMS or offsite vendors will be subject to inspection on important dimensions as specified by the designing engineer.</a:t>
            </a:r>
          </a:p>
          <a:p>
            <a:r>
              <a:rPr lang="en-US" dirty="0"/>
              <a:t>Quality of procured parts will be driven by the tolerances specified by the procurement specifications document provided to the vendor during the procurement process.</a:t>
            </a:r>
          </a:p>
          <a:p>
            <a:r>
              <a:rPr lang="en-US" dirty="0"/>
              <a:t>Procured parts will be subject to similar inspection process.</a:t>
            </a:r>
          </a:p>
          <a:p>
            <a:r>
              <a:rPr lang="en-US" dirty="0"/>
              <a:t>All vacuum components will be UHV cleaned and certified leak tight prior to installation. (Vacuum Group at NWA)</a:t>
            </a:r>
          </a:p>
          <a:p>
            <a:r>
              <a:rPr lang="en-US" dirty="0"/>
              <a:t>Mechanical Testing – Operate linear stages under vacuum, load test Hilti fasteners.</a:t>
            </a:r>
          </a:p>
        </p:txBody>
      </p:sp>
      <p:sp>
        <p:nvSpPr>
          <p:cNvPr id="3" name="Title 2">
            <a:extLst>
              <a:ext uri="{FF2B5EF4-FFF2-40B4-BE49-F238E27FC236}">
                <a16:creationId xmlns:a16="http://schemas.microsoft.com/office/drawing/2014/main" id="{E91C901B-F908-87E5-16C8-DBBC8108CAF1}"/>
              </a:ext>
            </a:extLst>
          </p:cNvPr>
          <p:cNvSpPr>
            <a:spLocks noGrp="1"/>
          </p:cNvSpPr>
          <p:nvPr>
            <p:ph type="title"/>
          </p:nvPr>
        </p:nvSpPr>
        <p:spPr/>
        <p:txBody>
          <a:bodyPr/>
          <a:lstStyle/>
          <a:p>
            <a:r>
              <a:rPr lang="en-US" dirty="0"/>
              <a:t>Quality Control</a:t>
            </a:r>
          </a:p>
        </p:txBody>
      </p:sp>
      <p:sp>
        <p:nvSpPr>
          <p:cNvPr id="4" name="Date Placeholder 3">
            <a:extLst>
              <a:ext uri="{FF2B5EF4-FFF2-40B4-BE49-F238E27FC236}">
                <a16:creationId xmlns:a16="http://schemas.microsoft.com/office/drawing/2014/main" id="{2E455971-D5B7-43BF-20AB-5518D39893BE}"/>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AA0A4640-C9E8-82CD-9AD7-293E05323707}"/>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6" name="Footer Placeholder 5">
            <a:extLst>
              <a:ext uri="{FF2B5EF4-FFF2-40B4-BE49-F238E27FC236}">
                <a16:creationId xmlns:a16="http://schemas.microsoft.com/office/drawing/2014/main" id="{AF00D31E-560E-2CC3-92A5-5015507B59E7}"/>
              </a:ext>
            </a:extLst>
          </p:cNvPr>
          <p:cNvSpPr>
            <a:spLocks noGrp="1"/>
          </p:cNvSpPr>
          <p:nvPr>
            <p:ph type="ftr" sz="quarter" idx="3"/>
          </p:nvPr>
        </p:nvSpPr>
        <p:spPr/>
        <p:txBody>
          <a:bodyPr/>
          <a:lstStyle/>
          <a:p>
            <a:pPr algn="ctr">
              <a:defRPr/>
            </a:pPr>
            <a:r>
              <a:rPr lang="en-US" b="1"/>
              <a:t>PIP-II Laser Wire Follow-Up Review</a:t>
            </a:r>
            <a:endParaRPr lang="en-US" b="1" dirty="0"/>
          </a:p>
        </p:txBody>
      </p:sp>
    </p:spTree>
    <p:extLst>
      <p:ext uri="{BB962C8B-B14F-4D97-AF65-F5344CB8AC3E}">
        <p14:creationId xmlns:p14="http://schemas.microsoft.com/office/powerpoint/2010/main" val="256894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FEA68-8952-0D9C-D0F4-898C27ACA1B4}"/>
              </a:ext>
            </a:extLst>
          </p:cNvPr>
          <p:cNvSpPr>
            <a:spLocks noGrp="1"/>
          </p:cNvSpPr>
          <p:nvPr>
            <p:ph idx="1"/>
          </p:nvPr>
        </p:nvSpPr>
        <p:spPr>
          <a:xfrm>
            <a:off x="228600" y="971550"/>
            <a:ext cx="8672513" cy="5171798"/>
          </a:xfrm>
        </p:spPr>
        <p:txBody>
          <a:bodyPr/>
          <a:lstStyle/>
          <a:p>
            <a:r>
              <a:rPr lang="en-US" dirty="0"/>
              <a:t>The free-space laser option requires a low vacuum Optical Transport Line that is optically straight for its entire length.</a:t>
            </a:r>
          </a:p>
          <a:p>
            <a:r>
              <a:rPr lang="en-US" dirty="0"/>
              <a:t>The structures that support the OTL address the requirements and allow sufficient alignment considerations.</a:t>
            </a:r>
          </a:p>
          <a:p>
            <a:r>
              <a:rPr lang="en-US" dirty="0"/>
              <a:t>Installation and alignment procedures are still being worked out but have been extensively considered at this time.</a:t>
            </a:r>
          </a:p>
          <a:p>
            <a:r>
              <a:rPr lang="en-US" dirty="0"/>
              <a:t>Unique locations in the tunnel and their challenges are realized and have been addressed (HWR Hatch, Vacuum Loads).</a:t>
            </a:r>
          </a:p>
          <a:p>
            <a:r>
              <a:rPr lang="en-US" dirty="0"/>
              <a:t>Laser safety has been considered and has a solution (vacuum safety switch).</a:t>
            </a:r>
          </a:p>
          <a:p>
            <a:r>
              <a:rPr lang="en-US" dirty="0"/>
              <a:t>The preliminary design of the OTL shows it can meet the design requirements.</a:t>
            </a:r>
          </a:p>
          <a:p>
            <a:endParaRPr lang="en-US" dirty="0"/>
          </a:p>
        </p:txBody>
      </p:sp>
      <p:sp>
        <p:nvSpPr>
          <p:cNvPr id="3" name="Title 2">
            <a:extLst>
              <a:ext uri="{FF2B5EF4-FFF2-40B4-BE49-F238E27FC236}">
                <a16:creationId xmlns:a16="http://schemas.microsoft.com/office/drawing/2014/main" id="{DAEF4718-5DDD-C36E-C243-A93E3E0D16E1}"/>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27079256-5749-7C08-A0D2-6E8BA8746BA5}"/>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627F400A-C0FE-F511-A380-B45A6AEA7D7B}"/>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6" name="Footer Placeholder 5">
            <a:extLst>
              <a:ext uri="{FF2B5EF4-FFF2-40B4-BE49-F238E27FC236}">
                <a16:creationId xmlns:a16="http://schemas.microsoft.com/office/drawing/2014/main" id="{BFC2E6B4-7584-EDC6-A825-C94E49BF096F}"/>
              </a:ext>
            </a:extLst>
          </p:cNvPr>
          <p:cNvSpPr>
            <a:spLocks noGrp="1"/>
          </p:cNvSpPr>
          <p:nvPr>
            <p:ph type="ftr" sz="quarter" idx="3"/>
          </p:nvPr>
        </p:nvSpPr>
        <p:spPr/>
        <p:txBody>
          <a:bodyPr/>
          <a:lstStyle/>
          <a:p>
            <a:pPr algn="ctr">
              <a:defRPr/>
            </a:pPr>
            <a:r>
              <a:rPr lang="en-US" b="1"/>
              <a:t>PIP-II Laser Wire Follow-Up Review</a:t>
            </a:r>
            <a:endParaRPr lang="en-US" b="1" dirty="0"/>
          </a:p>
        </p:txBody>
      </p:sp>
    </p:spTree>
    <p:extLst>
      <p:ext uri="{BB962C8B-B14F-4D97-AF65-F5344CB8AC3E}">
        <p14:creationId xmlns:p14="http://schemas.microsoft.com/office/powerpoint/2010/main" val="227643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C76547-7E5F-6619-FF38-3870F7D91218}"/>
              </a:ext>
            </a:extLst>
          </p:cNvPr>
          <p:cNvSpPr>
            <a:spLocks noGrp="1"/>
          </p:cNvSpPr>
          <p:nvPr>
            <p:ph idx="1"/>
          </p:nvPr>
        </p:nvSpPr>
        <p:spPr/>
        <p:txBody>
          <a:bodyPr/>
          <a:lstStyle/>
          <a:p>
            <a:r>
              <a:rPr lang="en-US" dirty="0"/>
              <a:t>The pick-off mirrors are driven in and out of the laser path by mechanical linear stages. They turn the laser path 90° downward at locations that have Laser Optics Boxes. These are the locations where beam profile will be measured.</a:t>
            </a:r>
          </a:p>
          <a:p>
            <a:r>
              <a:rPr lang="en-US" dirty="0"/>
              <a:t>The scope of the OTL is from the upstream Laser Hut to the furthest downstream Mirror Box, and from the ceiling where the Mirror Boxes are mounted down to the transition to the Optics Boxes below.</a:t>
            </a:r>
          </a:p>
          <a:p>
            <a:r>
              <a:rPr lang="en-US" dirty="0"/>
              <a:t>The entirety of the OTL is under rough vacuum.</a:t>
            </a:r>
          </a:p>
          <a:p>
            <a:r>
              <a:rPr lang="en-US" dirty="0"/>
              <a:t>The system contains a vacuum safety switch for protection from the laser.</a:t>
            </a:r>
          </a:p>
          <a:p>
            <a:endParaRPr lang="en-US" dirty="0"/>
          </a:p>
          <a:p>
            <a:endParaRPr lang="en-US" dirty="0"/>
          </a:p>
          <a:p>
            <a:endParaRPr lang="en-US" dirty="0"/>
          </a:p>
        </p:txBody>
      </p:sp>
      <p:sp>
        <p:nvSpPr>
          <p:cNvPr id="3" name="Title 2">
            <a:extLst>
              <a:ext uri="{FF2B5EF4-FFF2-40B4-BE49-F238E27FC236}">
                <a16:creationId xmlns:a16="http://schemas.microsoft.com/office/drawing/2014/main" id="{E74C09E0-5476-B43C-E338-42554DE5AC00}"/>
              </a:ext>
            </a:extLst>
          </p:cNvPr>
          <p:cNvSpPr>
            <a:spLocks noGrp="1"/>
          </p:cNvSpPr>
          <p:nvPr>
            <p:ph type="title"/>
          </p:nvPr>
        </p:nvSpPr>
        <p:spPr/>
        <p:txBody>
          <a:bodyPr/>
          <a:lstStyle/>
          <a:p>
            <a:r>
              <a:rPr lang="en-US" dirty="0"/>
              <a:t>Overview cont…</a:t>
            </a:r>
          </a:p>
        </p:txBody>
      </p:sp>
      <p:sp>
        <p:nvSpPr>
          <p:cNvPr id="4" name="Date Placeholder 3">
            <a:extLst>
              <a:ext uri="{FF2B5EF4-FFF2-40B4-BE49-F238E27FC236}">
                <a16:creationId xmlns:a16="http://schemas.microsoft.com/office/drawing/2014/main" id="{48F6B1A8-C231-B8AB-E9CC-081300AF786E}"/>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E1032988-8A0B-0A18-DE18-5927FDCD76CF}"/>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6" name="Footer Placeholder 5">
            <a:extLst>
              <a:ext uri="{FF2B5EF4-FFF2-40B4-BE49-F238E27FC236}">
                <a16:creationId xmlns:a16="http://schemas.microsoft.com/office/drawing/2014/main" id="{AC990183-2297-284C-4185-B3D7B0884284}"/>
              </a:ext>
            </a:extLst>
          </p:cNvPr>
          <p:cNvSpPr>
            <a:spLocks noGrp="1"/>
          </p:cNvSpPr>
          <p:nvPr>
            <p:ph type="ftr" sz="quarter" idx="3"/>
          </p:nvPr>
        </p:nvSpPr>
        <p:spPr/>
        <p:txBody>
          <a:bodyPr/>
          <a:lstStyle/>
          <a:p>
            <a:pPr algn="ctr">
              <a:defRPr/>
            </a:pPr>
            <a:r>
              <a:rPr lang="en-US" b="1"/>
              <a:t>PIP-II Laser Wire Follow-Up Review</a:t>
            </a:r>
            <a:endParaRPr lang="en-US" b="1" dirty="0"/>
          </a:p>
        </p:txBody>
      </p:sp>
    </p:spTree>
    <p:extLst>
      <p:ext uri="{BB962C8B-B14F-4D97-AF65-F5344CB8AC3E}">
        <p14:creationId xmlns:p14="http://schemas.microsoft.com/office/powerpoint/2010/main" val="2584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1535F6-5BAF-E7E1-3A2C-57A13F45ED84}"/>
              </a:ext>
            </a:extLst>
          </p:cNvPr>
          <p:cNvSpPr>
            <a:spLocks noGrp="1"/>
          </p:cNvSpPr>
          <p:nvPr>
            <p:ph type="title"/>
          </p:nvPr>
        </p:nvSpPr>
        <p:spPr/>
        <p:txBody>
          <a:bodyPr/>
          <a:lstStyle/>
          <a:p>
            <a:r>
              <a:rPr lang="en-US" dirty="0"/>
              <a:t>OTL and Mirror Boxes above Linac</a:t>
            </a:r>
          </a:p>
        </p:txBody>
      </p:sp>
      <p:sp>
        <p:nvSpPr>
          <p:cNvPr id="4" name="Date Placeholder 3">
            <a:extLst>
              <a:ext uri="{FF2B5EF4-FFF2-40B4-BE49-F238E27FC236}">
                <a16:creationId xmlns:a16="http://schemas.microsoft.com/office/drawing/2014/main" id="{37619706-8865-F628-9F97-4B96B5A93DF0}"/>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7DE74B0B-B07E-489F-B2B8-AB0A19A6599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6" name="Footer Placeholder 5">
            <a:extLst>
              <a:ext uri="{FF2B5EF4-FFF2-40B4-BE49-F238E27FC236}">
                <a16:creationId xmlns:a16="http://schemas.microsoft.com/office/drawing/2014/main" id="{054F2A25-1C1D-8FD9-146D-EB582B9A2BC4}"/>
              </a:ext>
            </a:extLst>
          </p:cNvPr>
          <p:cNvSpPr>
            <a:spLocks noGrp="1"/>
          </p:cNvSpPr>
          <p:nvPr>
            <p:ph type="ftr" sz="quarter" idx="3"/>
          </p:nvPr>
        </p:nvSpPr>
        <p:spPr/>
        <p:txBody>
          <a:bodyPr/>
          <a:lstStyle/>
          <a:p>
            <a:pPr algn="ctr">
              <a:defRPr/>
            </a:pPr>
            <a:r>
              <a:rPr lang="en-US" b="1" dirty="0"/>
              <a:t>PIP-II Laser Wire Follow-Up Review</a:t>
            </a:r>
          </a:p>
        </p:txBody>
      </p:sp>
      <p:pic>
        <p:nvPicPr>
          <p:cNvPr id="16" name="Content Placeholder 15" descr="Diagram&#10;&#10;Description automatically generated">
            <a:extLst>
              <a:ext uri="{FF2B5EF4-FFF2-40B4-BE49-F238E27FC236}">
                <a16:creationId xmlns:a16="http://schemas.microsoft.com/office/drawing/2014/main" id="{4CF887BC-F696-808E-A8EE-05DE8F854852}"/>
              </a:ext>
            </a:extLst>
          </p:cNvPr>
          <p:cNvPicPr>
            <a:picLocks noGrp="1" noChangeAspect="1"/>
          </p:cNvPicPr>
          <p:nvPr>
            <p:ph idx="1"/>
          </p:nvPr>
        </p:nvPicPr>
        <p:blipFill>
          <a:blip r:embed="rId2"/>
          <a:stretch>
            <a:fillRect/>
          </a:stretch>
        </p:blipFill>
        <p:spPr>
          <a:xfrm>
            <a:off x="22738" y="985421"/>
            <a:ext cx="9055827" cy="5015884"/>
          </a:xfrm>
        </p:spPr>
      </p:pic>
    </p:spTree>
    <p:extLst>
      <p:ext uri="{BB962C8B-B14F-4D97-AF65-F5344CB8AC3E}">
        <p14:creationId xmlns:p14="http://schemas.microsoft.com/office/powerpoint/2010/main" val="411049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9AF1F2-25A2-B0D7-3A9D-5D1DD1AE08E2}"/>
              </a:ext>
            </a:extLst>
          </p:cNvPr>
          <p:cNvSpPr>
            <a:spLocks noGrp="1"/>
          </p:cNvSpPr>
          <p:nvPr>
            <p:ph type="body" sz="half" idx="2"/>
          </p:nvPr>
        </p:nvSpPr>
        <p:spPr/>
        <p:txBody>
          <a:bodyPr/>
          <a:lstStyle/>
          <a:p>
            <a:pPr marL="285750" indent="-285750">
              <a:buFont typeface="Arial" panose="020B0604020202020204" pitchFamily="34" charset="0"/>
              <a:buChar char="•"/>
            </a:pPr>
            <a:r>
              <a:rPr lang="en-US" b="0" dirty="0">
                <a:solidFill>
                  <a:schemeClr val="accent6"/>
                </a:solidFill>
              </a:rPr>
              <a:t>12” x 12” envelope for optical transport line.</a:t>
            </a:r>
          </a:p>
          <a:p>
            <a:pPr marL="285750" indent="-285750">
              <a:buFont typeface="Arial" panose="020B0604020202020204" pitchFamily="34" charset="0"/>
              <a:buChar char="•"/>
            </a:pPr>
            <a:r>
              <a:rPr lang="en-US" b="0" dirty="0">
                <a:solidFill>
                  <a:schemeClr val="accent6"/>
                </a:solidFill>
              </a:rPr>
              <a:t>Shares physical space with cryogenic piping header.</a:t>
            </a:r>
          </a:p>
          <a:p>
            <a:pPr marL="285750" indent="-285750">
              <a:buFont typeface="Arial" panose="020B0604020202020204" pitchFamily="34" charset="0"/>
              <a:buChar char="•"/>
            </a:pPr>
            <a:r>
              <a:rPr lang="en-US" b="0" dirty="0">
                <a:solidFill>
                  <a:schemeClr val="accent6"/>
                </a:solidFill>
              </a:rPr>
              <a:t>Shares physical space with cable trays.</a:t>
            </a:r>
          </a:p>
          <a:p>
            <a:pPr marL="285750" indent="-285750">
              <a:buFont typeface="Arial" panose="020B0604020202020204" pitchFamily="34" charset="0"/>
              <a:buChar char="•"/>
            </a:pPr>
            <a:r>
              <a:rPr lang="en-US" b="0" dirty="0">
                <a:solidFill>
                  <a:schemeClr val="accent6"/>
                </a:solidFill>
              </a:rPr>
              <a:t>Shares physical space with RF Waveguides.</a:t>
            </a:r>
          </a:p>
          <a:p>
            <a:pPr marL="285750" indent="-285750">
              <a:buFont typeface="Arial" panose="020B0604020202020204" pitchFamily="34" charset="0"/>
              <a:buChar char="•"/>
            </a:pPr>
            <a:r>
              <a:rPr lang="en-US" b="0" dirty="0">
                <a:solidFill>
                  <a:schemeClr val="accent6"/>
                </a:solidFill>
              </a:rPr>
              <a:t>Interface with CF to make connections at the ceiling.</a:t>
            </a:r>
          </a:p>
          <a:p>
            <a:pPr marL="285750" indent="-285750">
              <a:buFont typeface="Arial" panose="020B0604020202020204" pitchFamily="34" charset="0"/>
              <a:buChar char="•"/>
            </a:pPr>
            <a:r>
              <a:rPr lang="en-US" b="0" dirty="0">
                <a:solidFill>
                  <a:schemeClr val="accent6"/>
                </a:solidFill>
              </a:rPr>
              <a:t>Interface with Laser Optics Boxes to connect laser path to the beam line (see red arrow).</a:t>
            </a:r>
          </a:p>
          <a:p>
            <a:pPr marL="285750" indent="-285750">
              <a:buFont typeface="Arial" panose="020B0604020202020204" pitchFamily="34" charset="0"/>
              <a:buChar char="•"/>
            </a:pPr>
            <a:r>
              <a:rPr lang="en-US" b="0" dirty="0">
                <a:solidFill>
                  <a:schemeClr val="accent6"/>
                </a:solidFill>
              </a:rPr>
              <a:t>Access for installation and service of transport line is from the main aisle (right).</a:t>
            </a:r>
          </a:p>
        </p:txBody>
      </p:sp>
      <p:sp>
        <p:nvSpPr>
          <p:cNvPr id="4" name="Title 3">
            <a:extLst>
              <a:ext uri="{FF2B5EF4-FFF2-40B4-BE49-F238E27FC236}">
                <a16:creationId xmlns:a16="http://schemas.microsoft.com/office/drawing/2014/main" id="{90AF9CA9-1EC7-58E2-7FF5-D500F7DD6483}"/>
              </a:ext>
            </a:extLst>
          </p:cNvPr>
          <p:cNvSpPr>
            <a:spLocks noGrp="1"/>
          </p:cNvSpPr>
          <p:nvPr>
            <p:ph type="title"/>
          </p:nvPr>
        </p:nvSpPr>
        <p:spPr/>
        <p:txBody>
          <a:bodyPr/>
          <a:lstStyle/>
          <a:p>
            <a:r>
              <a:rPr lang="en-US" dirty="0"/>
              <a:t>Cross-Sectional View of Tunnel</a:t>
            </a:r>
          </a:p>
        </p:txBody>
      </p:sp>
      <p:sp>
        <p:nvSpPr>
          <p:cNvPr id="5" name="Slide Number Placeholder 4">
            <a:extLst>
              <a:ext uri="{FF2B5EF4-FFF2-40B4-BE49-F238E27FC236}">
                <a16:creationId xmlns:a16="http://schemas.microsoft.com/office/drawing/2014/main" id="{336A143C-CCE8-CD90-C220-7943A8030DC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6" name="Date Placeholder 5">
            <a:extLst>
              <a:ext uri="{FF2B5EF4-FFF2-40B4-BE49-F238E27FC236}">
                <a16:creationId xmlns:a16="http://schemas.microsoft.com/office/drawing/2014/main" id="{DE537558-ED9D-127E-1478-1F55DF8D1EB6}"/>
              </a:ext>
            </a:extLst>
          </p:cNvPr>
          <p:cNvSpPr>
            <a:spLocks noGrp="1"/>
          </p:cNvSpPr>
          <p:nvPr>
            <p:ph type="dt" sz="half" idx="16"/>
          </p:nvPr>
        </p:nvSpPr>
        <p:spPr/>
        <p:txBody>
          <a:bodyPr/>
          <a:lstStyle/>
          <a:p>
            <a:pPr>
              <a:defRPr/>
            </a:pPr>
            <a:r>
              <a:rPr lang="en-US" dirty="0"/>
              <a:t>Nov. 7, 2022</a:t>
            </a:r>
          </a:p>
        </p:txBody>
      </p:sp>
      <p:sp>
        <p:nvSpPr>
          <p:cNvPr id="7" name="Footer Placeholder 6">
            <a:extLst>
              <a:ext uri="{FF2B5EF4-FFF2-40B4-BE49-F238E27FC236}">
                <a16:creationId xmlns:a16="http://schemas.microsoft.com/office/drawing/2014/main" id="{5652BE79-C8E6-77D7-73CF-516B9A1F10A2}"/>
              </a:ext>
            </a:extLst>
          </p:cNvPr>
          <p:cNvSpPr>
            <a:spLocks noGrp="1"/>
          </p:cNvSpPr>
          <p:nvPr>
            <p:ph type="ftr" sz="quarter" idx="3"/>
          </p:nvPr>
        </p:nvSpPr>
        <p:spPr/>
        <p:txBody>
          <a:bodyPr/>
          <a:lstStyle/>
          <a:p>
            <a:pPr algn="ctr">
              <a:defRPr/>
            </a:pPr>
            <a:r>
              <a:rPr lang="en-US" b="1"/>
              <a:t>PIP-II Laser Wire Follow-Up Review</a:t>
            </a:r>
            <a:endParaRPr lang="en-US" b="1" dirty="0"/>
          </a:p>
        </p:txBody>
      </p:sp>
      <p:pic>
        <p:nvPicPr>
          <p:cNvPr id="10" name="Content Placeholder 9" descr="Diagram&#10;&#10;Description automatically generated">
            <a:extLst>
              <a:ext uri="{FF2B5EF4-FFF2-40B4-BE49-F238E27FC236}">
                <a16:creationId xmlns:a16="http://schemas.microsoft.com/office/drawing/2014/main" id="{A1C88D3F-3C6A-BD6F-3B31-6C21C80C1757}"/>
              </a:ext>
            </a:extLst>
          </p:cNvPr>
          <p:cNvPicPr>
            <a:picLocks noGrp="1" noChangeAspect="1"/>
          </p:cNvPicPr>
          <p:nvPr>
            <p:ph sz="half" idx="15"/>
          </p:nvPr>
        </p:nvPicPr>
        <p:blipFill>
          <a:blip r:embed="rId2"/>
          <a:stretch>
            <a:fillRect/>
          </a:stretch>
        </p:blipFill>
        <p:spPr>
          <a:xfrm>
            <a:off x="3543300" y="1595417"/>
            <a:ext cx="5346700" cy="3749716"/>
          </a:xfrm>
        </p:spPr>
      </p:pic>
    </p:spTree>
    <p:extLst>
      <p:ext uri="{BB962C8B-B14F-4D97-AF65-F5344CB8AC3E}">
        <p14:creationId xmlns:p14="http://schemas.microsoft.com/office/powerpoint/2010/main" val="296720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2DCFC-EC33-4B75-A3F1-823C87E220D4}"/>
              </a:ext>
            </a:extLst>
          </p:cNvPr>
          <p:cNvSpPr>
            <a:spLocks noGrp="1"/>
          </p:cNvSpPr>
          <p:nvPr>
            <p:ph type="title"/>
          </p:nvPr>
        </p:nvSpPr>
        <p:spPr/>
        <p:txBody>
          <a:bodyPr/>
          <a:lstStyle/>
          <a:p>
            <a:r>
              <a:rPr lang="en-US" dirty="0"/>
              <a:t>Optical Transport Line Interfaces</a:t>
            </a:r>
          </a:p>
        </p:txBody>
      </p:sp>
      <p:sp>
        <p:nvSpPr>
          <p:cNvPr id="4" name="Date Placeholder 3">
            <a:extLst>
              <a:ext uri="{FF2B5EF4-FFF2-40B4-BE49-F238E27FC236}">
                <a16:creationId xmlns:a16="http://schemas.microsoft.com/office/drawing/2014/main" id="{C9076E17-2344-47FE-99E5-DF6054123C17}"/>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4C97"/>
                </a:solidFill>
                <a:effectLst/>
                <a:uLnTx/>
                <a:uFillTx/>
                <a:latin typeface="Helvetica" charset="0"/>
              </a:rPr>
              <a:t>Nov. 7, 2022</a:t>
            </a:r>
          </a:p>
        </p:txBody>
      </p:sp>
      <p:sp>
        <p:nvSpPr>
          <p:cNvPr id="5" name="Slide Number Placeholder 4">
            <a:extLst>
              <a:ext uri="{FF2B5EF4-FFF2-40B4-BE49-F238E27FC236}">
                <a16:creationId xmlns:a16="http://schemas.microsoft.com/office/drawing/2014/main" id="{58B561D4-8EBE-47B5-AE40-D356A3503721}"/>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6" name="Footer Placeholder 5">
            <a:extLst>
              <a:ext uri="{FF2B5EF4-FFF2-40B4-BE49-F238E27FC236}">
                <a16:creationId xmlns:a16="http://schemas.microsoft.com/office/drawing/2014/main" id="{A3DC47AE-6BE1-498A-9556-EEF59C3D6D65}"/>
              </a:ext>
            </a:extLst>
          </p:cNvPr>
          <p:cNvSpPr>
            <a:spLocks noGrp="1"/>
          </p:cNvSpPr>
          <p:nvPr>
            <p:ph type="ftr" sz="quarter" idx="3"/>
          </p:nvPr>
        </p:nvSpPr>
        <p:spPr/>
        <p:txBody>
          <a:bodyPr/>
          <a:lstStyle/>
          <a:p>
            <a:pPr algn="ctr">
              <a:defRPr/>
            </a:pPr>
            <a:r>
              <a:rPr lang="en-US" b="1" dirty="0"/>
              <a:t>PIP-II Laser Wire Follow-Up Review</a:t>
            </a:r>
          </a:p>
        </p:txBody>
      </p:sp>
      <p:graphicFrame>
        <p:nvGraphicFramePr>
          <p:cNvPr id="7" name="Diagram 6">
            <a:extLst>
              <a:ext uri="{FF2B5EF4-FFF2-40B4-BE49-F238E27FC236}">
                <a16:creationId xmlns:a16="http://schemas.microsoft.com/office/drawing/2014/main" id="{775205D9-5228-4341-9D9D-3883416D7F45}"/>
              </a:ext>
            </a:extLst>
          </p:cNvPr>
          <p:cNvGraphicFramePr/>
          <p:nvPr/>
        </p:nvGraphicFramePr>
        <p:xfrm>
          <a:off x="515937" y="1014427"/>
          <a:ext cx="8294688" cy="5000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3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E4603-7D1B-8ADD-83CA-449EBC5160B7}"/>
              </a:ext>
            </a:extLst>
          </p:cNvPr>
          <p:cNvSpPr>
            <a:spLocks noGrp="1"/>
          </p:cNvSpPr>
          <p:nvPr>
            <p:ph idx="1"/>
          </p:nvPr>
        </p:nvSpPr>
        <p:spPr/>
        <p:txBody>
          <a:bodyPr/>
          <a:lstStyle/>
          <a:p>
            <a:pPr marL="342900" indent="-342900">
              <a:buFont typeface="Arial" panose="020B0604020202020204" pitchFamily="34" charset="0"/>
              <a:buChar char="•"/>
            </a:pPr>
            <a:r>
              <a:rPr lang="en-US" sz="2000" dirty="0"/>
              <a:t>90mm (3.54”) aperture size requirement for entire length (longitudinally).</a:t>
            </a:r>
          </a:p>
          <a:p>
            <a:pPr marL="342900" indent="-342900">
              <a:buFont typeface="Arial" panose="020B0604020202020204" pitchFamily="34" charset="0"/>
              <a:buChar char="•"/>
            </a:pPr>
            <a:r>
              <a:rPr lang="en-US" sz="2000" dirty="0"/>
              <a:t>Approximately 200m (650’) in total length.</a:t>
            </a:r>
          </a:p>
          <a:p>
            <a:pPr marL="342900" indent="-342900">
              <a:buFont typeface="Arial" panose="020B0604020202020204" pitchFamily="34" charset="0"/>
              <a:buChar char="•"/>
            </a:pPr>
            <a:r>
              <a:rPr lang="en-US" sz="2000" dirty="0"/>
              <a:t>12” x 12” envelope for installation at the ceiling in the PIP-II tunnel.</a:t>
            </a:r>
          </a:p>
          <a:p>
            <a:pPr marL="342900" indent="-342900">
              <a:buFont typeface="Arial" panose="020B0604020202020204" pitchFamily="34" charset="0"/>
              <a:buChar char="•"/>
            </a:pPr>
            <a:r>
              <a:rPr lang="en-US" sz="2000" dirty="0"/>
              <a:t>13 mirror boxes – initial size 18” W x 24” H x 12” D</a:t>
            </a:r>
          </a:p>
          <a:p>
            <a:pPr marL="342900" indent="-342900">
              <a:buFont typeface="Arial" panose="020B0604020202020204" pitchFamily="34" charset="0"/>
              <a:buChar char="•"/>
            </a:pPr>
            <a:r>
              <a:rPr lang="en-US" sz="2000" dirty="0"/>
              <a:t>Removeable lid with access to install, inspect, and replace mirror components.</a:t>
            </a:r>
          </a:p>
          <a:p>
            <a:pPr marL="342900" indent="-342900">
              <a:buFont typeface="Arial" panose="020B0604020202020204" pitchFamily="34" charset="0"/>
              <a:buChar char="•"/>
            </a:pPr>
            <a:r>
              <a:rPr lang="en-US" sz="2000" dirty="0"/>
              <a:t>Span the gap at the HWR hatch (no ceiling to mount to).</a:t>
            </a:r>
          </a:p>
          <a:p>
            <a:pPr marL="342900" indent="-342900">
              <a:buFont typeface="Arial" panose="020B0604020202020204" pitchFamily="34" charset="0"/>
              <a:buChar char="•"/>
            </a:pPr>
            <a:r>
              <a:rPr lang="en-US" sz="2000" dirty="0"/>
              <a:t>Integrate the upstream end of the beamline into the Laser Hut.</a:t>
            </a:r>
          </a:p>
          <a:p>
            <a:pPr>
              <a:buFont typeface="Arial" panose="020B0604020202020204" pitchFamily="34" charset="0"/>
              <a:buChar char="•"/>
            </a:pPr>
            <a:r>
              <a:rPr lang="en-US" sz="2000" dirty="0"/>
              <a:t>Design for total range of adjustability of all components to ±1” in all directions (</a:t>
            </a:r>
            <a:r>
              <a:rPr lang="en-US" sz="2000" dirty="0" err="1"/>
              <a:t>xyz</a:t>
            </a:r>
            <a:r>
              <a:rPr lang="en-US" sz="2000" dirty="0"/>
              <a:t>). Fine adjustment required. Maintain optically straight beam tube within 5mm.</a:t>
            </a:r>
          </a:p>
          <a:p>
            <a:pPr marL="342900" indent="-342900">
              <a:buFont typeface="Arial" panose="020B0604020202020204" pitchFamily="34" charset="0"/>
              <a:buChar char="•"/>
            </a:pPr>
            <a:r>
              <a:rPr lang="en-US" sz="2000" dirty="0"/>
              <a:t>System vacuum requirement of &lt;250 </a:t>
            </a:r>
            <a:r>
              <a:rPr lang="en-US" sz="2000" dirty="0" err="1"/>
              <a:t>mTorr</a:t>
            </a:r>
            <a:r>
              <a:rPr lang="en-US" sz="2000" dirty="0"/>
              <a:t>.</a:t>
            </a:r>
          </a:p>
          <a:p>
            <a:pPr marL="342900" indent="-342900">
              <a:buFont typeface="Arial" panose="020B0604020202020204" pitchFamily="34" charset="0"/>
              <a:buChar char="•"/>
            </a:pPr>
            <a:r>
              <a:rPr lang="en-US" sz="2000" dirty="0"/>
              <a:t>No visibility of laser beam allowed.</a:t>
            </a:r>
          </a:p>
          <a:p>
            <a:endParaRPr lang="en-US" dirty="0"/>
          </a:p>
        </p:txBody>
      </p:sp>
      <p:sp>
        <p:nvSpPr>
          <p:cNvPr id="3" name="Title 2">
            <a:extLst>
              <a:ext uri="{FF2B5EF4-FFF2-40B4-BE49-F238E27FC236}">
                <a16:creationId xmlns:a16="http://schemas.microsoft.com/office/drawing/2014/main" id="{C676654E-0D69-E6D8-FA19-1D7D42B5A71E}"/>
              </a:ext>
            </a:extLst>
          </p:cNvPr>
          <p:cNvSpPr>
            <a:spLocks noGrp="1"/>
          </p:cNvSpPr>
          <p:nvPr>
            <p:ph type="title"/>
          </p:nvPr>
        </p:nvSpPr>
        <p:spPr/>
        <p:txBody>
          <a:bodyPr/>
          <a:lstStyle/>
          <a:p>
            <a:r>
              <a:rPr lang="en-US" dirty="0"/>
              <a:t>General Requirements </a:t>
            </a:r>
          </a:p>
        </p:txBody>
      </p:sp>
      <p:sp>
        <p:nvSpPr>
          <p:cNvPr id="4" name="Date Placeholder 3">
            <a:extLst>
              <a:ext uri="{FF2B5EF4-FFF2-40B4-BE49-F238E27FC236}">
                <a16:creationId xmlns:a16="http://schemas.microsoft.com/office/drawing/2014/main" id="{507F1B6B-73E4-2B54-7111-174A65BF6A38}"/>
              </a:ext>
            </a:extLst>
          </p:cNvPr>
          <p:cNvSpPr>
            <a:spLocks noGrp="1"/>
          </p:cNvSpPr>
          <p:nvPr>
            <p:ph type="dt" sz="half" idx="2"/>
          </p:nvPr>
        </p:nvSpPr>
        <p:spPr/>
        <p:txBody>
          <a:bodyPr/>
          <a:lstStyle/>
          <a:p>
            <a:pPr>
              <a:defRPr/>
            </a:pPr>
            <a:r>
              <a:rPr lang="en-US"/>
              <a:t>Nov. 7, 2022</a:t>
            </a:r>
            <a:endParaRPr lang="en-US" dirty="0"/>
          </a:p>
        </p:txBody>
      </p:sp>
      <p:sp>
        <p:nvSpPr>
          <p:cNvPr id="5" name="Slide Number Placeholder 4">
            <a:extLst>
              <a:ext uri="{FF2B5EF4-FFF2-40B4-BE49-F238E27FC236}">
                <a16:creationId xmlns:a16="http://schemas.microsoft.com/office/drawing/2014/main" id="{81FD83A9-0ED8-7DA8-527B-D70C9D30BA5B}"/>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 name="Footer Placeholder 5">
            <a:extLst>
              <a:ext uri="{FF2B5EF4-FFF2-40B4-BE49-F238E27FC236}">
                <a16:creationId xmlns:a16="http://schemas.microsoft.com/office/drawing/2014/main" id="{BAE85A6F-2218-F703-75CE-539BCD493E94}"/>
              </a:ext>
            </a:extLst>
          </p:cNvPr>
          <p:cNvSpPr>
            <a:spLocks noGrp="1"/>
          </p:cNvSpPr>
          <p:nvPr>
            <p:ph type="ftr" sz="quarter" idx="3"/>
          </p:nvPr>
        </p:nvSpPr>
        <p:spPr/>
        <p:txBody>
          <a:bodyPr/>
          <a:lstStyle/>
          <a:p>
            <a:pPr algn="ctr">
              <a:defRPr/>
            </a:pPr>
            <a:r>
              <a:rPr lang="en-US" b="1" dirty="0"/>
              <a:t>PIP-II Laser Wire Follow-Up Review</a:t>
            </a:r>
          </a:p>
        </p:txBody>
      </p:sp>
    </p:spTree>
    <p:extLst>
      <p:ext uri="{BB962C8B-B14F-4D97-AF65-F5344CB8AC3E}">
        <p14:creationId xmlns:p14="http://schemas.microsoft.com/office/powerpoint/2010/main" val="308054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4DC0-9717-435D-896A-9E7BA9418EFC}"/>
              </a:ext>
            </a:extLst>
          </p:cNvPr>
          <p:cNvSpPr>
            <a:spLocks noGrp="1"/>
          </p:cNvSpPr>
          <p:nvPr>
            <p:ph type="title"/>
          </p:nvPr>
        </p:nvSpPr>
        <p:spPr/>
        <p:txBody>
          <a:bodyPr/>
          <a:lstStyle/>
          <a:p>
            <a:r>
              <a:rPr lang="en-US" dirty="0"/>
              <a:t>Standard Section - Optical Transport Line Components</a:t>
            </a:r>
          </a:p>
        </p:txBody>
      </p:sp>
      <p:sp>
        <p:nvSpPr>
          <p:cNvPr id="6" name="Slide Number Placeholder 5">
            <a:extLst>
              <a:ext uri="{FF2B5EF4-FFF2-40B4-BE49-F238E27FC236}">
                <a16:creationId xmlns:a16="http://schemas.microsoft.com/office/drawing/2014/main" id="{AFDFDBE1-5295-428C-8103-63B109307389}"/>
              </a:ext>
            </a:extLst>
          </p:cNvPr>
          <p:cNvSpPr>
            <a:spLocks noGrp="1"/>
          </p:cNvSpPr>
          <p:nvPr>
            <p:ph type="sldNum" sz="quarter" idx="12"/>
          </p:nvPr>
        </p:nvSpPr>
        <p:spPr/>
        <p:txBody>
          <a:bodyPr/>
          <a:lstStyle/>
          <a:p>
            <a:fld id="{52E9C158-AEF1-41A2-A6CE-6F0BAB305EFD}" type="slidenum">
              <a:rPr lang="en-US" altLang="en-US" smtClean="0"/>
              <a:pPr/>
              <a:t>8</a:t>
            </a:fld>
            <a:endParaRPr lang="en-US" altLang="en-US"/>
          </a:p>
        </p:txBody>
      </p:sp>
      <p:sp>
        <p:nvSpPr>
          <p:cNvPr id="11" name="TextBox 10">
            <a:extLst>
              <a:ext uri="{FF2B5EF4-FFF2-40B4-BE49-F238E27FC236}">
                <a16:creationId xmlns:a16="http://schemas.microsoft.com/office/drawing/2014/main" id="{71372B03-F06E-67DF-7886-45FC7C89545E}"/>
              </a:ext>
            </a:extLst>
          </p:cNvPr>
          <p:cNvSpPr txBox="1"/>
          <p:nvPr/>
        </p:nvSpPr>
        <p:spPr>
          <a:xfrm>
            <a:off x="-4373943" y="4261638"/>
            <a:ext cx="17891886" cy="1200329"/>
          </a:xfrm>
          <a:prstGeom prst="rect">
            <a:avLst/>
          </a:prstGeom>
          <a:noFill/>
        </p:spPr>
        <p:txBody>
          <a:bodyPr wrap="square" rtlCol="0" anchor="t">
            <a:spAutoFit/>
          </a:bodyPr>
          <a:lstStyle/>
          <a:p>
            <a:pPr algn="ctr"/>
            <a:r>
              <a:rPr lang="en-US" dirty="0"/>
              <a:t>A standard section of the Optical Transport Line consists of a</a:t>
            </a:r>
          </a:p>
          <a:p>
            <a:pPr algn="ctr"/>
            <a:r>
              <a:rPr lang="en-US" dirty="0"/>
              <a:t>Mirror Box, some quantity of the standard 20’ long beam </a:t>
            </a:r>
          </a:p>
          <a:p>
            <a:pPr algn="ctr"/>
            <a:r>
              <a:rPr lang="en-US" dirty="0"/>
              <a:t>tube sections, and a cut-to-fit beam tube section.</a:t>
            </a:r>
          </a:p>
        </p:txBody>
      </p:sp>
      <p:pic>
        <p:nvPicPr>
          <p:cNvPr id="19" name="Content Placeholder 18" descr="A picture containing text, antenna&#10;&#10;Description automatically generated">
            <a:extLst>
              <a:ext uri="{FF2B5EF4-FFF2-40B4-BE49-F238E27FC236}">
                <a16:creationId xmlns:a16="http://schemas.microsoft.com/office/drawing/2014/main" id="{0057AFB4-FCA8-7E0F-5F77-C6694C9C67E3}"/>
              </a:ext>
            </a:extLst>
          </p:cNvPr>
          <p:cNvPicPr>
            <a:picLocks noGrp="1" noChangeAspect="1"/>
          </p:cNvPicPr>
          <p:nvPr>
            <p:ph idx="1"/>
          </p:nvPr>
        </p:nvPicPr>
        <p:blipFill>
          <a:blip r:embed="rId3"/>
          <a:stretch>
            <a:fillRect/>
          </a:stretch>
        </p:blipFill>
        <p:spPr>
          <a:xfrm>
            <a:off x="222249" y="897018"/>
            <a:ext cx="8685515" cy="3111564"/>
          </a:xfrm>
        </p:spPr>
      </p:pic>
      <p:pic>
        <p:nvPicPr>
          <p:cNvPr id="3" name="Picture 2">
            <a:extLst>
              <a:ext uri="{FF2B5EF4-FFF2-40B4-BE49-F238E27FC236}">
                <a16:creationId xmlns:a16="http://schemas.microsoft.com/office/drawing/2014/main" id="{1A84EC17-EEB2-5296-F4A0-B3D9DDC40AEA}"/>
              </a:ext>
            </a:extLst>
          </p:cNvPr>
          <p:cNvPicPr>
            <a:picLocks noChangeAspect="1"/>
          </p:cNvPicPr>
          <p:nvPr/>
        </p:nvPicPr>
        <p:blipFill>
          <a:blip r:embed="rId4"/>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129961476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6166F-879F-EC8D-A2F9-94FC0BE7BBC4}"/>
              </a:ext>
            </a:extLst>
          </p:cNvPr>
          <p:cNvSpPr>
            <a:spLocks noGrp="1"/>
          </p:cNvSpPr>
          <p:nvPr>
            <p:ph type="body" sz="half" idx="12"/>
          </p:nvPr>
        </p:nvSpPr>
        <p:spPr/>
        <p:txBody>
          <a:bodyPr/>
          <a:lstStyle/>
          <a:p>
            <a:pPr marL="342900" indent="-342900">
              <a:buFont typeface="Arial" panose="020B0604020202020204" pitchFamily="34" charset="0"/>
              <a:buChar char="•"/>
            </a:pPr>
            <a:r>
              <a:rPr lang="en-US" dirty="0"/>
              <a:t>3.87” aperture is maintained along the entire laser line.</a:t>
            </a:r>
          </a:p>
          <a:p>
            <a:pPr marL="342900" indent="-342900">
              <a:buFont typeface="Arial" panose="020B0604020202020204" pitchFamily="34" charset="0"/>
              <a:buChar char="•"/>
            </a:pPr>
            <a:r>
              <a:rPr lang="en-US" dirty="0"/>
              <a:t>Transport line is confined within the 12” x 12” envelope specified by PIP-II.</a:t>
            </a:r>
          </a:p>
        </p:txBody>
      </p:sp>
      <p:sp>
        <p:nvSpPr>
          <p:cNvPr id="3" name="Text Placeholder 2">
            <a:extLst>
              <a:ext uri="{FF2B5EF4-FFF2-40B4-BE49-F238E27FC236}">
                <a16:creationId xmlns:a16="http://schemas.microsoft.com/office/drawing/2014/main" id="{C3041145-71E4-B20B-70EC-586281B7487E}"/>
              </a:ext>
            </a:extLst>
          </p:cNvPr>
          <p:cNvSpPr>
            <a:spLocks noGrp="1"/>
          </p:cNvSpPr>
          <p:nvPr>
            <p:ph type="body" sz="half" idx="13"/>
          </p:nvPr>
        </p:nvSpPr>
        <p:spPr/>
        <p:txBody>
          <a:bodyPr/>
          <a:lstStyle/>
          <a:p>
            <a:pPr marL="342900" indent="-342900">
              <a:buFont typeface="Arial" panose="020B0604020202020204" pitchFamily="34" charset="0"/>
              <a:buChar char="•"/>
            </a:pPr>
            <a:r>
              <a:rPr lang="en-US" dirty="0"/>
              <a:t>Row view of 12 (13</a:t>
            </a:r>
            <a:r>
              <a:rPr lang="en-US" baseline="30000" dirty="0"/>
              <a:t>th</a:t>
            </a:r>
            <a:r>
              <a:rPr lang="en-US" dirty="0"/>
              <a:t> out of view) Mirror Boxes above PIP-II Linac.</a:t>
            </a:r>
          </a:p>
          <a:p>
            <a:pPr marL="342900" indent="-342900">
              <a:buFont typeface="Arial" panose="020B0604020202020204" pitchFamily="34" charset="0"/>
              <a:buChar char="•"/>
            </a:pPr>
            <a:r>
              <a:rPr lang="en-US" dirty="0"/>
              <a:t>Total of 200 meters from Laser Room to end of OTL.</a:t>
            </a:r>
          </a:p>
        </p:txBody>
      </p:sp>
      <p:pic>
        <p:nvPicPr>
          <p:cNvPr id="11" name="Content Placeholder 10" descr="Diagram&#10;&#10;Description automatically generated">
            <a:extLst>
              <a:ext uri="{FF2B5EF4-FFF2-40B4-BE49-F238E27FC236}">
                <a16:creationId xmlns:a16="http://schemas.microsoft.com/office/drawing/2014/main" id="{4F675145-2CBC-4758-0B9A-259F795D1055}"/>
              </a:ext>
            </a:extLst>
          </p:cNvPr>
          <p:cNvPicPr>
            <a:picLocks noGrp="1" noChangeAspect="1"/>
          </p:cNvPicPr>
          <p:nvPr>
            <p:ph sz="half" idx="17"/>
          </p:nvPr>
        </p:nvPicPr>
        <p:blipFill>
          <a:blip r:embed="rId3"/>
          <a:stretch>
            <a:fillRect/>
          </a:stretch>
        </p:blipFill>
        <p:spPr>
          <a:xfrm>
            <a:off x="681912" y="1042988"/>
            <a:ext cx="3344701" cy="3568700"/>
          </a:xfrm>
        </p:spPr>
      </p:pic>
      <p:pic>
        <p:nvPicPr>
          <p:cNvPr id="19" name="Content Placeholder 18" descr="A close-up of a circuit board&#10;&#10;Description automatically generated with medium confidence">
            <a:extLst>
              <a:ext uri="{FF2B5EF4-FFF2-40B4-BE49-F238E27FC236}">
                <a16:creationId xmlns:a16="http://schemas.microsoft.com/office/drawing/2014/main" id="{19BB55A5-CB83-A2F5-1A05-B5F7A196959C}"/>
              </a:ext>
            </a:extLst>
          </p:cNvPr>
          <p:cNvPicPr>
            <a:picLocks noGrp="1" noChangeAspect="1"/>
          </p:cNvPicPr>
          <p:nvPr>
            <p:ph sz="half" idx="18"/>
          </p:nvPr>
        </p:nvPicPr>
        <p:blipFill>
          <a:blip r:embed="rId4"/>
          <a:stretch>
            <a:fillRect/>
          </a:stretch>
        </p:blipFill>
        <p:spPr>
          <a:xfrm>
            <a:off x="4654550" y="1736830"/>
            <a:ext cx="4260850" cy="2181015"/>
          </a:xfrm>
        </p:spPr>
      </p:pic>
      <p:sp>
        <p:nvSpPr>
          <p:cNvPr id="6" name="Title 5">
            <a:extLst>
              <a:ext uri="{FF2B5EF4-FFF2-40B4-BE49-F238E27FC236}">
                <a16:creationId xmlns:a16="http://schemas.microsoft.com/office/drawing/2014/main" id="{8A80D315-FD0A-6F0E-780A-195E66B632F9}"/>
              </a:ext>
            </a:extLst>
          </p:cNvPr>
          <p:cNvSpPr>
            <a:spLocks noGrp="1"/>
          </p:cNvSpPr>
          <p:nvPr>
            <p:ph type="title"/>
          </p:nvPr>
        </p:nvSpPr>
        <p:spPr/>
        <p:txBody>
          <a:bodyPr/>
          <a:lstStyle/>
          <a:p>
            <a:r>
              <a:rPr lang="en-US" dirty="0"/>
              <a:t>Aperture and Length</a:t>
            </a:r>
          </a:p>
        </p:txBody>
      </p:sp>
      <p:sp>
        <p:nvSpPr>
          <p:cNvPr id="9" name="Slide Number Placeholder 8">
            <a:extLst>
              <a:ext uri="{FF2B5EF4-FFF2-40B4-BE49-F238E27FC236}">
                <a16:creationId xmlns:a16="http://schemas.microsoft.com/office/drawing/2014/main" id="{40215BFC-DB30-3B2E-3874-0809BF92457B}"/>
              </a:ext>
            </a:extLst>
          </p:cNvPr>
          <p:cNvSpPr>
            <a:spLocks noGrp="1"/>
          </p:cNvSpPr>
          <p:nvPr>
            <p:ph type="sldNum" sz="quarter" idx="21"/>
          </p:nvPr>
        </p:nvSpPr>
        <p:spPr/>
        <p:txBody>
          <a:bodyPr/>
          <a:lstStyle/>
          <a:p>
            <a:fld id="{47C05DF5-FB48-4D3F-AF82-EC74A689CACF}" type="slidenum">
              <a:rPr lang="en-US" altLang="en-US" smtClean="0"/>
              <a:pPr/>
              <a:t>9</a:t>
            </a:fld>
            <a:endParaRPr lang="en-US" altLang="en-US"/>
          </a:p>
        </p:txBody>
      </p:sp>
      <p:pic>
        <p:nvPicPr>
          <p:cNvPr id="4" name="Picture 3">
            <a:extLst>
              <a:ext uri="{FF2B5EF4-FFF2-40B4-BE49-F238E27FC236}">
                <a16:creationId xmlns:a16="http://schemas.microsoft.com/office/drawing/2014/main" id="{17AFBD22-F3A1-DF59-85F2-A0F4F1C95A0D}"/>
              </a:ext>
            </a:extLst>
          </p:cNvPr>
          <p:cNvPicPr>
            <a:picLocks noChangeAspect="1"/>
          </p:cNvPicPr>
          <p:nvPr/>
        </p:nvPicPr>
        <p:blipFill>
          <a:blip r:embed="rId5"/>
          <a:stretch>
            <a:fillRect/>
          </a:stretch>
        </p:blipFill>
        <p:spPr>
          <a:xfrm>
            <a:off x="636588" y="6461297"/>
            <a:ext cx="7157324" cy="323116"/>
          </a:xfrm>
          <a:prstGeom prst="rect">
            <a:avLst/>
          </a:prstGeom>
        </p:spPr>
      </p:pic>
    </p:spTree>
    <p:extLst>
      <p:ext uri="{BB962C8B-B14F-4D97-AF65-F5344CB8AC3E}">
        <p14:creationId xmlns:p14="http://schemas.microsoft.com/office/powerpoint/2010/main" val="34391980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10.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11.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2.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3.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4.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5.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6.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7.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8.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ppt/theme/themeOverride9.xml><?xml version="1.0" encoding="utf-8"?>
<a:themeOverride xmlns:a="http://schemas.openxmlformats.org/drawingml/2006/main">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67544a-4fdc-43d0-a9af-82cf53222c38">
      <UserInfo>
        <DisplayName>Maurice Ball</DisplayName>
        <AccountId>1147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9A3A851AF9264BAFF3C7564CCFBBF0" ma:contentTypeVersion="2" ma:contentTypeDescription="Create a new document." ma:contentTypeScope="" ma:versionID="2d581642f9b860705cb79a248bcc6d5f">
  <xsd:schema xmlns:xsd="http://www.w3.org/2001/XMLSchema" xmlns:xs="http://www.w3.org/2001/XMLSchema" xmlns:p="http://schemas.microsoft.com/office/2006/metadata/properties" xmlns:ns2="5c9f3ab6-242c-461d-a351-c910a751d111" xmlns:ns3="bd67544a-4fdc-43d0-a9af-82cf53222c38" targetNamespace="http://schemas.microsoft.com/office/2006/metadata/properties" ma:root="true" ma:fieldsID="0160160ec2dd3b9a8fcfc790e706d73b" ns2:_="" ns3:_="">
    <xsd:import namespace="5c9f3ab6-242c-461d-a351-c910a751d111"/>
    <xsd:import namespace="bd67544a-4fdc-43d0-a9af-82cf53222c38"/>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f3ab6-242c-461d-a351-c910a751d1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d67544a-4fdc-43d0-a9af-82cf53222c3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1F245F-DB62-428D-A566-B113377E9116}">
  <ds:schemaRefs>
    <ds:schemaRef ds:uri="http://schemas.microsoft.com/office/2006/metadata/properties"/>
    <ds:schemaRef ds:uri="http://schemas.microsoft.com/office/infopath/2007/PartnerControls"/>
    <ds:schemaRef ds:uri="bd67544a-4fdc-43d0-a9af-82cf53222c38"/>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D0E886E3-9A88-4780-9FED-690F5CFB0F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f3ab6-242c-461d-a351-c910a751d111"/>
    <ds:schemaRef ds:uri="bd67544a-4fdc-43d0-a9af-82cf53222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8BB1A8-BC17-4E03-9BA1-E7632A8A828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Fermilab_PPT_090815</Template>
  <TotalTime>10117</TotalTime>
  <Words>2028</Words>
  <Application>Microsoft Office PowerPoint</Application>
  <PresentationFormat>On-screen Show (4:3)</PresentationFormat>
  <Paragraphs>186</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Helvetica</vt:lpstr>
      <vt:lpstr>Fermilab_PPT_090815</vt:lpstr>
      <vt:lpstr>Fermilab_PPT_090815</vt:lpstr>
      <vt:lpstr>PowerPoint Presentation</vt:lpstr>
      <vt:lpstr>Optical Transport Line – Overview</vt:lpstr>
      <vt:lpstr>Overview cont…</vt:lpstr>
      <vt:lpstr>OTL and Mirror Boxes above Linac</vt:lpstr>
      <vt:lpstr>Cross-Sectional View of Tunnel</vt:lpstr>
      <vt:lpstr>Optical Transport Line Interfaces</vt:lpstr>
      <vt:lpstr>General Requirements </vt:lpstr>
      <vt:lpstr>Standard Section - Optical Transport Line Components</vt:lpstr>
      <vt:lpstr>Aperture and Length</vt:lpstr>
      <vt:lpstr>Mirror Box Design</vt:lpstr>
      <vt:lpstr>Beam Tube Sections</vt:lpstr>
      <vt:lpstr>Mirror Box Hangers</vt:lpstr>
      <vt:lpstr>Beam Tube Hangers</vt:lpstr>
      <vt:lpstr>HWR Hatch Hanger</vt:lpstr>
      <vt:lpstr>HWR Hatch Hanger cont…</vt:lpstr>
      <vt:lpstr>Laser Hut Wall Support</vt:lpstr>
      <vt:lpstr>Device Alignment</vt:lpstr>
      <vt:lpstr>OTL Beam Tube Alignment Fixture</vt:lpstr>
      <vt:lpstr>Vacuum &amp; Safety Interlock System</vt:lpstr>
      <vt:lpstr>Vacuum &amp; Safety Interlock System cont…</vt:lpstr>
      <vt:lpstr>Quality Control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Robert Steinberg</cp:lastModifiedBy>
  <cp:revision>46</cp:revision>
  <cp:lastPrinted>2014-01-20T19:40:21Z</cp:lastPrinted>
  <dcterms:created xsi:type="dcterms:W3CDTF">2019-12-16T19:54:36Z</dcterms:created>
  <dcterms:modified xsi:type="dcterms:W3CDTF">2022-11-04T18:42:30Z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0x010100169A3A851AF9264BAFF3C7564CCFBBF0</vt:lpwstr>
  </property>
</Properties>
</file>