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5"/>
  </p:sldMasterIdLst>
  <p:notesMasterIdLst>
    <p:notesMasterId r:id="rId22"/>
  </p:notesMasterIdLst>
  <p:handoutMasterIdLst>
    <p:handoutMasterId r:id="rId23"/>
  </p:handoutMasterIdLst>
  <p:sldIdLst>
    <p:sldId id="2470" r:id="rId6"/>
    <p:sldId id="2526" r:id="rId7"/>
    <p:sldId id="2536" r:id="rId8"/>
    <p:sldId id="2532" r:id="rId9"/>
    <p:sldId id="2525" r:id="rId10"/>
    <p:sldId id="2522" r:id="rId11"/>
    <p:sldId id="2527" r:id="rId12"/>
    <p:sldId id="2534" r:id="rId13"/>
    <p:sldId id="2538" r:id="rId14"/>
    <p:sldId id="2539" r:id="rId15"/>
    <p:sldId id="2533" r:id="rId16"/>
    <p:sldId id="2535" r:id="rId17"/>
    <p:sldId id="2523" r:id="rId18"/>
    <p:sldId id="2537" r:id="rId19"/>
    <p:sldId id="2524" r:id="rId20"/>
    <p:sldId id="2520" r:id="rId21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26"/>
            <p14:sldId id="2536"/>
            <p14:sldId id="2532"/>
            <p14:sldId id="2525"/>
            <p14:sldId id="2522"/>
            <p14:sldId id="2527"/>
            <p14:sldId id="2534"/>
            <p14:sldId id="2538"/>
            <p14:sldId id="2539"/>
            <p14:sldId id="2533"/>
            <p14:sldId id="2535"/>
            <p14:sldId id="2523"/>
            <p14:sldId id="2537"/>
            <p14:sldId id="2524"/>
            <p14:sldId id="2520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004C97"/>
    <a:srgbClr val="0F2D62"/>
    <a:srgbClr val="404040"/>
    <a:srgbClr val="4E4E4E"/>
    <a:srgbClr val="63666A"/>
    <a:srgbClr val="505050"/>
    <a:srgbClr val="50504E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6357" autoAdjust="0"/>
  </p:normalViewPr>
  <p:slideViewPr>
    <p:cSldViewPr snapToGrid="0" snapToObjects="1" showGuides="1">
      <p:cViewPr>
        <p:scale>
          <a:sx n="96" d="100"/>
          <a:sy n="96" d="100"/>
        </p:scale>
        <p:origin x="72" y="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>
        <p:scale>
          <a:sx n="166" d="100"/>
          <a:sy n="166" d="100"/>
        </p:scale>
        <p:origin x="5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importance of alignment to get vertical laser exact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9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5BDCC8-CE12-44C1-BDA0-09613AD8A73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718978" y="4345057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4E152-3308-4E77-B2B7-4BF03584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27D13-2698-4F0F-8884-F68708D8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B57BD9-0D12-4F9E-9808-A192E969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2828-D564-B765-04D5-F3E943C7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30AC-EB17-D77D-FD78-596E19336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A81AE-A836-7CC5-DCE2-C3C6753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F052-AD4A-6853-C39D-003E61E0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Thurman-Keup | Laserwire Review Follow-up | PIP-II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BF6E-19F4-DEC6-6945-E0850BEE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AAF-0A66-814D-AAC9-E22768EC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9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A40C-35F3-4E81-879D-A964CB5B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6348A-F0A6-4A96-A6D3-36BD3D58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600FE-120E-43AB-9572-360D5200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34B91-27CE-4FCF-9EB3-A5FC5001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5930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59300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388791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12182" y="6266724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3" r:id="rId8"/>
    <p:sldLayoutId id="2147484164" r:id="rId9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900" y="4316829"/>
            <a:ext cx="8087210" cy="1003049"/>
          </a:xfrm>
        </p:spPr>
        <p:txBody>
          <a:bodyPr>
            <a:noAutofit/>
          </a:bodyPr>
          <a:lstStyle/>
          <a:p>
            <a:r>
              <a:rPr lang="en-US" dirty="0"/>
              <a:t>Free-space Laser Alignment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Randy Thurman-Keup	</a:t>
            </a:r>
          </a:p>
          <a:p>
            <a:r>
              <a:rPr lang="en-US" dirty="0"/>
              <a:t>PIP2 Laserwire Preliminary-Review Follow-up</a:t>
            </a:r>
          </a:p>
          <a:p>
            <a:r>
              <a:rPr lang="en-US" dirty="0"/>
              <a:t>Nov 7, 2022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0B583-4FFA-424C-BEA4-AD5E32185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42" y="251752"/>
            <a:ext cx="9227701" cy="635449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16275E-4118-470D-816E-22A53CCD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6" y="971552"/>
            <a:ext cx="3958850" cy="5059363"/>
          </a:xfrm>
        </p:spPr>
        <p:txBody>
          <a:bodyPr/>
          <a:lstStyle/>
          <a:p>
            <a:r>
              <a:rPr lang="en-US" dirty="0"/>
              <a:t>Laser size from focus lens through H- </a:t>
            </a:r>
          </a:p>
          <a:p>
            <a:r>
              <a:rPr lang="en-US" dirty="0"/>
              <a:t>Five different collimating lens positions</a:t>
            </a:r>
          </a:p>
          <a:p>
            <a:r>
              <a:rPr lang="en-US" dirty="0"/>
              <a:t>Focus point doesn’t move</a:t>
            </a:r>
          </a:p>
          <a:p>
            <a:pPr lvl="1"/>
            <a:r>
              <a:rPr lang="en-US" dirty="0"/>
              <a:t>No danger of tight focus on windows</a:t>
            </a:r>
          </a:p>
          <a:p>
            <a:pPr lvl="1"/>
            <a:r>
              <a:rPr lang="en-US" dirty="0"/>
              <a:t>Power on windows only a function of laser size at focus lens</a:t>
            </a:r>
          </a:p>
          <a:p>
            <a:pPr lvl="2"/>
            <a:r>
              <a:rPr lang="en-US" dirty="0"/>
              <a:t>Controlled via previous slide description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0BA1C-CE9D-437D-97D1-2E25189E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Transport Optics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2065F-1E7E-4666-9E60-3E28B9B2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F58-159C-4FFC-BE26-9AFFB3D4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9D34D-5A16-4A8F-8034-69F197C5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6C120-FA7F-4E39-8199-3A0C4F46A38C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#2,3</a:t>
            </a:r>
          </a:p>
        </p:txBody>
      </p:sp>
    </p:spTree>
    <p:extLst>
      <p:ext uri="{BB962C8B-B14F-4D97-AF65-F5344CB8AC3E}">
        <p14:creationId xmlns:p14="http://schemas.microsoft.com/office/powerpoint/2010/main" val="139361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79CB31-BB46-4A4E-A0C3-026FFC7F1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density on window depends on laser size on vacuum window</a:t>
            </a:r>
          </a:p>
          <a:p>
            <a:pPr lvl="2"/>
            <a:r>
              <a:rPr lang="en-US" dirty="0"/>
              <a:t>Assume that window is midway between lens and H- beam</a:t>
            </a:r>
          </a:p>
          <a:p>
            <a:pPr lvl="2"/>
            <a:r>
              <a:rPr lang="en-US" dirty="0"/>
              <a:t>Use 6 mm rms laser size on lens</a:t>
            </a:r>
          </a:p>
          <a:p>
            <a:r>
              <a:rPr lang="en-US" dirty="0"/>
              <a:t>At 100 </a:t>
            </a:r>
            <a:r>
              <a:rPr lang="en-US" dirty="0" err="1"/>
              <a:t>μJ</a:t>
            </a:r>
            <a:r>
              <a:rPr lang="en-US" dirty="0"/>
              <a:t> laser energy, the laser energy density on the vacuum window is </a:t>
            </a:r>
            <a:br>
              <a:rPr lang="en-US" dirty="0"/>
            </a:br>
            <a:r>
              <a:rPr lang="en-US" dirty="0"/>
              <a:t>2.2 </a:t>
            </a:r>
            <a:r>
              <a:rPr lang="en-US" dirty="0" err="1"/>
              <a:t>mJ</a:t>
            </a:r>
            <a:r>
              <a:rPr lang="en-US" dirty="0"/>
              <a:t>/cm</a:t>
            </a:r>
            <a:r>
              <a:rPr lang="en-US" baseline="30000" dirty="0"/>
              <a:t>2</a:t>
            </a:r>
          </a:p>
          <a:p>
            <a:r>
              <a:rPr lang="en-US" dirty="0"/>
              <a:t>Power density depends on the number of pulses chosen</a:t>
            </a:r>
          </a:p>
          <a:p>
            <a:pPr lvl="1"/>
            <a:r>
              <a:rPr lang="en-US" dirty="0"/>
              <a:t>Can run 50 100-uJ laser pulses per beam pulse at the 20 Hz </a:t>
            </a:r>
            <a:r>
              <a:rPr lang="en-US" dirty="0" err="1"/>
              <a:t>linac</a:t>
            </a:r>
            <a:r>
              <a:rPr lang="en-US" dirty="0"/>
              <a:t> rep rate and still be under our 3 W/cm</a:t>
            </a:r>
            <a:r>
              <a:rPr lang="en-US" baseline="30000" dirty="0"/>
              <a:t>2</a:t>
            </a:r>
            <a:r>
              <a:rPr lang="en-US" dirty="0"/>
              <a:t> maximum power density requirement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5771D-F181-4D31-BE8F-557A3500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Transport Optics – Energy on Vacuum Window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78065-C523-43F4-BA0B-C6D2DB9C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3494B-42A7-4724-BA70-78550463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DE680-F93D-480C-BEE1-84D573C5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F170F-ABC6-4E9C-9D46-CE72EF88FA02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236083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60B18-7696-438A-8D36-4C38F6271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for monitoring of the laser position in each laserwire station beamline box</a:t>
            </a:r>
          </a:p>
          <a:p>
            <a:pPr lvl="1"/>
            <a:r>
              <a:rPr lang="en-US" dirty="0"/>
              <a:t>See beamline box layout on earlier slide (labeled BPM)</a:t>
            </a:r>
          </a:p>
          <a:p>
            <a:r>
              <a:rPr lang="en-US" dirty="0"/>
              <a:t>Two possibilities</a:t>
            </a:r>
          </a:p>
          <a:p>
            <a:pPr lvl="1"/>
            <a:r>
              <a:rPr lang="en-US" dirty="0"/>
              <a:t>Camera for full imaging</a:t>
            </a:r>
          </a:p>
          <a:p>
            <a:pPr lvl="2"/>
            <a:r>
              <a:rPr lang="en-US" dirty="0"/>
              <a:t>Record position and apply to measured data</a:t>
            </a:r>
          </a:p>
          <a:p>
            <a:pPr lvl="1"/>
            <a:r>
              <a:rPr lang="en-US" dirty="0"/>
              <a:t>Photodiode quadrant or lateral effect position sensor</a:t>
            </a:r>
          </a:p>
          <a:p>
            <a:pPr lvl="2"/>
            <a:r>
              <a:rPr lang="en-US" dirty="0"/>
              <a:t>Could possibly be used for active feedback to the final laser room mirror</a:t>
            </a:r>
          </a:p>
          <a:p>
            <a:r>
              <a:rPr lang="en-US" dirty="0"/>
              <a:t>Neither solutions are particularly radiation tolerant</a:t>
            </a:r>
          </a:p>
          <a:p>
            <a:pPr lvl="1"/>
            <a:r>
              <a:rPr lang="en-US" dirty="0"/>
              <a:t>Might need to replace periodically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F1CB7A-4F28-4670-8827-B58E9EAC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Transport Optics –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8FB9-14F3-4B4D-BFE9-5A1FE4BD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6DED6-BDD4-4AD6-9CEA-9B64A317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7876C-860C-4AB1-BCDC-14A74967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BCE20A7-7DE2-4649-AB8B-3960906F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212" y="3720087"/>
            <a:ext cx="2310828" cy="2310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87421F-49F9-483C-AA71-10BEADA53FAB}"/>
              </a:ext>
            </a:extLst>
          </p:cNvPr>
          <p:cNvSpPr txBox="1"/>
          <p:nvPr/>
        </p:nvSpPr>
        <p:spPr>
          <a:xfrm>
            <a:off x="5100810" y="4886518"/>
            <a:ext cx="317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Thorlabs Lateral Effect Position Sensor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52B7E-84CB-4577-B8A8-E9812931506E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#2,3</a:t>
            </a:r>
          </a:p>
        </p:txBody>
      </p:sp>
    </p:spTree>
    <p:extLst>
      <p:ext uri="{BB962C8B-B14F-4D97-AF65-F5344CB8AC3E}">
        <p14:creationId xmlns:p14="http://schemas.microsoft.com/office/powerpoint/2010/main" val="128464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53B29E-CBDC-4CCF-B6C9-06ACF3BA1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Alignment crew activities</a:t>
            </a:r>
          </a:p>
          <a:p>
            <a:pPr lvl="1"/>
            <a:r>
              <a:rPr lang="en-US" dirty="0"/>
              <a:t>Install laser targets at exit of laser room and end of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Mark installation points for each mirror box</a:t>
            </a:r>
          </a:p>
          <a:p>
            <a:pPr lvl="2"/>
            <a:r>
              <a:rPr lang="en-US" dirty="0"/>
              <a:t>Transverse and Longitudinal marks</a:t>
            </a:r>
          </a:p>
          <a:p>
            <a:pPr lvl="1"/>
            <a:r>
              <a:rPr lang="en-US" dirty="0"/>
              <a:t>Mark installation points for each</a:t>
            </a:r>
          </a:p>
          <a:p>
            <a:r>
              <a:rPr lang="en-US" dirty="0"/>
              <a:t>Install </a:t>
            </a:r>
            <a:r>
              <a:rPr lang="en-US" dirty="0" err="1"/>
              <a:t>HeNe</a:t>
            </a:r>
            <a:r>
              <a:rPr lang="en-US" dirty="0"/>
              <a:t> alignment laser</a:t>
            </a:r>
          </a:p>
          <a:p>
            <a:pPr lvl="1"/>
            <a:r>
              <a:rPr lang="en-US" dirty="0"/>
              <a:t>Laser is aligned between the two </a:t>
            </a:r>
            <a:br>
              <a:rPr lang="en-US" dirty="0"/>
            </a:br>
            <a:r>
              <a:rPr lang="en-US" dirty="0"/>
              <a:t>previously installed targets at laser </a:t>
            </a:r>
            <a:br>
              <a:rPr lang="en-US" dirty="0"/>
            </a:br>
            <a:r>
              <a:rPr lang="en-US" dirty="0"/>
              <a:t>room and </a:t>
            </a:r>
            <a:r>
              <a:rPr lang="en-US" dirty="0" err="1"/>
              <a:t>linac</a:t>
            </a:r>
            <a:r>
              <a:rPr lang="en-US" dirty="0"/>
              <a:t> end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EF5BB-61B4-4187-A404-3DB2529D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Activities – Transport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673B-06C1-42BA-B746-601568C8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07B32-2C14-4AC5-A15C-9BB4C0C4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E57C-797C-4D7F-A471-FA9B4E5B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C6A7F-7915-4A52-8620-4B2779BF9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333" y="2651058"/>
            <a:ext cx="5407770" cy="3379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60056C-70CC-4989-B20C-FA7661188C03}"/>
              </a:ext>
            </a:extLst>
          </p:cNvPr>
          <p:cNvSpPr txBox="1"/>
          <p:nvPr/>
        </p:nvSpPr>
        <p:spPr>
          <a:xfrm>
            <a:off x="5442332" y="5423740"/>
            <a:ext cx="1818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Pipe Hangers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326E7-CA99-457E-80BE-1865252FF718}"/>
              </a:ext>
            </a:extLst>
          </p:cNvPr>
          <p:cNvSpPr txBox="1"/>
          <p:nvPr/>
        </p:nvSpPr>
        <p:spPr>
          <a:xfrm>
            <a:off x="7411486" y="2881890"/>
            <a:ext cx="152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Mirror Box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A5B79-A2C3-4501-AC69-0EAB869FDDA1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193344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FEF5BB-61B4-4187-A404-3DB252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</p:spPr>
        <p:txBody>
          <a:bodyPr/>
          <a:lstStyle/>
          <a:p>
            <a:r>
              <a:rPr lang="en-US" dirty="0"/>
              <a:t>Alignment Activities – Transport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673B-06C1-42BA-B746-601568C8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07B32-2C14-4AC5-A15C-9BB4C0C4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E57C-797C-4D7F-A471-FA9B4E5B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AFF7B28-7F0B-47C0-9EEB-FDD31FC6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771" y="971552"/>
            <a:ext cx="2541747" cy="333604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FA964-E4F6-4333-84BA-2294CCF17E0D}"/>
              </a:ext>
            </a:extLst>
          </p:cNvPr>
          <p:cNvCxnSpPr>
            <a:cxnSpLocks/>
          </p:cNvCxnSpPr>
          <p:nvPr/>
        </p:nvCxnSpPr>
        <p:spPr>
          <a:xfrm flipV="1">
            <a:off x="5866757" y="2368628"/>
            <a:ext cx="2142506" cy="662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EA8199-8E77-4352-A2B9-2DE6E3F16C4B}"/>
              </a:ext>
            </a:extLst>
          </p:cNvPr>
          <p:cNvSpPr txBox="1"/>
          <p:nvPr/>
        </p:nvSpPr>
        <p:spPr>
          <a:xfrm rot="20610536">
            <a:off x="5814360" y="2199707"/>
            <a:ext cx="238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Alignment Laser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A4263B-3E69-4633-B53A-565492558C44}"/>
              </a:ext>
            </a:extLst>
          </p:cNvPr>
          <p:cNvSpPr/>
          <p:nvPr/>
        </p:nvSpPr>
        <p:spPr>
          <a:xfrm rot="20665653">
            <a:off x="8310810" y="1982412"/>
            <a:ext cx="369424" cy="5508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1AF8CD-F005-4519-8BE3-EA5AD9D108E1}"/>
              </a:ext>
            </a:extLst>
          </p:cNvPr>
          <p:cNvSpPr txBox="1"/>
          <p:nvPr/>
        </p:nvSpPr>
        <p:spPr>
          <a:xfrm>
            <a:off x="6958262" y="3299316"/>
            <a:ext cx="194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Target</a:t>
            </a:r>
          </a:p>
          <a:p>
            <a:r>
              <a:rPr lang="en-US" dirty="0">
                <a:solidFill>
                  <a:srgbClr val="C00000"/>
                </a:solidFill>
              </a:rPr>
              <a:t>(Second one on other side)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73DF2C-95E3-45BE-8BF2-B2431AF6BC35}"/>
              </a:ext>
            </a:extLst>
          </p:cNvPr>
          <p:cNvCxnSpPr>
            <a:cxnSpLocks/>
          </p:cNvCxnSpPr>
          <p:nvPr/>
        </p:nvCxnSpPr>
        <p:spPr>
          <a:xfrm flipV="1">
            <a:off x="7777908" y="2492449"/>
            <a:ext cx="520132" cy="806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Picture 20" descr="Diagram, engineering drawing&#10;&#10;Description automatically generated">
            <a:extLst>
              <a:ext uri="{FF2B5EF4-FFF2-40B4-BE49-F238E27FC236}">
                <a16:creationId xmlns:a16="http://schemas.microsoft.com/office/drawing/2014/main" id="{A3C9D5E2-4BEB-47B2-AE47-1BF2BEC7E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25" y="4696486"/>
            <a:ext cx="2201417" cy="1664063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89EEA0E1-D4D4-400A-BF5E-6FE1A6F9E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708" y="3639808"/>
            <a:ext cx="2013258" cy="265529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BBA231-D807-4BB2-8A67-FC3C5DA012CB}"/>
              </a:ext>
            </a:extLst>
          </p:cNvPr>
          <p:cNvCxnSpPr>
            <a:cxnSpLocks/>
          </p:cNvCxnSpPr>
          <p:nvPr/>
        </p:nvCxnSpPr>
        <p:spPr>
          <a:xfrm flipV="1">
            <a:off x="3213010" y="5205710"/>
            <a:ext cx="2142506" cy="662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87D093E-34BA-4496-9046-09A6B9EC4E88}"/>
              </a:ext>
            </a:extLst>
          </p:cNvPr>
          <p:cNvSpPr txBox="1"/>
          <p:nvPr/>
        </p:nvSpPr>
        <p:spPr>
          <a:xfrm rot="20610536">
            <a:off x="2944264" y="5202819"/>
            <a:ext cx="224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Alignment Laser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29D3E6-FFFD-40F1-A209-855039FCA12A}"/>
              </a:ext>
            </a:extLst>
          </p:cNvPr>
          <p:cNvSpPr/>
          <p:nvPr/>
        </p:nvSpPr>
        <p:spPr>
          <a:xfrm rot="20665653">
            <a:off x="5587215" y="4874973"/>
            <a:ext cx="278258" cy="405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pic>
        <p:nvPicPr>
          <p:cNvPr id="29" name="Picture 28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C164C1E2-6DAC-4F93-8200-191A91374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149" y="4652245"/>
            <a:ext cx="2027030" cy="16555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2F56AB1-5BD1-41A5-A877-2395ECC441EF}"/>
              </a:ext>
            </a:extLst>
          </p:cNvPr>
          <p:cNvSpPr txBox="1"/>
          <p:nvPr/>
        </p:nvSpPr>
        <p:spPr>
          <a:xfrm>
            <a:off x="9267151" y="5077493"/>
            <a:ext cx="194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Pipe hanger alignment jig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53B29E-CBDC-4CCF-B6C9-06ACF3BA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5589219" cy="5059363"/>
          </a:xfrm>
        </p:spPr>
        <p:txBody>
          <a:bodyPr>
            <a:normAutofit/>
          </a:bodyPr>
          <a:lstStyle/>
          <a:p>
            <a:r>
              <a:rPr lang="en-US" dirty="0"/>
              <a:t>Install all mirror boxes</a:t>
            </a:r>
          </a:p>
          <a:p>
            <a:pPr lvl="1"/>
            <a:r>
              <a:rPr lang="en-US" dirty="0"/>
              <a:t>Adjust longitudinal position to nominal as indicated by Alignment Team markings</a:t>
            </a:r>
          </a:p>
          <a:p>
            <a:pPr lvl="1"/>
            <a:r>
              <a:rPr lang="en-US" dirty="0"/>
              <a:t>Adjust each box transversely such that the input and output flanges are concentric with alignment laser</a:t>
            </a:r>
          </a:p>
          <a:p>
            <a:r>
              <a:rPr lang="en-US" dirty="0"/>
              <a:t>Install pipes onto pipe hangers between mirror boxes</a:t>
            </a:r>
          </a:p>
          <a:p>
            <a:pPr lvl="1"/>
            <a:r>
              <a:rPr lang="en-US" dirty="0"/>
              <a:t>Install using jig with laser target</a:t>
            </a:r>
          </a:p>
          <a:p>
            <a:pPr lvl="2"/>
            <a:r>
              <a:rPr lang="en-US" dirty="0"/>
              <a:t>Aligning done prior to setting pipe</a:t>
            </a:r>
          </a:p>
          <a:p>
            <a:pPr marL="376757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3A7D8E-0A8E-4CD9-B9CE-C4360688FFCE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309890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1B625-FE1B-43B7-BE22-3887AC8F4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Beamline box alignment can be done anytime after the transport line installation</a:t>
            </a:r>
          </a:p>
          <a:p>
            <a:r>
              <a:rPr lang="en-US" dirty="0"/>
              <a:t>Install mirror box mirror with longitudinal position adjustment</a:t>
            </a:r>
          </a:p>
          <a:p>
            <a:pPr lvl="1"/>
            <a:r>
              <a:rPr lang="en-US" dirty="0"/>
              <a:t>Align mirror with alignment laser</a:t>
            </a:r>
          </a:p>
          <a:p>
            <a:r>
              <a:rPr lang="en-US" dirty="0"/>
              <a:t>Install alignment ‘beamline box frame’</a:t>
            </a:r>
          </a:p>
          <a:p>
            <a:pPr lvl="1"/>
            <a:r>
              <a:rPr lang="en-US" dirty="0"/>
              <a:t>Open frame which fits as a real box and </a:t>
            </a:r>
            <a:br>
              <a:rPr lang="en-US" dirty="0"/>
            </a:br>
            <a:r>
              <a:rPr lang="en-US" dirty="0"/>
              <a:t>has a pair of vertical laser targets</a:t>
            </a:r>
          </a:p>
          <a:p>
            <a:r>
              <a:rPr lang="en-US" dirty="0"/>
              <a:t>Adjust downward alignment laser trajectory</a:t>
            </a:r>
          </a:p>
          <a:p>
            <a:pPr lvl="1"/>
            <a:r>
              <a:rPr lang="en-US" dirty="0"/>
              <a:t>Mirror box mirror longitudinal adjustment </a:t>
            </a:r>
            <a:br>
              <a:rPr lang="en-US" dirty="0"/>
            </a:br>
            <a:r>
              <a:rPr lang="en-US" dirty="0"/>
              <a:t>and mirror adjustability</a:t>
            </a:r>
          </a:p>
          <a:p>
            <a:pPr lvl="1"/>
            <a:r>
              <a:rPr lang="en-US" dirty="0"/>
              <a:t>Transverse position of beamline box frame</a:t>
            </a:r>
          </a:p>
          <a:p>
            <a:pPr lvl="1"/>
            <a:r>
              <a:rPr lang="en-US" dirty="0"/>
              <a:t>Must traverse center of the two targets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AFF3C-F0A2-4074-82C5-A8ADD07C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Activities – Beamline Box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E2E5-F3D3-4A27-B6EC-62F4808D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46BE8-ED00-4481-B3F1-A53F8558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9931B-1B88-4A0C-9713-EE5BCDAB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5AB87-74D4-4AE0-9210-405D3EE8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298" y="1880683"/>
            <a:ext cx="2780451" cy="41502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D8456D-C22B-4F84-8EF4-79EDF572AF4D}"/>
              </a:ext>
            </a:extLst>
          </p:cNvPr>
          <p:cNvCxnSpPr/>
          <p:nvPr/>
        </p:nvCxnSpPr>
        <p:spPr>
          <a:xfrm>
            <a:off x="9133367" y="2115877"/>
            <a:ext cx="31515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0C4D3580-CDDA-45F3-8820-B8C82AE13495}"/>
              </a:ext>
            </a:extLst>
          </p:cNvPr>
          <p:cNvSpPr/>
          <p:nvPr/>
        </p:nvSpPr>
        <p:spPr>
          <a:xfrm>
            <a:off x="9145399" y="2184515"/>
            <a:ext cx="275329" cy="223286"/>
          </a:xfrm>
          <a:prstGeom prst="arc">
            <a:avLst>
              <a:gd name="adj1" fmla="val 8462649"/>
              <a:gd name="adj2" fmla="val 2309703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02CF2A-CFFA-46CB-B6AE-43A3955DB22B}"/>
              </a:ext>
            </a:extLst>
          </p:cNvPr>
          <p:cNvSpPr/>
          <p:nvPr/>
        </p:nvSpPr>
        <p:spPr>
          <a:xfrm rot="5590175">
            <a:off x="9167812" y="4035392"/>
            <a:ext cx="201025" cy="5508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773C45-ED09-42A6-BA4F-F2EDDC36C675}"/>
              </a:ext>
            </a:extLst>
          </p:cNvPr>
          <p:cNvSpPr/>
          <p:nvPr/>
        </p:nvSpPr>
        <p:spPr>
          <a:xfrm rot="5590175">
            <a:off x="9159513" y="5236447"/>
            <a:ext cx="201025" cy="5508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61ABA3-91FD-4677-8CEF-F30D96EB2113}"/>
              </a:ext>
            </a:extLst>
          </p:cNvPr>
          <p:cNvSpPr/>
          <p:nvPr/>
        </p:nvSpPr>
        <p:spPr>
          <a:xfrm>
            <a:off x="9055894" y="5138737"/>
            <a:ext cx="46895" cy="67777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AA1AEA-29B3-4B74-B816-3C08963ABC94}"/>
              </a:ext>
            </a:extLst>
          </p:cNvPr>
          <p:cNvSpPr/>
          <p:nvPr/>
        </p:nvSpPr>
        <p:spPr>
          <a:xfrm>
            <a:off x="9358062" y="5172978"/>
            <a:ext cx="46895" cy="67777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E3A0EA-C006-49BD-9CA7-F4D4C4DAC6EB}"/>
              </a:ext>
            </a:extLst>
          </p:cNvPr>
          <p:cNvSpPr txBox="1"/>
          <p:nvPr/>
        </p:nvSpPr>
        <p:spPr>
          <a:xfrm>
            <a:off x="7169644" y="5138737"/>
            <a:ext cx="152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Beamline box frame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758558-AE3C-48B9-9392-C17283A1BA35}"/>
              </a:ext>
            </a:extLst>
          </p:cNvPr>
          <p:cNvCxnSpPr>
            <a:cxnSpLocks/>
          </p:cNvCxnSpPr>
          <p:nvPr/>
        </p:nvCxnSpPr>
        <p:spPr>
          <a:xfrm>
            <a:off x="8452615" y="5557497"/>
            <a:ext cx="541629" cy="100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1511E61-379D-4A33-B3B8-5B91B8E2C3EB}"/>
              </a:ext>
            </a:extLst>
          </p:cNvPr>
          <p:cNvSpPr txBox="1"/>
          <p:nvPr/>
        </p:nvSpPr>
        <p:spPr>
          <a:xfrm>
            <a:off x="9956949" y="4351159"/>
            <a:ext cx="121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06536E-0ACB-4061-A168-0B0CEB13F3EE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9548885" y="4426402"/>
            <a:ext cx="408064" cy="155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E14CD9-6CBA-4FD7-8F3A-EB12E07A3A0E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9540584" y="4581992"/>
            <a:ext cx="416365" cy="820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BCE757-2BB9-4C4C-9A0C-21D4C4680048}"/>
              </a:ext>
            </a:extLst>
          </p:cNvPr>
          <p:cNvCxnSpPr>
            <a:cxnSpLocks/>
          </p:cNvCxnSpPr>
          <p:nvPr/>
        </p:nvCxnSpPr>
        <p:spPr>
          <a:xfrm flipH="1">
            <a:off x="9145399" y="2407801"/>
            <a:ext cx="203140" cy="176414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A99022-3414-455C-89E8-C156491933EE}"/>
              </a:ext>
            </a:extLst>
          </p:cNvPr>
          <p:cNvCxnSpPr>
            <a:cxnSpLocks/>
          </p:cNvCxnSpPr>
          <p:nvPr/>
        </p:nvCxnSpPr>
        <p:spPr>
          <a:xfrm>
            <a:off x="9188117" y="2407801"/>
            <a:ext cx="195913" cy="176414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DFF688-9A73-475B-87ED-69FFED898A45}"/>
              </a:ext>
            </a:extLst>
          </p:cNvPr>
          <p:cNvCxnSpPr>
            <a:cxnSpLocks/>
          </p:cNvCxnSpPr>
          <p:nvPr/>
        </p:nvCxnSpPr>
        <p:spPr>
          <a:xfrm flipV="1">
            <a:off x="6003235" y="2407803"/>
            <a:ext cx="3052659" cy="1598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A0E1E89-D4CA-4B14-B3E9-8ADBB3E6CB2F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11C4019-5F80-4E53-A22C-ABD5C912D375}"/>
              </a:ext>
            </a:extLst>
          </p:cNvPr>
          <p:cNvCxnSpPr>
            <a:cxnSpLocks/>
          </p:cNvCxnSpPr>
          <p:nvPr/>
        </p:nvCxnSpPr>
        <p:spPr>
          <a:xfrm flipV="1">
            <a:off x="9539839" y="5557347"/>
            <a:ext cx="119335" cy="41981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A06CE6F-D9A7-411E-AA1C-BA2143D51150}"/>
              </a:ext>
            </a:extLst>
          </p:cNvPr>
          <p:cNvSpPr/>
          <p:nvPr/>
        </p:nvSpPr>
        <p:spPr>
          <a:xfrm>
            <a:off x="6142382" y="4860235"/>
            <a:ext cx="3349487" cy="1441174"/>
          </a:xfrm>
          <a:custGeom>
            <a:avLst/>
            <a:gdLst>
              <a:gd name="connsiteX0" fmla="*/ 0 w 3538330"/>
              <a:gd name="connsiteY0" fmla="*/ 0 h 1441174"/>
              <a:gd name="connsiteX1" fmla="*/ 824947 w 3538330"/>
              <a:gd name="connsiteY1" fmla="*/ 1182756 h 1441174"/>
              <a:gd name="connsiteX2" fmla="*/ 2643808 w 3538330"/>
              <a:gd name="connsiteY2" fmla="*/ 1441174 h 1441174"/>
              <a:gd name="connsiteX3" fmla="*/ 3349487 w 3538330"/>
              <a:gd name="connsiteY3" fmla="*/ 1182756 h 1441174"/>
              <a:gd name="connsiteX4" fmla="*/ 3538330 w 3538330"/>
              <a:gd name="connsiteY4" fmla="*/ 1302026 h 1441174"/>
              <a:gd name="connsiteX0" fmla="*/ 0 w 3349487"/>
              <a:gd name="connsiteY0" fmla="*/ 0 h 1441174"/>
              <a:gd name="connsiteX1" fmla="*/ 824947 w 3349487"/>
              <a:gd name="connsiteY1" fmla="*/ 1182756 h 1441174"/>
              <a:gd name="connsiteX2" fmla="*/ 2643808 w 3349487"/>
              <a:gd name="connsiteY2" fmla="*/ 1441174 h 1441174"/>
              <a:gd name="connsiteX3" fmla="*/ 3349487 w 3349487"/>
              <a:gd name="connsiteY3" fmla="*/ 1182756 h 1441174"/>
              <a:gd name="connsiteX0" fmla="*/ 0 w 3349487"/>
              <a:gd name="connsiteY0" fmla="*/ 0 h 1441174"/>
              <a:gd name="connsiteX1" fmla="*/ 824947 w 3349487"/>
              <a:gd name="connsiteY1" fmla="*/ 1182756 h 1441174"/>
              <a:gd name="connsiteX2" fmla="*/ 2643808 w 3349487"/>
              <a:gd name="connsiteY2" fmla="*/ 1441174 h 1441174"/>
              <a:gd name="connsiteX3" fmla="*/ 3349487 w 3349487"/>
              <a:gd name="connsiteY3" fmla="*/ 1182756 h 144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487" h="1441174">
                <a:moveTo>
                  <a:pt x="0" y="0"/>
                </a:moveTo>
                <a:cubicBezTo>
                  <a:pt x="192156" y="471280"/>
                  <a:pt x="384312" y="942560"/>
                  <a:pt x="824947" y="1182756"/>
                </a:cubicBezTo>
                <a:cubicBezTo>
                  <a:pt x="1265582" y="1422952"/>
                  <a:pt x="2223051" y="1441174"/>
                  <a:pt x="2643808" y="1441174"/>
                </a:cubicBezTo>
                <a:cubicBezTo>
                  <a:pt x="3064565" y="1441174"/>
                  <a:pt x="3200400" y="1345095"/>
                  <a:pt x="3349487" y="1182756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4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C7A02E-7BF1-4580-910C-0D3908601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design for the transport optics</a:t>
            </a:r>
          </a:p>
          <a:p>
            <a:pPr lvl="1"/>
            <a:r>
              <a:rPr lang="en-US" dirty="0"/>
              <a:t>Have considered control of the laser and potential issues with vacuum windows</a:t>
            </a:r>
          </a:p>
          <a:p>
            <a:r>
              <a:rPr lang="en-US" dirty="0"/>
              <a:t>Have a procedure for alignment of laser transport and beamline optics</a:t>
            </a:r>
          </a:p>
          <a:p>
            <a:pPr lvl="1"/>
            <a:r>
              <a:rPr lang="en-US" dirty="0"/>
              <a:t>Transport alignment is coincident with installation of transport line</a:t>
            </a:r>
          </a:p>
          <a:p>
            <a:pPr lvl="1"/>
            <a:r>
              <a:rPr lang="en-US" dirty="0"/>
              <a:t>Beamline box alignment is done after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72EE8E-F8AA-45EB-95CB-30FF47E7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3B25-DF5A-4312-A9A3-EB85E481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01202-65C6-402E-B43D-8EF302E2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0F669-5F6B-46A7-A6CD-634F5FF9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7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CE2094-B0A5-4058-80DF-6B507256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1584361"/>
          </a:xfrm>
        </p:spPr>
        <p:txBody>
          <a:bodyPr/>
          <a:lstStyle/>
          <a:p>
            <a:r>
              <a:rPr lang="en-US" dirty="0"/>
              <a:t>Twelve laserwire stations in the PIP2 </a:t>
            </a:r>
            <a:r>
              <a:rPr lang="en-US" dirty="0" err="1"/>
              <a:t>Linac</a:t>
            </a:r>
            <a:r>
              <a:rPr lang="en-US" dirty="0"/>
              <a:t> proper</a:t>
            </a:r>
          </a:p>
          <a:p>
            <a:r>
              <a:rPr lang="en-US" dirty="0"/>
              <a:t>The laser room is upstream of the H- source which is at 0 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3E7D9A-674E-4821-B097-6F92DB4F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Locations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325E-B079-47D2-8D1A-E1C74D39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AD0FF-196D-409B-BB8F-10AFC4ED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551B5-D7F1-442A-B302-DCFBC7FA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329F8-DB0E-4A35-BCEB-944EEEAA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81" y="1791222"/>
            <a:ext cx="8618194" cy="42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8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26A200F-5AB9-4501-AA8F-93F65D735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" r="2120"/>
          <a:stretch/>
        </p:blipFill>
        <p:spPr>
          <a:xfrm>
            <a:off x="256879" y="2338340"/>
            <a:ext cx="5169157" cy="3769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D5B5ED-559F-4FA9-AFFA-5E5BD5DD2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154" y="2338340"/>
            <a:ext cx="5169157" cy="379713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115C6E-DAFF-4B75-BA95-26E64FF2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Laserwire station has a transport line mirror box with an insertable mirror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F4306-BB58-4DC7-A4A0-9936571E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Transport Functionality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9FDB4-0E95-44A2-9667-42904E57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2A06-7EBE-4E23-8469-9BFE7BC5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39A1-C008-4529-9B11-C3ABEB96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2D8A2-4DCC-4E7F-A57C-038F67058D96}"/>
              </a:ext>
            </a:extLst>
          </p:cNvPr>
          <p:cNvSpPr txBox="1"/>
          <p:nvPr/>
        </p:nvSpPr>
        <p:spPr>
          <a:xfrm>
            <a:off x="1246032" y="1807543"/>
            <a:ext cx="318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mirror inserted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F640F-1BA5-41EC-BE83-371B270BDE89}"/>
              </a:ext>
            </a:extLst>
          </p:cNvPr>
          <p:cNvSpPr txBox="1"/>
          <p:nvPr/>
        </p:nvSpPr>
        <p:spPr>
          <a:xfrm>
            <a:off x="8241081" y="1851117"/>
            <a:ext cx="2755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mirror inserted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24EA01-0C73-4114-BEEF-6F0C23F0DD11}"/>
              </a:ext>
            </a:extLst>
          </p:cNvPr>
          <p:cNvCxnSpPr>
            <a:cxnSpLocks/>
          </p:cNvCxnSpPr>
          <p:nvPr/>
        </p:nvCxnSpPr>
        <p:spPr>
          <a:xfrm flipV="1">
            <a:off x="232914" y="5120960"/>
            <a:ext cx="1826385" cy="455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6AEDA9-BDBE-4A65-A9CE-016B90CE6EF9}"/>
              </a:ext>
            </a:extLst>
          </p:cNvPr>
          <p:cNvSpPr txBox="1"/>
          <p:nvPr/>
        </p:nvSpPr>
        <p:spPr>
          <a:xfrm rot="20710859">
            <a:off x="407029" y="49316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 Beam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C78940-9219-482C-B7B1-FAD9E33477C1}"/>
              </a:ext>
            </a:extLst>
          </p:cNvPr>
          <p:cNvSpPr txBox="1"/>
          <p:nvPr/>
        </p:nvSpPr>
        <p:spPr>
          <a:xfrm>
            <a:off x="6438683" y="4264870"/>
            <a:ext cx="13548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Beamline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D4A10D-3DEF-4951-A831-CC73C52259CF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331751" y="4495703"/>
            <a:ext cx="1106932" cy="13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FDCA6B-40C8-4929-A8DB-A71E6A70C5C7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793541" y="4495703"/>
            <a:ext cx="505769" cy="830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B0650A8-1657-4A77-BDE9-D25192A7921E}"/>
              </a:ext>
            </a:extLst>
          </p:cNvPr>
          <p:cNvSpPr txBox="1"/>
          <p:nvPr/>
        </p:nvSpPr>
        <p:spPr>
          <a:xfrm>
            <a:off x="5580351" y="1975144"/>
            <a:ext cx="19658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Transport Line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88DC3F-7A88-42AB-9B8B-D03BE6A6B9C7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4959095" y="2205977"/>
            <a:ext cx="621256" cy="303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59D153-48A7-4400-A1DB-F69EBDB4D155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7546210" y="2205977"/>
            <a:ext cx="860849" cy="728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2FC805A-794A-425A-B738-712B236A0C4B}"/>
              </a:ext>
            </a:extLst>
          </p:cNvPr>
          <p:cNvSpPr txBox="1"/>
          <p:nvPr/>
        </p:nvSpPr>
        <p:spPr>
          <a:xfrm>
            <a:off x="5356167" y="3382462"/>
            <a:ext cx="17877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Mirror Boxes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7815E5-EC07-4EF3-A9D1-85FE1999D32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7143964" y="3297313"/>
            <a:ext cx="2196872" cy="315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1FCD57-DBEB-4730-99E8-477A3C13F36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4158579" y="3367189"/>
            <a:ext cx="1197588" cy="246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9992179-2D7F-4CAD-A342-35F960423876}"/>
              </a:ext>
            </a:extLst>
          </p:cNvPr>
          <p:cNvSpPr txBox="1"/>
          <p:nvPr/>
        </p:nvSpPr>
        <p:spPr>
          <a:xfrm>
            <a:off x="5764538" y="2703682"/>
            <a:ext cx="8435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D5C845-8899-4E03-B6C5-EF6375E6F5E5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6608039" y="2934515"/>
            <a:ext cx="539363" cy="135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8DD4DC-6794-4E46-A52D-A364E09F627B}"/>
              </a:ext>
            </a:extLst>
          </p:cNvPr>
          <p:cNvSpPr txBox="1"/>
          <p:nvPr/>
        </p:nvSpPr>
        <p:spPr>
          <a:xfrm>
            <a:off x="461210" y="3522324"/>
            <a:ext cx="8435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84959A4-266B-4AEC-B5CB-52C6CAF21DE9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635413" y="3070511"/>
            <a:ext cx="247548" cy="451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E37EDC-A4AC-4016-A601-4436F4B1EE59}"/>
              </a:ext>
            </a:extLst>
          </p:cNvPr>
          <p:cNvCxnSpPr>
            <a:cxnSpLocks/>
          </p:cNvCxnSpPr>
          <p:nvPr/>
        </p:nvCxnSpPr>
        <p:spPr>
          <a:xfrm flipH="1">
            <a:off x="9768924" y="2233781"/>
            <a:ext cx="223375" cy="614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850D05D-A872-4C1C-BB50-A75C5DCA3C9E}"/>
              </a:ext>
            </a:extLst>
          </p:cNvPr>
          <p:cNvSpPr txBox="1"/>
          <p:nvPr/>
        </p:nvSpPr>
        <p:spPr>
          <a:xfrm>
            <a:off x="4713446" y="4966312"/>
            <a:ext cx="13795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Beamline Boxes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228E29-F0F1-48FE-B68C-021A094CADBB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3591500" y="5381811"/>
            <a:ext cx="1121946" cy="55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30DB50-9B40-4EC4-89AC-0708ED98BD07}"/>
              </a:ext>
            </a:extLst>
          </p:cNvPr>
          <p:cNvCxnSpPr>
            <a:cxnSpLocks/>
          </p:cNvCxnSpPr>
          <p:nvPr/>
        </p:nvCxnSpPr>
        <p:spPr>
          <a:xfrm flipV="1">
            <a:off x="9991427" y="4347547"/>
            <a:ext cx="1826385" cy="455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2D40EE8-1F60-4DE2-9BEC-2F81D4941BEA}"/>
              </a:ext>
            </a:extLst>
          </p:cNvPr>
          <p:cNvSpPr txBox="1"/>
          <p:nvPr/>
        </p:nvSpPr>
        <p:spPr>
          <a:xfrm rot="20710859">
            <a:off x="10165542" y="4158229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 Beam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9AE170-2550-44BF-ADDB-AD28198AB807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211808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88DF96-0421-43B0-84A5-21BFABBF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 Box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B0A4C-2D67-4F13-A465-D222D79C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2B436-431F-4B93-B7DD-1BEE9BAF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DB425-029D-43FA-BBB2-C6A83781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238CA-49DF-43E1-9FCF-9B13DB68EED0}"/>
              </a:ext>
            </a:extLst>
          </p:cNvPr>
          <p:cNvSpPr/>
          <p:nvPr/>
        </p:nvSpPr>
        <p:spPr>
          <a:xfrm>
            <a:off x="1134244" y="1077373"/>
            <a:ext cx="2959476" cy="4545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AD4F37-523D-4574-80F2-71D1CB365593}"/>
              </a:ext>
            </a:extLst>
          </p:cNvPr>
          <p:cNvGrpSpPr/>
          <p:nvPr/>
        </p:nvGrpSpPr>
        <p:grpSpPr>
          <a:xfrm rot="16200000">
            <a:off x="1886927" y="1913247"/>
            <a:ext cx="661882" cy="1486284"/>
            <a:chOff x="1910450" y="1231479"/>
            <a:chExt cx="804231" cy="17981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964AD0-D88A-4071-85F3-2F828DB39959}"/>
                </a:ext>
              </a:extLst>
            </p:cNvPr>
            <p:cNvSpPr/>
            <p:nvPr/>
          </p:nvSpPr>
          <p:spPr>
            <a:xfrm>
              <a:off x="1994051" y="2407186"/>
              <a:ext cx="637027" cy="62245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0034C0-7A7B-4F37-8A71-04460FEA0259}"/>
                </a:ext>
              </a:extLst>
            </p:cNvPr>
            <p:cNvSpPr/>
            <p:nvPr/>
          </p:nvSpPr>
          <p:spPr>
            <a:xfrm>
              <a:off x="1910450" y="1231479"/>
              <a:ext cx="804231" cy="1311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0F651E8-E2A0-4942-B142-D22AEF2051B9}"/>
              </a:ext>
            </a:extLst>
          </p:cNvPr>
          <p:cNvSpPr/>
          <p:nvPr/>
        </p:nvSpPr>
        <p:spPr>
          <a:xfrm rot="13111911">
            <a:off x="1491214" y="2654443"/>
            <a:ext cx="581271" cy="1088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F8C57C-7021-49D6-B441-7AFB87F36E7F}"/>
              </a:ext>
            </a:extLst>
          </p:cNvPr>
          <p:cNvCxnSpPr>
            <a:cxnSpLocks/>
          </p:cNvCxnSpPr>
          <p:nvPr/>
        </p:nvCxnSpPr>
        <p:spPr>
          <a:xfrm>
            <a:off x="1927798" y="3048314"/>
            <a:ext cx="553009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0392B47-909B-4451-BD4B-395C359F2909}"/>
              </a:ext>
            </a:extLst>
          </p:cNvPr>
          <p:cNvSpPr/>
          <p:nvPr/>
        </p:nvSpPr>
        <p:spPr>
          <a:xfrm>
            <a:off x="2417431" y="3083900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AA7C64-DE61-4A08-AA41-E784BD03DFC7}"/>
              </a:ext>
            </a:extLst>
          </p:cNvPr>
          <p:cNvSpPr/>
          <p:nvPr/>
        </p:nvSpPr>
        <p:spPr>
          <a:xfrm>
            <a:off x="1982191" y="4086747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77383F-4575-41BE-B36A-50521E3EC04F}"/>
              </a:ext>
            </a:extLst>
          </p:cNvPr>
          <p:cNvSpPr/>
          <p:nvPr/>
        </p:nvSpPr>
        <p:spPr>
          <a:xfrm>
            <a:off x="1291360" y="2656388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18B004-3551-4055-8EE8-ED9646F6D529}"/>
              </a:ext>
            </a:extLst>
          </p:cNvPr>
          <p:cNvSpPr/>
          <p:nvPr/>
        </p:nvSpPr>
        <p:spPr>
          <a:xfrm>
            <a:off x="3332048" y="3963716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15EB05-AC69-4CB9-BD58-FFEC0DCE6F19}"/>
              </a:ext>
            </a:extLst>
          </p:cNvPr>
          <p:cNvSpPr/>
          <p:nvPr/>
        </p:nvSpPr>
        <p:spPr>
          <a:xfrm>
            <a:off x="4346944" y="1656611"/>
            <a:ext cx="2176347" cy="2336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D447C6-F12C-4186-832A-3F7F5C7DBB82}"/>
              </a:ext>
            </a:extLst>
          </p:cNvPr>
          <p:cNvSpPr/>
          <p:nvPr/>
        </p:nvSpPr>
        <p:spPr>
          <a:xfrm>
            <a:off x="4208598" y="2352558"/>
            <a:ext cx="144886" cy="607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30A25F-A61A-441C-852B-29DD540D30DE}"/>
              </a:ext>
            </a:extLst>
          </p:cNvPr>
          <p:cNvGrpSpPr/>
          <p:nvPr/>
        </p:nvGrpSpPr>
        <p:grpSpPr>
          <a:xfrm rot="16200000">
            <a:off x="5082649" y="2248725"/>
            <a:ext cx="661882" cy="1486284"/>
            <a:chOff x="1910450" y="1231479"/>
            <a:chExt cx="804231" cy="17981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E64A79-DC71-47F4-9B91-2782CA6BF4F2}"/>
                </a:ext>
              </a:extLst>
            </p:cNvPr>
            <p:cNvSpPr/>
            <p:nvPr/>
          </p:nvSpPr>
          <p:spPr>
            <a:xfrm>
              <a:off x="1994051" y="2407186"/>
              <a:ext cx="637027" cy="62245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67C13C-044F-4834-9D8B-ACCEF8779A7F}"/>
                </a:ext>
              </a:extLst>
            </p:cNvPr>
            <p:cNvSpPr/>
            <p:nvPr/>
          </p:nvSpPr>
          <p:spPr>
            <a:xfrm>
              <a:off x="1910450" y="1231479"/>
              <a:ext cx="804231" cy="1311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8B3372-2718-47EC-B5C4-4042112D64C0}"/>
              </a:ext>
            </a:extLst>
          </p:cNvPr>
          <p:cNvGrpSpPr/>
          <p:nvPr/>
        </p:nvGrpSpPr>
        <p:grpSpPr>
          <a:xfrm rot="10800000">
            <a:off x="2570685" y="3911160"/>
            <a:ext cx="664743" cy="1479885"/>
            <a:chOff x="1910450" y="1231479"/>
            <a:chExt cx="804231" cy="17981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83B35A-E298-449A-8A3A-D34AD014E0F7}"/>
                </a:ext>
              </a:extLst>
            </p:cNvPr>
            <p:cNvSpPr/>
            <p:nvPr/>
          </p:nvSpPr>
          <p:spPr>
            <a:xfrm>
              <a:off x="1994051" y="2407186"/>
              <a:ext cx="637027" cy="62245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39FB1D-8C6D-4CB8-9AC8-3B494076AE80}"/>
                </a:ext>
              </a:extLst>
            </p:cNvPr>
            <p:cNvSpPr/>
            <p:nvPr/>
          </p:nvSpPr>
          <p:spPr>
            <a:xfrm>
              <a:off x="1910450" y="1231479"/>
              <a:ext cx="804231" cy="1311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F116B99-36E9-4260-AF83-48E91BE4D157}"/>
              </a:ext>
            </a:extLst>
          </p:cNvPr>
          <p:cNvSpPr/>
          <p:nvPr/>
        </p:nvSpPr>
        <p:spPr>
          <a:xfrm rot="16200000">
            <a:off x="4352130" y="2588863"/>
            <a:ext cx="1525983" cy="822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4F178-E484-4FA0-9406-9D109B1CE3D5}"/>
              </a:ext>
            </a:extLst>
          </p:cNvPr>
          <p:cNvSpPr/>
          <p:nvPr/>
        </p:nvSpPr>
        <p:spPr>
          <a:xfrm rot="13111911">
            <a:off x="4795501" y="2581907"/>
            <a:ext cx="581271" cy="1088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3FAB8C-9EEE-41BB-AE6D-816D08C2C34A}"/>
              </a:ext>
            </a:extLst>
          </p:cNvPr>
          <p:cNvSpPr/>
          <p:nvPr/>
        </p:nvSpPr>
        <p:spPr>
          <a:xfrm>
            <a:off x="4768812" y="3559269"/>
            <a:ext cx="543677" cy="785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24C7CE-01F0-4760-8016-496645DF4B1E}"/>
              </a:ext>
            </a:extLst>
          </p:cNvPr>
          <p:cNvCxnSpPr>
            <a:cxnSpLocks/>
          </p:cNvCxnSpPr>
          <p:nvPr/>
        </p:nvCxnSpPr>
        <p:spPr>
          <a:xfrm flipV="1">
            <a:off x="5044308" y="2672963"/>
            <a:ext cx="0" cy="1680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8FC64B-CF52-4C28-BD7E-501DEA845B68}"/>
              </a:ext>
            </a:extLst>
          </p:cNvPr>
          <p:cNvCxnSpPr>
            <a:cxnSpLocks/>
          </p:cNvCxnSpPr>
          <p:nvPr/>
        </p:nvCxnSpPr>
        <p:spPr>
          <a:xfrm>
            <a:off x="1809033" y="2660927"/>
            <a:ext cx="32310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50D7798-5E2D-4D05-8AA6-32D49E00B750}"/>
              </a:ext>
            </a:extLst>
          </p:cNvPr>
          <p:cNvSpPr/>
          <p:nvPr/>
        </p:nvSpPr>
        <p:spPr>
          <a:xfrm rot="10800000">
            <a:off x="1436284" y="4473997"/>
            <a:ext cx="2417519" cy="819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DF0BD4-B202-42D6-B954-79B1804A8218}"/>
              </a:ext>
            </a:extLst>
          </p:cNvPr>
          <p:cNvSpPr/>
          <p:nvPr/>
        </p:nvSpPr>
        <p:spPr>
          <a:xfrm rot="2417134">
            <a:off x="1488074" y="4877728"/>
            <a:ext cx="581271" cy="112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AA7445-506D-4926-8259-205E64E31784}"/>
              </a:ext>
            </a:extLst>
          </p:cNvPr>
          <p:cNvCxnSpPr>
            <a:cxnSpLocks/>
          </p:cNvCxnSpPr>
          <p:nvPr/>
        </p:nvCxnSpPr>
        <p:spPr>
          <a:xfrm flipH="1" flipV="1">
            <a:off x="1819948" y="743073"/>
            <a:ext cx="10354" cy="41619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611E4D70-EFA9-45D5-ABF5-4C3A919788C4}"/>
              </a:ext>
            </a:extLst>
          </p:cNvPr>
          <p:cNvSpPr/>
          <p:nvPr/>
        </p:nvSpPr>
        <p:spPr>
          <a:xfrm rot="16200000">
            <a:off x="3409573" y="4871860"/>
            <a:ext cx="541336" cy="788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8F9C10-6CEB-4A80-AF4E-4CC9AEBADB0E}"/>
              </a:ext>
            </a:extLst>
          </p:cNvPr>
          <p:cNvCxnSpPr>
            <a:cxnSpLocks/>
          </p:cNvCxnSpPr>
          <p:nvPr/>
        </p:nvCxnSpPr>
        <p:spPr>
          <a:xfrm>
            <a:off x="1809033" y="4918219"/>
            <a:ext cx="24489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943607-02BA-4C1B-84F7-ACADEF443ABF}"/>
              </a:ext>
            </a:extLst>
          </p:cNvPr>
          <p:cNvGrpSpPr/>
          <p:nvPr/>
        </p:nvGrpSpPr>
        <p:grpSpPr>
          <a:xfrm>
            <a:off x="4204441" y="4053880"/>
            <a:ext cx="1710495" cy="1717571"/>
            <a:chOff x="5245780" y="3903319"/>
            <a:chExt cx="2069420" cy="208696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E05DC7F-FCA6-48E6-914C-39B1BD5B64E2}"/>
                </a:ext>
              </a:extLst>
            </p:cNvPr>
            <p:cNvGrpSpPr/>
            <p:nvPr/>
          </p:nvGrpSpPr>
          <p:grpSpPr>
            <a:xfrm rot="5400000">
              <a:off x="5822222" y="3968678"/>
              <a:ext cx="869067" cy="738350"/>
              <a:chOff x="5226933" y="4565824"/>
              <a:chExt cx="869067" cy="73835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F298ADF-4B72-475B-9ECF-DB038975F3EF}"/>
                  </a:ext>
                </a:extLst>
              </p:cNvPr>
              <p:cNvSpPr/>
              <p:nvPr/>
            </p:nvSpPr>
            <p:spPr>
              <a:xfrm>
                <a:off x="5226933" y="4565824"/>
                <a:ext cx="175288" cy="738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201B4B-C028-441E-BEEF-A9E95195856B}"/>
                  </a:ext>
                </a:extLst>
              </p:cNvPr>
              <p:cNvSpPr/>
              <p:nvPr/>
            </p:nvSpPr>
            <p:spPr>
              <a:xfrm>
                <a:off x="5407298" y="4652698"/>
                <a:ext cx="688702" cy="5428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74AAFCB-E2FA-43F5-B8ED-7AFB8CB8DAF3}"/>
                </a:ext>
              </a:extLst>
            </p:cNvPr>
            <p:cNvGrpSpPr/>
            <p:nvPr/>
          </p:nvGrpSpPr>
          <p:grpSpPr>
            <a:xfrm>
              <a:off x="5245780" y="4599503"/>
              <a:ext cx="869067" cy="738350"/>
              <a:chOff x="5226933" y="4565824"/>
              <a:chExt cx="869067" cy="73835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E9EEFEA-5A31-4C0F-9B01-A092309EE45D}"/>
                  </a:ext>
                </a:extLst>
              </p:cNvPr>
              <p:cNvSpPr/>
              <p:nvPr/>
            </p:nvSpPr>
            <p:spPr>
              <a:xfrm>
                <a:off x="5226933" y="4565824"/>
                <a:ext cx="175288" cy="738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4AE5F4E-3CC4-47C0-B113-FA91A7E78B52}"/>
                  </a:ext>
                </a:extLst>
              </p:cNvPr>
              <p:cNvSpPr/>
              <p:nvPr/>
            </p:nvSpPr>
            <p:spPr>
              <a:xfrm>
                <a:off x="5407298" y="4652698"/>
                <a:ext cx="688702" cy="5428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EE5D07D-1A01-49AB-96C9-23366C5CA019}"/>
                </a:ext>
              </a:extLst>
            </p:cNvPr>
            <p:cNvGrpSpPr/>
            <p:nvPr/>
          </p:nvGrpSpPr>
          <p:grpSpPr>
            <a:xfrm rot="16200000">
              <a:off x="5850298" y="5186576"/>
              <a:ext cx="869067" cy="738350"/>
              <a:chOff x="5226933" y="4565824"/>
              <a:chExt cx="869067" cy="73835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2D2C8EB-775F-4622-ABD7-4CCF54926CE7}"/>
                  </a:ext>
                </a:extLst>
              </p:cNvPr>
              <p:cNvSpPr/>
              <p:nvPr/>
            </p:nvSpPr>
            <p:spPr>
              <a:xfrm>
                <a:off x="5226933" y="4565824"/>
                <a:ext cx="175288" cy="738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DF2CC20-94B3-46E4-97DD-742A5D846277}"/>
                  </a:ext>
                </a:extLst>
              </p:cNvPr>
              <p:cNvSpPr/>
              <p:nvPr/>
            </p:nvSpPr>
            <p:spPr>
              <a:xfrm>
                <a:off x="5407298" y="4652698"/>
                <a:ext cx="688702" cy="5428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7BD0FFA-782D-4EBF-8066-500935F6C33D}"/>
                </a:ext>
              </a:extLst>
            </p:cNvPr>
            <p:cNvGrpSpPr/>
            <p:nvPr/>
          </p:nvGrpSpPr>
          <p:grpSpPr>
            <a:xfrm rot="10800000">
              <a:off x="6446133" y="4584284"/>
              <a:ext cx="869067" cy="738350"/>
              <a:chOff x="5226933" y="4565824"/>
              <a:chExt cx="869067" cy="73835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FDC9FD3-632A-41DD-89E0-87A7B24E2B8D}"/>
                  </a:ext>
                </a:extLst>
              </p:cNvPr>
              <p:cNvSpPr/>
              <p:nvPr/>
            </p:nvSpPr>
            <p:spPr>
              <a:xfrm>
                <a:off x="5226933" y="4565824"/>
                <a:ext cx="175288" cy="738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BA4399B-DCF9-4321-B4EF-E59CB456441F}"/>
                  </a:ext>
                </a:extLst>
              </p:cNvPr>
              <p:cNvSpPr/>
              <p:nvPr/>
            </p:nvSpPr>
            <p:spPr>
              <a:xfrm>
                <a:off x="5407298" y="4652698"/>
                <a:ext cx="688702" cy="5428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1F1595-02FB-4F46-BDB6-E62B043FEAE3}"/>
                </a:ext>
              </a:extLst>
            </p:cNvPr>
            <p:cNvSpPr/>
            <p:nvPr/>
          </p:nvSpPr>
          <p:spPr>
            <a:xfrm>
              <a:off x="5877645" y="4568697"/>
              <a:ext cx="778525" cy="7407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5FE65DD-C627-4AE9-B80F-F349C45CD7D3}"/>
              </a:ext>
            </a:extLst>
          </p:cNvPr>
          <p:cNvSpPr/>
          <p:nvPr/>
        </p:nvSpPr>
        <p:spPr>
          <a:xfrm>
            <a:off x="1368067" y="4890443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087FF6-1F90-4FB2-ADCA-8507F9FDF933}"/>
              </a:ext>
            </a:extLst>
          </p:cNvPr>
          <p:cNvGrpSpPr/>
          <p:nvPr/>
        </p:nvGrpSpPr>
        <p:grpSpPr>
          <a:xfrm>
            <a:off x="4093721" y="2314931"/>
            <a:ext cx="217175" cy="688336"/>
            <a:chOff x="4362674" y="1790378"/>
            <a:chExt cx="262746" cy="8363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C594804-97CD-4D05-B0AA-8DE943572B4F}"/>
                </a:ext>
              </a:extLst>
            </p:cNvPr>
            <p:cNvSpPr/>
            <p:nvPr/>
          </p:nvSpPr>
          <p:spPr>
            <a:xfrm>
              <a:off x="4362674" y="1790378"/>
              <a:ext cx="262746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C130887-BB5D-4B5D-B7EB-7DAB2854B455}"/>
                </a:ext>
              </a:extLst>
            </p:cNvPr>
            <p:cNvSpPr/>
            <p:nvPr/>
          </p:nvSpPr>
          <p:spPr>
            <a:xfrm>
              <a:off x="4362674" y="2581034"/>
              <a:ext cx="262746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498497-0A01-4213-8690-10D09AE4B78F}"/>
              </a:ext>
            </a:extLst>
          </p:cNvPr>
          <p:cNvGrpSpPr/>
          <p:nvPr/>
        </p:nvGrpSpPr>
        <p:grpSpPr>
          <a:xfrm>
            <a:off x="4093721" y="4580613"/>
            <a:ext cx="217175" cy="688336"/>
            <a:chOff x="4362674" y="1790378"/>
            <a:chExt cx="262746" cy="83637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A0F1AB2-AE7A-4E76-84CA-317014D1DDD0}"/>
                </a:ext>
              </a:extLst>
            </p:cNvPr>
            <p:cNvSpPr/>
            <p:nvPr/>
          </p:nvSpPr>
          <p:spPr>
            <a:xfrm>
              <a:off x="4362674" y="1790378"/>
              <a:ext cx="262746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0F3E660-3776-44B0-9CAF-4FD4A80D7BF1}"/>
                </a:ext>
              </a:extLst>
            </p:cNvPr>
            <p:cNvSpPr/>
            <p:nvPr/>
          </p:nvSpPr>
          <p:spPr>
            <a:xfrm>
              <a:off x="4362674" y="2581034"/>
              <a:ext cx="262746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E9A41CC-3880-4791-A795-95681569B6E5}"/>
              </a:ext>
            </a:extLst>
          </p:cNvPr>
          <p:cNvGrpSpPr/>
          <p:nvPr/>
        </p:nvGrpSpPr>
        <p:grpSpPr>
          <a:xfrm rot="16200000">
            <a:off x="4931951" y="3752703"/>
            <a:ext cx="216240" cy="691312"/>
            <a:chOff x="4362674" y="1790378"/>
            <a:chExt cx="262746" cy="8363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4782B79-7489-4FFE-AE7C-2FA959E65033}"/>
                </a:ext>
              </a:extLst>
            </p:cNvPr>
            <p:cNvSpPr/>
            <p:nvPr/>
          </p:nvSpPr>
          <p:spPr>
            <a:xfrm>
              <a:off x="4362674" y="1790378"/>
              <a:ext cx="262746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3C58B78-BA22-41F5-BED6-E5FEC7CCED12}"/>
                </a:ext>
              </a:extLst>
            </p:cNvPr>
            <p:cNvSpPr/>
            <p:nvPr/>
          </p:nvSpPr>
          <p:spPr>
            <a:xfrm>
              <a:off x="4362674" y="2581034"/>
              <a:ext cx="262746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6F471550-F8DF-4AE0-8AF0-B5160E7BBCDC}"/>
              </a:ext>
            </a:extLst>
          </p:cNvPr>
          <p:cNvSpPr/>
          <p:nvPr/>
        </p:nvSpPr>
        <p:spPr>
          <a:xfrm>
            <a:off x="3287408" y="4532909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31FC118-AA57-4AE3-B9BA-13421B68B170}"/>
              </a:ext>
            </a:extLst>
          </p:cNvPr>
          <p:cNvSpPr/>
          <p:nvPr/>
        </p:nvSpPr>
        <p:spPr>
          <a:xfrm>
            <a:off x="5147284" y="3211595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DDA27FE-8B94-447A-AAF3-06BF3EAB4C6B}"/>
              </a:ext>
            </a:extLst>
          </p:cNvPr>
          <p:cNvSpPr/>
          <p:nvPr/>
        </p:nvSpPr>
        <p:spPr>
          <a:xfrm>
            <a:off x="5563228" y="2024627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3F13CBF-66A2-4CC6-83F3-7A2645EF6C80}"/>
              </a:ext>
            </a:extLst>
          </p:cNvPr>
          <p:cNvSpPr/>
          <p:nvPr/>
        </p:nvSpPr>
        <p:spPr>
          <a:xfrm>
            <a:off x="5063237" y="2290085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ED49A8-2A0F-46B2-A78A-0630B9786A71}"/>
              </a:ext>
            </a:extLst>
          </p:cNvPr>
          <p:cNvCxnSpPr/>
          <p:nvPr/>
        </p:nvCxnSpPr>
        <p:spPr>
          <a:xfrm>
            <a:off x="3287408" y="3847091"/>
            <a:ext cx="0" cy="5394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74A1BA-A2BE-4552-A5CF-D5A1194F543C}"/>
              </a:ext>
            </a:extLst>
          </p:cNvPr>
          <p:cNvCxnSpPr>
            <a:cxnSpLocks/>
          </p:cNvCxnSpPr>
          <p:nvPr/>
        </p:nvCxnSpPr>
        <p:spPr>
          <a:xfrm>
            <a:off x="5638431" y="3376096"/>
            <a:ext cx="553009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30B0A6D-EA3B-4196-AD0C-70BACA5A1355}"/>
              </a:ext>
            </a:extLst>
          </p:cNvPr>
          <p:cNvSpPr/>
          <p:nvPr/>
        </p:nvSpPr>
        <p:spPr>
          <a:xfrm>
            <a:off x="5815160" y="3428128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ED37AB2-9513-4DB0-8FD0-3A27D529962A}"/>
              </a:ext>
            </a:extLst>
          </p:cNvPr>
          <p:cNvSpPr/>
          <p:nvPr/>
        </p:nvSpPr>
        <p:spPr>
          <a:xfrm>
            <a:off x="6042580" y="4159663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3F67437-C359-4E2B-8FB3-56526C0C8121}"/>
              </a:ext>
            </a:extLst>
          </p:cNvPr>
          <p:cNvCxnSpPr>
            <a:stCxn id="66" idx="2"/>
            <a:endCxn id="58" idx="2"/>
          </p:cNvCxnSpPr>
          <p:nvPr/>
        </p:nvCxnSpPr>
        <p:spPr>
          <a:xfrm flipH="1" flipV="1">
            <a:off x="5385727" y="4098360"/>
            <a:ext cx="656852" cy="222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E3875EE-6D82-487E-9133-0583FC2527BC}"/>
              </a:ext>
            </a:extLst>
          </p:cNvPr>
          <p:cNvSpPr/>
          <p:nvPr/>
        </p:nvSpPr>
        <p:spPr>
          <a:xfrm>
            <a:off x="6518445" y="1466636"/>
            <a:ext cx="289385" cy="42833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1D8DA0-B243-4BBF-97DE-BDD9170FDE9B}"/>
              </a:ext>
            </a:extLst>
          </p:cNvPr>
          <p:cNvSpPr/>
          <p:nvPr/>
        </p:nvSpPr>
        <p:spPr>
          <a:xfrm rot="5400000">
            <a:off x="2450858" y="3720711"/>
            <a:ext cx="275505" cy="408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B03EE2-3938-4D81-9B1E-FFD33392C315}"/>
              </a:ext>
            </a:extLst>
          </p:cNvPr>
          <p:cNvCxnSpPr>
            <a:cxnSpLocks/>
          </p:cNvCxnSpPr>
          <p:nvPr/>
        </p:nvCxnSpPr>
        <p:spPr>
          <a:xfrm>
            <a:off x="1928708" y="6038548"/>
            <a:ext cx="1904415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164B8894-49BE-49CC-BF11-374DC6ED0C97}"/>
              </a:ext>
            </a:extLst>
          </p:cNvPr>
          <p:cNvSpPr/>
          <p:nvPr/>
        </p:nvSpPr>
        <p:spPr>
          <a:xfrm>
            <a:off x="4126635" y="5928657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5CD38A2-A68E-4A95-8081-8BFA204CAC80}"/>
              </a:ext>
            </a:extLst>
          </p:cNvPr>
          <p:cNvSpPr/>
          <p:nvPr/>
        </p:nvSpPr>
        <p:spPr>
          <a:xfrm>
            <a:off x="6894930" y="3608326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7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FCC59B7-E512-4403-8E7A-CCFA39232B9C}"/>
              </a:ext>
            </a:extLst>
          </p:cNvPr>
          <p:cNvCxnSpPr>
            <a:cxnSpLocks/>
          </p:cNvCxnSpPr>
          <p:nvPr/>
        </p:nvCxnSpPr>
        <p:spPr>
          <a:xfrm>
            <a:off x="6894930" y="1586758"/>
            <a:ext cx="0" cy="192622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39766E1A-9E1E-44D6-ACB0-CDCDFA70B1CC}"/>
              </a:ext>
            </a:extLst>
          </p:cNvPr>
          <p:cNvSpPr/>
          <p:nvPr/>
        </p:nvSpPr>
        <p:spPr>
          <a:xfrm rot="2417134">
            <a:off x="1538299" y="1978166"/>
            <a:ext cx="581271" cy="47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E85A6F1-2DFB-4244-BC1E-6263D5F1083F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1838041" y="1977677"/>
            <a:ext cx="1821433" cy="27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1E02A37F-615A-4251-8D7A-02265BD7531D}"/>
              </a:ext>
            </a:extLst>
          </p:cNvPr>
          <p:cNvSpPr/>
          <p:nvPr/>
        </p:nvSpPr>
        <p:spPr>
          <a:xfrm rot="16200000">
            <a:off x="2029666" y="1946808"/>
            <a:ext cx="541336" cy="788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643539-2D83-4FE1-9E12-07DED16C7BDB}"/>
              </a:ext>
            </a:extLst>
          </p:cNvPr>
          <p:cNvSpPr/>
          <p:nvPr/>
        </p:nvSpPr>
        <p:spPr>
          <a:xfrm>
            <a:off x="3659474" y="1775224"/>
            <a:ext cx="176957" cy="410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E632C0B-4FE0-4E38-A789-983DD82D536F}"/>
              </a:ext>
            </a:extLst>
          </p:cNvPr>
          <p:cNvSpPr/>
          <p:nvPr/>
        </p:nvSpPr>
        <p:spPr>
          <a:xfrm>
            <a:off x="3305756" y="2046078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410AF11-4A48-4CEB-A1F2-087F2A29F5C7}"/>
              </a:ext>
            </a:extLst>
          </p:cNvPr>
          <p:cNvSpPr/>
          <p:nvPr/>
        </p:nvSpPr>
        <p:spPr>
          <a:xfrm>
            <a:off x="2379654" y="1550438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720BF47-479E-4BEC-A884-212317008D46}"/>
              </a:ext>
            </a:extLst>
          </p:cNvPr>
          <p:cNvSpPr/>
          <p:nvPr/>
        </p:nvSpPr>
        <p:spPr>
          <a:xfrm>
            <a:off x="1252446" y="1680566"/>
            <a:ext cx="300497" cy="321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055BF1-AE68-48D3-8E86-FFED59084018}"/>
              </a:ext>
            </a:extLst>
          </p:cNvPr>
          <p:cNvSpPr txBox="1"/>
          <p:nvPr/>
        </p:nvSpPr>
        <p:spPr>
          <a:xfrm>
            <a:off x="75064" y="686053"/>
            <a:ext cx="980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Laser from Mirror Box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B38F2A5-7638-4E0B-8C62-70C9BCB55B10}"/>
              </a:ext>
            </a:extLst>
          </p:cNvPr>
          <p:cNvSpPr/>
          <p:nvPr/>
        </p:nvSpPr>
        <p:spPr>
          <a:xfrm rot="2417134">
            <a:off x="1538299" y="1417386"/>
            <a:ext cx="581271" cy="4734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635C777-F1F4-4F41-A821-5797EB61DD62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1838041" y="1416897"/>
            <a:ext cx="1821433" cy="27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F2CCCBEA-64D1-4170-9E00-7D5D0AD81D08}"/>
              </a:ext>
            </a:extLst>
          </p:cNvPr>
          <p:cNvSpPr/>
          <p:nvPr/>
        </p:nvSpPr>
        <p:spPr>
          <a:xfrm rot="16200000">
            <a:off x="2029666" y="1386028"/>
            <a:ext cx="541336" cy="78891"/>
          </a:xfrm>
          <a:prstGeom prst="ellipse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42C8EB9-F01F-420B-9B55-C29B56F07FA0}"/>
              </a:ext>
            </a:extLst>
          </p:cNvPr>
          <p:cNvSpPr/>
          <p:nvPr/>
        </p:nvSpPr>
        <p:spPr>
          <a:xfrm>
            <a:off x="3659474" y="1214443"/>
            <a:ext cx="176957" cy="410336"/>
          </a:xfrm>
          <a:prstGeom prst="rect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5A586C7-5FE2-409A-A545-35021563AF73}"/>
              </a:ext>
            </a:extLst>
          </p:cNvPr>
          <p:cNvSpPr/>
          <p:nvPr/>
        </p:nvSpPr>
        <p:spPr>
          <a:xfrm>
            <a:off x="3104153" y="1485297"/>
            <a:ext cx="568028" cy="321866"/>
          </a:xfrm>
          <a:prstGeom prst="ellipse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FF"/>
                </a:solidFill>
              </a:rPr>
              <a:t>10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9D783AA-C018-42E0-B5E2-EBE61A2874D7}"/>
              </a:ext>
            </a:extLst>
          </p:cNvPr>
          <p:cNvSpPr/>
          <p:nvPr/>
        </p:nvSpPr>
        <p:spPr>
          <a:xfrm>
            <a:off x="2379654" y="989658"/>
            <a:ext cx="300497" cy="321866"/>
          </a:xfrm>
          <a:prstGeom prst="ellipse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18CFA3B-FAB9-4494-87E4-85E7F456AAC2}"/>
              </a:ext>
            </a:extLst>
          </p:cNvPr>
          <p:cNvSpPr/>
          <p:nvPr/>
        </p:nvSpPr>
        <p:spPr>
          <a:xfrm>
            <a:off x="1252446" y="1119785"/>
            <a:ext cx="300497" cy="321866"/>
          </a:xfrm>
          <a:prstGeom prst="ellipse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FF"/>
                </a:solidFill>
              </a:rPr>
              <a:t>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B8D7E54-CCE4-45FB-8E6C-FC7142426A25}"/>
              </a:ext>
            </a:extLst>
          </p:cNvPr>
          <p:cNvSpPr txBox="1"/>
          <p:nvPr/>
        </p:nvSpPr>
        <p:spPr>
          <a:xfrm>
            <a:off x="9144021" y="736447"/>
            <a:ext cx="303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Either discrete step</a:t>
            </a:r>
            <a:br>
              <a:rPr lang="en-US" sz="1800" dirty="0"/>
            </a:br>
            <a:r>
              <a:rPr lang="en-US" sz="1800" dirty="0"/>
              <a:t>or linear stage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B958C59-EDA6-4423-8E76-B72F722A3364}"/>
              </a:ext>
            </a:extLst>
          </p:cNvPr>
          <p:cNvSpPr/>
          <p:nvPr/>
        </p:nvSpPr>
        <p:spPr>
          <a:xfrm>
            <a:off x="8687367" y="870719"/>
            <a:ext cx="424565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A759F78-CB72-4A6D-8DE5-2DB1162B1961}"/>
              </a:ext>
            </a:extLst>
          </p:cNvPr>
          <p:cNvSpPr/>
          <p:nvPr/>
        </p:nvSpPr>
        <p:spPr>
          <a:xfrm>
            <a:off x="8687367" y="1916971"/>
            <a:ext cx="424565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DCC5800-48A9-4264-98EA-DB32A62DEAC0}"/>
              </a:ext>
            </a:extLst>
          </p:cNvPr>
          <p:cNvSpPr/>
          <p:nvPr/>
        </p:nvSpPr>
        <p:spPr>
          <a:xfrm>
            <a:off x="8687367" y="1393845"/>
            <a:ext cx="424565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D40A254-BE26-4AB2-9A08-D77A6217517E}"/>
              </a:ext>
            </a:extLst>
          </p:cNvPr>
          <p:cNvSpPr/>
          <p:nvPr/>
        </p:nvSpPr>
        <p:spPr>
          <a:xfrm>
            <a:off x="8687367" y="2440097"/>
            <a:ext cx="424565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E9BB32A-0B81-48C9-B865-22C0928C07D0}"/>
              </a:ext>
            </a:extLst>
          </p:cNvPr>
          <p:cNvSpPr txBox="1"/>
          <p:nvPr/>
        </p:nvSpPr>
        <p:spPr>
          <a:xfrm>
            <a:off x="9166024" y="1446674"/>
            <a:ext cx="117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Mirror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0240F8-BFAB-4832-8D8C-E1C684B5117F}"/>
              </a:ext>
            </a:extLst>
          </p:cNvPr>
          <p:cNvSpPr txBox="1"/>
          <p:nvPr/>
        </p:nvSpPr>
        <p:spPr>
          <a:xfrm>
            <a:off x="9166024" y="1918119"/>
            <a:ext cx="312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Optical plate or breadboard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F4D6995-2079-4309-BFF2-D50A90F1E0CC}"/>
              </a:ext>
            </a:extLst>
          </p:cNvPr>
          <p:cNvSpPr txBox="1"/>
          <p:nvPr/>
        </p:nvSpPr>
        <p:spPr>
          <a:xfrm>
            <a:off x="9166025" y="2405089"/>
            <a:ext cx="156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Linear stage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CB0EAA1-6BD8-40DD-B69E-5C35956F7955}"/>
              </a:ext>
            </a:extLst>
          </p:cNvPr>
          <p:cNvSpPr/>
          <p:nvPr/>
        </p:nvSpPr>
        <p:spPr>
          <a:xfrm>
            <a:off x="8687367" y="2963223"/>
            <a:ext cx="424565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84C0D8B-AC6C-4B56-9071-2AF1413488B5}"/>
              </a:ext>
            </a:extLst>
          </p:cNvPr>
          <p:cNvSpPr txBox="1"/>
          <p:nvPr/>
        </p:nvSpPr>
        <p:spPr>
          <a:xfrm>
            <a:off x="9166025" y="2932452"/>
            <a:ext cx="156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Focus Lens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FFC8655-FBF4-48D2-B7D8-0509259D1064}"/>
              </a:ext>
            </a:extLst>
          </p:cNvPr>
          <p:cNvSpPr/>
          <p:nvPr/>
        </p:nvSpPr>
        <p:spPr>
          <a:xfrm>
            <a:off x="8687367" y="3486349"/>
            <a:ext cx="424565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962D702-A187-4064-B0EA-514272A69871}"/>
              </a:ext>
            </a:extLst>
          </p:cNvPr>
          <p:cNvSpPr txBox="1"/>
          <p:nvPr/>
        </p:nvSpPr>
        <p:spPr>
          <a:xfrm>
            <a:off x="9144021" y="3485583"/>
            <a:ext cx="27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Light-tight slide-on seal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4117906-3F08-448D-BA36-1DC46BECC6E5}"/>
              </a:ext>
            </a:extLst>
          </p:cNvPr>
          <p:cNvSpPr/>
          <p:nvPr/>
        </p:nvSpPr>
        <p:spPr>
          <a:xfrm>
            <a:off x="8687367" y="4009475"/>
            <a:ext cx="424565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2C4EA1F-1066-4F0A-89FC-458465772E68}"/>
              </a:ext>
            </a:extLst>
          </p:cNvPr>
          <p:cNvSpPr txBox="1"/>
          <p:nvPr/>
        </p:nvSpPr>
        <p:spPr>
          <a:xfrm>
            <a:off x="9166024" y="4037545"/>
            <a:ext cx="27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Rails; maybe ball bearing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861EAA7-D17B-4D15-981A-8C94A40081E1}"/>
              </a:ext>
            </a:extLst>
          </p:cNvPr>
          <p:cNvSpPr/>
          <p:nvPr/>
        </p:nvSpPr>
        <p:spPr>
          <a:xfrm>
            <a:off x="8687367" y="4532601"/>
            <a:ext cx="424565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E3EFEB1-2348-422E-B09E-30ADED60F394}"/>
              </a:ext>
            </a:extLst>
          </p:cNvPr>
          <p:cNvSpPr txBox="1"/>
          <p:nvPr/>
        </p:nvSpPr>
        <p:spPr>
          <a:xfrm>
            <a:off x="9166025" y="4553577"/>
            <a:ext cx="27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Sampler; Pellicle?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C49A38F-E7B3-4372-9DF9-73DCCDC7DF95}"/>
              </a:ext>
            </a:extLst>
          </p:cNvPr>
          <p:cNvSpPr/>
          <p:nvPr/>
        </p:nvSpPr>
        <p:spPr>
          <a:xfrm>
            <a:off x="8687367" y="5055727"/>
            <a:ext cx="424565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247FBD1-C172-463F-A51C-21944366A216}"/>
              </a:ext>
            </a:extLst>
          </p:cNvPr>
          <p:cNvSpPr txBox="1"/>
          <p:nvPr/>
        </p:nvSpPr>
        <p:spPr>
          <a:xfrm>
            <a:off x="9178974" y="5084283"/>
            <a:ext cx="27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Photodiode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5DD53B6-D6CC-4C48-9FF8-4B1B18F45CF4}"/>
              </a:ext>
            </a:extLst>
          </p:cNvPr>
          <p:cNvSpPr/>
          <p:nvPr/>
        </p:nvSpPr>
        <p:spPr>
          <a:xfrm>
            <a:off x="8497227" y="5578853"/>
            <a:ext cx="706151" cy="3910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FE381DA-E2EB-479F-A12C-3905591C4D99}"/>
              </a:ext>
            </a:extLst>
          </p:cNvPr>
          <p:cNvSpPr txBox="1"/>
          <p:nvPr/>
        </p:nvSpPr>
        <p:spPr>
          <a:xfrm>
            <a:off x="9254700" y="5577858"/>
            <a:ext cx="27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/>
            </a:lvl1pPr>
          </a:lstStyle>
          <a:p>
            <a:r>
              <a:rPr lang="en-US" dirty="0"/>
              <a:t>BPM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7DED3B1-A473-4449-B527-00FF2A806D4D}"/>
              </a:ext>
            </a:extLst>
          </p:cNvPr>
          <p:cNvCxnSpPr>
            <a:cxnSpLocks/>
          </p:cNvCxnSpPr>
          <p:nvPr/>
        </p:nvCxnSpPr>
        <p:spPr>
          <a:xfrm flipH="1">
            <a:off x="3947533" y="1036715"/>
            <a:ext cx="1249068" cy="346063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00D00988-6748-41C7-93E8-CAEA5F03636D}"/>
              </a:ext>
            </a:extLst>
          </p:cNvPr>
          <p:cNvSpPr txBox="1"/>
          <p:nvPr/>
        </p:nvSpPr>
        <p:spPr>
          <a:xfrm>
            <a:off x="5196601" y="447832"/>
            <a:ext cx="3362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This optics section only used in free-space version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B1D5E67-7266-49BE-B5C7-0509FE15B8EC}"/>
              </a:ext>
            </a:extLst>
          </p:cNvPr>
          <p:cNvCxnSpPr>
            <a:cxnSpLocks/>
          </p:cNvCxnSpPr>
          <p:nvPr/>
        </p:nvCxnSpPr>
        <p:spPr>
          <a:xfrm flipH="1" flipV="1">
            <a:off x="5093649" y="4923690"/>
            <a:ext cx="821288" cy="974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FE7C1CB8-429C-45D4-B789-315F31756DAF}"/>
              </a:ext>
            </a:extLst>
          </p:cNvPr>
          <p:cNvSpPr txBox="1"/>
          <p:nvPr/>
        </p:nvSpPr>
        <p:spPr>
          <a:xfrm>
            <a:off x="5273409" y="5876217"/>
            <a:ext cx="248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 beam into page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8F2B584-785E-4B09-8F8B-AF230926C608}"/>
              </a:ext>
            </a:extLst>
          </p:cNvPr>
          <p:cNvCxnSpPr/>
          <p:nvPr/>
        </p:nvCxnSpPr>
        <p:spPr>
          <a:xfrm flipV="1">
            <a:off x="848784" y="870719"/>
            <a:ext cx="819780" cy="118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5F895E1-1950-4C0C-ACC7-7690B54FBEA7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272530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115C6E-DAFF-4B75-BA95-26E64FF2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2052743"/>
          </a:xfrm>
        </p:spPr>
        <p:txBody>
          <a:bodyPr/>
          <a:lstStyle/>
          <a:p>
            <a:r>
              <a:rPr lang="en-US" dirty="0"/>
              <a:t>Pursuing a transport line optical arrangement with a single optical waist generated by an initial collimating lens at the laser room</a:t>
            </a:r>
          </a:p>
          <a:p>
            <a:r>
              <a:rPr lang="en-US" dirty="0"/>
              <a:t>Each laserwire has an insertable pickoff mirror in the mirror box which leads to final focus lenses inside the beamline boxes</a:t>
            </a:r>
          </a:p>
          <a:p>
            <a:pPr lvl="1"/>
            <a:r>
              <a:rPr lang="en-US" dirty="0"/>
              <a:t>Not shown here are other optical elements between the pickoff mirror and final lens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F4306-BB58-4DC7-A4A0-9936571E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Transport Optics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9FDB4-0E95-44A2-9667-42904E57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2A06-7EBE-4E23-8469-9BFE7BC5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39A1-C008-4529-9B11-C3ABEB96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4A24A-752C-4149-8F47-BC997B518431}"/>
              </a:ext>
            </a:extLst>
          </p:cNvPr>
          <p:cNvGrpSpPr/>
          <p:nvPr/>
        </p:nvGrpSpPr>
        <p:grpSpPr>
          <a:xfrm>
            <a:off x="1015487" y="4307679"/>
            <a:ext cx="10140451" cy="1620326"/>
            <a:chOff x="258662" y="3249976"/>
            <a:chExt cx="10140451" cy="162032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BD86A9-CB5B-4CF1-BCD0-2E441A5D3237}"/>
                </a:ext>
              </a:extLst>
            </p:cNvPr>
            <p:cNvSpPr/>
            <p:nvPr/>
          </p:nvSpPr>
          <p:spPr>
            <a:xfrm>
              <a:off x="1763676" y="3249976"/>
              <a:ext cx="185352" cy="162032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16DF9F-35CB-476F-873E-632411AC97C3}"/>
                </a:ext>
              </a:extLst>
            </p:cNvPr>
            <p:cNvSpPr/>
            <p:nvPr/>
          </p:nvSpPr>
          <p:spPr>
            <a:xfrm>
              <a:off x="6731306" y="3249976"/>
              <a:ext cx="185352" cy="16203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AF2AC4-8A8A-4DC7-9288-665B84DDE1AB}"/>
                </a:ext>
              </a:extLst>
            </p:cNvPr>
            <p:cNvSpPr/>
            <p:nvPr/>
          </p:nvSpPr>
          <p:spPr>
            <a:xfrm>
              <a:off x="8032273" y="3249976"/>
              <a:ext cx="185352" cy="162032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894EDDC-59C0-43C1-8122-A323AEAB88AA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296333" y="3487267"/>
              <a:ext cx="1494487" cy="10423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228C38-9C45-468B-8156-670166B3E3ED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 flipV="1">
              <a:off x="258662" y="4509086"/>
              <a:ext cx="1532158" cy="1239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550987-7A40-4744-A4A3-49EED164EB3D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H="1" flipV="1">
              <a:off x="8190481" y="3487267"/>
              <a:ext cx="2208632" cy="57287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5D1DC2-D5BB-4C75-B6DB-647590E8A5C2}"/>
                </a:ext>
              </a:extLst>
            </p:cNvPr>
            <p:cNvCxnSpPr>
              <a:cxnSpLocks/>
              <a:endCxn id="9" idx="5"/>
            </p:cNvCxnSpPr>
            <p:nvPr/>
          </p:nvCxnSpPr>
          <p:spPr>
            <a:xfrm flipH="1">
              <a:off x="8190481" y="4060139"/>
              <a:ext cx="2208632" cy="57287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87DCEA-95DA-4CEC-9D20-24478ACEF06C}"/>
                </a:ext>
              </a:extLst>
            </p:cNvPr>
            <p:cNvSpPr/>
            <p:nvPr/>
          </p:nvSpPr>
          <p:spPr>
            <a:xfrm>
              <a:off x="1938969" y="3492348"/>
              <a:ext cx="6092327" cy="297456"/>
            </a:xfrm>
            <a:custGeom>
              <a:avLst/>
              <a:gdLst>
                <a:gd name="connsiteX0" fmla="*/ 0 w 6092327"/>
                <a:gd name="connsiteY0" fmla="*/ 0 h 286439"/>
                <a:gd name="connsiteX1" fmla="*/ 4197426 w 6092327"/>
                <a:gd name="connsiteY1" fmla="*/ 286439 h 286439"/>
                <a:gd name="connsiteX2" fmla="*/ 6092327 w 6092327"/>
                <a:gd name="connsiteY2" fmla="*/ 0 h 286439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2327" h="297456">
                  <a:moveTo>
                    <a:pt x="0" y="0"/>
                  </a:moveTo>
                  <a:cubicBezTo>
                    <a:pt x="1657120" y="220337"/>
                    <a:pt x="2124419" y="297456"/>
                    <a:pt x="3139807" y="297456"/>
                  </a:cubicBezTo>
                  <a:cubicBezTo>
                    <a:pt x="4155195" y="297456"/>
                    <a:pt x="5178845" y="165253"/>
                    <a:pt x="6092327" y="0"/>
                  </a:cubicBez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6FFE16-0E41-4334-B386-F0E1C0833DF5}"/>
                </a:ext>
              </a:extLst>
            </p:cNvPr>
            <p:cNvSpPr/>
            <p:nvPr/>
          </p:nvSpPr>
          <p:spPr>
            <a:xfrm flipV="1">
              <a:off x="1949028" y="4335555"/>
              <a:ext cx="6092327" cy="297456"/>
            </a:xfrm>
            <a:custGeom>
              <a:avLst/>
              <a:gdLst>
                <a:gd name="connsiteX0" fmla="*/ 0 w 6092327"/>
                <a:gd name="connsiteY0" fmla="*/ 0 h 286439"/>
                <a:gd name="connsiteX1" fmla="*/ 4197426 w 6092327"/>
                <a:gd name="connsiteY1" fmla="*/ 286439 h 286439"/>
                <a:gd name="connsiteX2" fmla="*/ 6092327 w 6092327"/>
                <a:gd name="connsiteY2" fmla="*/ 0 h 286439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2327" h="297456">
                  <a:moveTo>
                    <a:pt x="0" y="0"/>
                  </a:moveTo>
                  <a:cubicBezTo>
                    <a:pt x="1657120" y="220337"/>
                    <a:pt x="2124419" y="297456"/>
                    <a:pt x="3139807" y="297456"/>
                  </a:cubicBezTo>
                  <a:cubicBezTo>
                    <a:pt x="4155195" y="297456"/>
                    <a:pt x="5178845" y="165253"/>
                    <a:pt x="6092327" y="0"/>
                  </a:cubicBez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F9A03FD-8778-4CA8-8E63-82F679BC4908}"/>
              </a:ext>
            </a:extLst>
          </p:cNvPr>
          <p:cNvSpPr txBox="1"/>
          <p:nvPr/>
        </p:nvSpPr>
        <p:spPr>
          <a:xfrm>
            <a:off x="1264578" y="3112431"/>
            <a:ext cx="2697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</a:t>
            </a:r>
            <a:br>
              <a:rPr lang="en-US" dirty="0"/>
            </a:br>
            <a:r>
              <a:rPr lang="en-US" dirty="0"/>
              <a:t>Collimating</a:t>
            </a:r>
            <a:br>
              <a:rPr lang="en-US" dirty="0"/>
            </a:br>
            <a:r>
              <a:rPr lang="en-US" dirty="0"/>
              <a:t>Lens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C9A29F-22A1-4DA1-B743-52549CE3249A}"/>
              </a:ext>
            </a:extLst>
          </p:cNvPr>
          <p:cNvSpPr txBox="1"/>
          <p:nvPr/>
        </p:nvSpPr>
        <p:spPr>
          <a:xfrm>
            <a:off x="6501561" y="3077682"/>
            <a:ext cx="1794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Insertable Pickoff Mirror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8AB112-20D4-4E8B-9593-7799440DC395}"/>
              </a:ext>
            </a:extLst>
          </p:cNvPr>
          <p:cNvSpPr txBox="1"/>
          <p:nvPr/>
        </p:nvSpPr>
        <p:spPr>
          <a:xfrm>
            <a:off x="8164126" y="3092516"/>
            <a:ext cx="1794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</a:t>
            </a:r>
            <a:br>
              <a:rPr lang="en-US" dirty="0"/>
            </a:br>
            <a:r>
              <a:rPr lang="en-US" dirty="0"/>
              <a:t>Focusing Lens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7854B8-5A1E-4417-BF36-82D638375AEF}"/>
              </a:ext>
            </a:extLst>
          </p:cNvPr>
          <p:cNvSpPr txBox="1"/>
          <p:nvPr/>
        </p:nvSpPr>
        <p:spPr>
          <a:xfrm>
            <a:off x="4766375" y="5829047"/>
            <a:ext cx="1320105" cy="369332"/>
          </a:xfrm>
          <a:prstGeom prst="rect">
            <a:avLst/>
          </a:prstGeom>
          <a:noFill/>
          <a:ln>
            <a:solidFill>
              <a:srgbClr val="0F2D62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i="1" dirty="0"/>
              <a:t>Not to scale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03C73A-C738-4A49-A667-C238C0639D04}"/>
              </a:ext>
            </a:extLst>
          </p:cNvPr>
          <p:cNvSpPr txBox="1"/>
          <p:nvPr/>
        </p:nvSpPr>
        <p:spPr>
          <a:xfrm>
            <a:off x="4865796" y="3685264"/>
            <a:ext cx="1794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Laser</a:t>
            </a:r>
            <a:br>
              <a:rPr lang="en-US" dirty="0"/>
            </a:br>
            <a:r>
              <a:rPr lang="en-US" dirty="0"/>
              <a:t>Optical</a:t>
            </a:r>
            <a:br>
              <a:rPr lang="en-US" dirty="0"/>
            </a:br>
            <a:r>
              <a:rPr lang="en-US" dirty="0"/>
              <a:t>Waist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85E02C-E802-4263-BDF9-E146401474C1}"/>
              </a:ext>
            </a:extLst>
          </p:cNvPr>
          <p:cNvSpPr txBox="1"/>
          <p:nvPr/>
        </p:nvSpPr>
        <p:spPr>
          <a:xfrm>
            <a:off x="10450686" y="4161328"/>
            <a:ext cx="1794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H-</a:t>
            </a:r>
            <a:br>
              <a:rPr lang="en-US" dirty="0"/>
            </a:br>
            <a:r>
              <a:rPr lang="en-US" dirty="0"/>
              <a:t>Beamline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629287-29EA-4590-BDC6-E195C8D2F706}"/>
              </a:ext>
            </a:extLst>
          </p:cNvPr>
          <p:cNvSpPr txBox="1"/>
          <p:nvPr/>
        </p:nvSpPr>
        <p:spPr>
          <a:xfrm>
            <a:off x="77124" y="4652363"/>
            <a:ext cx="104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Laser</a:t>
            </a:r>
            <a:br>
              <a:rPr lang="en-US" dirty="0"/>
            </a:br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153040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E7820-E09A-4459-BB9A-71915EE1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275011"/>
          </a:xfrm>
        </p:spPr>
        <p:txBody>
          <a:bodyPr/>
          <a:lstStyle/>
          <a:p>
            <a:r>
              <a:rPr lang="en-US" dirty="0"/>
              <a:t>A single waist but many pickoff points requires an optical evaluation of each laserwire location to ensure that the laser radius has the proper size at all points of interest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Laser size does not become too large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(or too small) down the transport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Does not become too small on vacuum windows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optical elements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Is small enough at the H- intersection</a:t>
            </a:r>
          </a:p>
          <a:p>
            <a:r>
              <a:rPr lang="en-US" dirty="0"/>
              <a:t>Laser optical behavior is more complicated</a:t>
            </a:r>
            <a:br>
              <a:rPr lang="en-US" dirty="0"/>
            </a:br>
            <a:r>
              <a:rPr lang="en-US" dirty="0"/>
              <a:t>than basic thin lens, point source,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Slightly unintuitive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A0FBE9-A169-44DF-8E12-A8D25978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Transport Optics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8F9BE-E194-4E16-B9B6-DAB1457E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23FF0-C16F-4412-AD45-E8C790BD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70A0B-2CB4-4139-A0A5-A233C78A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157FE5-CA2C-4339-B8CE-C557B163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467" y="2462270"/>
            <a:ext cx="4869455" cy="36520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AC903B-328B-47F4-A872-7AD7DC23B942}"/>
              </a:ext>
            </a:extLst>
          </p:cNvPr>
          <p:cNvSpPr txBox="1"/>
          <p:nvPr/>
        </p:nvSpPr>
        <p:spPr>
          <a:xfrm>
            <a:off x="8129326" y="2822723"/>
            <a:ext cx="265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Four different waist sizes</a:t>
            </a:r>
          </a:p>
          <a:p>
            <a:r>
              <a:rPr lang="en-US" sz="1800" dirty="0"/>
              <a:t>Solid is M</a:t>
            </a:r>
            <a:r>
              <a:rPr lang="en-US" sz="1800" baseline="30000" dirty="0"/>
              <a:t>2</a:t>
            </a:r>
            <a:r>
              <a:rPr lang="en-US" sz="1800" dirty="0"/>
              <a:t> = 1</a:t>
            </a:r>
          </a:p>
          <a:p>
            <a:r>
              <a:rPr lang="en-US" sz="1800" dirty="0"/>
              <a:t>Dashed is M</a:t>
            </a:r>
            <a:r>
              <a:rPr lang="en-US" sz="1800" baseline="30000" dirty="0"/>
              <a:t>2</a:t>
            </a:r>
            <a:r>
              <a:rPr lang="en-US" sz="1800" dirty="0"/>
              <a:t> =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1D2606-C951-4B53-B1A5-E5837C32D97F}"/>
              </a:ext>
            </a:extLst>
          </p:cNvPr>
          <p:cNvSpPr/>
          <p:nvPr/>
        </p:nvSpPr>
        <p:spPr>
          <a:xfrm>
            <a:off x="5772839" y="1903970"/>
            <a:ext cx="2401677" cy="740078"/>
          </a:xfrm>
          <a:custGeom>
            <a:avLst/>
            <a:gdLst>
              <a:gd name="connsiteX0" fmla="*/ 0 w 2401677"/>
              <a:gd name="connsiteY0" fmla="*/ 343471 h 740078"/>
              <a:gd name="connsiteX1" fmla="*/ 1619479 w 2401677"/>
              <a:gd name="connsiteY1" fmla="*/ 12965 h 740078"/>
              <a:gd name="connsiteX2" fmla="*/ 2401677 w 2401677"/>
              <a:gd name="connsiteY2" fmla="*/ 740078 h 74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1677" h="740078">
                <a:moveTo>
                  <a:pt x="0" y="343471"/>
                </a:moveTo>
                <a:cubicBezTo>
                  <a:pt x="609600" y="145167"/>
                  <a:pt x="1219200" y="-53136"/>
                  <a:pt x="1619479" y="12965"/>
                </a:cubicBezTo>
                <a:cubicBezTo>
                  <a:pt x="2019758" y="79066"/>
                  <a:pt x="2210717" y="409572"/>
                  <a:pt x="2401677" y="74007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D238A-C60D-4115-A23A-C14816353501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#2,3</a:t>
            </a:r>
          </a:p>
        </p:txBody>
      </p:sp>
    </p:spTree>
    <p:extLst>
      <p:ext uri="{BB962C8B-B14F-4D97-AF65-F5344CB8AC3E}">
        <p14:creationId xmlns:p14="http://schemas.microsoft.com/office/powerpoint/2010/main" val="334364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78B552-4C89-46A3-B28E-BCCDADD2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927" y="1531670"/>
            <a:ext cx="6585745" cy="463588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FAF8A-BD80-40D8-A1C9-D99B8EB6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5791195" cy="5171217"/>
          </a:xfrm>
        </p:spPr>
        <p:txBody>
          <a:bodyPr/>
          <a:lstStyle/>
          <a:p>
            <a:r>
              <a:rPr lang="en-US" dirty="0"/>
              <a:t>Plots are combinations of two focal lengths of collimating lens (500 mm and 1000 mm), and two nominal transport line waist distances (50 m and 100 m)</a:t>
            </a:r>
          </a:p>
          <a:p>
            <a:r>
              <a:rPr lang="en-US" dirty="0"/>
              <a:t>Test of sensitivity of waist to lens position</a:t>
            </a:r>
          </a:p>
          <a:p>
            <a:pPr lvl="1"/>
            <a:r>
              <a:rPr lang="en-US" dirty="0"/>
              <a:t>i.e., control of waist via lens position, and stability of waist to small movements in lens position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A35029-F849-4E48-A7FE-5B139929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Transport Optics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DFDD-9423-452D-932C-F06858B4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1D7F5-D156-4F2F-B7DB-908AD7D2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B3000-C4E1-480B-88FB-6CBB72DF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662CB-ACB1-4BC2-8FC1-C26E2B76CE28}"/>
              </a:ext>
            </a:extLst>
          </p:cNvPr>
          <p:cNvGrpSpPr/>
          <p:nvPr/>
        </p:nvGrpSpPr>
        <p:grpSpPr>
          <a:xfrm>
            <a:off x="470298" y="4781084"/>
            <a:ext cx="5244028" cy="1019726"/>
            <a:chOff x="258662" y="3249976"/>
            <a:chExt cx="7782693" cy="162032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CAC4AE-F52B-48D8-82CF-3E9714A8883D}"/>
                </a:ext>
              </a:extLst>
            </p:cNvPr>
            <p:cNvSpPr/>
            <p:nvPr/>
          </p:nvSpPr>
          <p:spPr>
            <a:xfrm>
              <a:off x="1763676" y="3249976"/>
              <a:ext cx="185352" cy="162032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0C130A-A47F-4E27-A35B-38AF31B8A56B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296333" y="3487267"/>
              <a:ext cx="1494487" cy="10423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DC1FF4-C2C9-454A-9707-648E570C1E33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H="1" flipV="1">
              <a:off x="258662" y="4509086"/>
              <a:ext cx="1532158" cy="1239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92FBF0-86B8-4F5A-83DA-2CA866C921F2}"/>
                </a:ext>
              </a:extLst>
            </p:cNvPr>
            <p:cNvSpPr/>
            <p:nvPr/>
          </p:nvSpPr>
          <p:spPr>
            <a:xfrm>
              <a:off x="1938969" y="3492348"/>
              <a:ext cx="6092327" cy="297456"/>
            </a:xfrm>
            <a:custGeom>
              <a:avLst/>
              <a:gdLst>
                <a:gd name="connsiteX0" fmla="*/ 0 w 6092327"/>
                <a:gd name="connsiteY0" fmla="*/ 0 h 286439"/>
                <a:gd name="connsiteX1" fmla="*/ 4197426 w 6092327"/>
                <a:gd name="connsiteY1" fmla="*/ 286439 h 286439"/>
                <a:gd name="connsiteX2" fmla="*/ 6092327 w 6092327"/>
                <a:gd name="connsiteY2" fmla="*/ 0 h 286439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2327" h="297456">
                  <a:moveTo>
                    <a:pt x="0" y="0"/>
                  </a:moveTo>
                  <a:cubicBezTo>
                    <a:pt x="1657120" y="220337"/>
                    <a:pt x="2124419" y="297456"/>
                    <a:pt x="3139807" y="297456"/>
                  </a:cubicBezTo>
                  <a:cubicBezTo>
                    <a:pt x="4155195" y="297456"/>
                    <a:pt x="5178845" y="165253"/>
                    <a:pt x="6092327" y="0"/>
                  </a:cubicBez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5941DA2-38CE-400D-BE6C-75B55D4B0375}"/>
                </a:ext>
              </a:extLst>
            </p:cNvPr>
            <p:cNvSpPr/>
            <p:nvPr/>
          </p:nvSpPr>
          <p:spPr>
            <a:xfrm flipV="1">
              <a:off x="1949028" y="4335555"/>
              <a:ext cx="6092327" cy="297456"/>
            </a:xfrm>
            <a:custGeom>
              <a:avLst/>
              <a:gdLst>
                <a:gd name="connsiteX0" fmla="*/ 0 w 6092327"/>
                <a:gd name="connsiteY0" fmla="*/ 0 h 286439"/>
                <a:gd name="connsiteX1" fmla="*/ 4197426 w 6092327"/>
                <a:gd name="connsiteY1" fmla="*/ 286439 h 286439"/>
                <a:gd name="connsiteX2" fmla="*/ 6092327 w 6092327"/>
                <a:gd name="connsiteY2" fmla="*/ 0 h 286439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  <a:gd name="connsiteX0" fmla="*/ 0 w 6092327"/>
                <a:gd name="connsiteY0" fmla="*/ 0 h 297456"/>
                <a:gd name="connsiteX1" fmla="*/ 3139807 w 6092327"/>
                <a:gd name="connsiteY1" fmla="*/ 297456 h 297456"/>
                <a:gd name="connsiteX2" fmla="*/ 6092327 w 6092327"/>
                <a:gd name="connsiteY2" fmla="*/ 0 h 2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2327" h="297456">
                  <a:moveTo>
                    <a:pt x="0" y="0"/>
                  </a:moveTo>
                  <a:cubicBezTo>
                    <a:pt x="1657120" y="220337"/>
                    <a:pt x="2124419" y="297456"/>
                    <a:pt x="3139807" y="297456"/>
                  </a:cubicBezTo>
                  <a:cubicBezTo>
                    <a:pt x="4155195" y="297456"/>
                    <a:pt x="5178845" y="165253"/>
                    <a:pt x="6092327" y="0"/>
                  </a:cubicBez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4B1FD71-7801-4D75-833D-4E1AE14343F2}"/>
              </a:ext>
            </a:extLst>
          </p:cNvPr>
          <p:cNvSpPr txBox="1"/>
          <p:nvPr/>
        </p:nvSpPr>
        <p:spPr>
          <a:xfrm>
            <a:off x="1055803" y="5880869"/>
            <a:ext cx="112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Collimating</a:t>
            </a:r>
            <a:br>
              <a:rPr lang="en-US" sz="1600" dirty="0"/>
            </a:br>
            <a:r>
              <a:rPr lang="en-US" sz="1600" dirty="0"/>
              <a:t>Lens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D28F1-69B4-4A14-8B4D-9440A5CE7A1A}"/>
              </a:ext>
            </a:extLst>
          </p:cNvPr>
          <p:cNvSpPr txBox="1"/>
          <p:nvPr/>
        </p:nvSpPr>
        <p:spPr>
          <a:xfrm>
            <a:off x="3485629" y="5680420"/>
            <a:ext cx="651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Waist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F7F60F-ECFF-4FE4-AE56-2F1B1A7723D4}"/>
              </a:ext>
            </a:extLst>
          </p:cNvPr>
          <p:cNvCxnSpPr/>
          <p:nvPr/>
        </p:nvCxnSpPr>
        <p:spPr>
          <a:xfrm>
            <a:off x="1005312" y="5882534"/>
            <a:ext cx="104660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78030C-4696-47C0-B26D-417CD1E7BDD0}"/>
              </a:ext>
            </a:extLst>
          </p:cNvPr>
          <p:cNvCxnSpPr/>
          <p:nvPr/>
        </p:nvCxnSpPr>
        <p:spPr>
          <a:xfrm>
            <a:off x="3287994" y="5680420"/>
            <a:ext cx="104660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C72246-0A27-4E16-BE3C-70890A38468F}"/>
              </a:ext>
            </a:extLst>
          </p:cNvPr>
          <p:cNvCxnSpPr>
            <a:cxnSpLocks/>
          </p:cNvCxnSpPr>
          <p:nvPr/>
        </p:nvCxnSpPr>
        <p:spPr>
          <a:xfrm flipH="1">
            <a:off x="11248222" y="1531670"/>
            <a:ext cx="286438" cy="748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2DD9AE5-08E8-4A3E-AE40-8CBF4499D96E}"/>
              </a:ext>
            </a:extLst>
          </p:cNvPr>
          <p:cNvSpPr txBox="1"/>
          <p:nvPr/>
        </p:nvSpPr>
        <p:spPr>
          <a:xfrm>
            <a:off x="10876645" y="714686"/>
            <a:ext cx="131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Area of interest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E99C09-6863-4158-A6A0-2778A4B60A04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#2,3</a:t>
            </a:r>
          </a:p>
        </p:txBody>
      </p:sp>
    </p:spTree>
    <p:extLst>
      <p:ext uri="{BB962C8B-B14F-4D97-AF65-F5344CB8AC3E}">
        <p14:creationId xmlns:p14="http://schemas.microsoft.com/office/powerpoint/2010/main" val="360660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313E20-4ACC-439D-948D-C263F9E1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3"/>
            <a:ext cx="11563351" cy="13322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Determine danger of accidentally focusing laser on window</a:t>
            </a:r>
          </a:p>
          <a:p>
            <a:pPr lvl="1"/>
            <a:r>
              <a:rPr lang="en-US" dirty="0"/>
              <a:t>Use 300 mm focal length focusing lens</a:t>
            </a:r>
          </a:p>
          <a:p>
            <a:pPr lvl="1"/>
            <a:r>
              <a:rPr lang="en-US" dirty="0"/>
              <a:t>Use previous collimation lens scan result as input (100 m waist and 1 m focal length)</a:t>
            </a:r>
          </a:p>
          <a:p>
            <a:pPr lvl="1"/>
            <a:r>
              <a:rPr lang="en-US" dirty="0"/>
              <a:t>Calculate focused laser size, distance from focus lens, and laser size on lens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5D45AA-165E-4B07-A6D5-A7311C38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Transport Optics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61751-A3F8-4F54-9FA3-9F40BD14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AD258-CA06-423B-9325-DAE0E105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D6D1-C032-4A7E-814B-1310E372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73415-AAFF-4C20-A1A3-1A0656E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8" y="2471344"/>
            <a:ext cx="5312414" cy="3881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12550-45E4-4CC6-A879-294FCBE3C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513" y="2471344"/>
            <a:ext cx="5183045" cy="3881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B9761E-DFDE-4329-9B16-0999C26C1D41}"/>
              </a:ext>
            </a:extLst>
          </p:cNvPr>
          <p:cNvSpPr txBox="1"/>
          <p:nvPr/>
        </p:nvSpPr>
        <p:spPr>
          <a:xfrm>
            <a:off x="1160666" y="2411095"/>
            <a:ext cx="41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Focused size and distance from focus lens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0C02D-094C-4C97-A6FC-8C897C224265}"/>
              </a:ext>
            </a:extLst>
          </p:cNvPr>
          <p:cNvSpPr txBox="1"/>
          <p:nvPr/>
        </p:nvSpPr>
        <p:spPr>
          <a:xfrm>
            <a:off x="7368862" y="240949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Laser size on focus lens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524929-DF16-487A-BB87-8A1831904E23}"/>
              </a:ext>
            </a:extLst>
          </p:cNvPr>
          <p:cNvCxnSpPr/>
          <p:nvPr/>
        </p:nvCxnSpPr>
        <p:spPr>
          <a:xfrm flipH="1">
            <a:off x="8207566" y="5144877"/>
            <a:ext cx="1156771" cy="1322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30FA08-D232-447B-8FCD-106E76486353}"/>
              </a:ext>
            </a:extLst>
          </p:cNvPr>
          <p:cNvSpPr txBox="1"/>
          <p:nvPr/>
        </p:nvSpPr>
        <p:spPr>
          <a:xfrm>
            <a:off x="9503209" y="4729378"/>
            <a:ext cx="131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Area of interest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3760D-48A9-4E67-A0BA-C7CAC1804654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#2,3</a:t>
            </a:r>
          </a:p>
        </p:txBody>
      </p:sp>
    </p:spTree>
    <p:extLst>
      <p:ext uri="{BB962C8B-B14F-4D97-AF65-F5344CB8AC3E}">
        <p14:creationId xmlns:p14="http://schemas.microsoft.com/office/powerpoint/2010/main" val="150129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9109B2-0553-4C96-965F-1FE492E4E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3841893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Laser size from source to focus lens</a:t>
            </a:r>
          </a:p>
          <a:p>
            <a:r>
              <a:rPr lang="en-US" dirty="0"/>
              <a:t>Five different collimating lens positions</a:t>
            </a:r>
          </a:p>
          <a:p>
            <a:r>
              <a:rPr lang="en-US" dirty="0"/>
              <a:t>Wide range of spot sizes</a:t>
            </a:r>
          </a:p>
          <a:p>
            <a:r>
              <a:rPr lang="en-US" dirty="0"/>
              <a:t>Need to control size down transport line (at initial setup)</a:t>
            </a:r>
          </a:p>
          <a:p>
            <a:pPr lvl="1"/>
            <a:r>
              <a:rPr lang="en-US" dirty="0"/>
              <a:t>Cameras</a:t>
            </a:r>
          </a:p>
          <a:p>
            <a:pPr lvl="2"/>
            <a:r>
              <a:rPr lang="en-US" dirty="0"/>
              <a:t>Laser Room</a:t>
            </a:r>
          </a:p>
          <a:p>
            <a:pPr lvl="2"/>
            <a:r>
              <a:rPr lang="en-US" dirty="0"/>
              <a:t>MEBT</a:t>
            </a:r>
          </a:p>
          <a:p>
            <a:pPr lvl="3"/>
            <a:r>
              <a:rPr lang="en-US" dirty="0"/>
              <a:t>Sufficient sensitivity</a:t>
            </a:r>
          </a:p>
          <a:p>
            <a:pPr lvl="3"/>
            <a:r>
              <a:rPr lang="en-US" dirty="0"/>
              <a:t>Less radiation</a:t>
            </a:r>
          </a:p>
          <a:p>
            <a:pPr lvl="2"/>
            <a:r>
              <a:rPr lang="en-US" dirty="0"/>
              <a:t>End of transport 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3C13A6-DA57-4F75-BB24-257C5222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Transport Optics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4B20F-4290-493E-AFEE-F9E70F25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C25B-5E6E-40B4-B774-6DDDC92D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57A8D-D318-4BCF-BD9D-6E76054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13AEB-4C90-41F6-8199-0067A5DD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086" y="251752"/>
            <a:ext cx="9157650" cy="625236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541DE3-C65E-4A2D-A299-A2B4AC080397}"/>
              </a:ext>
            </a:extLst>
          </p:cNvPr>
          <p:cNvCxnSpPr/>
          <p:nvPr/>
        </p:nvCxnSpPr>
        <p:spPr>
          <a:xfrm flipV="1">
            <a:off x="3604437" y="2381693"/>
            <a:ext cx="871870" cy="20839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251E26-963C-41CE-9F73-1C67AB839D12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#2,3</a:t>
            </a:r>
          </a:p>
        </p:txBody>
      </p:sp>
    </p:spTree>
    <p:extLst>
      <p:ext uri="{BB962C8B-B14F-4D97-AF65-F5344CB8AC3E}">
        <p14:creationId xmlns:p14="http://schemas.microsoft.com/office/powerpoint/2010/main" val="1614370835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Presentation Template - wide.pptx" id="{5D01CBDC-2B2B-49E9-BADF-F8F269926148}" vid="{794CBF61-AFAA-4734-893D-57C39AF781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c9f3ab6-242c-461d-a351-c910a751d111"/>
    <ds:schemaRef ds:uri="http://purl.org/dc/elements/1.1/"/>
    <ds:schemaRef ds:uri="http://schemas.microsoft.com/office/2006/metadata/properties"/>
    <ds:schemaRef ds:uri="http://schemas.microsoft.com/office/2006/documentManagement/types"/>
    <ds:schemaRef ds:uri="bd67544a-4fdc-43d0-a9af-82cf53222c3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F78763-6972-4C77-9CD6-6E8D66B1C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32DC492-B001-4850-9022-C26CA9CE827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PIP-II Presentation Template - wide</Template>
  <TotalTime>28567</TotalTime>
  <Words>1256</Words>
  <Application>Microsoft Office PowerPoint</Application>
  <PresentationFormat>Widescreen</PresentationFormat>
  <Paragraphs>237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1_Fermilab_PPT_090915</vt:lpstr>
      <vt:lpstr>PowerPoint Presentation</vt:lpstr>
      <vt:lpstr>Laserwire Locations</vt:lpstr>
      <vt:lpstr>Laser Transport Functionality</vt:lpstr>
      <vt:lpstr>Beamline Box</vt:lpstr>
      <vt:lpstr>Laser Transport Optics</vt:lpstr>
      <vt:lpstr>Laser Transport Optics</vt:lpstr>
      <vt:lpstr>Laser Transport Optics</vt:lpstr>
      <vt:lpstr>Laser Transport Optics</vt:lpstr>
      <vt:lpstr>Laser Transport Optics</vt:lpstr>
      <vt:lpstr>Laser Transport Optics</vt:lpstr>
      <vt:lpstr>Laser Transport Optics – Energy on Vacuum Window</vt:lpstr>
      <vt:lpstr>Laser Transport Optics – Feedback</vt:lpstr>
      <vt:lpstr>Alignment Activities – Transport Line</vt:lpstr>
      <vt:lpstr>Alignment Activities – Transport Line</vt:lpstr>
      <vt:lpstr>Alignment Activities – Beamline Box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M Thurman-Keup</dc:creator>
  <cp:lastModifiedBy>Randy M Thurman-Keup</cp:lastModifiedBy>
  <cp:revision>88</cp:revision>
  <cp:lastPrinted>2020-01-24T20:57:46Z</cp:lastPrinted>
  <dcterms:created xsi:type="dcterms:W3CDTF">2022-10-12T16:48:02Z</dcterms:created>
  <dcterms:modified xsi:type="dcterms:W3CDTF">2022-11-01T18:01:18Z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