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17"/>
  </p:notesMasterIdLst>
  <p:handoutMasterIdLst>
    <p:handoutMasterId r:id="rId18"/>
  </p:handoutMasterIdLst>
  <p:sldIdLst>
    <p:sldId id="294" r:id="rId6"/>
    <p:sldId id="6431" r:id="rId7"/>
    <p:sldId id="6437" r:id="rId8"/>
    <p:sldId id="6432" r:id="rId9"/>
    <p:sldId id="6438" r:id="rId10"/>
    <p:sldId id="6434" r:id="rId11"/>
    <p:sldId id="295" r:id="rId12"/>
    <p:sldId id="6433" r:id="rId13"/>
    <p:sldId id="6435" r:id="rId14"/>
    <p:sldId id="6426" r:id="rId15"/>
    <p:sldId id="6436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505050"/>
    <a:srgbClr val="A7A8AA"/>
    <a:srgbClr val="004C97"/>
    <a:srgbClr val="50504E"/>
    <a:srgbClr val="4E4E4E"/>
    <a:srgbClr val="404040"/>
    <a:srgbClr val="63666A"/>
    <a:srgbClr val="99D6E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8C30B4-59BC-41C8-9B3D-D8AE5E21E87E}" v="10" dt="2022-11-02T19:58:53.64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7" autoAdjust="0"/>
    <p:restoredTop sz="82134" autoAdjust="0"/>
  </p:normalViewPr>
  <p:slideViewPr>
    <p:cSldViewPr snapToGrid="0" snapToObjects="1" showGuides="1">
      <p:cViewPr varScale="1">
        <p:scale>
          <a:sx n="92" d="100"/>
          <a:sy n="92" d="100"/>
        </p:scale>
        <p:origin x="2280" y="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</a:t>
            </a:r>
          </a:p>
          <a:p>
            <a:endParaRPr lang="en-US" dirty="0"/>
          </a:p>
          <a:p>
            <a:r>
              <a:rPr lang="en-US" dirty="0"/>
              <a:t>HWR </a:t>
            </a:r>
          </a:p>
          <a:p>
            <a:endParaRPr lang="en-US" dirty="0"/>
          </a:p>
          <a:p>
            <a:r>
              <a:rPr lang="en-US" dirty="0"/>
              <a:t>Shop work at MWA is missing from here.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4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Raul – optics boxes for design are the biggest concern over </a:t>
            </a:r>
            <a:r>
              <a:rPr lang="en-US" dirty="0" err="1"/>
              <a:t>tne</a:t>
            </a:r>
            <a:r>
              <a:rPr lang="en-US" dirty="0"/>
              <a:t> next 8 months.</a:t>
            </a:r>
          </a:p>
          <a:p>
            <a:r>
              <a:rPr lang="en-US" dirty="0"/>
              <a:t>Procurement and construction may overlap somewhat.</a:t>
            </a:r>
          </a:p>
          <a:p>
            <a:r>
              <a:rPr lang="en-US" dirty="0"/>
              <a:t>Supply chain issues, don’t see any significant.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3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B77DE-EA49-F14C-BB2B-DB97C27A998D}"/>
              </a:ext>
            </a:extLst>
          </p:cNvPr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1"/>
            <a:ext cx="9159188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24C11-61C8-6848-BA1F-F5B3A43D4B6B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A345B-7BEB-994E-9D51-8C4EB6EEF7F2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2784" y="6312189"/>
            <a:ext cx="338328" cy="210312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AA6F3-FFCC-354A-A2C6-37D95284D01F}"/>
              </a:ext>
            </a:extLst>
          </p:cNvPr>
          <p:cNvSpPr/>
          <p:nvPr userDrawn="1"/>
        </p:nvSpPr>
        <p:spPr>
          <a:xfrm>
            <a:off x="8576931" y="5559009"/>
            <a:ext cx="320040" cy="210312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756E5-C406-2642-B9BD-638816F9F528}"/>
              </a:ext>
            </a:extLst>
          </p:cNvPr>
          <p:cNvSpPr/>
          <p:nvPr userDrawn="1"/>
        </p:nvSpPr>
        <p:spPr>
          <a:xfrm>
            <a:off x="8576929" y="5300598"/>
            <a:ext cx="320040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460601-041F-2C4B-BAA3-3C443534ECE4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76325" y="5062166"/>
            <a:ext cx="402336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AAE328-C739-C849-85F1-5AA51655A279}"/>
              </a:ext>
            </a:extLst>
          </p:cNvPr>
          <p:cNvSpPr/>
          <p:nvPr userDrawn="1"/>
        </p:nvSpPr>
        <p:spPr>
          <a:xfrm>
            <a:off x="8576931" y="5813959"/>
            <a:ext cx="420624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4BEAD8-2DA1-1F49-9F03-59311903D998}"/>
              </a:ext>
            </a:extLst>
          </p:cNvPr>
          <p:cNvSpPr/>
          <p:nvPr userDrawn="1"/>
        </p:nvSpPr>
        <p:spPr>
          <a:xfrm>
            <a:off x="8582784" y="6071826"/>
            <a:ext cx="320040" cy="21031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/>
              <a:t>11/7/2022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/>
              <a:t>Brian Drendel | Laser Wire Mini-Review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8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PIP-II Laser Wire Follow-Up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A1EB35AA-ADA6-AE40-B284-41DA09DE90EB}"/>
              </a:ext>
            </a:extLst>
          </p:cNvPr>
          <p:cNvSpPr txBox="1">
            <a:spLocks/>
          </p:cNvSpPr>
          <p:nvPr/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LaserWire</a:t>
            </a:r>
            <a:r>
              <a:rPr lang="en-US" dirty="0"/>
              <a:t> Cost and Schedule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C675E64-17BE-1748-8649-D90036B07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4687275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Brian Drendel</a:t>
            </a:r>
          </a:p>
          <a:p>
            <a:r>
              <a:rPr lang="en-US" dirty="0"/>
              <a:t>PIP-II Beam Instrumentation Laser Wire Design Follow-Up Review</a:t>
            </a:r>
          </a:p>
          <a:p>
            <a:r>
              <a:rPr lang="en-US" dirty="0"/>
              <a:t>Nov. 7, 2022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F707E38-8817-DF46-869A-BC22030CB792}"/>
              </a:ext>
            </a:extLst>
          </p:cNvPr>
          <p:cNvCxnSpPr>
            <a:cxnSpLocks/>
          </p:cNvCxnSpPr>
          <p:nvPr/>
        </p:nvCxnSpPr>
        <p:spPr>
          <a:xfrm>
            <a:off x="774974" y="932818"/>
            <a:ext cx="0" cy="505073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FB323E-F2D1-BA55-63F9-9482293912DD}"/>
              </a:ext>
            </a:extLst>
          </p:cNvPr>
          <p:cNvCxnSpPr>
            <a:cxnSpLocks/>
          </p:cNvCxnSpPr>
          <p:nvPr/>
        </p:nvCxnSpPr>
        <p:spPr>
          <a:xfrm flipH="1" flipV="1">
            <a:off x="6150908" y="4737742"/>
            <a:ext cx="14567" cy="1075155"/>
          </a:xfrm>
          <a:prstGeom prst="line">
            <a:avLst/>
          </a:prstGeom>
          <a:ln>
            <a:solidFill>
              <a:srgbClr val="7030A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22E010B-11D8-4053-A4E2-928631B7461E}"/>
              </a:ext>
            </a:extLst>
          </p:cNvPr>
          <p:cNvCxnSpPr>
            <a:cxnSpLocks/>
          </p:cNvCxnSpPr>
          <p:nvPr/>
        </p:nvCxnSpPr>
        <p:spPr>
          <a:xfrm flipH="1">
            <a:off x="894550" y="1074461"/>
            <a:ext cx="33788" cy="5184060"/>
          </a:xfrm>
          <a:prstGeom prst="line">
            <a:avLst/>
          </a:prstGeom>
          <a:ln w="28575">
            <a:solidFill>
              <a:srgbClr val="0303F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6B51BFAD-2766-4E41-AFD2-FF325DC63A52}"/>
              </a:ext>
            </a:extLst>
          </p:cNvPr>
          <p:cNvGraphicFramePr>
            <a:graphicFrameLocks noGrp="1"/>
          </p:cNvGraphicFramePr>
          <p:nvPr/>
        </p:nvGraphicFramePr>
        <p:xfrm>
          <a:off x="4" y="5121751"/>
          <a:ext cx="8858243" cy="581660"/>
        </p:xfrm>
        <a:graphic>
          <a:graphicData uri="http://schemas.openxmlformats.org/drawingml/2006/table">
            <a:tbl>
              <a:tblPr/>
              <a:tblGrid>
                <a:gridCol w="385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8514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FDBFECC-FCB6-6B4A-B892-03A75BF1D9D7}"/>
              </a:ext>
            </a:extLst>
          </p:cNvPr>
          <p:cNvCxnSpPr>
            <a:cxnSpLocks/>
          </p:cNvCxnSpPr>
          <p:nvPr/>
        </p:nvCxnSpPr>
        <p:spPr>
          <a:xfrm>
            <a:off x="2311674" y="939456"/>
            <a:ext cx="0" cy="50440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C5B6C28-D4CE-2B4F-B68D-AA06158CFC9F}"/>
              </a:ext>
            </a:extLst>
          </p:cNvPr>
          <p:cNvCxnSpPr>
            <a:cxnSpLocks/>
          </p:cNvCxnSpPr>
          <p:nvPr/>
        </p:nvCxnSpPr>
        <p:spPr>
          <a:xfrm>
            <a:off x="3854724" y="932818"/>
            <a:ext cx="0" cy="505073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1208105-437A-644F-8B85-CCC349536A5F}"/>
              </a:ext>
            </a:extLst>
          </p:cNvPr>
          <p:cNvCxnSpPr>
            <a:cxnSpLocks/>
          </p:cNvCxnSpPr>
          <p:nvPr/>
        </p:nvCxnSpPr>
        <p:spPr>
          <a:xfrm>
            <a:off x="5391424" y="938335"/>
            <a:ext cx="0" cy="504521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1F106363-03FB-DC49-8511-FA5EBD44F970}"/>
              </a:ext>
            </a:extLst>
          </p:cNvPr>
          <p:cNvSpPr txBox="1"/>
          <p:nvPr/>
        </p:nvSpPr>
        <p:spPr>
          <a:xfrm>
            <a:off x="77814" y="5950744"/>
            <a:ext cx="847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FY22                     FY23                             FY24                              FY25                              FY26                              FY27 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3893467-54B4-5648-B5AC-A6CE031E4824}"/>
              </a:ext>
            </a:extLst>
          </p:cNvPr>
          <p:cNvCxnSpPr>
            <a:cxnSpLocks/>
          </p:cNvCxnSpPr>
          <p:nvPr/>
        </p:nvCxnSpPr>
        <p:spPr>
          <a:xfrm>
            <a:off x="6934474" y="938335"/>
            <a:ext cx="0" cy="504521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1B0571B-FEC5-E244-A9C1-58BF3328C0FD}"/>
              </a:ext>
            </a:extLst>
          </p:cNvPr>
          <p:cNvCxnSpPr>
            <a:cxnSpLocks/>
          </p:cNvCxnSpPr>
          <p:nvPr/>
        </p:nvCxnSpPr>
        <p:spPr>
          <a:xfrm>
            <a:off x="8477524" y="924043"/>
            <a:ext cx="0" cy="510490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ight Arrow 88">
            <a:extLst>
              <a:ext uri="{FF2B5EF4-FFF2-40B4-BE49-F238E27FC236}">
                <a16:creationId xmlns:a16="http://schemas.microsoft.com/office/drawing/2014/main" id="{6B2DB6E8-8890-4849-8478-F44E2B560A03}"/>
              </a:ext>
            </a:extLst>
          </p:cNvPr>
          <p:cNvSpPr/>
          <p:nvPr/>
        </p:nvSpPr>
        <p:spPr>
          <a:xfrm>
            <a:off x="0" y="5528246"/>
            <a:ext cx="9144000" cy="569303"/>
          </a:xfrm>
          <a:prstGeom prst="rightArrow">
            <a:avLst>
              <a:gd name="adj1" fmla="val 50000"/>
              <a:gd name="adj2" fmla="val 38112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92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01CA0E8-1AEA-4568-965B-F5ED237EFF0F}"/>
              </a:ext>
            </a:extLst>
          </p:cNvPr>
          <p:cNvSpPr txBox="1"/>
          <p:nvPr/>
        </p:nvSpPr>
        <p:spPr>
          <a:xfrm>
            <a:off x="573714" y="5029879"/>
            <a:ext cx="6692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303FB"/>
                </a:solidFill>
              </a:rPr>
              <a:t>Today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08728B-171A-24B1-E992-0795C8F6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LaserWire</a:t>
            </a:r>
            <a:r>
              <a:rPr lang="en-US" dirty="0"/>
              <a:t> Optical Transport Line Schedule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699A5F-6B6E-4B77-9452-50BAE75F8C32}"/>
              </a:ext>
            </a:extLst>
          </p:cNvPr>
          <p:cNvSpPr/>
          <p:nvPr/>
        </p:nvSpPr>
        <p:spPr>
          <a:xfrm>
            <a:off x="452028" y="1618495"/>
            <a:ext cx="1382115" cy="496055"/>
          </a:xfrm>
          <a:prstGeom prst="rect">
            <a:avLst/>
          </a:prstGeom>
          <a:solidFill>
            <a:srgbClr val="519A24">
              <a:lumMod val="20000"/>
              <a:lumOff val="80000"/>
            </a:srgbClr>
          </a:solidFill>
          <a:ln w="9525" cap="flat" cmpd="sng" algn="ctr">
            <a:solidFill>
              <a:srgbClr val="003087"/>
            </a:solidFill>
            <a:prstDash val="solid"/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Design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C9483124-782C-75B9-7FB1-67D7E8756DD4}"/>
              </a:ext>
            </a:extLst>
          </p:cNvPr>
          <p:cNvSpPr>
            <a:spLocks noChangeAspect="1"/>
          </p:cNvSpPr>
          <p:nvPr/>
        </p:nvSpPr>
        <p:spPr>
          <a:xfrm>
            <a:off x="1855900" y="2238884"/>
            <a:ext cx="234315" cy="234315"/>
          </a:xfrm>
          <a:prstGeom prst="diamond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D6545-A9F2-43D7-1417-C605E69E4C19}"/>
              </a:ext>
            </a:extLst>
          </p:cNvPr>
          <p:cNvSpPr txBox="1"/>
          <p:nvPr/>
        </p:nvSpPr>
        <p:spPr>
          <a:xfrm>
            <a:off x="1281210" y="2152669"/>
            <a:ext cx="654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LW FDR</a:t>
            </a:r>
          </a:p>
          <a:p>
            <a:r>
              <a:rPr lang="en-US" sz="1100" dirty="0">
                <a:solidFill>
                  <a:srgbClr val="FF0000"/>
                </a:solidFill>
              </a:rPr>
              <a:t>6/28/23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015415-1583-D92D-963E-EC268B70B5BB}"/>
              </a:ext>
            </a:extLst>
          </p:cNvPr>
          <p:cNvCxnSpPr>
            <a:cxnSpLocks/>
          </p:cNvCxnSpPr>
          <p:nvPr/>
        </p:nvCxnSpPr>
        <p:spPr>
          <a:xfrm flipV="1">
            <a:off x="1965717" y="2486217"/>
            <a:ext cx="0" cy="314305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AC1A637-E9D4-0783-A448-92D4757C0F81}"/>
              </a:ext>
            </a:extLst>
          </p:cNvPr>
          <p:cNvSpPr/>
          <p:nvPr/>
        </p:nvSpPr>
        <p:spPr>
          <a:xfrm>
            <a:off x="3331895" y="3163078"/>
            <a:ext cx="1581998" cy="496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003087"/>
            </a:solidFill>
            <a:prstDash val="solid"/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Construction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777F9E-40C0-2901-34AC-24B6B08DCB63}"/>
              </a:ext>
            </a:extLst>
          </p:cNvPr>
          <p:cNvSpPr txBox="1"/>
          <p:nvPr/>
        </p:nvSpPr>
        <p:spPr>
          <a:xfrm>
            <a:off x="5261803" y="3168783"/>
            <a:ext cx="9707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Installation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HO MS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8/7/25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0D5F07-B2CD-D0A1-C1BD-9BB8C8E9E894}"/>
              </a:ext>
            </a:extLst>
          </p:cNvPr>
          <p:cNvSpPr txBox="1"/>
          <p:nvPr/>
        </p:nvSpPr>
        <p:spPr>
          <a:xfrm>
            <a:off x="6165475" y="3958726"/>
            <a:ext cx="113685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Non-Beam</a:t>
            </a:r>
          </a:p>
          <a:p>
            <a:r>
              <a:rPr lang="en-US" sz="1200" dirty="0">
                <a:solidFill>
                  <a:srgbClr val="7030A0"/>
                </a:solidFill>
              </a:rPr>
              <a:t>Commissioning</a:t>
            </a:r>
          </a:p>
          <a:p>
            <a:r>
              <a:rPr lang="en-US" sz="1200" dirty="0">
                <a:solidFill>
                  <a:srgbClr val="7030A0"/>
                </a:solidFill>
              </a:rPr>
              <a:t>HO MS</a:t>
            </a:r>
          </a:p>
          <a:p>
            <a:r>
              <a:rPr lang="en-US" sz="1200" dirty="0">
                <a:solidFill>
                  <a:srgbClr val="7030A0"/>
                </a:solidFill>
              </a:rPr>
              <a:t>4/8/26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FB8123-5C0A-89F4-7217-A4B1D06D40D9}"/>
              </a:ext>
            </a:extLst>
          </p:cNvPr>
          <p:cNvSpPr txBox="1"/>
          <p:nvPr/>
        </p:nvSpPr>
        <p:spPr>
          <a:xfrm rot="16200000">
            <a:off x="2859591" y="4283285"/>
            <a:ext cx="6479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</a:rPr>
              <a:t>May ‘24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38DDCD4-9B2E-0C89-5894-DD01CDD02915}"/>
              </a:ext>
            </a:extLst>
          </p:cNvPr>
          <p:cNvCxnSpPr>
            <a:cxnSpLocks/>
          </p:cNvCxnSpPr>
          <p:nvPr/>
        </p:nvCxnSpPr>
        <p:spPr>
          <a:xfrm flipV="1">
            <a:off x="3265745" y="3079497"/>
            <a:ext cx="0" cy="256333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4851E6-5ECB-D3C3-B6A3-B0C35418CB12}"/>
              </a:ext>
            </a:extLst>
          </p:cNvPr>
          <p:cNvSpPr txBox="1"/>
          <p:nvPr/>
        </p:nvSpPr>
        <p:spPr>
          <a:xfrm>
            <a:off x="7563206" y="1135495"/>
            <a:ext cx="970795" cy="461665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Schedule as of 11/2/22</a:t>
            </a:r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5564EB58-EFF4-8B7C-3791-7977C31980D4}"/>
              </a:ext>
            </a:extLst>
          </p:cNvPr>
          <p:cNvSpPr>
            <a:spLocks noChangeAspect="1"/>
          </p:cNvSpPr>
          <p:nvPr/>
        </p:nvSpPr>
        <p:spPr>
          <a:xfrm>
            <a:off x="2163418" y="2250954"/>
            <a:ext cx="234315" cy="234315"/>
          </a:xfrm>
          <a:prstGeom prst="diamond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726873-E2A2-D99C-B707-28738B900528}"/>
              </a:ext>
            </a:extLst>
          </p:cNvPr>
          <p:cNvSpPr txBox="1"/>
          <p:nvPr/>
        </p:nvSpPr>
        <p:spPr>
          <a:xfrm>
            <a:off x="2017478" y="1808257"/>
            <a:ext cx="10647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Electronics FDR</a:t>
            </a:r>
          </a:p>
          <a:p>
            <a:r>
              <a:rPr lang="en-US" sz="1100" dirty="0">
                <a:solidFill>
                  <a:srgbClr val="FF0000"/>
                </a:solidFill>
              </a:rPr>
              <a:t>10/10/23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0E019EE-8DBA-51AF-6E71-86275F588E3C}"/>
              </a:ext>
            </a:extLst>
          </p:cNvPr>
          <p:cNvCxnSpPr>
            <a:cxnSpLocks/>
          </p:cNvCxnSpPr>
          <p:nvPr/>
        </p:nvCxnSpPr>
        <p:spPr>
          <a:xfrm flipV="1">
            <a:off x="2270517" y="2505267"/>
            <a:ext cx="0" cy="314305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E4A90C5-D766-7F56-79A5-B94161310CCA}"/>
              </a:ext>
            </a:extLst>
          </p:cNvPr>
          <p:cNvSpPr/>
          <p:nvPr/>
        </p:nvSpPr>
        <p:spPr>
          <a:xfrm>
            <a:off x="2090215" y="2583442"/>
            <a:ext cx="1175527" cy="4960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003087"/>
            </a:solidFill>
            <a:prstDash val="solid"/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Procurement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61DBB-DB79-D3D0-8922-FE1EF4E0C123}"/>
              </a:ext>
            </a:extLst>
          </p:cNvPr>
          <p:cNvSpPr txBox="1"/>
          <p:nvPr/>
        </p:nvSpPr>
        <p:spPr>
          <a:xfrm>
            <a:off x="4211345" y="1485827"/>
            <a:ext cx="2408763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Working with installation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Free space transport line build and installation are the schedule drivers.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77DE7E-7AAE-6B19-841D-2C878AEADD05}"/>
              </a:ext>
            </a:extLst>
          </p:cNvPr>
          <p:cNvSpPr txBox="1"/>
          <p:nvPr/>
        </p:nvSpPr>
        <p:spPr>
          <a:xfrm>
            <a:off x="7357566" y="732193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#4</a:t>
            </a: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D273AF68-300C-AECC-8521-69C55C488205}"/>
              </a:ext>
            </a:extLst>
          </p:cNvPr>
          <p:cNvSpPr>
            <a:spLocks noChangeAspect="1"/>
          </p:cNvSpPr>
          <p:nvPr/>
        </p:nvSpPr>
        <p:spPr>
          <a:xfrm>
            <a:off x="6709458" y="5157187"/>
            <a:ext cx="234315" cy="234315"/>
          </a:xfrm>
          <a:prstGeom prst="diamond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C0CE9231-9F80-2C3A-6540-662DD0E83964}"/>
              </a:ext>
            </a:extLst>
          </p:cNvPr>
          <p:cNvSpPr>
            <a:spLocks noChangeAspect="1"/>
          </p:cNvSpPr>
          <p:nvPr/>
        </p:nvSpPr>
        <p:spPr>
          <a:xfrm>
            <a:off x="6041035" y="4620585"/>
            <a:ext cx="234315" cy="234315"/>
          </a:xfrm>
          <a:prstGeom prst="diamond">
            <a:avLst/>
          </a:prstGeom>
          <a:solidFill>
            <a:srgbClr val="7030A0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AB757F-7C1B-4C68-60F7-75C39D9CBEB0}"/>
              </a:ext>
            </a:extLst>
          </p:cNvPr>
          <p:cNvSpPr txBox="1"/>
          <p:nvPr/>
        </p:nvSpPr>
        <p:spPr>
          <a:xfrm>
            <a:off x="6902497" y="4812992"/>
            <a:ext cx="140936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WFE </a:t>
            </a:r>
          </a:p>
          <a:p>
            <a:r>
              <a:rPr lang="en-US" sz="1100" dirty="0">
                <a:solidFill>
                  <a:srgbClr val="FF0000"/>
                </a:solidFill>
              </a:rPr>
              <a:t>Beam Commissioning</a:t>
            </a:r>
          </a:p>
          <a:p>
            <a:r>
              <a:rPr lang="en-US" sz="1100" dirty="0">
                <a:solidFill>
                  <a:srgbClr val="FF0000"/>
                </a:solidFill>
              </a:rPr>
              <a:t>7/16/26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C75223-DB30-C4DC-51E7-E30372E091F0}"/>
              </a:ext>
            </a:extLst>
          </p:cNvPr>
          <p:cNvSpPr txBox="1"/>
          <p:nvPr/>
        </p:nvSpPr>
        <p:spPr>
          <a:xfrm>
            <a:off x="4531769" y="3749500"/>
            <a:ext cx="97079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Linac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tunnel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AUP</a:t>
            </a:r>
          </a:p>
          <a:p>
            <a:r>
              <a:rPr lang="en-US" sz="1200" dirty="0">
                <a:solidFill>
                  <a:srgbClr val="00B050"/>
                </a:solidFill>
              </a:rPr>
              <a:t>9/26/24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347229-2A17-D253-1D68-2921366B771A}"/>
              </a:ext>
            </a:extLst>
          </p:cNvPr>
          <p:cNvCxnSpPr>
            <a:cxnSpLocks/>
          </p:cNvCxnSpPr>
          <p:nvPr/>
        </p:nvCxnSpPr>
        <p:spPr>
          <a:xfrm flipH="1" flipV="1">
            <a:off x="5178216" y="3812396"/>
            <a:ext cx="14567" cy="1830434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Diamond 32">
            <a:extLst>
              <a:ext uri="{FF2B5EF4-FFF2-40B4-BE49-F238E27FC236}">
                <a16:creationId xmlns:a16="http://schemas.microsoft.com/office/drawing/2014/main" id="{1A46CBA7-15F5-B2DF-F8A0-E4AF248A2345}"/>
              </a:ext>
            </a:extLst>
          </p:cNvPr>
          <p:cNvSpPr>
            <a:spLocks noChangeAspect="1"/>
          </p:cNvSpPr>
          <p:nvPr/>
        </p:nvSpPr>
        <p:spPr>
          <a:xfrm>
            <a:off x="5058966" y="3541799"/>
            <a:ext cx="234315" cy="234315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Diamond 33">
            <a:extLst>
              <a:ext uri="{FF2B5EF4-FFF2-40B4-BE49-F238E27FC236}">
                <a16:creationId xmlns:a16="http://schemas.microsoft.com/office/drawing/2014/main" id="{FE3311CA-9478-284B-8500-AF435F14A196}"/>
              </a:ext>
            </a:extLst>
          </p:cNvPr>
          <p:cNvSpPr>
            <a:spLocks noChangeAspect="1"/>
          </p:cNvSpPr>
          <p:nvPr/>
        </p:nvSpPr>
        <p:spPr>
          <a:xfrm>
            <a:off x="5163994" y="3817687"/>
            <a:ext cx="234315" cy="234315"/>
          </a:xfrm>
          <a:prstGeom prst="diamond">
            <a:avLst/>
          </a:pr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863708A-ED2A-6254-C2C9-BBF0BC7D39CA}"/>
              </a:ext>
            </a:extLst>
          </p:cNvPr>
          <p:cNvCxnSpPr>
            <a:cxnSpLocks/>
          </p:cNvCxnSpPr>
          <p:nvPr/>
        </p:nvCxnSpPr>
        <p:spPr>
          <a:xfrm flipH="1" flipV="1">
            <a:off x="5281151" y="3875520"/>
            <a:ext cx="12130" cy="1772805"/>
          </a:xfrm>
          <a:prstGeom prst="line">
            <a:avLst/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CB674A2-4107-DDF4-703E-9DC43EB41929}"/>
              </a:ext>
            </a:extLst>
          </p:cNvPr>
          <p:cNvSpPr/>
          <p:nvPr/>
        </p:nvSpPr>
        <p:spPr>
          <a:xfrm>
            <a:off x="5287507" y="4015223"/>
            <a:ext cx="841603" cy="49605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3087"/>
            </a:solidFill>
            <a:prstDash val="solid"/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Integrate System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8C034FA-F042-3FBB-833E-434B82295F1E}"/>
              </a:ext>
            </a:extLst>
          </p:cNvPr>
          <p:cNvCxnSpPr>
            <a:cxnSpLocks/>
            <a:endCxn id="2" idx="2"/>
          </p:cNvCxnSpPr>
          <p:nvPr/>
        </p:nvCxnSpPr>
        <p:spPr>
          <a:xfrm flipH="1" flipV="1">
            <a:off x="6826616" y="5391502"/>
            <a:ext cx="6730" cy="29228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43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42D4-F52E-5C47-D23C-DDFED094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A3EB8-7ADC-8B91-646D-9B0FD4D4D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Comparing fiber vs free space system</a:t>
            </a:r>
          </a:p>
          <a:p>
            <a:pPr lvl="1"/>
            <a:r>
              <a:rPr lang="en-US" dirty="0"/>
              <a:t>Based on initial estimates.</a:t>
            </a:r>
          </a:p>
          <a:p>
            <a:pPr lvl="2"/>
            <a:r>
              <a:rPr lang="en-US" dirty="0"/>
              <a:t>Labor</a:t>
            </a:r>
          </a:p>
          <a:p>
            <a:pPr lvl="3"/>
            <a:r>
              <a:rPr lang="en-US" dirty="0"/>
              <a:t>Adds 650h of installation </a:t>
            </a:r>
          </a:p>
          <a:p>
            <a:pPr lvl="2"/>
            <a:r>
              <a:rPr lang="en-US" dirty="0"/>
              <a:t>M&amp;S</a:t>
            </a:r>
          </a:p>
          <a:p>
            <a:pPr lvl="3"/>
            <a:r>
              <a:rPr lang="en-US" dirty="0"/>
              <a:t>Initial estimates show a $178K savings</a:t>
            </a:r>
          </a:p>
          <a:p>
            <a:pPr lvl="3"/>
            <a:r>
              <a:rPr lang="en-US" dirty="0"/>
              <a:t>Further maturation of cost estimates is expected.</a:t>
            </a:r>
          </a:p>
          <a:p>
            <a:pPr lvl="2"/>
            <a:r>
              <a:rPr lang="en-US" dirty="0"/>
              <a:t>Schedule</a:t>
            </a:r>
          </a:p>
          <a:p>
            <a:pPr lvl="3"/>
            <a:r>
              <a:rPr lang="en-US" dirty="0"/>
              <a:t>The team has confidence that we can maintain the same schedule.</a:t>
            </a:r>
          </a:p>
          <a:p>
            <a:r>
              <a:rPr lang="en-US" dirty="0"/>
              <a:t>The cost impact is break even within uncertainty of design maturity.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EAE1F-7040-F5E2-5512-82A4C565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5F606-4230-01C4-8785-D5FCE7AE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Brian Drendel | Laser Wire Mini-Review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60612-CB79-2B23-DB1F-D33A4E2B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A34AE-1D5B-D1FC-8F37-E339094D885B}"/>
              </a:ext>
            </a:extLst>
          </p:cNvPr>
          <p:cNvSpPr txBox="1"/>
          <p:nvPr/>
        </p:nvSpPr>
        <p:spPr>
          <a:xfrm>
            <a:off x="7623684" y="239867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#4</a:t>
            </a:r>
          </a:p>
        </p:txBody>
      </p:sp>
    </p:spTree>
    <p:extLst>
      <p:ext uri="{BB962C8B-B14F-4D97-AF65-F5344CB8AC3E}">
        <p14:creationId xmlns:p14="http://schemas.microsoft.com/office/powerpoint/2010/main" val="369231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6980-D44C-C5D8-18EF-1471D943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29A6D-F9DF-3F2D-364C-2B2EBAB6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756290"/>
            <a:ext cx="8672513" cy="4987867"/>
          </a:xfrm>
        </p:spPr>
        <p:txBody>
          <a:bodyPr/>
          <a:lstStyle/>
          <a:p>
            <a:r>
              <a:rPr lang="en-US" sz="1800" b="1" dirty="0"/>
              <a:t>Comparing fiber vs free space system</a:t>
            </a:r>
          </a:p>
          <a:p>
            <a:pPr lvl="1"/>
            <a:r>
              <a:rPr lang="en-US" sz="1800" dirty="0"/>
              <a:t>We are looking at cost and schedule impacts between the Fiber and Free Space technologies.</a:t>
            </a:r>
          </a:p>
          <a:p>
            <a:r>
              <a:rPr lang="en-US" sz="1800" b="1" dirty="0"/>
              <a:t>Labor Changes</a:t>
            </a:r>
          </a:p>
          <a:p>
            <a:pPr lvl="1"/>
            <a:r>
              <a:rPr lang="en-US" sz="1800" dirty="0"/>
              <a:t>Initial evaluation shows that there will not be large changes.</a:t>
            </a:r>
          </a:p>
          <a:p>
            <a:pPr lvl="1"/>
            <a:r>
              <a:rPr lang="en-US" sz="1800" dirty="0"/>
              <a:t>Additional installation scope will add 650h for installation.</a:t>
            </a:r>
          </a:p>
          <a:p>
            <a:r>
              <a:rPr lang="en-US" sz="1800" b="1" dirty="0"/>
              <a:t>M&amp;S Changes</a:t>
            </a:r>
          </a:p>
          <a:p>
            <a:pPr lvl="1"/>
            <a:r>
              <a:rPr lang="en-US" sz="1800" dirty="0"/>
              <a:t>Add Optical Transport Line and Mirror Box scope (new scope)</a:t>
            </a:r>
          </a:p>
          <a:p>
            <a:pPr lvl="1"/>
            <a:r>
              <a:rPr lang="en-US" sz="1800" dirty="0"/>
              <a:t>Add Laser Scope</a:t>
            </a:r>
          </a:p>
          <a:p>
            <a:pPr lvl="1"/>
            <a:r>
              <a:rPr lang="en-US" sz="1800" dirty="0"/>
              <a:t>Subtract overlapping costs from existing quotes.</a:t>
            </a:r>
          </a:p>
          <a:p>
            <a:r>
              <a:rPr lang="en-US" sz="1800" b="1" dirty="0"/>
              <a:t>Schedule Changes</a:t>
            </a:r>
          </a:p>
          <a:p>
            <a:pPr lvl="1"/>
            <a:r>
              <a:rPr lang="en-US" sz="1800" dirty="0"/>
              <a:t>Changes will be minimal.</a:t>
            </a:r>
          </a:p>
          <a:p>
            <a:pPr lvl="1"/>
            <a:r>
              <a:rPr lang="en-US" sz="1800" dirty="0"/>
              <a:t>Free space transport line build and installation are the schedule drivers.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DF3EC-8EA5-8D77-A081-CC4D85053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42590-D9C3-DDE2-D87F-FD85E8D47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Brian Drendel | Laser Wire Mini-Review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571A6-A358-816F-8AE1-AB39604E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CE401-B010-DCE7-8BDF-76CBE1E4BF90}"/>
              </a:ext>
            </a:extLst>
          </p:cNvPr>
          <p:cNvSpPr txBox="1"/>
          <p:nvPr/>
        </p:nvSpPr>
        <p:spPr>
          <a:xfrm>
            <a:off x="7623684" y="239867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#4</a:t>
            </a:r>
          </a:p>
        </p:txBody>
      </p:sp>
    </p:spTree>
    <p:extLst>
      <p:ext uri="{BB962C8B-B14F-4D97-AF65-F5344CB8AC3E}">
        <p14:creationId xmlns:p14="http://schemas.microsoft.com/office/powerpoint/2010/main" val="401679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CE5D98-1201-9A2E-1560-C4E6A6B1C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5173685"/>
            <a:ext cx="7052185" cy="579438"/>
          </a:xfrm>
        </p:spPr>
        <p:txBody>
          <a:bodyPr/>
          <a:lstStyle/>
          <a:p>
            <a:r>
              <a:rPr lang="en-US" sz="2000" dirty="0"/>
              <a:t>Current total is 7.7 FTE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95D0C6-9249-7075-A078-D6E98F99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Laserwire Hours Totals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0090F-1EDC-CC36-FA29-34D2E1E405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Nov. 7,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BF8AB-C386-0F32-DF56-5EF92B139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049D5-D2FD-A906-F5B5-6CC3CCD3E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1239C-5E20-60A1-9D0C-1F0136F0833D}"/>
              </a:ext>
            </a:extLst>
          </p:cNvPr>
          <p:cNvSpPr txBox="1"/>
          <p:nvPr/>
        </p:nvSpPr>
        <p:spPr>
          <a:xfrm>
            <a:off x="7623684" y="239867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F53049-018A-6F31-A7BF-088194FD3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31" y="727857"/>
            <a:ext cx="7602011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6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5DDB-8653-04CA-2B87-A2CED977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Labor Scope (Slide 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C27CA-98E7-FDFB-6A08-F246CECAA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45403"/>
            <a:ext cx="8672513" cy="4987867"/>
          </a:xfrm>
        </p:spPr>
        <p:txBody>
          <a:bodyPr/>
          <a:lstStyle/>
          <a:p>
            <a:r>
              <a:rPr lang="en-US" dirty="0"/>
              <a:t>Add 650h for installation (estimate from Bob Steinberg)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337B0-696F-AF56-95FB-1A368769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4F4F-97C2-A5CB-8CDF-03F64058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Brian Drendel | Laser Wire Mini-Review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8224-EA8C-4A93-A0D4-2E485E52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EE53BC-3257-E9A7-AB84-38EDB3625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124730"/>
            <a:ext cx="8672513" cy="51098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53D8F3-5D2C-2C80-F13B-E4C6C07C6676}"/>
              </a:ext>
            </a:extLst>
          </p:cNvPr>
          <p:cNvSpPr txBox="1"/>
          <p:nvPr/>
        </p:nvSpPr>
        <p:spPr>
          <a:xfrm>
            <a:off x="7623684" y="239867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#4</a:t>
            </a:r>
          </a:p>
        </p:txBody>
      </p:sp>
    </p:spTree>
    <p:extLst>
      <p:ext uri="{BB962C8B-B14F-4D97-AF65-F5344CB8AC3E}">
        <p14:creationId xmlns:p14="http://schemas.microsoft.com/office/powerpoint/2010/main" val="212344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6D54-F2EA-179B-C201-44D692C9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Labor Scope (Slide 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AFF96-7E57-A277-1C1F-FA1B49377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new scope, with the majority of the labor hours in</a:t>
            </a:r>
          </a:p>
          <a:p>
            <a:pPr lvl="1"/>
            <a:r>
              <a:rPr lang="en-US" dirty="0"/>
              <a:t>Transport Line Installation</a:t>
            </a:r>
          </a:p>
          <a:p>
            <a:pPr lvl="2"/>
            <a:r>
              <a:rPr lang="en-US" dirty="0"/>
              <a:t>Mechanical Technician – 280h</a:t>
            </a:r>
          </a:p>
          <a:p>
            <a:pPr lvl="1"/>
            <a:r>
              <a:rPr lang="en-US" dirty="0"/>
              <a:t>Mirror Box Installation</a:t>
            </a:r>
          </a:p>
          <a:p>
            <a:pPr lvl="2"/>
            <a:r>
              <a:rPr lang="en-US" dirty="0"/>
              <a:t>Mechanical Technician – 133h</a:t>
            </a:r>
          </a:p>
          <a:p>
            <a:pPr lvl="2"/>
            <a:r>
              <a:rPr lang="en-US" dirty="0"/>
              <a:t>Alignment – 104h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EB04F-99BC-4DF6-5F03-88389006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48A29-3290-3149-D3B7-9DBEAC4B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Brian Drendel | Laser Wire Mini-Review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527C0-B142-5590-49D3-2F2E33F9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5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A8BA9-CBAD-5CFC-4BCE-C099B1F7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M&amp;S Part 1:  Add Optical Transport Line and Mirror Box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9AD2E-5F68-FA60-1C04-F7A87A613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3CC4A-90BD-5151-8874-5D8A1CE9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Brian Drendel | Laser Wire Mini-Review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3FAC8-D79F-4CDC-07A8-BA210F12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F90D0E-8EA4-0560-31D0-C3712A8A0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1339127"/>
            <a:ext cx="8686800" cy="283122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C1337D-41A8-F0E1-B83A-80644F35E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067903"/>
            <a:ext cx="8672513" cy="963010"/>
          </a:xfrm>
        </p:spPr>
        <p:txBody>
          <a:bodyPr/>
          <a:lstStyle/>
          <a:p>
            <a:r>
              <a:rPr lang="en-US" dirty="0"/>
              <a:t>Adds $398K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2E56E6-4A7C-0C14-E752-D26273CA5594}"/>
              </a:ext>
            </a:extLst>
          </p:cNvPr>
          <p:cNvSpPr txBox="1"/>
          <p:nvPr/>
        </p:nvSpPr>
        <p:spPr>
          <a:xfrm>
            <a:off x="7526338" y="775914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#4</a:t>
            </a:r>
          </a:p>
        </p:txBody>
      </p:sp>
    </p:spTree>
    <p:extLst>
      <p:ext uri="{BB962C8B-B14F-4D97-AF65-F5344CB8AC3E}">
        <p14:creationId xmlns:p14="http://schemas.microsoft.com/office/powerpoint/2010/main" val="194758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92D481-33F0-485B-80BB-C36449B4A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Seed laser</a:t>
            </a:r>
          </a:p>
          <a:p>
            <a:pPr lvl="1"/>
            <a:r>
              <a:rPr lang="en-US" dirty="0"/>
              <a:t>Short pulse $60K(could use the one from PIPII-IT)</a:t>
            </a:r>
          </a:p>
          <a:p>
            <a:pPr lvl="1"/>
            <a:r>
              <a:rPr lang="en-US" dirty="0"/>
              <a:t>Long pulse CW laser 2K modulator $10K </a:t>
            </a:r>
          </a:p>
          <a:p>
            <a:r>
              <a:rPr lang="en-US" b="1" dirty="0"/>
              <a:t>Fiber Amplifier</a:t>
            </a:r>
          </a:p>
          <a:p>
            <a:pPr lvl="1"/>
            <a:r>
              <a:rPr lang="en-US" dirty="0"/>
              <a:t>First stage &gt;</a:t>
            </a:r>
            <a:r>
              <a:rPr lang="en-US" dirty="0" err="1"/>
              <a:t>nJ</a:t>
            </a:r>
            <a:r>
              <a:rPr lang="en-US" dirty="0"/>
              <a:t> level $30K</a:t>
            </a:r>
          </a:p>
          <a:p>
            <a:pPr lvl="1"/>
            <a:r>
              <a:rPr lang="en-US" dirty="0"/>
              <a:t>Second stage &gt;</a:t>
            </a:r>
            <a:r>
              <a:rPr lang="en-US" dirty="0" err="1"/>
              <a:t>uJ</a:t>
            </a:r>
            <a:r>
              <a:rPr lang="en-US" dirty="0"/>
              <a:t> level $70K</a:t>
            </a:r>
          </a:p>
          <a:p>
            <a:r>
              <a:rPr lang="en-US" b="1" dirty="0"/>
              <a:t>Free space amplifier</a:t>
            </a:r>
          </a:p>
          <a:p>
            <a:pPr lvl="1"/>
            <a:r>
              <a:rPr lang="en-US" dirty="0"/>
              <a:t>Northrop Grumman amplifier $70K(including RBA($20K) unit and REA Unit($50K)) </a:t>
            </a:r>
          </a:p>
          <a:p>
            <a:r>
              <a:rPr lang="en-US" b="1" dirty="0"/>
              <a:t>Total</a:t>
            </a:r>
          </a:p>
          <a:p>
            <a:pPr lvl="1"/>
            <a:r>
              <a:rPr lang="en-US" dirty="0"/>
              <a:t>Adds $250K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B07220-81AB-41A7-8883-13C15198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M&amp;S Part 2:  Add Laser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6CDB0-374D-4F87-B88B-D868E97652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BBB7A-3AA0-44D8-AC22-53F0169B7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56598-652E-4108-AB30-102C0698C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F74F8-6D8B-0FD0-55A2-5210A29D7669}"/>
              </a:ext>
            </a:extLst>
          </p:cNvPr>
          <p:cNvSpPr txBox="1"/>
          <p:nvPr/>
        </p:nvSpPr>
        <p:spPr>
          <a:xfrm>
            <a:off x="7623684" y="239867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#4</a:t>
            </a:r>
          </a:p>
        </p:txBody>
      </p:sp>
    </p:spTree>
    <p:extLst>
      <p:ext uri="{BB962C8B-B14F-4D97-AF65-F5344CB8AC3E}">
        <p14:creationId xmlns:p14="http://schemas.microsoft.com/office/powerpoint/2010/main" val="30937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608A-3B88-4EBC-3BD8-2A09C364C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M&amp;S Part 3:  Subtract Overlapping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CCDFB-8D72-3F74-F9E2-3C781E2B0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1700154"/>
          </a:xfrm>
        </p:spPr>
        <p:txBody>
          <a:bodyPr/>
          <a:lstStyle/>
          <a:p>
            <a:r>
              <a:rPr lang="en-US" dirty="0"/>
              <a:t>Step 1:  Subtract overlapping scope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043FD-B3B4-CC60-25A0-D268310C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A8FA7-7D1B-22EC-88F5-B6B84CEA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Brian Drendel | Laser Wire Mini-Review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BA167-8EFB-6B72-37DB-CA6DD6C1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C1DD16-3FAC-2A45-E011-CDD759B0A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31" y="1593163"/>
            <a:ext cx="8758382" cy="29132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F7E65B-54A1-482A-BB20-221AD45FCB3D}"/>
              </a:ext>
            </a:extLst>
          </p:cNvPr>
          <p:cNvSpPr txBox="1"/>
          <p:nvPr/>
        </p:nvSpPr>
        <p:spPr>
          <a:xfrm>
            <a:off x="7609396" y="858381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#4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468085-DB37-6638-E18F-021B75067DE7}"/>
              </a:ext>
            </a:extLst>
          </p:cNvPr>
          <p:cNvSpPr txBox="1">
            <a:spLocks/>
          </p:cNvSpPr>
          <p:nvPr/>
        </p:nvSpPr>
        <p:spPr>
          <a:xfrm>
            <a:off x="228600" y="5067903"/>
            <a:ext cx="8672513" cy="9630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Cost reduced $824K</a:t>
            </a:r>
          </a:p>
          <a:p>
            <a:r>
              <a:rPr lang="en-US" sz="2000" dirty="0"/>
              <a:t>Largest reduction came from reduction in cost of the beamline laserwire unit (x13)</a:t>
            </a:r>
            <a:r>
              <a:rPr lang="en-US" sz="1800" dirty="0"/>
              <a:t>. Replaced by optical transport line and mirror box quote.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279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7265E7-1613-ABE4-F8A1-37C44E69A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Optical Transport Line Mirror Box Scope = +$397,288</a:t>
            </a:r>
          </a:p>
          <a:p>
            <a:r>
              <a:rPr lang="en-US" dirty="0"/>
              <a:t>Add Laser = +$250,000</a:t>
            </a:r>
          </a:p>
          <a:p>
            <a:r>
              <a:rPr lang="en-US" dirty="0"/>
              <a:t>Remove scope overlap = -$823,402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Grand Total = $177K savings from initial estimates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Estimates will be matured by </a:t>
            </a:r>
          </a:p>
          <a:p>
            <a:pPr lvl="1"/>
            <a:r>
              <a:rPr lang="en-US" dirty="0"/>
              <a:t>More prototyping</a:t>
            </a:r>
          </a:p>
          <a:p>
            <a:pPr lvl="1"/>
            <a:r>
              <a:rPr lang="en-US" dirty="0"/>
              <a:t>Updates on PIP2IT estimates.</a:t>
            </a:r>
          </a:p>
          <a:p>
            <a:pPr lvl="1"/>
            <a:r>
              <a:rPr lang="en-US" dirty="0"/>
              <a:t>Updates on electronics estimates.</a:t>
            </a:r>
          </a:p>
          <a:p>
            <a:r>
              <a:rPr lang="en-US" dirty="0"/>
              <a:t>Estimate is good to ~20% which is consistent with design maturity.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A7F42D-3B8C-6961-95B4-3955070A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M&amp;S total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F2F85-3D73-0C70-80AA-EB6C45A856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6FE58-7AA4-CD15-4298-F37C9086F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7472D-20FE-025E-F62B-4289F13BC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BD672-99D7-5619-AEAE-B3822ECF0D91}"/>
              </a:ext>
            </a:extLst>
          </p:cNvPr>
          <p:cNvSpPr txBox="1"/>
          <p:nvPr/>
        </p:nvSpPr>
        <p:spPr>
          <a:xfrm>
            <a:off x="7623684" y="239867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#4</a:t>
            </a:r>
          </a:p>
        </p:txBody>
      </p:sp>
    </p:spTree>
    <p:extLst>
      <p:ext uri="{BB962C8B-B14F-4D97-AF65-F5344CB8AC3E}">
        <p14:creationId xmlns:p14="http://schemas.microsoft.com/office/powerpoint/2010/main" val="116258632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67544a-4fdc-43d0-a9af-82cf53222c38">
      <UserInfo>
        <DisplayName>Maurice Ball</DisplayName>
        <AccountId>1147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A3A851AF9264BAFF3C7564CCFBBF0" ma:contentTypeVersion="2" ma:contentTypeDescription="Create a new document." ma:contentTypeScope="" ma:versionID="2d581642f9b860705cb79a248bcc6d5f">
  <xsd:schema xmlns:xsd="http://www.w3.org/2001/XMLSchema" xmlns:xs="http://www.w3.org/2001/XMLSchema" xmlns:p="http://schemas.microsoft.com/office/2006/metadata/properties" xmlns:ns2="5c9f3ab6-242c-461d-a351-c910a751d111" xmlns:ns3="bd67544a-4fdc-43d0-a9af-82cf53222c38" targetNamespace="http://schemas.microsoft.com/office/2006/metadata/properties" ma:root="true" ma:fieldsID="0160160ec2dd3b9a8fcfc790e706d73b" ns2:_="" ns3:_="">
    <xsd:import namespace="5c9f3ab6-242c-461d-a351-c910a751d111"/>
    <xsd:import namespace="bd67544a-4fdc-43d0-a9af-82cf53222c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7544a-4fdc-43d0-a9af-82cf53222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8BB1A8-BC17-4E03-9BA1-E7632A8A828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  <ds:schemaRef ds:uri="bd67544a-4fdc-43d0-a9af-82cf53222c38"/>
  </ds:schemaRefs>
</ds:datastoreItem>
</file>

<file path=customXml/itemProps3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0E886E3-9A88-4780-9FED-690F5CFB0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bd67544a-4fdc-43d0-a9af-82cf53222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14102</TotalTime>
  <Words>672</Words>
  <Application>Microsoft Office PowerPoint</Application>
  <PresentationFormat>On-screen Show (4:3)</PresentationFormat>
  <Paragraphs>166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</vt:lpstr>
      <vt:lpstr>Fermilab_PPT_090815</vt:lpstr>
      <vt:lpstr>PowerPoint Presentation</vt:lpstr>
      <vt:lpstr>Overview</vt:lpstr>
      <vt:lpstr>Current Laserwire Hours Totals</vt:lpstr>
      <vt:lpstr>Additional Labor Scope (Slide 1 of 2)</vt:lpstr>
      <vt:lpstr>Additional Labor Scope (Slide 2 of 2)</vt:lpstr>
      <vt:lpstr>M&amp;S Part 1:  Add Optical Transport Line and Mirror Box</vt:lpstr>
      <vt:lpstr>M&amp;S Part 2:  Add Laser</vt:lpstr>
      <vt:lpstr>M&amp;S Part 3:  Subtract Overlapping Scope</vt:lpstr>
      <vt:lpstr>M&amp;S total</vt:lpstr>
      <vt:lpstr>LaserWire Optical Transport Line Schedule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Brian E Drendel</cp:lastModifiedBy>
  <cp:revision>30</cp:revision>
  <cp:lastPrinted>2014-01-20T19:40:21Z</cp:lastPrinted>
  <dcterms:created xsi:type="dcterms:W3CDTF">2019-12-16T19:54:36Z</dcterms:created>
  <dcterms:modified xsi:type="dcterms:W3CDTF">2022-11-02T20:05:58Z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0x010100169A3A851AF9264BAFF3C7564CCFBBF0</vt:lpwstr>
  </property>
</Properties>
</file>