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5"/>
  </p:notesMasterIdLst>
  <p:handoutMasterIdLst>
    <p:handoutMasterId r:id="rId16"/>
  </p:handoutMasterIdLst>
  <p:sldIdLst>
    <p:sldId id="294" r:id="rId6"/>
    <p:sldId id="295" r:id="rId7"/>
    <p:sldId id="314" r:id="rId8"/>
    <p:sldId id="650" r:id="rId9"/>
    <p:sldId id="303" r:id="rId10"/>
    <p:sldId id="651" r:id="rId11"/>
    <p:sldId id="652" r:id="rId12"/>
    <p:sldId id="654" r:id="rId13"/>
    <p:sldId id="653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A7A8AA"/>
    <a:srgbClr val="004C97"/>
    <a:srgbClr val="50504E"/>
    <a:srgbClr val="4E4E4E"/>
    <a:srgbClr val="404040"/>
    <a:srgbClr val="63666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1242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QC Plan needs to be in a draft state by PDR. Identifying stakeholders, soliciting and incorporate feedback from them, and ultimately releasing the QC plan is required by FDR.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Tried to identify major ones for the PDR. </a:t>
            </a:r>
            <a:r>
              <a:rPr lang="en-US" sz="1300" dirty="0"/>
              <a:t>As you progress in the design and procedures, I wouldn't be surprised if you identified smaller issues, ergonomics during installation or maintenance, lifting tooling for heavy items, etc., if that makes sense</a:t>
            </a:r>
          </a:p>
          <a:p>
            <a:endParaRPr lang="en-US" sz="1300" dirty="0"/>
          </a:p>
          <a:p>
            <a:pPr lvl="1"/>
            <a:r>
              <a:rPr lang="en-US" dirty="0"/>
              <a:t>These systems are covered under safety documents:</a:t>
            </a:r>
          </a:p>
          <a:p>
            <a:pPr lvl="2"/>
            <a:r>
              <a:rPr lang="en-US" dirty="0"/>
              <a:t>Fermilab FESHM 4260 – Lasers</a:t>
            </a:r>
          </a:p>
          <a:p>
            <a:pPr lvl="2"/>
            <a:r>
              <a:rPr lang="en-US" dirty="0"/>
              <a:t>ANSI Z136.1 – Safe Use of Lasers</a:t>
            </a:r>
          </a:p>
          <a:p>
            <a:pPr lvl="2"/>
            <a:r>
              <a:rPr lang="en-US" dirty="0"/>
              <a:t>Inclusion of lab laser safety officer in design verification</a:t>
            </a:r>
          </a:p>
          <a:p>
            <a:pPr lvl="2"/>
            <a:r>
              <a:rPr lang="en-US" dirty="0"/>
              <a:t>Inclusion of safety systems for interlock protection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Follow-Up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Safety, Risk and Quality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Vic Scarpine</a:t>
            </a:r>
          </a:p>
          <a:p>
            <a:r>
              <a:rPr lang="en-US" dirty="0"/>
              <a:t>PIP-II Beam Instrumentation Laser Wire Design Follow-Up Review</a:t>
            </a:r>
          </a:p>
          <a:p>
            <a:r>
              <a:rPr lang="en-US" dirty="0"/>
              <a:t>Nov. 7,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2D481-33F0-485B-80BB-C36449B4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 BI Quality Control Plan</a:t>
            </a:r>
          </a:p>
          <a:p>
            <a:r>
              <a:rPr lang="en-US" dirty="0"/>
              <a:t>Beam Instrumentation PIP-II Risk Register Entries</a:t>
            </a:r>
          </a:p>
          <a:p>
            <a:r>
              <a:rPr lang="en-US" dirty="0"/>
              <a:t>Laserwire safety interlock system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B07220-81AB-41A7-8883-13C1519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CDB0-374D-4F87-B88B-D868E97652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BB7A-3AA0-44D8-AC22-53F0169B7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56598-652E-4108-AB30-102C0698C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37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04BEF-C41E-4141-9DB5-87A2FF5B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72513" cy="4735513"/>
          </a:xfrm>
        </p:spPr>
        <p:txBody>
          <a:bodyPr/>
          <a:lstStyle/>
          <a:p>
            <a:r>
              <a:rPr lang="en-US" dirty="0"/>
              <a:t>Beam instrumentation plan is consistent with the overarching PIP-II 121.03 Accelerator Systems Quality Assurance (QA) Plan (PIP-II </a:t>
            </a:r>
            <a:r>
              <a:rPr lang="en-US" dirty="0" err="1"/>
              <a:t>docDB</a:t>
            </a:r>
            <a:r>
              <a:rPr lang="en-US" dirty="0"/>
              <a:t> 4805)</a:t>
            </a:r>
          </a:p>
          <a:p>
            <a:pPr lvl="1"/>
            <a:r>
              <a:rPr lang="en-US" dirty="0"/>
              <a:t>Covers the various acceptance and testing steps required to ensure these deliverables are provided to the project while meeting the required specifications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Covers hardware, firmware, and software components for components for pickups and electronics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Covers components for all BI systems including laserwire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48984-AF01-49F9-97EC-1BD8619C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9062"/>
            <a:ext cx="5466063" cy="688023"/>
          </a:xfrm>
        </p:spPr>
        <p:txBody>
          <a:bodyPr/>
          <a:lstStyle/>
          <a:p>
            <a:r>
              <a:rPr lang="en-US" dirty="0"/>
              <a:t>PIP-II BI Quality Control Plan (PIP-II </a:t>
            </a:r>
            <a:r>
              <a:rPr lang="en-US" dirty="0" err="1"/>
              <a:t>docDB</a:t>
            </a:r>
            <a:r>
              <a:rPr lang="en-US" dirty="0"/>
              <a:t> 5520)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FED9F-4845-44EF-BD79-8F22F89119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7,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BB5B-DC31-44F4-A0ED-E8BABE9AF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B591-B043-4F98-AB6A-E61A4936F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PIP-II Laser Wire Follow-Up Review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66077-6D63-4D8E-9251-F8C9F5735EC6}"/>
              </a:ext>
            </a:extLst>
          </p:cNvPr>
          <p:cNvSpPr txBox="1"/>
          <p:nvPr/>
        </p:nvSpPr>
        <p:spPr>
          <a:xfrm>
            <a:off x="7193111" y="251409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417204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4945B80-D024-46A6-969F-E8084780B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71525"/>
            <a:ext cx="8672513" cy="5362575"/>
          </a:xfrm>
        </p:spPr>
        <p:txBody>
          <a:bodyPr/>
          <a:lstStyle/>
          <a:p>
            <a:r>
              <a:rPr lang="en-US" dirty="0"/>
              <a:t>Any new or emerging risks shall be managed per the PIP-II Risk Management Plan (PIP-II </a:t>
            </a:r>
            <a:r>
              <a:rPr lang="en-US" dirty="0" err="1"/>
              <a:t>docDB</a:t>
            </a:r>
            <a:r>
              <a:rPr lang="en-US" dirty="0"/>
              <a:t> 163)</a:t>
            </a:r>
          </a:p>
          <a:p>
            <a:r>
              <a:rPr lang="en-US" dirty="0"/>
              <a:t>Identified critical project risks are documented in the PIP-II Risk Register (PIP-II </a:t>
            </a:r>
            <a:r>
              <a:rPr lang="en-US" dirty="0" err="1"/>
              <a:t>docDB</a:t>
            </a:r>
            <a:r>
              <a:rPr lang="en-US" dirty="0"/>
              <a:t> 1233) </a:t>
            </a:r>
          </a:p>
          <a:p>
            <a:r>
              <a:rPr lang="en-US" dirty="0"/>
              <a:t>During PIP2IT, BI had one laserwire risk register entry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Preferred Laser profiling technology/transport mode does not work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– retired based on PIP2IT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Fiber-based system works but low signal-to-noise</a:t>
            </a:r>
          </a:p>
          <a:p>
            <a:r>
              <a:rPr lang="en-US" dirty="0"/>
              <a:t>Added 2 new risks related to the laser profile transport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Premature aging of laser profile transport components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Optical fibers is a specific concern in all fiber-based system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Laser transport vacuum failure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Under study. Part of this review.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CFD83E-F028-4927-89E2-8FE054F8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Risk Register (PIP-II </a:t>
            </a:r>
            <a:r>
              <a:rPr lang="en-US" dirty="0" err="1"/>
              <a:t>docDB</a:t>
            </a:r>
            <a:r>
              <a:rPr lang="en-US" dirty="0"/>
              <a:t> 1233)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D7B3D-D8C2-4F15-9301-A26706BF3F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76B8B-2EB2-49A8-A867-1366E2852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56E66-270A-4A2E-A001-9E7124CC9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PIP-II Laser Wire Follow-Up Review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C11C4-C677-4D1A-8FC7-50429AA0FE4E}"/>
              </a:ext>
            </a:extLst>
          </p:cNvPr>
          <p:cNvSpPr txBox="1"/>
          <p:nvPr/>
        </p:nvSpPr>
        <p:spPr>
          <a:xfrm>
            <a:off x="7193111" y="251409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44493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04BEF-C41E-4141-9DB5-87A2FF5B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767460"/>
            <a:ext cx="8672513" cy="1680465"/>
          </a:xfrm>
        </p:spPr>
        <p:txBody>
          <a:bodyPr/>
          <a:lstStyle/>
          <a:p>
            <a:r>
              <a:rPr lang="en-US" sz="2000" dirty="0"/>
              <a:t>Safety risks to personnel were assessed using a Prevention through Design approach </a:t>
            </a:r>
          </a:p>
          <a:p>
            <a:pPr lvl="1"/>
            <a:r>
              <a:rPr lang="en-US" sz="2000" dirty="0"/>
              <a:t>Identified major ones for the PDR; others maybe added as design and procedures evolve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Lasers present a unique hazard for PIP-II profile instrumentation.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48984-AF01-49F9-97EC-1BD8619C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Through Design (PTD)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FED9F-4845-44EF-BD79-8F22F89119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Nov. 7,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BB5B-DC31-44F4-A0ED-E8BABE9AF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B591-B043-4F98-AB6A-E61A4936F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PIP-II Laser Wire Follow-Up Review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765731-5701-47E1-B045-45717CCD7003}"/>
              </a:ext>
            </a:extLst>
          </p:cNvPr>
          <p:cNvGrpSpPr/>
          <p:nvPr/>
        </p:nvGrpSpPr>
        <p:grpSpPr>
          <a:xfrm>
            <a:off x="186478" y="2535018"/>
            <a:ext cx="8771044" cy="2016778"/>
            <a:chOff x="144356" y="3517541"/>
            <a:chExt cx="8771044" cy="20167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95EB0B-0319-44C7-AD9F-BEAC15053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313"/>
            <a:stretch/>
          </p:blipFill>
          <p:spPr>
            <a:xfrm>
              <a:off x="919706" y="3517541"/>
              <a:ext cx="7995694" cy="20167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01CFE6-351E-45D8-BC2D-9BEAB1215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0469"/>
            <a:stretch/>
          </p:blipFill>
          <p:spPr>
            <a:xfrm>
              <a:off x="144356" y="3517541"/>
              <a:ext cx="2414158" cy="201677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BF055A1-2550-4DFA-A64C-5E4CEDCDAF9C}"/>
              </a:ext>
            </a:extLst>
          </p:cNvPr>
          <p:cNvSpPr txBox="1"/>
          <p:nvPr/>
        </p:nvSpPr>
        <p:spPr>
          <a:xfrm>
            <a:off x="112713" y="4703117"/>
            <a:ext cx="88448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addition, laser induced damage to the laser vacuum windows present a risk of damage to the SRF cavities.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Optical design to prevent over-focusing at vacuum windows (Alignment Talk)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Monitor laser power with interlock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Limit optical power density on vacuum windows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6D934-7D8C-42E6-91DF-E668D70C80FA}"/>
              </a:ext>
            </a:extLst>
          </p:cNvPr>
          <p:cNvSpPr txBox="1"/>
          <p:nvPr/>
        </p:nvSpPr>
        <p:spPr>
          <a:xfrm>
            <a:off x="7193111" y="251409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31550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C47B3-129C-4F9B-8A11-39175598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 safety system protects personnel </a:t>
            </a:r>
          </a:p>
          <a:p>
            <a:r>
              <a:rPr lang="en-US" dirty="0"/>
              <a:t>Laserwire safety is controlled by interlock system. Primary monitored components of interlock system are:</a:t>
            </a:r>
          </a:p>
          <a:p>
            <a:pPr lvl="1"/>
            <a:r>
              <a:rPr lang="en-US" dirty="0"/>
              <a:t>Laser hut door switches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Optical transport line vacuum switch</a:t>
            </a:r>
          </a:p>
          <a:p>
            <a:pPr lvl="1"/>
            <a:r>
              <a:rPr lang="en-US" dirty="0"/>
              <a:t>Beamline laserwire station switches</a:t>
            </a:r>
          </a:p>
          <a:p>
            <a:pPr lvl="1"/>
            <a:r>
              <a:rPr lang="en-US" dirty="0"/>
              <a:t>Beamline vacuum switch</a:t>
            </a:r>
          </a:p>
          <a:p>
            <a:r>
              <a:rPr lang="en-US" dirty="0"/>
              <a:t>Control release of laser light from laser hut via </a:t>
            </a:r>
          </a:p>
          <a:p>
            <a:pPr lvl="1"/>
            <a:r>
              <a:rPr lang="en-US" dirty="0"/>
              <a:t>Closing optical shutter</a:t>
            </a:r>
          </a:p>
          <a:p>
            <a:pPr lvl="1"/>
            <a:r>
              <a:rPr lang="en-US" dirty="0"/>
              <a:t>Dropping of laser interlocks</a:t>
            </a:r>
          </a:p>
          <a:p>
            <a:r>
              <a:rPr lang="en-US" dirty="0"/>
              <a:t>PIP2IT laserwire interlock system will be the bases for PIP-II laserwire interlock system.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4DD742-E806-454C-8EE1-0F235193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Operational 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E109-ADA3-4A83-8464-7C50603CA9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CD53C-8C4F-4CD7-B38B-FAF3477A9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ED4F0-BDE9-4A9B-BEF0-8D6E307D6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27825-300F-4F33-AC80-632E5471FD04}"/>
              </a:ext>
            </a:extLst>
          </p:cNvPr>
          <p:cNvSpPr txBox="1"/>
          <p:nvPr/>
        </p:nvSpPr>
        <p:spPr>
          <a:xfrm>
            <a:off x="7193111" y="251409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127644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FE8E7E2B-44A4-4D0D-8736-6A48A06B3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838" y="749702"/>
            <a:ext cx="6969001" cy="544154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1C6906-376F-473E-9119-69D8AEBD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Laserwire Interlock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D8129-69B3-4CB7-967A-DA94F53C8A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70943-3937-40DE-953A-9B74FD8AF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261F8-D92C-4D46-A1AF-3F9B0DEE2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AD289-5451-438D-972F-EBD702437C6C}"/>
              </a:ext>
            </a:extLst>
          </p:cNvPr>
          <p:cNvSpPr txBox="1"/>
          <p:nvPr/>
        </p:nvSpPr>
        <p:spPr>
          <a:xfrm>
            <a:off x="7193111" y="251409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46823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42646C08-D903-4544-AF5D-621F33814D4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732635" y="1151100"/>
            <a:ext cx="4054748" cy="4170948"/>
          </a:xfrm>
        </p:spPr>
      </p:pic>
      <p:pic>
        <p:nvPicPr>
          <p:cNvPr id="13" name="Content Placeholder 12" descr="Graphical user interface&#10;&#10;Description automatically generated">
            <a:extLst>
              <a:ext uri="{FF2B5EF4-FFF2-40B4-BE49-F238E27FC236}">
                <a16:creationId xmlns:a16="http://schemas.microsoft.com/office/drawing/2014/main" id="{FE47977F-FC29-4C41-AC8D-736787247CA1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287636" y="1320626"/>
            <a:ext cx="4284364" cy="321327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58A344-4C36-4A4D-9DD3-266DD3A8826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PIP2IT Laser Interlock access control and status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7B667B-B593-4AF9-B61D-2A899891773D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086350" y="5448300"/>
            <a:ext cx="3812339" cy="582612"/>
          </a:xfrm>
        </p:spPr>
        <p:txBody>
          <a:bodyPr/>
          <a:lstStyle/>
          <a:p>
            <a:r>
              <a:rPr lang="en-US" dirty="0"/>
              <a:t>PIP2IT Laser Operation Procedure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7F9CCE-11C1-46B9-ABA1-E5CCB776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94" y="700511"/>
            <a:ext cx="6753225" cy="427877"/>
          </a:xfrm>
        </p:spPr>
        <p:txBody>
          <a:bodyPr/>
          <a:lstStyle/>
          <a:p>
            <a:r>
              <a:rPr lang="en-US" dirty="0"/>
              <a:t>Laser Safety Operation for PIP2IT Laserwire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5E042-94D6-459D-AE21-36B7ED3DE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9D022-2E57-4084-BEEE-0355EDC2A9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EED0F-5ED1-4D4A-B57B-F3D29FAA5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BE4183-8F00-46E9-8053-C139BA56A799}"/>
              </a:ext>
            </a:extLst>
          </p:cNvPr>
          <p:cNvSpPr/>
          <p:nvPr/>
        </p:nvSpPr>
        <p:spPr>
          <a:xfrm>
            <a:off x="4819650" y="3810000"/>
            <a:ext cx="1476375" cy="1512048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26488-E47D-46E8-B327-046C68DD0F4D}"/>
              </a:ext>
            </a:extLst>
          </p:cNvPr>
          <p:cNvSpPr txBox="1"/>
          <p:nvPr/>
        </p:nvSpPr>
        <p:spPr>
          <a:xfrm>
            <a:off x="7193111" y="251409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146776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52AABF-3DCB-412C-B773-32DD8675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400675"/>
          </a:xfrm>
        </p:spPr>
        <p:txBody>
          <a:bodyPr/>
          <a:lstStyle/>
          <a:p>
            <a:r>
              <a:rPr lang="en-US" dirty="0"/>
              <a:t>PIP-II beam instrumentation has a quality plan including the laserwire profile monitor system.</a:t>
            </a:r>
          </a:p>
          <a:p>
            <a:r>
              <a:rPr lang="en-US" dirty="0"/>
              <a:t>Laserwire risks have been identified.</a:t>
            </a:r>
          </a:p>
          <a:p>
            <a:pPr lvl="1"/>
            <a:r>
              <a:rPr lang="en-US" dirty="0"/>
              <a:t>Prevention through design to mitigate risks</a:t>
            </a:r>
          </a:p>
          <a:p>
            <a:pPr lvl="1"/>
            <a:r>
              <a:rPr lang="en-US" dirty="0"/>
              <a:t>Monitor laser parameters for laser operations</a:t>
            </a:r>
          </a:p>
          <a:p>
            <a:r>
              <a:rPr lang="en-US" dirty="0"/>
              <a:t>Laserwire safety</a:t>
            </a:r>
          </a:p>
          <a:p>
            <a:pPr lvl="1"/>
            <a:r>
              <a:rPr lang="en-US" dirty="0"/>
              <a:t>Follows PIP2IT laser safety system</a:t>
            </a:r>
          </a:p>
          <a:p>
            <a:pPr lvl="1"/>
            <a:r>
              <a:rPr lang="en-US" dirty="0"/>
              <a:t>Interlock system to control uncontrolled release of laser</a:t>
            </a:r>
          </a:p>
          <a:p>
            <a:pPr lvl="1"/>
            <a:r>
              <a:rPr lang="en-US" dirty="0"/>
              <a:t>Light-tight mechanical design or optical transport line and beamline laserwire stations</a:t>
            </a:r>
          </a:p>
          <a:p>
            <a:pPr lvl="1"/>
            <a:r>
              <a:rPr lang="en-US" dirty="0"/>
              <a:t>Working with ESH and laser safety officer in design and operation of laserwire system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130A63-FC60-47D5-8E6E-729A48BC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AD788-2DC9-4289-94D1-836D513CFC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Nov. 7,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EF946-0102-4320-8E5A-5865C382C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FF6AA-24FD-4B1E-98BA-C35EDD7AC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b="1"/>
              <a:t>PIP-II Laser Wire Follow-Up Review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808D8-2A12-4FFE-A5A3-C8E9A256C368}"/>
              </a:ext>
            </a:extLst>
          </p:cNvPr>
          <p:cNvSpPr txBox="1"/>
          <p:nvPr/>
        </p:nvSpPr>
        <p:spPr>
          <a:xfrm>
            <a:off x="7193111" y="251409"/>
            <a:ext cx="17222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23124712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bd67544a-4fdc-43d0-a9af-82cf53222c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9778</TotalTime>
  <Words>707</Words>
  <Application>Microsoft Office PowerPoint</Application>
  <PresentationFormat>On-screen Show (4:3)</PresentationFormat>
  <Paragraphs>101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Fermilab_PPT_090815</vt:lpstr>
      <vt:lpstr>PowerPoint Presentation</vt:lpstr>
      <vt:lpstr>Outline</vt:lpstr>
      <vt:lpstr>PIP-II BI Quality Control Plan (PIP-II docDB 5520)</vt:lpstr>
      <vt:lpstr>PIP-II Risk Register (PIP-II docDB 1233)</vt:lpstr>
      <vt:lpstr>Prevention Through Design (PTD)</vt:lpstr>
      <vt:lpstr>Laserwire Operational Safety</vt:lpstr>
      <vt:lpstr>PIP-II Laserwire Interlock System</vt:lpstr>
      <vt:lpstr>Laser Safety Operation for PIP2IT Laserwire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Victor E Scarpine</cp:lastModifiedBy>
  <cp:revision>30</cp:revision>
  <cp:lastPrinted>2014-01-20T19:40:21Z</cp:lastPrinted>
  <dcterms:created xsi:type="dcterms:W3CDTF">2019-12-16T19:54:36Z</dcterms:created>
  <dcterms:modified xsi:type="dcterms:W3CDTF">2022-11-07T04:43:12Z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