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3"/>
  </p:notesMasterIdLst>
  <p:handoutMasterIdLst>
    <p:handoutMasterId r:id="rId14"/>
  </p:handoutMasterIdLst>
  <p:sldIdLst>
    <p:sldId id="294" r:id="rId6"/>
    <p:sldId id="295" r:id="rId7"/>
    <p:sldId id="296" r:id="rId8"/>
    <p:sldId id="297" r:id="rId9"/>
    <p:sldId id="298" r:id="rId10"/>
    <p:sldId id="299" r:id="rId11"/>
    <p:sldId id="30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505050"/>
    <a:srgbClr val="A7A8AA"/>
    <a:srgbClr val="004C97"/>
    <a:srgbClr val="50504E"/>
    <a:srgbClr val="4E4E4E"/>
    <a:srgbClr val="404040"/>
    <a:srgbClr val="63666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714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Follow-Up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Laserwire Review Summary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Vic Scarpine</a:t>
            </a:r>
          </a:p>
          <a:p>
            <a:r>
              <a:rPr lang="en-US" dirty="0"/>
              <a:t>PIP-II Beam Instrumentation Laser Wire Design Follow-Up Review</a:t>
            </a:r>
          </a:p>
          <a:p>
            <a:r>
              <a:rPr lang="en-US" dirty="0"/>
              <a:t>Nov. 7,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2D481-33F0-485B-80BB-C36449B4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reviewers are asked to perform an ‘mini review’ of the laser wire profile monitor system in the context of a recommendation from the Instrumentation Comprehensive Preliminary Design Review. </a:t>
            </a:r>
          </a:p>
          <a:p>
            <a:r>
              <a:rPr lang="en-US" i="1" dirty="0"/>
              <a:t>This review did not address the laser wire design that didn’t change from the PDR.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B07220-81AB-41A7-8883-13C1519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CDB0-374D-4F87-B88B-D868E97652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BB7A-3AA0-44D8-AC22-53F0169B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6598-652E-4108-AB30-102C0698C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3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6F5EF-49FF-4784-B240-3DE0491A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The need to resolve issues with the noisy signal seen in the PIP2IT laser wire (lower dynamic range due to lower laser power). </a:t>
            </a:r>
          </a:p>
          <a:p>
            <a:r>
              <a:rPr lang="en-US" sz="2000" dirty="0"/>
              <a:t>The Introduction talk showed beam profile measurements from the fiber-based laser profile monitor at PIP2IT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</a:rPr>
              <a:t>This profile monitor could measure core transverse and longitudinal beam profiles but had low signal-to-noise</a:t>
            </a:r>
          </a:p>
          <a:p>
            <a:r>
              <a:rPr lang="en-US" sz="2000" dirty="0"/>
              <a:t>Laser Wire Performance talk showed the simulation tools developed to understand signal-to-noise for different laserwire designs.</a:t>
            </a:r>
          </a:p>
          <a:p>
            <a:r>
              <a:rPr lang="en-US" sz="2000" dirty="0"/>
              <a:t>Performance studies shows benefits to using small number of large energy laser pulses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</a:rPr>
              <a:t>Reduced integration time leads to lower self stripping background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</a:rPr>
              <a:t>Lower gain needed and thus lower EMI noise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</a:rPr>
              <a:t>The free-space transport laserwire system permits larger laser energy pulses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5E26C5-236F-49F9-9F00-5461983A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Recommendation #1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6E10-6EA6-40E0-A1F9-C8CBA6C09D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2A534-7E20-4D52-B99E-FE77BBB2A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5FF6-E6C0-4A43-A630-1D503CE6F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766D7-320F-49CE-BF7D-C6B57101F510}"/>
              </a:ext>
            </a:extLst>
          </p:cNvPr>
          <p:cNvSpPr txBox="1"/>
          <p:nvPr/>
        </p:nvSpPr>
        <p:spPr>
          <a:xfrm>
            <a:off x="7193111" y="217964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374670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BC289-9139-4829-A61D-687A0800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8675"/>
            <a:ext cx="8672513" cy="55054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Do a performance and cost comparison between fiber transport line and the free space transport line. This could help make the decision between the two systems. 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The Laserwire Cost Comparison talk gives a good estimate of the all-fiber laserwire versus the free-space transport laserwire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Based on initial estimates the free-space system:</a:t>
            </a:r>
          </a:p>
          <a:p>
            <a:pPr lvl="2"/>
            <a:r>
              <a:rPr lang="en-US" sz="1800" dirty="0">
                <a:solidFill>
                  <a:srgbClr val="404040"/>
                </a:solidFill>
              </a:rPr>
              <a:t>Labor</a:t>
            </a:r>
          </a:p>
          <a:p>
            <a:pPr lvl="3"/>
            <a:r>
              <a:rPr lang="en-US" dirty="0">
                <a:solidFill>
                  <a:srgbClr val="404040"/>
                </a:solidFill>
              </a:rPr>
              <a:t>Adds 650h of installation </a:t>
            </a:r>
          </a:p>
          <a:p>
            <a:pPr lvl="2"/>
            <a:r>
              <a:rPr lang="en-US" sz="1800" dirty="0">
                <a:solidFill>
                  <a:srgbClr val="404040"/>
                </a:solidFill>
              </a:rPr>
              <a:t>M&amp;S</a:t>
            </a:r>
          </a:p>
          <a:p>
            <a:pPr lvl="3"/>
            <a:r>
              <a:rPr lang="en-US" dirty="0">
                <a:solidFill>
                  <a:srgbClr val="404040"/>
                </a:solidFill>
              </a:rPr>
              <a:t>Initial estimates show a $178K savings</a:t>
            </a:r>
          </a:p>
          <a:p>
            <a:pPr lvl="2"/>
            <a:r>
              <a:rPr lang="en-US" sz="1800" dirty="0">
                <a:solidFill>
                  <a:srgbClr val="404040"/>
                </a:solidFill>
              </a:rPr>
              <a:t>Schedule</a:t>
            </a:r>
          </a:p>
          <a:p>
            <a:pPr lvl="3"/>
            <a:r>
              <a:rPr lang="en-US" dirty="0">
                <a:solidFill>
                  <a:srgbClr val="404040"/>
                </a:solidFill>
              </a:rPr>
              <a:t>The team has confidence that we can maintain the same schedule.</a:t>
            </a:r>
          </a:p>
          <a:p>
            <a:pPr lvl="0"/>
            <a:r>
              <a:rPr lang="en-US" sz="2000" dirty="0">
                <a:solidFill>
                  <a:srgbClr val="008000"/>
                </a:solidFill>
              </a:rPr>
              <a:t>The cost impact is break even within uncertainty of design maturity.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</a:rPr>
              <a:t>Allows laserwire selection to be based on performance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D7972D-8D63-4BF7-988F-FF165357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Recommendation #2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6E93B-7862-4A79-B109-03CB577F21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72AF8-B37B-4B09-86DC-46DF572BF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7877-564B-4D20-AF1D-3E244C6D0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67C37-3208-49E9-8D09-6F03939A2F75}"/>
              </a:ext>
            </a:extLst>
          </p:cNvPr>
          <p:cNvSpPr txBox="1"/>
          <p:nvPr/>
        </p:nvSpPr>
        <p:spPr>
          <a:xfrm>
            <a:off x="7193111" y="217964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405823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87B0DB-74CA-47E9-8D6B-DB257737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72513" cy="519271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Optical Transport Line (OTL)</a:t>
            </a:r>
          </a:p>
          <a:p>
            <a:pPr lvl="0"/>
            <a:r>
              <a:rPr lang="en-US" sz="2000" dirty="0"/>
              <a:t>The free-space laser option requires a low vacuum OTL that is optically straight for its entire length.</a:t>
            </a:r>
          </a:p>
          <a:p>
            <a:pPr lvl="0"/>
            <a:r>
              <a:rPr lang="en-US" sz="2000" dirty="0">
                <a:solidFill>
                  <a:srgbClr val="008000"/>
                </a:solidFill>
              </a:rPr>
              <a:t>The preliminary design of the OTL shows it can meet the design requirements.</a:t>
            </a:r>
          </a:p>
          <a:p>
            <a:pPr marL="0" lvl="0" indent="0">
              <a:buNone/>
            </a:pPr>
            <a:r>
              <a:rPr lang="en-US" dirty="0"/>
              <a:t>Laser Design</a:t>
            </a:r>
          </a:p>
          <a:p>
            <a:pPr lvl="0"/>
            <a:r>
              <a:rPr lang="en-US" sz="2000" dirty="0">
                <a:solidFill>
                  <a:srgbClr val="008000"/>
                </a:solidFill>
              </a:rPr>
              <a:t>Free-space optical transport decouples laser system and makes it easier for future laser upgrades</a:t>
            </a:r>
          </a:p>
          <a:p>
            <a:pPr lvl="0"/>
            <a:r>
              <a:rPr lang="en-US" sz="2000" dirty="0"/>
              <a:t>A newly designed laser system is more versatile </a:t>
            </a:r>
          </a:p>
          <a:p>
            <a:r>
              <a:rPr lang="en-US" sz="2000" dirty="0">
                <a:solidFill>
                  <a:srgbClr val="008000"/>
                </a:solidFill>
              </a:rPr>
              <a:t>The new design will allow for higher signal-noise than old fiber-based design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68EED1-E68E-4FC6-92A7-BECE76F9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Free-space Transport Laserwire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E68A-ED0E-410D-A5E9-6B06D96C25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E7D2F-E4A9-4FAC-9D66-3F3D2A4A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2B0E3-27E4-4852-A1A0-3D166AC46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0520F-1C57-48FB-B4BB-1304795C1457}"/>
              </a:ext>
            </a:extLst>
          </p:cNvPr>
          <p:cNvSpPr txBox="1"/>
          <p:nvPr/>
        </p:nvSpPr>
        <p:spPr>
          <a:xfrm>
            <a:off x="7193111" y="217964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9157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9428E6-91CF-4F8B-8F3B-87FDC85E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7726"/>
            <a:ext cx="8672513" cy="5183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Free-Space Alignment</a:t>
            </a:r>
          </a:p>
          <a:p>
            <a:r>
              <a:rPr lang="en-US" sz="2000" dirty="0">
                <a:solidFill>
                  <a:srgbClr val="008000"/>
                </a:solidFill>
              </a:rPr>
              <a:t>We have a preliminary design for the transport optics</a:t>
            </a:r>
          </a:p>
          <a:p>
            <a:pPr lvl="1"/>
            <a:r>
              <a:rPr lang="en-US" sz="2000" dirty="0"/>
              <a:t>Includes control of the laser and potential issues with power on vacuum windows</a:t>
            </a:r>
          </a:p>
          <a:p>
            <a:r>
              <a:rPr lang="en-US" sz="2000" dirty="0">
                <a:solidFill>
                  <a:srgbClr val="008000"/>
                </a:solidFill>
              </a:rPr>
              <a:t>We have a procedure for alignment of laser transport and beamline optics</a:t>
            </a:r>
          </a:p>
          <a:p>
            <a:pPr lvl="1"/>
            <a:r>
              <a:rPr lang="en-US" sz="2000" dirty="0"/>
              <a:t>Transport alignment is coincident with installation of transport line</a:t>
            </a:r>
          </a:p>
          <a:p>
            <a:pPr marL="0" indent="0">
              <a:buNone/>
            </a:pPr>
            <a:r>
              <a:rPr lang="en-US" dirty="0"/>
              <a:t>Safety and Risk</a:t>
            </a:r>
          </a:p>
          <a:p>
            <a:r>
              <a:rPr lang="en-US" sz="2000" dirty="0"/>
              <a:t>Laserwire risks have been identified.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Prevention through design to mitigate risks</a:t>
            </a:r>
          </a:p>
          <a:p>
            <a:r>
              <a:rPr lang="en-US" sz="2000" dirty="0"/>
              <a:t>Laserwire safety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Interlock system to control uncontrolled release of laser</a:t>
            </a:r>
          </a:p>
          <a:p>
            <a:pPr lvl="1"/>
            <a:r>
              <a:rPr lang="en-US" sz="2000" dirty="0"/>
              <a:t>Working with ESH and laser safety officer in design and operation of laserwire system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F8BE0-5794-4E96-B23F-32A059E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Free-space Transport Laserwire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B83FD-0D55-467B-A544-B734FF1A2F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4FF8A-8C01-46A2-829C-4E89F7CBA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DD6E-9936-40EA-8B60-2928F3E8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65597-7A22-4097-86CC-54C07A6282C6}"/>
              </a:ext>
            </a:extLst>
          </p:cNvPr>
          <p:cNvSpPr txBox="1"/>
          <p:nvPr/>
        </p:nvSpPr>
        <p:spPr>
          <a:xfrm>
            <a:off x="7193111" y="217964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380724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A4DA78-2910-4393-B263-13668AA8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13416"/>
            <a:ext cx="8672513" cy="5668333"/>
          </a:xfrm>
        </p:spPr>
        <p:txBody>
          <a:bodyPr/>
          <a:lstStyle/>
          <a:p>
            <a:r>
              <a:rPr lang="en-US" sz="2000" dirty="0">
                <a:solidFill>
                  <a:srgbClr val="008000"/>
                </a:solidFill>
              </a:rPr>
              <a:t>A comparison of performance and cost of an all-fiber laser profile monitor system versus a free-space transport laser profile monitor system has been evaluated.</a:t>
            </a:r>
          </a:p>
          <a:p>
            <a:r>
              <a:rPr lang="en-US" sz="2000" dirty="0">
                <a:solidFill>
                  <a:srgbClr val="008000"/>
                </a:solidFill>
              </a:rPr>
              <a:t>We conclude that the decoupling of the choice of laser from the transport of laser light into the PIP-II tunnel plus the ability to increase the peak laser pulse power with a shorter signal integration time strongly favors the selection of the free-space laserwire option. This option also allows for the greatest flexibility for the future.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Continued work going forward will include: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Further studies to optimize laser system to improve signal-to-noise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Lab testing of laser induced damage to optical vacuum windows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Lab testing of laser point stability with feedback system</a:t>
            </a:r>
          </a:p>
          <a:p>
            <a:pPr lvl="1"/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We ask for the committee's recommendation to select the free-space laserwire option and to continue toward the final design of the PIP-II profile monitoring system.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F3DAD-DA97-4982-BA34-6467CF03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5CDE2-EE17-43C9-8857-45A5F403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C278-AA20-411E-B012-71B675CE6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240F-082A-4395-9B72-520CD2E37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66077-6D63-4D8E-9251-F8C9F5735EC6}"/>
              </a:ext>
            </a:extLst>
          </p:cNvPr>
          <p:cNvSpPr txBox="1"/>
          <p:nvPr/>
        </p:nvSpPr>
        <p:spPr>
          <a:xfrm>
            <a:off x="7193111" y="217964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Charge #6</a:t>
            </a:r>
          </a:p>
        </p:txBody>
      </p:sp>
    </p:spTree>
    <p:extLst>
      <p:ext uri="{BB962C8B-B14F-4D97-AF65-F5344CB8AC3E}">
        <p14:creationId xmlns:p14="http://schemas.microsoft.com/office/powerpoint/2010/main" val="428496399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customXml/itemProps2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10015</TotalTime>
  <Words>681</Words>
  <Application>Microsoft Office PowerPoint</Application>
  <PresentationFormat>On-screen Show (4:3)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PowerPoint Presentation</vt:lpstr>
      <vt:lpstr>Review Charge</vt:lpstr>
      <vt:lpstr>PDR Recommendation #1</vt:lpstr>
      <vt:lpstr>PDR Recommendation #2</vt:lpstr>
      <vt:lpstr>Free-space Transport Laserwire</vt:lpstr>
      <vt:lpstr>Free-space Transport Laserwire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Victor E Scarpine</cp:lastModifiedBy>
  <cp:revision>34</cp:revision>
  <cp:lastPrinted>2014-01-20T19:40:21Z</cp:lastPrinted>
  <dcterms:created xsi:type="dcterms:W3CDTF">2019-12-16T19:54:36Z</dcterms:created>
  <dcterms:modified xsi:type="dcterms:W3CDTF">2022-11-07T04:47:12Z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