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7"/>
  </p:notesMasterIdLst>
  <p:handoutMasterIdLst>
    <p:handoutMasterId r:id="rId18"/>
  </p:handoutMasterIdLst>
  <p:sldIdLst>
    <p:sldId id="294" r:id="rId2"/>
    <p:sldId id="298" r:id="rId3"/>
    <p:sldId id="305" r:id="rId4"/>
    <p:sldId id="309" r:id="rId5"/>
    <p:sldId id="299" r:id="rId6"/>
    <p:sldId id="300" r:id="rId7"/>
    <p:sldId id="302" r:id="rId8"/>
    <p:sldId id="303" r:id="rId9"/>
    <p:sldId id="304" r:id="rId10"/>
    <p:sldId id="301" r:id="rId11"/>
    <p:sldId id="306" r:id="rId12"/>
    <p:sldId id="313" r:id="rId13"/>
    <p:sldId id="310" r:id="rId14"/>
    <p:sldId id="311" r:id="rId15"/>
    <p:sldId id="312" r:id="rId16"/>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snapToObjects="1" showGuides="1">
      <p:cViewPr varScale="1">
        <p:scale>
          <a:sx n="159" d="100"/>
          <a:sy n="159" d="100"/>
        </p:scale>
        <p:origin x="156" y="46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13271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ApplyRequests</a:t>
            </a:r>
            <a:r>
              <a:rPr lang="en-US" dirty="0"/>
              <a:t> uses one of several modes (Buffer, Window, Single, Sequence, …) to match data from the buffer and send to output</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315237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TRACE decided what to send to </a:t>
            </a:r>
            <a:r>
              <a:rPr lang="en-US" dirty="0" err="1"/>
              <a:t>MessageFacility</a:t>
            </a:r>
            <a:r>
              <a:rPr lang="en-US" dirty="0"/>
              <a:t>.</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130358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11/8/2022</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11/8/2022</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11/8/2022</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11/8/2022</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11/8/2022</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11/8/2022</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11/8/2022</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art-daq/artdaq_daqinterface/blob/develop/simple_test_config/demo/component01.fcl" TargetMode="External"/><Relationship Id="rId2" Type="http://schemas.openxmlformats.org/officeDocument/2006/relationships/hyperlink" Target="https://github.com/art-daq/artdaq_daqinterface/tree/develop/simple_test_config" TargetMode="External"/><Relationship Id="rId1" Type="http://schemas.openxmlformats.org/officeDocument/2006/relationships/slideLayout" Target="../slideLayouts/slideLayout2.xml"/><Relationship Id="rId6" Type="http://schemas.openxmlformats.org/officeDocument/2006/relationships/hyperlink" Target="https://github.com/art-daq/artdaq_daqinterface/blob/develop/simple_test_config/demo/Dispatcher1.fcl" TargetMode="External"/><Relationship Id="rId5" Type="http://schemas.openxmlformats.org/officeDocument/2006/relationships/hyperlink" Target="https://github.com/art-daq/artdaq_daqinterface/blob/develop/simple_test_config/demo/DataLogger1.fcl" TargetMode="External"/><Relationship Id="rId4" Type="http://schemas.openxmlformats.org/officeDocument/2006/relationships/hyperlink" Target="https://github.com/art-daq/artdaq_daqinterface/blob/develop/simple_test_config/demo/EventBuilder1.fc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art-daq/artdaq_demo/wiki" TargetMode="External"/><Relationship Id="rId2" Type="http://schemas.openxmlformats.org/officeDocument/2006/relationships/hyperlink" Target="https://github.com/art-daq/artdaq/wiki" TargetMode="External"/><Relationship Id="rId1" Type="http://schemas.openxmlformats.org/officeDocument/2006/relationships/slideLayout" Target="../slideLayouts/slideLayout2.xml"/><Relationship Id="rId4" Type="http://schemas.openxmlformats.org/officeDocument/2006/relationships/hyperlink" Target="https://artdaq.fnal.gov/Doxygen/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2400" dirty="0"/>
              <a:t>A Brief Overview of </a:t>
            </a:r>
            <a:r>
              <a:rPr lang="en-US" sz="2400" i="1" dirty="0" err="1"/>
              <a:t>artdaq</a:t>
            </a:r>
            <a:endParaRPr lang="en-US" sz="2400" dirty="0"/>
          </a:p>
        </p:txBody>
      </p:sp>
      <p:sp>
        <p:nvSpPr>
          <p:cNvPr id="4" name="Text Placeholder 3"/>
          <p:cNvSpPr>
            <a:spLocks noGrp="1"/>
          </p:cNvSpPr>
          <p:nvPr>
            <p:ph type="body" sz="quarter" idx="10"/>
          </p:nvPr>
        </p:nvSpPr>
        <p:spPr/>
        <p:txBody>
          <a:bodyPr/>
          <a:lstStyle/>
          <a:p>
            <a:r>
              <a:rPr lang="en-US" dirty="0"/>
              <a:t>The</a:t>
            </a:r>
            <a:r>
              <a:rPr lang="en-US" i="1" dirty="0"/>
              <a:t> </a:t>
            </a:r>
            <a:r>
              <a:rPr lang="en-US" i="1" dirty="0" err="1"/>
              <a:t>artdaq</a:t>
            </a:r>
            <a:r>
              <a:rPr lang="en-US" i="1" dirty="0"/>
              <a:t> </a:t>
            </a:r>
            <a:r>
              <a:rPr lang="en-US" dirty="0"/>
              <a:t>Developers</a:t>
            </a:r>
          </a:p>
          <a:p>
            <a:r>
              <a:rPr lang="en-US" dirty="0"/>
              <a:t>ICARUS DAQ Workshop</a:t>
            </a:r>
          </a:p>
          <a:p>
            <a:r>
              <a:rPr lang="en-US" dirty="0"/>
              <a:t>9 November 2022</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3" y="728664"/>
            <a:ext cx="5130311" cy="3794522"/>
          </a:xfrm>
        </p:spPr>
        <p:txBody>
          <a:bodyPr/>
          <a:lstStyle/>
          <a:p>
            <a:pPr marL="0" indent="0">
              <a:buNone/>
            </a:pPr>
            <a:r>
              <a:rPr lang="en-US" sz="1600" i="1" dirty="0"/>
              <a:t>artdaq</a:t>
            </a:r>
            <a:r>
              <a:rPr lang="en-US" sz="1600" dirty="0"/>
              <a:t> uses TRACE and </a:t>
            </a:r>
            <a:r>
              <a:rPr lang="en-US" sz="1600" i="1" dirty="0"/>
              <a:t>art</a:t>
            </a:r>
            <a:r>
              <a:rPr lang="en-US" sz="1600" dirty="0"/>
              <a:t>’s </a:t>
            </a:r>
            <a:r>
              <a:rPr lang="en-US" sz="1600" dirty="0" err="1"/>
              <a:t>MessageFacility</a:t>
            </a:r>
            <a:r>
              <a:rPr lang="en-US" sz="1600" dirty="0"/>
              <a:t> for message logging and a custom metric interface for run-time metric reporting.</a:t>
            </a:r>
          </a:p>
          <a:p>
            <a:r>
              <a:rPr lang="en-US" sz="1600" dirty="0"/>
              <a:t>Designed to be a “fire-and-forget” system with minimal impact on operations</a:t>
            </a:r>
          </a:p>
          <a:p>
            <a:r>
              <a:rPr lang="en-US" sz="1600" dirty="0"/>
              <a:t>TRACE is a high-speed memory-based messaging interface</a:t>
            </a:r>
          </a:p>
          <a:p>
            <a:pPr lvl="1"/>
            <a:r>
              <a:rPr lang="en-US" sz="1400" dirty="0"/>
              <a:t>Messages can be enabled and disabled at run-time</a:t>
            </a:r>
          </a:p>
          <a:p>
            <a:r>
              <a:rPr lang="en-US" sz="1600" dirty="0" err="1"/>
              <a:t>MessageFacility</a:t>
            </a:r>
            <a:r>
              <a:rPr lang="en-US" sz="1600" dirty="0"/>
              <a:t> supports a plugin-based output</a:t>
            </a:r>
          </a:p>
          <a:p>
            <a:pPr lvl="1"/>
            <a:r>
              <a:rPr lang="en-US" sz="1400" i="1" dirty="0"/>
              <a:t>artdaq</a:t>
            </a:r>
            <a:r>
              <a:rPr lang="en-US" sz="1400" dirty="0"/>
              <a:t> provides a </a:t>
            </a:r>
            <a:r>
              <a:rPr lang="en-US" sz="1400" dirty="0" err="1"/>
              <a:t>MessageFacility</a:t>
            </a:r>
            <a:r>
              <a:rPr lang="en-US" sz="1400" dirty="0"/>
              <a:t> viewer for displaying messages</a:t>
            </a:r>
          </a:p>
          <a:p>
            <a:r>
              <a:rPr lang="en-US" sz="1600" dirty="0"/>
              <a:t>Metric data is aggregated on a dedicated thread</a:t>
            </a:r>
          </a:p>
          <a:p>
            <a:pPr lvl="1"/>
            <a:r>
              <a:rPr lang="en-US" sz="1400" dirty="0"/>
              <a:t>Metric Plugins handle sending metrics to various metric reporting services</a:t>
            </a:r>
          </a:p>
          <a:p>
            <a:pPr lvl="1"/>
            <a:endParaRPr lang="en-US" sz="1400" dirty="0"/>
          </a:p>
        </p:txBody>
      </p:sp>
      <p:sp>
        <p:nvSpPr>
          <p:cNvPr id="7" name="Title 6"/>
          <p:cNvSpPr>
            <a:spLocks noGrp="1"/>
          </p:cNvSpPr>
          <p:nvPr>
            <p:ph type="title"/>
          </p:nvPr>
        </p:nvSpPr>
        <p:spPr/>
        <p:txBody>
          <a:bodyPr/>
          <a:lstStyle/>
          <a:p>
            <a:r>
              <a:rPr lang="en-US" dirty="0"/>
              <a:t>Message Logging and Metrics</a:t>
            </a:r>
          </a:p>
        </p:txBody>
      </p:sp>
      <p:sp>
        <p:nvSpPr>
          <p:cNvPr id="3" name="Date Placeholder 2"/>
          <p:cNvSpPr>
            <a:spLocks noGrp="1"/>
          </p:cNvSpPr>
          <p:nvPr>
            <p:ph type="dt" sz="half" idx="2"/>
          </p:nvPr>
        </p:nvSpPr>
        <p:spPr/>
        <p:txBody>
          <a:bodyPr/>
          <a:lstStyle/>
          <a:p>
            <a:pPr>
              <a:defRPr/>
            </a:pPr>
            <a:r>
              <a:rPr lang="en-US" dirty="0"/>
              <a:t>11/9/2022</a:t>
            </a:r>
          </a:p>
        </p:txBody>
      </p:sp>
      <p:sp>
        <p:nvSpPr>
          <p:cNvPr id="4" name="Footer Placeholder 3"/>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8" name="Picture 7">
            <a:extLst>
              <a:ext uri="{FF2B5EF4-FFF2-40B4-BE49-F238E27FC236}">
                <a16:creationId xmlns:a16="http://schemas.microsoft.com/office/drawing/2014/main" id="{C52A7ED6-4828-4B88-8090-C36D2A7EB39E}"/>
              </a:ext>
            </a:extLst>
          </p:cNvPr>
          <p:cNvPicPr>
            <a:picLocks noChangeAspect="1"/>
          </p:cNvPicPr>
          <p:nvPr/>
        </p:nvPicPr>
        <p:blipFill rotWithShape="1">
          <a:blip r:embed="rId3"/>
          <a:srcRect l="9179" t="9717" r="63904" b="69407"/>
          <a:stretch/>
        </p:blipFill>
        <p:spPr>
          <a:xfrm>
            <a:off x="5720860" y="3118337"/>
            <a:ext cx="3316805" cy="1446963"/>
          </a:xfrm>
          <a:prstGeom prst="rect">
            <a:avLst/>
          </a:prstGeom>
        </p:spPr>
      </p:pic>
      <p:pic>
        <p:nvPicPr>
          <p:cNvPr id="10" name="Picture 9">
            <a:extLst>
              <a:ext uri="{FF2B5EF4-FFF2-40B4-BE49-F238E27FC236}">
                <a16:creationId xmlns:a16="http://schemas.microsoft.com/office/drawing/2014/main" id="{A5A10CB6-5F5B-4DD6-9EE7-1209C0D9035A}"/>
              </a:ext>
            </a:extLst>
          </p:cNvPr>
          <p:cNvPicPr>
            <a:picLocks noChangeAspect="1"/>
          </p:cNvPicPr>
          <p:nvPr/>
        </p:nvPicPr>
        <p:blipFill>
          <a:blip r:embed="rId4"/>
          <a:stretch>
            <a:fillRect/>
          </a:stretch>
        </p:blipFill>
        <p:spPr>
          <a:xfrm>
            <a:off x="5358914" y="30750"/>
            <a:ext cx="3750289" cy="3087587"/>
          </a:xfrm>
          <a:prstGeom prst="rect">
            <a:avLst/>
          </a:prstGeom>
        </p:spPr>
      </p:pic>
    </p:spTree>
    <p:extLst>
      <p:ext uri="{BB962C8B-B14F-4D97-AF65-F5344CB8AC3E}">
        <p14:creationId xmlns:p14="http://schemas.microsoft.com/office/powerpoint/2010/main" val="139612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1B5AA3F-E429-74D4-D765-0E57BE901E76}"/>
              </a:ext>
            </a:extLst>
          </p:cNvPr>
          <p:cNvSpPr>
            <a:spLocks noGrp="1"/>
          </p:cNvSpPr>
          <p:nvPr>
            <p:ph idx="1"/>
          </p:nvPr>
        </p:nvSpPr>
        <p:spPr>
          <a:xfrm>
            <a:off x="228603" y="728664"/>
            <a:ext cx="8672513" cy="1843086"/>
          </a:xfrm>
        </p:spPr>
        <p:txBody>
          <a:bodyPr/>
          <a:lstStyle/>
          <a:p>
            <a:r>
              <a:rPr lang="en-US" i="1" dirty="0" err="1"/>
              <a:t>artdaq</a:t>
            </a:r>
            <a:r>
              <a:rPr lang="en-US" dirty="0"/>
              <a:t> inherits the </a:t>
            </a:r>
            <a:r>
              <a:rPr lang="en-US" dirty="0" err="1"/>
              <a:t>FHiCL</a:t>
            </a:r>
            <a:r>
              <a:rPr lang="en-US" dirty="0"/>
              <a:t> configuration language from </a:t>
            </a:r>
            <a:r>
              <a:rPr lang="en-US" i="1" dirty="0"/>
              <a:t>art</a:t>
            </a:r>
          </a:p>
          <a:p>
            <a:r>
              <a:rPr lang="en-US" dirty="0"/>
              <a:t>Each component of </a:t>
            </a:r>
            <a:r>
              <a:rPr lang="en-US" i="1" dirty="0" err="1"/>
              <a:t>artdaq</a:t>
            </a:r>
            <a:r>
              <a:rPr lang="en-US" dirty="0"/>
              <a:t> is individually configurable, though “sensible defaults” are used wherever possible</a:t>
            </a:r>
          </a:p>
          <a:p>
            <a:r>
              <a:rPr lang="en-US" dirty="0"/>
              <a:t>Many run-time configuration variables are handled by the </a:t>
            </a:r>
            <a:r>
              <a:rPr lang="en-US" dirty="0" err="1"/>
              <a:t>DAQInterface</a:t>
            </a:r>
            <a:r>
              <a:rPr lang="en-US" dirty="0"/>
              <a:t> run control</a:t>
            </a:r>
          </a:p>
          <a:p>
            <a:r>
              <a:rPr lang="en-US" dirty="0"/>
              <a:t>Complete documents are stored in the data files and in the “</a:t>
            </a:r>
            <a:r>
              <a:rPr lang="en-US" dirty="0" err="1"/>
              <a:t>run_records</a:t>
            </a:r>
            <a:r>
              <a:rPr lang="en-US" dirty="0"/>
              <a:t>” directory managed by </a:t>
            </a:r>
            <a:r>
              <a:rPr lang="en-US" dirty="0" err="1"/>
              <a:t>DAQInterface</a:t>
            </a:r>
            <a:endParaRPr lang="en-US" dirty="0"/>
          </a:p>
        </p:txBody>
      </p:sp>
      <p:sp>
        <p:nvSpPr>
          <p:cNvPr id="7" name="Title 6">
            <a:extLst>
              <a:ext uri="{FF2B5EF4-FFF2-40B4-BE49-F238E27FC236}">
                <a16:creationId xmlns:a16="http://schemas.microsoft.com/office/drawing/2014/main" id="{0B61F8A7-A5FF-9B99-5EB9-20B38F41E750}"/>
              </a:ext>
            </a:extLst>
          </p:cNvPr>
          <p:cNvSpPr>
            <a:spLocks noGrp="1"/>
          </p:cNvSpPr>
          <p:nvPr>
            <p:ph type="title"/>
          </p:nvPr>
        </p:nvSpPr>
        <p:spPr/>
        <p:txBody>
          <a:bodyPr/>
          <a:lstStyle/>
          <a:p>
            <a:r>
              <a:rPr lang="en-US" dirty="0"/>
              <a:t>Configuring </a:t>
            </a:r>
            <a:r>
              <a:rPr lang="en-US" i="1" dirty="0" err="1"/>
              <a:t>artdaq</a:t>
            </a:r>
            <a:endParaRPr lang="en-US" dirty="0"/>
          </a:p>
        </p:txBody>
      </p:sp>
      <p:sp>
        <p:nvSpPr>
          <p:cNvPr id="4" name="Date Placeholder 3">
            <a:extLst>
              <a:ext uri="{FF2B5EF4-FFF2-40B4-BE49-F238E27FC236}">
                <a16:creationId xmlns:a16="http://schemas.microsoft.com/office/drawing/2014/main" id="{0DF39CCC-2A47-3C01-1BAA-D4B3C7D5E7F7}"/>
              </a:ext>
            </a:extLst>
          </p:cNvPr>
          <p:cNvSpPr>
            <a:spLocks noGrp="1"/>
          </p:cNvSpPr>
          <p:nvPr>
            <p:ph type="dt" sz="half" idx="2"/>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2136819E-7655-E6AB-6AB0-D8D57FFE14A1}"/>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372C2A69-9DDC-6344-2916-BD5C058E3F34}"/>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TextBox 1">
            <a:extLst>
              <a:ext uri="{FF2B5EF4-FFF2-40B4-BE49-F238E27FC236}">
                <a16:creationId xmlns:a16="http://schemas.microsoft.com/office/drawing/2014/main" id="{6F219723-1A73-4836-EB99-C22121674DCB}"/>
              </a:ext>
            </a:extLst>
          </p:cNvPr>
          <p:cNvSpPr txBox="1"/>
          <p:nvPr/>
        </p:nvSpPr>
        <p:spPr>
          <a:xfrm>
            <a:off x="328282" y="2695074"/>
            <a:ext cx="8572834" cy="1698927"/>
          </a:xfrm>
          <a:prstGeom prst="rect">
            <a:avLst/>
          </a:prstGeom>
          <a:noFill/>
        </p:spPr>
        <p:txBody>
          <a:bodyPr wrap="square" numCol="2" rtlCol="0">
            <a:spAutoFit/>
          </a:bodyPr>
          <a:lstStyle/>
          <a:p>
            <a:pPr marL="230188" marR="0" lvl="0" indent="-230188"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800" b="0" u="none" strike="noStrike" kern="1200" cap="none" spc="0" normalizeH="0" baseline="0" noProof="0" dirty="0">
                <a:ln>
                  <a:noFill/>
                </a:ln>
                <a:solidFill>
                  <a:srgbClr val="505050"/>
                </a:solidFill>
                <a:effectLst/>
                <a:uLnTx/>
                <a:uFillTx/>
                <a:latin typeface="Helvetica"/>
              </a:rPr>
              <a:t>Some key </a:t>
            </a:r>
            <a:r>
              <a:rPr kumimoji="0" lang="en-US" sz="1800" b="0" u="none" strike="noStrike" kern="1200" cap="none" spc="0" normalizeH="0" baseline="0" noProof="0" dirty="0" err="1">
                <a:ln>
                  <a:noFill/>
                </a:ln>
                <a:solidFill>
                  <a:srgbClr val="505050"/>
                </a:solidFill>
                <a:effectLst/>
                <a:uLnTx/>
                <a:uFillTx/>
                <a:latin typeface="Helvetica"/>
              </a:rPr>
              <a:t>FHiCL</a:t>
            </a:r>
            <a:r>
              <a:rPr kumimoji="0" lang="en-US" sz="1800" b="0" u="none" strike="noStrike" kern="1200" cap="none" spc="0" normalizeH="0" baseline="0" noProof="0" dirty="0">
                <a:ln>
                  <a:noFill/>
                </a:ln>
                <a:solidFill>
                  <a:srgbClr val="505050"/>
                </a:solidFill>
                <a:effectLst/>
                <a:uLnTx/>
                <a:uFillTx/>
                <a:latin typeface="Helvetica"/>
              </a:rPr>
              <a:t> Parameters:</a:t>
            </a:r>
          </a:p>
          <a:p>
            <a:pPr marL="687388" lvl="1" indent="-230188">
              <a:spcBef>
                <a:spcPct val="20000"/>
              </a:spcBef>
              <a:buFont typeface="Arial" charset="0"/>
              <a:buChar char="•"/>
              <a:defRPr/>
            </a:pPr>
            <a:r>
              <a:rPr kumimoji="0" lang="en-US" sz="1800" b="0" u="none" strike="noStrike" kern="1200" cap="none" spc="0" normalizeH="0" baseline="0" noProof="0" dirty="0" err="1">
                <a:ln>
                  <a:noFill/>
                </a:ln>
                <a:solidFill>
                  <a:srgbClr val="505050"/>
                </a:solidFill>
                <a:effectLst/>
                <a:uLnTx/>
                <a:uFillTx/>
                <a:latin typeface="Helvetica"/>
              </a:rPr>
              <a:t>max_fragment_size_words</a:t>
            </a:r>
            <a:endParaRPr lang="en-US" sz="1800" dirty="0">
              <a:solidFill>
                <a:srgbClr val="505050"/>
              </a:solidFill>
              <a:latin typeface="Helvetica"/>
            </a:endParaRPr>
          </a:p>
          <a:p>
            <a:pPr marL="687388" lvl="1" indent="-230188">
              <a:spcBef>
                <a:spcPct val="20000"/>
              </a:spcBef>
              <a:buFont typeface="Arial" charset="0"/>
              <a:buChar char="•"/>
              <a:defRPr/>
            </a:pPr>
            <a:r>
              <a:rPr lang="en-US" sz="1800" dirty="0">
                <a:solidFill>
                  <a:srgbClr val="505050"/>
                </a:solidFill>
                <a:latin typeface="Helvetica"/>
              </a:rPr>
              <a:t>f</a:t>
            </a:r>
            <a:r>
              <a:rPr kumimoji="0" lang="en-US" sz="1800" b="0" u="none" strike="noStrike" kern="1200" cap="none" spc="0" normalizeH="0" baseline="0" noProof="0" dirty="0" err="1">
                <a:ln>
                  <a:noFill/>
                </a:ln>
                <a:solidFill>
                  <a:srgbClr val="505050"/>
                </a:solidFill>
                <a:effectLst/>
                <a:uLnTx/>
                <a:uFillTx/>
                <a:latin typeface="Helvetica"/>
              </a:rPr>
              <a:t>ragment_id</a:t>
            </a:r>
            <a:endParaRPr kumimoji="0" lang="en-US" sz="1800" b="0" u="none" strike="noStrike" kern="1200" cap="none" spc="0" normalizeH="0" baseline="0" noProof="0" dirty="0">
              <a:ln>
                <a:noFill/>
              </a:ln>
              <a:solidFill>
                <a:srgbClr val="505050"/>
              </a:solidFill>
              <a:effectLst/>
              <a:uLnTx/>
              <a:uFillTx/>
              <a:latin typeface="Helvetica"/>
            </a:endParaRPr>
          </a:p>
          <a:p>
            <a:pPr marL="687388" lvl="1" indent="-230188">
              <a:spcBef>
                <a:spcPct val="20000"/>
              </a:spcBef>
              <a:buFont typeface="Arial" charset="0"/>
              <a:buChar char="•"/>
              <a:defRPr/>
            </a:pPr>
            <a:r>
              <a:rPr lang="en-US" sz="1800" dirty="0" err="1">
                <a:solidFill>
                  <a:srgbClr val="505050"/>
                </a:solidFill>
                <a:latin typeface="Helvetica"/>
              </a:rPr>
              <a:t>request_mode</a:t>
            </a:r>
            <a:endParaRPr lang="en-US" sz="1800" dirty="0">
              <a:solidFill>
                <a:srgbClr val="505050"/>
              </a:solidFill>
              <a:latin typeface="Helvetica"/>
            </a:endParaRPr>
          </a:p>
          <a:p>
            <a:pPr marL="687388" lvl="1" indent="-230188">
              <a:spcBef>
                <a:spcPct val="20000"/>
              </a:spcBef>
              <a:buFont typeface="Arial" charset="0"/>
              <a:buChar char="•"/>
              <a:defRPr/>
            </a:pPr>
            <a:r>
              <a:rPr kumimoji="0" lang="en-US" sz="1800" b="0" u="none" strike="noStrike" kern="1200" cap="none" spc="0" normalizeH="0" baseline="0" noProof="0" dirty="0" err="1">
                <a:ln>
                  <a:noFill/>
                </a:ln>
                <a:solidFill>
                  <a:srgbClr val="505050"/>
                </a:solidFill>
                <a:effectLst/>
                <a:uLnTx/>
                <a:uFillTx/>
                <a:latin typeface="Helvetica"/>
              </a:rPr>
              <a:t>request_windows_are_unique</a:t>
            </a:r>
            <a:endParaRPr kumimoji="0" lang="en-US" sz="1800" b="0" u="none" strike="noStrike" kern="1200" cap="none" spc="0" normalizeH="0" baseline="0" noProof="0" dirty="0">
              <a:ln>
                <a:noFill/>
              </a:ln>
              <a:solidFill>
                <a:srgbClr val="505050"/>
              </a:solidFill>
              <a:effectLst/>
              <a:uLnTx/>
              <a:uFillTx/>
              <a:latin typeface="Helvetica"/>
            </a:endParaRPr>
          </a:p>
          <a:p>
            <a:pPr marL="687388" lvl="1" indent="-230188">
              <a:spcBef>
                <a:spcPct val="20000"/>
              </a:spcBef>
              <a:buFont typeface="Arial" charset="0"/>
              <a:buChar char="•"/>
              <a:defRPr/>
            </a:pPr>
            <a:r>
              <a:rPr lang="en-US" sz="1800" dirty="0" err="1">
                <a:solidFill>
                  <a:srgbClr val="505050"/>
                </a:solidFill>
                <a:latin typeface="Helvetica"/>
              </a:rPr>
              <a:t>art_analyzer_count</a:t>
            </a:r>
            <a:endParaRPr lang="en-US" sz="1800" dirty="0">
              <a:solidFill>
                <a:srgbClr val="505050"/>
              </a:solidFill>
              <a:latin typeface="Helvetica"/>
            </a:endParaRPr>
          </a:p>
          <a:p>
            <a:pPr marL="687388" lvl="1" indent="-230188">
              <a:spcBef>
                <a:spcPct val="20000"/>
              </a:spcBef>
              <a:buFont typeface="Arial" charset="0"/>
              <a:buChar char="•"/>
              <a:defRPr/>
            </a:pPr>
            <a:r>
              <a:rPr kumimoji="0" lang="en-US" sz="1800" b="0" u="none" strike="noStrike" kern="1200" cap="none" spc="0" normalizeH="0" baseline="0" noProof="0" dirty="0" err="1">
                <a:ln>
                  <a:noFill/>
                </a:ln>
                <a:solidFill>
                  <a:srgbClr val="505050"/>
                </a:solidFill>
                <a:effectLst/>
                <a:uLnTx/>
                <a:uFillTx/>
                <a:latin typeface="Helvetica"/>
              </a:rPr>
              <a:t>expected_fragments_per_event</a:t>
            </a:r>
            <a:r>
              <a:rPr kumimoji="0" lang="en-US" sz="1800" b="0" u="none" strike="noStrike" kern="1200" cap="none" spc="0" normalizeH="0" baseline="0" noProof="0" dirty="0">
                <a:ln>
                  <a:noFill/>
                </a:ln>
                <a:solidFill>
                  <a:srgbClr val="505050"/>
                </a:solidFill>
                <a:effectLst/>
                <a:uLnTx/>
                <a:uFillTx/>
                <a:latin typeface="Helvetica"/>
              </a:rPr>
              <a:t> (</a:t>
            </a:r>
            <a:r>
              <a:rPr kumimoji="0" lang="en-US" sz="1800" b="0" u="none" strike="noStrike" kern="1200" cap="none" spc="0" normalizeH="0" baseline="0" noProof="0" dirty="0" err="1">
                <a:ln>
                  <a:noFill/>
                </a:ln>
                <a:solidFill>
                  <a:srgbClr val="505050"/>
                </a:solidFill>
                <a:effectLst/>
                <a:uLnTx/>
                <a:uFillTx/>
                <a:latin typeface="Helvetica"/>
              </a:rPr>
              <a:t>DAQInterface</a:t>
            </a:r>
            <a:r>
              <a:rPr kumimoji="0" lang="en-US" sz="1800" b="0" u="none" strike="noStrike" kern="1200" cap="none" spc="0" normalizeH="0" baseline="0" noProof="0" dirty="0">
                <a:ln>
                  <a:noFill/>
                </a:ln>
                <a:solidFill>
                  <a:srgbClr val="505050"/>
                </a:solidFill>
                <a:effectLst/>
                <a:uLnTx/>
                <a:uFillTx/>
                <a:latin typeface="Helvetica"/>
              </a:rPr>
              <a:t> book-kept)</a:t>
            </a:r>
          </a:p>
          <a:p>
            <a:pPr marL="687388" lvl="1" indent="-230188">
              <a:spcBef>
                <a:spcPct val="20000"/>
              </a:spcBef>
              <a:buFont typeface="Arial" charset="0"/>
              <a:buChar char="•"/>
              <a:defRPr/>
            </a:pPr>
            <a:r>
              <a:rPr lang="en-US" sz="1800" dirty="0" err="1">
                <a:solidFill>
                  <a:srgbClr val="505050"/>
                </a:solidFill>
                <a:latin typeface="Helvetica"/>
              </a:rPr>
              <a:t>art_command_line</a:t>
            </a:r>
            <a:r>
              <a:rPr lang="en-US" sz="1800" dirty="0">
                <a:solidFill>
                  <a:srgbClr val="505050"/>
                </a:solidFill>
                <a:latin typeface="Helvetica"/>
              </a:rPr>
              <a:t> (useful for debugging, can run </a:t>
            </a:r>
            <a:r>
              <a:rPr lang="en-US" sz="1800" i="1" dirty="0">
                <a:solidFill>
                  <a:srgbClr val="505050"/>
                </a:solidFill>
                <a:latin typeface="Helvetica"/>
              </a:rPr>
              <a:t>art </a:t>
            </a:r>
            <a:r>
              <a:rPr lang="en-US" sz="1800" dirty="0">
                <a:solidFill>
                  <a:srgbClr val="505050"/>
                </a:solidFill>
                <a:latin typeface="Helvetica"/>
              </a:rPr>
              <a:t>in GDB)</a:t>
            </a:r>
            <a:endParaRPr kumimoji="0" lang="en-US" sz="1800" b="0" u="none" strike="noStrike" kern="1200" cap="none" spc="0" normalizeH="0" baseline="0" noProof="0" dirty="0">
              <a:ln>
                <a:noFill/>
              </a:ln>
              <a:solidFill>
                <a:srgbClr val="505050"/>
              </a:solidFill>
              <a:effectLst/>
              <a:uLnTx/>
              <a:uFillTx/>
              <a:latin typeface="Helvetica"/>
            </a:endParaRPr>
          </a:p>
        </p:txBody>
      </p:sp>
    </p:spTree>
    <p:extLst>
      <p:ext uri="{BB962C8B-B14F-4D97-AF65-F5344CB8AC3E}">
        <p14:creationId xmlns:p14="http://schemas.microsoft.com/office/powerpoint/2010/main" val="62147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1B5AA3F-E429-74D4-D765-0E57BE901E76}"/>
              </a:ext>
            </a:extLst>
          </p:cNvPr>
          <p:cNvSpPr>
            <a:spLocks noGrp="1"/>
          </p:cNvSpPr>
          <p:nvPr>
            <p:ph idx="1"/>
          </p:nvPr>
        </p:nvSpPr>
        <p:spPr>
          <a:xfrm>
            <a:off x="228603" y="728664"/>
            <a:ext cx="8672513" cy="3897478"/>
          </a:xfrm>
        </p:spPr>
        <p:txBody>
          <a:bodyPr/>
          <a:lstStyle/>
          <a:p>
            <a:r>
              <a:rPr lang="en-US" dirty="0"/>
              <a:t>Example Configurations:</a:t>
            </a:r>
          </a:p>
          <a:p>
            <a:pPr lvl="1"/>
            <a:r>
              <a:rPr lang="en-US" dirty="0">
                <a:hlinkClick r:id="rId2"/>
              </a:rPr>
              <a:t>https://github.com/art-daq/artdaq_daqinterface/tree/develop/simple_test_config</a:t>
            </a:r>
            <a:endParaRPr lang="en-US" dirty="0"/>
          </a:p>
          <a:p>
            <a:r>
              <a:rPr lang="en-US" dirty="0"/>
              <a:t>“Demo” Config</a:t>
            </a:r>
          </a:p>
          <a:p>
            <a:pPr lvl="1"/>
            <a:r>
              <a:rPr lang="en-US" dirty="0">
                <a:hlinkClick r:id="rId3"/>
              </a:rPr>
              <a:t>https://github.com/art-daq/artdaq_daqinterface/blob/develop/simple_test_config/demo/component01.fcl</a:t>
            </a:r>
            <a:endParaRPr lang="en-US" dirty="0"/>
          </a:p>
          <a:p>
            <a:pPr lvl="1"/>
            <a:r>
              <a:rPr lang="en-US" dirty="0">
                <a:hlinkClick r:id="rId4"/>
              </a:rPr>
              <a:t>https://github.com/art-daq/artdaq_daqinterface/blob/develop/simple_test_config/demo/EventBuilder1.fcl</a:t>
            </a:r>
            <a:endParaRPr lang="en-US" dirty="0"/>
          </a:p>
          <a:p>
            <a:pPr lvl="1"/>
            <a:r>
              <a:rPr lang="en-US" dirty="0">
                <a:hlinkClick r:id="rId5"/>
              </a:rPr>
              <a:t>https://github.com/art-daq/artdaq_daqinterface/blob/develop/simple_test_config/demo/DataLogger1.fcl</a:t>
            </a:r>
            <a:endParaRPr lang="en-US" dirty="0"/>
          </a:p>
          <a:p>
            <a:pPr lvl="1"/>
            <a:r>
              <a:rPr lang="en-US" dirty="0">
                <a:hlinkClick r:id="rId6"/>
              </a:rPr>
              <a:t>https://github.com/art-daq/artdaq_daqinterface/blob/develop/simple_test_config/demo/Dispatcher1.fcl</a:t>
            </a:r>
            <a:endParaRPr lang="en-US" dirty="0"/>
          </a:p>
          <a:p>
            <a:pPr lvl="1"/>
            <a:endParaRPr lang="en-US" dirty="0"/>
          </a:p>
        </p:txBody>
      </p:sp>
      <p:sp>
        <p:nvSpPr>
          <p:cNvPr id="7" name="Title 6">
            <a:extLst>
              <a:ext uri="{FF2B5EF4-FFF2-40B4-BE49-F238E27FC236}">
                <a16:creationId xmlns:a16="http://schemas.microsoft.com/office/drawing/2014/main" id="{0B61F8A7-A5FF-9B99-5EB9-20B38F41E750}"/>
              </a:ext>
            </a:extLst>
          </p:cNvPr>
          <p:cNvSpPr>
            <a:spLocks noGrp="1"/>
          </p:cNvSpPr>
          <p:nvPr>
            <p:ph type="title"/>
          </p:nvPr>
        </p:nvSpPr>
        <p:spPr/>
        <p:txBody>
          <a:bodyPr/>
          <a:lstStyle/>
          <a:p>
            <a:r>
              <a:rPr lang="en-US" dirty="0"/>
              <a:t>Configuring </a:t>
            </a:r>
            <a:r>
              <a:rPr lang="en-US" i="1" dirty="0" err="1"/>
              <a:t>artdaq</a:t>
            </a:r>
            <a:endParaRPr lang="en-US" dirty="0"/>
          </a:p>
        </p:txBody>
      </p:sp>
      <p:sp>
        <p:nvSpPr>
          <p:cNvPr id="4" name="Date Placeholder 3">
            <a:extLst>
              <a:ext uri="{FF2B5EF4-FFF2-40B4-BE49-F238E27FC236}">
                <a16:creationId xmlns:a16="http://schemas.microsoft.com/office/drawing/2014/main" id="{0DF39CCC-2A47-3C01-1BAA-D4B3C7D5E7F7}"/>
              </a:ext>
            </a:extLst>
          </p:cNvPr>
          <p:cNvSpPr>
            <a:spLocks noGrp="1"/>
          </p:cNvSpPr>
          <p:nvPr>
            <p:ph type="dt" sz="half" idx="2"/>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2136819E-7655-E6AB-6AB0-D8D57FFE14A1}"/>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372C2A69-9DDC-6344-2916-BD5C058E3F34}"/>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96565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1B5AA3F-E429-74D4-D765-0E57BE901E76}"/>
              </a:ext>
            </a:extLst>
          </p:cNvPr>
          <p:cNvSpPr>
            <a:spLocks noGrp="1"/>
          </p:cNvSpPr>
          <p:nvPr>
            <p:ph idx="1"/>
          </p:nvPr>
        </p:nvSpPr>
        <p:spPr/>
        <p:txBody>
          <a:bodyPr/>
          <a:lstStyle/>
          <a:p>
            <a:r>
              <a:rPr lang="en-US" dirty="0" err="1"/>
              <a:t>DAQInterface</a:t>
            </a:r>
            <a:r>
              <a:rPr lang="en-US" dirty="0"/>
              <a:t> is a Python package which handles the tasks of configuring </a:t>
            </a:r>
            <a:r>
              <a:rPr lang="en-US" i="1" dirty="0" err="1"/>
              <a:t>artdaq</a:t>
            </a:r>
            <a:r>
              <a:rPr lang="en-US" dirty="0"/>
              <a:t> for a runtime environment and managing the </a:t>
            </a:r>
            <a:r>
              <a:rPr lang="en-US" i="1" dirty="0" err="1"/>
              <a:t>artdaq</a:t>
            </a:r>
            <a:r>
              <a:rPr lang="en-US" dirty="0"/>
              <a:t> processes throughout their lifetime</a:t>
            </a:r>
          </a:p>
          <a:p>
            <a:r>
              <a:rPr lang="en-US" dirty="0"/>
              <a:t>It performs a large amount of “</a:t>
            </a:r>
            <a:r>
              <a:rPr lang="en-US" dirty="0" err="1"/>
              <a:t>FHiCL</a:t>
            </a:r>
            <a:r>
              <a:rPr lang="en-US" dirty="0"/>
              <a:t> book-keeping” to ensure that Transfer Plugins are correctly configured to find their endpoints, and that log and output file names are specified in the desired data directories</a:t>
            </a:r>
          </a:p>
          <a:p>
            <a:r>
              <a:rPr lang="en-US" dirty="0"/>
              <a:t>It starts the </a:t>
            </a:r>
            <a:r>
              <a:rPr lang="en-US" i="1" dirty="0" err="1"/>
              <a:t>artdaq</a:t>
            </a:r>
            <a:r>
              <a:rPr lang="en-US" dirty="0"/>
              <a:t> processes using SSH, and communicates with them over XMLRPC</a:t>
            </a:r>
          </a:p>
          <a:p>
            <a:pPr lvl="1"/>
            <a:r>
              <a:rPr lang="en-US" dirty="0"/>
              <a:t>It sends state transmission commands and checks the status, both to ensure that commands execute within a certain time-frame and to detect when </a:t>
            </a:r>
            <a:r>
              <a:rPr lang="en-US" i="1" dirty="0" err="1"/>
              <a:t>artdaq</a:t>
            </a:r>
            <a:r>
              <a:rPr lang="en-US" dirty="0"/>
              <a:t> processes exit abnormally</a:t>
            </a:r>
          </a:p>
          <a:p>
            <a:r>
              <a:rPr lang="en-US" dirty="0"/>
              <a:t>It also maintains the “run record”, which includes metadata about where the </a:t>
            </a:r>
            <a:r>
              <a:rPr lang="en-US" dirty="0" err="1"/>
              <a:t>artdaq</a:t>
            </a:r>
            <a:r>
              <a:rPr lang="en-US" dirty="0"/>
              <a:t> processes were run and the fully-resolved configuration documents</a:t>
            </a:r>
          </a:p>
        </p:txBody>
      </p:sp>
      <p:sp>
        <p:nvSpPr>
          <p:cNvPr id="7" name="Title 6">
            <a:extLst>
              <a:ext uri="{FF2B5EF4-FFF2-40B4-BE49-F238E27FC236}">
                <a16:creationId xmlns:a16="http://schemas.microsoft.com/office/drawing/2014/main" id="{0B61F8A7-A5FF-9B99-5EB9-20B38F41E750}"/>
              </a:ext>
            </a:extLst>
          </p:cNvPr>
          <p:cNvSpPr>
            <a:spLocks noGrp="1"/>
          </p:cNvSpPr>
          <p:nvPr>
            <p:ph type="title"/>
          </p:nvPr>
        </p:nvSpPr>
        <p:spPr/>
        <p:txBody>
          <a:bodyPr/>
          <a:lstStyle/>
          <a:p>
            <a:r>
              <a:rPr lang="en-US" dirty="0" err="1"/>
              <a:t>DAQInterface</a:t>
            </a:r>
            <a:endParaRPr lang="en-US" dirty="0"/>
          </a:p>
        </p:txBody>
      </p:sp>
      <p:sp>
        <p:nvSpPr>
          <p:cNvPr id="4" name="Date Placeholder 3">
            <a:extLst>
              <a:ext uri="{FF2B5EF4-FFF2-40B4-BE49-F238E27FC236}">
                <a16:creationId xmlns:a16="http://schemas.microsoft.com/office/drawing/2014/main" id="{0DF39CCC-2A47-3C01-1BAA-D4B3C7D5E7F7}"/>
              </a:ext>
            </a:extLst>
          </p:cNvPr>
          <p:cNvSpPr>
            <a:spLocks noGrp="1"/>
          </p:cNvSpPr>
          <p:nvPr>
            <p:ph type="dt" sz="half" idx="2"/>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2136819E-7655-E6AB-6AB0-D8D57FFE14A1}"/>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372C2A69-9DDC-6344-2916-BD5C058E3F34}"/>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41281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1B5AA3F-E429-74D4-D765-0E57BE901E76}"/>
              </a:ext>
            </a:extLst>
          </p:cNvPr>
          <p:cNvSpPr>
            <a:spLocks noGrp="1"/>
          </p:cNvSpPr>
          <p:nvPr>
            <p:ph idx="1"/>
          </p:nvPr>
        </p:nvSpPr>
        <p:spPr/>
        <p:txBody>
          <a:bodyPr/>
          <a:lstStyle/>
          <a:p>
            <a:r>
              <a:rPr lang="en-US" i="1" dirty="0" err="1"/>
              <a:t>artdaq</a:t>
            </a:r>
            <a:r>
              <a:rPr lang="en-US" dirty="0"/>
              <a:t> supports plugins for performing various tasks within the DAQ, including</a:t>
            </a:r>
          </a:p>
          <a:p>
            <a:pPr lvl="1"/>
            <a:r>
              <a:rPr lang="en-US" dirty="0"/>
              <a:t>Data readout from hardware (</a:t>
            </a:r>
            <a:r>
              <a:rPr lang="en-US" dirty="0" err="1"/>
              <a:t>FragmentGenerators</a:t>
            </a:r>
            <a:r>
              <a:rPr lang="en-US" dirty="0"/>
              <a:t>)</a:t>
            </a:r>
          </a:p>
          <a:p>
            <a:pPr lvl="1"/>
            <a:r>
              <a:rPr lang="en-US" dirty="0"/>
              <a:t>Metric reporting</a:t>
            </a:r>
          </a:p>
          <a:p>
            <a:pPr lvl="1"/>
            <a:r>
              <a:rPr lang="en-US" dirty="0"/>
              <a:t>Message routing (See </a:t>
            </a:r>
            <a:r>
              <a:rPr lang="en-US" dirty="0" err="1"/>
              <a:t>artdaq_mfextensions</a:t>
            </a:r>
            <a:r>
              <a:rPr lang="en-US" dirty="0"/>
              <a:t> for examples of custom message routers)</a:t>
            </a:r>
          </a:p>
          <a:p>
            <a:pPr lvl="1"/>
            <a:r>
              <a:rPr lang="en-US" dirty="0"/>
              <a:t>Data transfers</a:t>
            </a:r>
          </a:p>
          <a:p>
            <a:pPr lvl="1"/>
            <a:r>
              <a:rPr lang="en-US" dirty="0"/>
              <a:t>Analysis and filtering (</a:t>
            </a:r>
            <a:r>
              <a:rPr lang="en-US" i="1" dirty="0" err="1"/>
              <a:t>artdaq</a:t>
            </a:r>
            <a:r>
              <a:rPr lang="en-US" i="1" dirty="0"/>
              <a:t> art</a:t>
            </a:r>
            <a:r>
              <a:rPr lang="en-US" dirty="0"/>
              <a:t> Modules, which differ from standard </a:t>
            </a:r>
            <a:r>
              <a:rPr lang="en-US" i="1" dirty="0"/>
              <a:t>art </a:t>
            </a:r>
            <a:r>
              <a:rPr lang="en-US" dirty="0"/>
              <a:t>modules in that they should try to be self-contained (e.g., not use external database services if possible) and performant)</a:t>
            </a:r>
          </a:p>
          <a:p>
            <a:pPr lvl="1"/>
            <a:r>
              <a:rPr lang="en-US" dirty="0"/>
              <a:t>Command and Control (XMLRPC is the only current plugin of this type)</a:t>
            </a:r>
          </a:p>
          <a:p>
            <a:pPr lvl="1"/>
            <a:r>
              <a:rPr lang="en-US" dirty="0"/>
              <a:t>Routing Policies (FIFO, Round Robin, others)</a:t>
            </a:r>
          </a:p>
        </p:txBody>
      </p:sp>
      <p:sp>
        <p:nvSpPr>
          <p:cNvPr id="7" name="Title 6">
            <a:extLst>
              <a:ext uri="{FF2B5EF4-FFF2-40B4-BE49-F238E27FC236}">
                <a16:creationId xmlns:a16="http://schemas.microsoft.com/office/drawing/2014/main" id="{0B61F8A7-A5FF-9B99-5EB9-20B38F41E750}"/>
              </a:ext>
            </a:extLst>
          </p:cNvPr>
          <p:cNvSpPr>
            <a:spLocks noGrp="1"/>
          </p:cNvSpPr>
          <p:nvPr>
            <p:ph type="title"/>
          </p:nvPr>
        </p:nvSpPr>
        <p:spPr/>
        <p:txBody>
          <a:bodyPr/>
          <a:lstStyle/>
          <a:p>
            <a:r>
              <a:rPr lang="en-US" i="1" dirty="0" err="1"/>
              <a:t>artdaq</a:t>
            </a:r>
            <a:r>
              <a:rPr lang="en-US" dirty="0"/>
              <a:t> Plugins</a:t>
            </a:r>
          </a:p>
        </p:txBody>
      </p:sp>
      <p:sp>
        <p:nvSpPr>
          <p:cNvPr id="4" name="Date Placeholder 3">
            <a:extLst>
              <a:ext uri="{FF2B5EF4-FFF2-40B4-BE49-F238E27FC236}">
                <a16:creationId xmlns:a16="http://schemas.microsoft.com/office/drawing/2014/main" id="{0DF39CCC-2A47-3C01-1BAA-D4B3C7D5E7F7}"/>
              </a:ext>
            </a:extLst>
          </p:cNvPr>
          <p:cNvSpPr>
            <a:spLocks noGrp="1"/>
          </p:cNvSpPr>
          <p:nvPr>
            <p:ph type="dt" sz="half" idx="2"/>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2136819E-7655-E6AB-6AB0-D8D57FFE14A1}"/>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372C2A69-9DDC-6344-2916-BD5C058E3F34}"/>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402015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1B5AA3F-E429-74D4-D765-0E57BE901E76}"/>
              </a:ext>
            </a:extLst>
          </p:cNvPr>
          <p:cNvSpPr>
            <a:spLocks noGrp="1"/>
          </p:cNvSpPr>
          <p:nvPr>
            <p:ph idx="1"/>
          </p:nvPr>
        </p:nvSpPr>
        <p:spPr/>
        <p:txBody>
          <a:bodyPr/>
          <a:lstStyle/>
          <a:p>
            <a:r>
              <a:rPr lang="en-US" dirty="0"/>
              <a:t>Wiki documentation is available on the </a:t>
            </a:r>
            <a:r>
              <a:rPr lang="en-US" i="1" dirty="0" err="1"/>
              <a:t>artdaq</a:t>
            </a:r>
            <a:r>
              <a:rPr lang="en-US" dirty="0"/>
              <a:t> </a:t>
            </a:r>
            <a:r>
              <a:rPr lang="en-US" dirty="0" err="1"/>
              <a:t>Github</a:t>
            </a:r>
            <a:r>
              <a:rPr lang="en-US" dirty="0"/>
              <a:t> repositories:</a:t>
            </a:r>
          </a:p>
          <a:p>
            <a:pPr lvl="1"/>
            <a:r>
              <a:rPr lang="en-US" dirty="0">
                <a:hlinkClick r:id="rId2"/>
              </a:rPr>
              <a:t>https://github.com/art-daq/artdaq/wiki</a:t>
            </a:r>
            <a:endParaRPr lang="en-US" dirty="0"/>
          </a:p>
          <a:p>
            <a:pPr lvl="1"/>
            <a:r>
              <a:rPr lang="en-US" dirty="0">
                <a:hlinkClick r:id="rId3"/>
              </a:rPr>
              <a:t>https://github.com/art-daq/artdaq_demo/wiki</a:t>
            </a:r>
            <a:endParaRPr lang="en-US" dirty="0"/>
          </a:p>
          <a:p>
            <a:pPr lvl="1"/>
            <a:r>
              <a:rPr lang="en-US" dirty="0"/>
              <a:t>Migrated from Redmine wikis, some formatting and link errors may remain</a:t>
            </a:r>
          </a:p>
          <a:p>
            <a:r>
              <a:rPr lang="en-US" dirty="0" err="1"/>
              <a:t>Doxygen</a:t>
            </a:r>
            <a:r>
              <a:rPr lang="en-US" dirty="0"/>
              <a:t> Source Code Browser</a:t>
            </a:r>
          </a:p>
          <a:p>
            <a:pPr lvl="1"/>
            <a:r>
              <a:rPr lang="en-US" dirty="0">
                <a:hlinkClick r:id="rId4"/>
              </a:rPr>
              <a:t>https://artdaq.fnal.gov/Doxygen/index.html</a:t>
            </a:r>
            <a:endParaRPr lang="en-US" dirty="0"/>
          </a:p>
          <a:p>
            <a:pPr lvl="1"/>
            <a:r>
              <a:rPr lang="en-US" dirty="0"/>
              <a:t>Services </a:t>
            </a:r>
            <a:r>
              <a:rPr lang="en-US"/>
              <a:t>login required</a:t>
            </a:r>
            <a:endParaRPr lang="en-US" dirty="0"/>
          </a:p>
        </p:txBody>
      </p:sp>
      <p:sp>
        <p:nvSpPr>
          <p:cNvPr id="7" name="Title 6">
            <a:extLst>
              <a:ext uri="{FF2B5EF4-FFF2-40B4-BE49-F238E27FC236}">
                <a16:creationId xmlns:a16="http://schemas.microsoft.com/office/drawing/2014/main" id="{0B61F8A7-A5FF-9B99-5EB9-20B38F41E750}"/>
              </a:ext>
            </a:extLst>
          </p:cNvPr>
          <p:cNvSpPr>
            <a:spLocks noGrp="1"/>
          </p:cNvSpPr>
          <p:nvPr>
            <p:ph type="title"/>
          </p:nvPr>
        </p:nvSpPr>
        <p:spPr/>
        <p:txBody>
          <a:bodyPr/>
          <a:lstStyle/>
          <a:p>
            <a:r>
              <a:rPr lang="en-US" dirty="0"/>
              <a:t>Further Reading</a:t>
            </a:r>
          </a:p>
        </p:txBody>
      </p:sp>
      <p:sp>
        <p:nvSpPr>
          <p:cNvPr id="4" name="Date Placeholder 3">
            <a:extLst>
              <a:ext uri="{FF2B5EF4-FFF2-40B4-BE49-F238E27FC236}">
                <a16:creationId xmlns:a16="http://schemas.microsoft.com/office/drawing/2014/main" id="{0DF39CCC-2A47-3C01-1BAA-D4B3C7D5E7F7}"/>
              </a:ext>
            </a:extLst>
          </p:cNvPr>
          <p:cNvSpPr>
            <a:spLocks noGrp="1"/>
          </p:cNvSpPr>
          <p:nvPr>
            <p:ph type="dt" sz="half" idx="2"/>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2136819E-7655-E6AB-6AB0-D8D57FFE14A1}"/>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372C2A69-9DDC-6344-2916-BD5C058E3F34}"/>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11433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i="1" dirty="0" err="1"/>
              <a:t>artdaq</a:t>
            </a:r>
            <a:r>
              <a:rPr lang="en-US" i="1" dirty="0"/>
              <a:t> </a:t>
            </a:r>
            <a:r>
              <a:rPr lang="en-US" dirty="0"/>
              <a:t>organizes the DAQ system into “layers”, with each process in each layer sending data to each process in following layers. </a:t>
            </a:r>
            <a:r>
              <a:rPr lang="en-US" dirty="0" err="1"/>
              <a:t>BoardReaders</a:t>
            </a:r>
            <a:r>
              <a:rPr lang="en-US" dirty="0"/>
              <a:t> communicate with readout hardware, </a:t>
            </a:r>
            <a:r>
              <a:rPr lang="en-US" dirty="0" err="1"/>
              <a:t>EventBuilders</a:t>
            </a:r>
            <a:r>
              <a:rPr lang="en-US" dirty="0"/>
              <a:t> construct full events from </a:t>
            </a:r>
            <a:r>
              <a:rPr lang="en-US" dirty="0" err="1"/>
              <a:t>BoardReader</a:t>
            </a:r>
            <a:r>
              <a:rPr lang="en-US" dirty="0"/>
              <a:t> “Fragments”, and EVBs, </a:t>
            </a:r>
            <a:r>
              <a:rPr lang="en-US" dirty="0" err="1"/>
              <a:t>DataLoggers</a:t>
            </a:r>
            <a:r>
              <a:rPr lang="en-US" dirty="0"/>
              <a:t> and Dispatchers provide </a:t>
            </a:r>
            <a:r>
              <a:rPr lang="en-US" i="1" dirty="0"/>
              <a:t>art</a:t>
            </a:r>
            <a:r>
              <a:rPr lang="en-US" dirty="0"/>
              <a:t> environments for running experiment-specific filtering, data writing, and analysis tasks.</a:t>
            </a:r>
            <a:endParaRPr lang="en-US" i="1" dirty="0"/>
          </a:p>
        </p:txBody>
      </p:sp>
      <p:sp>
        <p:nvSpPr>
          <p:cNvPr id="4" name="Date Placeholder 3"/>
          <p:cNvSpPr>
            <a:spLocks noGrp="1"/>
          </p:cNvSpPr>
          <p:nvPr>
            <p:ph type="dt" sz="half" idx="14"/>
          </p:nvPr>
        </p:nvSpPr>
        <p:spPr/>
        <p:txBody>
          <a:bodyPr/>
          <a:lstStyle/>
          <a:p>
            <a:pPr>
              <a:defRPr/>
            </a:pPr>
            <a:r>
              <a:rPr lang="en-US" dirty="0"/>
              <a:t>11/9/2022</a:t>
            </a:r>
          </a:p>
        </p:txBody>
      </p:sp>
      <p:sp>
        <p:nvSpPr>
          <p:cNvPr id="5" name="Footer Placeholder 4"/>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Title 6"/>
          <p:cNvSpPr>
            <a:spLocks noGrp="1"/>
          </p:cNvSpPr>
          <p:nvPr>
            <p:ph type="title"/>
          </p:nvPr>
        </p:nvSpPr>
        <p:spPr/>
        <p:txBody>
          <a:bodyPr/>
          <a:lstStyle/>
          <a:p>
            <a:r>
              <a:rPr lang="en-US" i="1" dirty="0" err="1"/>
              <a:t>artdaq</a:t>
            </a:r>
            <a:r>
              <a:rPr lang="en-US" dirty="0"/>
              <a:t> System Layout (Full)</a:t>
            </a:r>
          </a:p>
        </p:txBody>
      </p:sp>
      <p:sp>
        <p:nvSpPr>
          <p:cNvPr id="28" name="Rectangle 27">
            <a:extLst>
              <a:ext uri="{FF2B5EF4-FFF2-40B4-BE49-F238E27FC236}">
                <a16:creationId xmlns:a16="http://schemas.microsoft.com/office/drawing/2014/main" id="{656BB65E-19D4-4F12-821F-30C3FF3F2DAE}"/>
              </a:ext>
            </a:extLst>
          </p:cNvPr>
          <p:cNvSpPr/>
          <p:nvPr/>
        </p:nvSpPr>
        <p:spPr>
          <a:xfrm>
            <a:off x="2343150" y="7440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Routing Manager</a:t>
            </a:r>
          </a:p>
        </p:txBody>
      </p:sp>
      <p:sp>
        <p:nvSpPr>
          <p:cNvPr id="31" name="Rectangle 30">
            <a:extLst>
              <a:ext uri="{FF2B5EF4-FFF2-40B4-BE49-F238E27FC236}">
                <a16:creationId xmlns:a16="http://schemas.microsoft.com/office/drawing/2014/main" id="{16ADE9A1-F049-41D3-BD03-5B8FA7CBCC9D}"/>
              </a:ext>
            </a:extLst>
          </p:cNvPr>
          <p:cNvSpPr/>
          <p:nvPr/>
        </p:nvSpPr>
        <p:spPr>
          <a:xfrm>
            <a:off x="4229100" y="7440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Routing Manager</a:t>
            </a:r>
          </a:p>
        </p:txBody>
      </p:sp>
      <p:sp>
        <p:nvSpPr>
          <p:cNvPr id="32" name="Rectangle 31">
            <a:extLst>
              <a:ext uri="{FF2B5EF4-FFF2-40B4-BE49-F238E27FC236}">
                <a16:creationId xmlns:a16="http://schemas.microsoft.com/office/drawing/2014/main" id="{D21E4AA9-29BF-4C38-9F99-25ACC154608E}"/>
              </a:ext>
            </a:extLst>
          </p:cNvPr>
          <p:cNvSpPr/>
          <p:nvPr/>
        </p:nvSpPr>
        <p:spPr>
          <a:xfrm>
            <a:off x="6115050" y="7440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Routing Manager</a:t>
            </a:r>
          </a:p>
        </p:txBody>
      </p:sp>
      <p:sp>
        <p:nvSpPr>
          <p:cNvPr id="35" name="Rectangle 34">
            <a:extLst>
              <a:ext uri="{FF2B5EF4-FFF2-40B4-BE49-F238E27FC236}">
                <a16:creationId xmlns:a16="http://schemas.microsoft.com/office/drawing/2014/main" id="{747EB3A4-D829-4E9C-9C0F-FACDF094FC20}"/>
              </a:ext>
            </a:extLst>
          </p:cNvPr>
          <p:cNvSpPr/>
          <p:nvPr/>
        </p:nvSpPr>
        <p:spPr>
          <a:xfrm>
            <a:off x="464265"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Hardware</a:t>
            </a:r>
          </a:p>
        </p:txBody>
      </p:sp>
      <p:sp>
        <p:nvSpPr>
          <p:cNvPr id="36" name="Rectangle 35">
            <a:extLst>
              <a:ext uri="{FF2B5EF4-FFF2-40B4-BE49-F238E27FC236}">
                <a16:creationId xmlns:a16="http://schemas.microsoft.com/office/drawing/2014/main" id="{37C5ECD3-BF09-4131-8911-1E0BAB04E37A}"/>
              </a:ext>
            </a:extLst>
          </p:cNvPr>
          <p:cNvSpPr/>
          <p:nvPr/>
        </p:nvSpPr>
        <p:spPr>
          <a:xfrm>
            <a:off x="1400175" y="152289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Board</a:t>
            </a:r>
          </a:p>
          <a:p>
            <a:pPr algn="ctr"/>
            <a:r>
              <a:rPr lang="en-US" sz="900" dirty="0">
                <a:solidFill>
                  <a:schemeClr val="accent6">
                    <a:lumMod val="75000"/>
                  </a:schemeClr>
                </a:solidFill>
              </a:rPr>
              <a:t>Reader</a:t>
            </a:r>
          </a:p>
        </p:txBody>
      </p:sp>
      <p:sp>
        <p:nvSpPr>
          <p:cNvPr id="38" name="Rectangle 37">
            <a:extLst>
              <a:ext uri="{FF2B5EF4-FFF2-40B4-BE49-F238E27FC236}">
                <a16:creationId xmlns:a16="http://schemas.microsoft.com/office/drawing/2014/main" id="{0FF0D3DA-7859-4691-8523-F2A64876EA3F}"/>
              </a:ext>
            </a:extLst>
          </p:cNvPr>
          <p:cNvSpPr/>
          <p:nvPr/>
        </p:nvSpPr>
        <p:spPr>
          <a:xfrm>
            <a:off x="5172075"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Data Logger</a:t>
            </a:r>
          </a:p>
        </p:txBody>
      </p:sp>
      <p:sp>
        <p:nvSpPr>
          <p:cNvPr id="39" name="Rectangle 38">
            <a:extLst>
              <a:ext uri="{FF2B5EF4-FFF2-40B4-BE49-F238E27FC236}">
                <a16:creationId xmlns:a16="http://schemas.microsoft.com/office/drawing/2014/main" id="{DB7B197A-A8A3-4F74-99A9-17A409A29AA6}"/>
              </a:ext>
            </a:extLst>
          </p:cNvPr>
          <p:cNvSpPr/>
          <p:nvPr/>
        </p:nvSpPr>
        <p:spPr>
          <a:xfrm>
            <a:off x="3286125"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Event</a:t>
            </a:r>
          </a:p>
          <a:p>
            <a:pPr algn="ctr"/>
            <a:r>
              <a:rPr lang="en-US" sz="900" dirty="0">
                <a:solidFill>
                  <a:schemeClr val="accent6">
                    <a:lumMod val="75000"/>
                  </a:schemeClr>
                </a:solidFill>
              </a:rPr>
              <a:t>Builder</a:t>
            </a:r>
          </a:p>
        </p:txBody>
      </p:sp>
      <p:sp>
        <p:nvSpPr>
          <p:cNvPr id="42" name="Rectangle 41">
            <a:extLst>
              <a:ext uri="{FF2B5EF4-FFF2-40B4-BE49-F238E27FC236}">
                <a16:creationId xmlns:a16="http://schemas.microsoft.com/office/drawing/2014/main" id="{2FC113FF-6916-4AFF-99E6-1707277B2C61}"/>
              </a:ext>
            </a:extLst>
          </p:cNvPr>
          <p:cNvSpPr/>
          <p:nvPr/>
        </p:nvSpPr>
        <p:spPr>
          <a:xfrm>
            <a:off x="7058025"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Dispatcher</a:t>
            </a:r>
          </a:p>
        </p:txBody>
      </p:sp>
      <p:sp>
        <p:nvSpPr>
          <p:cNvPr id="43" name="Rectangle 42">
            <a:extLst>
              <a:ext uri="{FF2B5EF4-FFF2-40B4-BE49-F238E27FC236}">
                <a16:creationId xmlns:a16="http://schemas.microsoft.com/office/drawing/2014/main" id="{D045F030-106E-4543-980A-6AFB6449FDBF}"/>
              </a:ext>
            </a:extLst>
          </p:cNvPr>
          <p:cNvSpPr/>
          <p:nvPr/>
        </p:nvSpPr>
        <p:spPr>
          <a:xfrm>
            <a:off x="8001000" y="12012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Online Monitor</a:t>
            </a:r>
          </a:p>
        </p:txBody>
      </p:sp>
      <p:sp>
        <p:nvSpPr>
          <p:cNvPr id="44" name="Rectangle 43">
            <a:extLst>
              <a:ext uri="{FF2B5EF4-FFF2-40B4-BE49-F238E27FC236}">
                <a16:creationId xmlns:a16="http://schemas.microsoft.com/office/drawing/2014/main" id="{F20EE5E3-2432-485D-AAD4-7BFB93198677}"/>
              </a:ext>
            </a:extLst>
          </p:cNvPr>
          <p:cNvSpPr/>
          <p:nvPr/>
        </p:nvSpPr>
        <p:spPr>
          <a:xfrm>
            <a:off x="45720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solidFill>
                  <a:schemeClr val="accent6">
                    <a:lumMod val="75000"/>
                  </a:schemeClr>
                </a:solidFill>
              </a:rPr>
              <a:t>Hardware</a:t>
            </a:r>
            <a:endParaRPr lang="en-US" sz="900" dirty="0">
              <a:solidFill>
                <a:schemeClr val="accent6">
                  <a:lumMod val="75000"/>
                </a:schemeClr>
              </a:solidFill>
            </a:endParaRPr>
          </a:p>
        </p:txBody>
      </p:sp>
      <p:sp>
        <p:nvSpPr>
          <p:cNvPr id="45" name="Rectangle 44">
            <a:extLst>
              <a:ext uri="{FF2B5EF4-FFF2-40B4-BE49-F238E27FC236}">
                <a16:creationId xmlns:a16="http://schemas.microsoft.com/office/drawing/2014/main" id="{AF5BD01B-88BF-4C5C-8A00-E03A5D865922}"/>
              </a:ext>
            </a:extLst>
          </p:cNvPr>
          <p:cNvSpPr/>
          <p:nvPr/>
        </p:nvSpPr>
        <p:spPr>
          <a:xfrm>
            <a:off x="140724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Board</a:t>
            </a:r>
          </a:p>
          <a:p>
            <a:pPr algn="ctr"/>
            <a:r>
              <a:rPr lang="en-US" sz="900" dirty="0">
                <a:solidFill>
                  <a:schemeClr val="accent6">
                    <a:lumMod val="75000"/>
                  </a:schemeClr>
                </a:solidFill>
              </a:rPr>
              <a:t>Reader</a:t>
            </a:r>
          </a:p>
        </p:txBody>
      </p:sp>
      <p:sp>
        <p:nvSpPr>
          <p:cNvPr id="47" name="Rectangle 46">
            <a:extLst>
              <a:ext uri="{FF2B5EF4-FFF2-40B4-BE49-F238E27FC236}">
                <a16:creationId xmlns:a16="http://schemas.microsoft.com/office/drawing/2014/main" id="{AD472246-0BC9-43F1-8ECC-BEAB7C9AB0FD}"/>
              </a:ext>
            </a:extLst>
          </p:cNvPr>
          <p:cNvSpPr/>
          <p:nvPr/>
        </p:nvSpPr>
        <p:spPr>
          <a:xfrm>
            <a:off x="517914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Data Logger</a:t>
            </a:r>
          </a:p>
        </p:txBody>
      </p:sp>
      <p:sp>
        <p:nvSpPr>
          <p:cNvPr id="48" name="Rectangle 47">
            <a:extLst>
              <a:ext uri="{FF2B5EF4-FFF2-40B4-BE49-F238E27FC236}">
                <a16:creationId xmlns:a16="http://schemas.microsoft.com/office/drawing/2014/main" id="{E4D4C245-D096-4C77-82E8-5D19722D0718}"/>
              </a:ext>
            </a:extLst>
          </p:cNvPr>
          <p:cNvSpPr/>
          <p:nvPr/>
        </p:nvSpPr>
        <p:spPr>
          <a:xfrm>
            <a:off x="329319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Event Builder</a:t>
            </a:r>
          </a:p>
        </p:txBody>
      </p:sp>
      <p:sp>
        <p:nvSpPr>
          <p:cNvPr id="52" name="Rectangle 51">
            <a:extLst>
              <a:ext uri="{FF2B5EF4-FFF2-40B4-BE49-F238E27FC236}">
                <a16:creationId xmlns:a16="http://schemas.microsoft.com/office/drawing/2014/main" id="{B8C60C8F-725C-44FB-BFAD-0032D995268C}"/>
              </a:ext>
            </a:extLst>
          </p:cNvPr>
          <p:cNvSpPr/>
          <p:nvPr/>
        </p:nvSpPr>
        <p:spPr>
          <a:xfrm>
            <a:off x="8008065" y="18859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solidFill>
                  <a:schemeClr val="accent6">
                    <a:lumMod val="75000"/>
                  </a:schemeClr>
                </a:solidFill>
              </a:rPr>
              <a:t>Online Monitor</a:t>
            </a:r>
          </a:p>
        </p:txBody>
      </p:sp>
      <p:sp>
        <p:nvSpPr>
          <p:cNvPr id="53" name="Rectangle 52">
            <a:extLst>
              <a:ext uri="{FF2B5EF4-FFF2-40B4-BE49-F238E27FC236}">
                <a16:creationId xmlns:a16="http://schemas.microsoft.com/office/drawing/2014/main" id="{8C439E8F-71C6-4804-85AB-F46E1913170D}"/>
              </a:ext>
            </a:extLst>
          </p:cNvPr>
          <p:cNvSpPr/>
          <p:nvPr/>
        </p:nvSpPr>
        <p:spPr>
          <a:xfrm>
            <a:off x="464265" y="2988489"/>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solidFill>
                  <a:schemeClr val="accent6">
                    <a:lumMod val="75000"/>
                  </a:schemeClr>
                </a:solidFill>
              </a:rPr>
              <a:t>Hardware</a:t>
            </a:r>
            <a:endParaRPr lang="en-US" sz="900" dirty="0">
              <a:solidFill>
                <a:schemeClr val="accent6">
                  <a:lumMod val="75000"/>
                </a:schemeClr>
              </a:solidFill>
            </a:endParaRPr>
          </a:p>
        </p:txBody>
      </p:sp>
      <p:sp>
        <p:nvSpPr>
          <p:cNvPr id="54" name="Rectangle 53">
            <a:extLst>
              <a:ext uri="{FF2B5EF4-FFF2-40B4-BE49-F238E27FC236}">
                <a16:creationId xmlns:a16="http://schemas.microsoft.com/office/drawing/2014/main" id="{E69486F9-F479-465B-8B58-15ACEC7E9F7E}"/>
              </a:ext>
            </a:extLst>
          </p:cNvPr>
          <p:cNvSpPr/>
          <p:nvPr/>
        </p:nvSpPr>
        <p:spPr>
          <a:xfrm>
            <a:off x="1407240" y="2988489"/>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Board</a:t>
            </a:r>
          </a:p>
          <a:p>
            <a:pPr algn="ctr"/>
            <a:r>
              <a:rPr lang="en-US" sz="900" dirty="0">
                <a:solidFill>
                  <a:schemeClr val="accent6">
                    <a:lumMod val="75000"/>
                  </a:schemeClr>
                </a:solidFill>
              </a:rPr>
              <a:t>Reader</a:t>
            </a:r>
          </a:p>
        </p:txBody>
      </p:sp>
      <p:cxnSp>
        <p:nvCxnSpPr>
          <p:cNvPr id="63" name="Straight Arrow Connector 62">
            <a:extLst>
              <a:ext uri="{FF2B5EF4-FFF2-40B4-BE49-F238E27FC236}">
                <a16:creationId xmlns:a16="http://schemas.microsoft.com/office/drawing/2014/main" id="{22E1B90C-A503-441A-8558-6D5AA942CC5C}"/>
              </a:ext>
            </a:extLst>
          </p:cNvPr>
          <p:cNvCxnSpPr>
            <a:cxnSpLocks/>
            <a:stCxn id="42" idx="3"/>
            <a:endCxn id="43" idx="1"/>
          </p:cNvCxnSpPr>
          <p:nvPr/>
        </p:nvCxnSpPr>
        <p:spPr>
          <a:xfrm flipV="1">
            <a:off x="7743825" y="1429850"/>
            <a:ext cx="257175" cy="319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3038652F-ADF9-4CD0-8C49-33564C95C27E}"/>
              </a:ext>
            </a:extLst>
          </p:cNvPr>
          <p:cNvCxnSpPr>
            <a:stCxn id="42" idx="3"/>
            <a:endCxn id="52" idx="1"/>
          </p:cNvCxnSpPr>
          <p:nvPr/>
        </p:nvCxnSpPr>
        <p:spPr>
          <a:xfrm>
            <a:off x="7743825" y="1749116"/>
            <a:ext cx="264240" cy="3654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AD8BFE31-4AB3-44D5-A485-E9B821093CF9}"/>
              </a:ext>
            </a:extLst>
          </p:cNvPr>
          <p:cNvCxnSpPr>
            <a:stCxn id="38" idx="3"/>
            <a:endCxn id="42" idx="1"/>
          </p:cNvCxnSpPr>
          <p:nvPr/>
        </p:nvCxnSpPr>
        <p:spPr>
          <a:xfrm>
            <a:off x="5857875" y="1749116"/>
            <a:ext cx="1200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B95F5699-6461-480C-9BA0-FDB1E6445550}"/>
              </a:ext>
            </a:extLst>
          </p:cNvPr>
          <p:cNvCxnSpPr>
            <a:stCxn id="47" idx="3"/>
            <a:endCxn id="42" idx="1"/>
          </p:cNvCxnSpPr>
          <p:nvPr/>
        </p:nvCxnSpPr>
        <p:spPr>
          <a:xfrm flipV="1">
            <a:off x="5864940" y="1749116"/>
            <a:ext cx="1193085" cy="75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D86A837C-3199-44DD-B87E-CEF9940524F7}"/>
              </a:ext>
            </a:extLst>
          </p:cNvPr>
          <p:cNvCxnSpPr>
            <a:endCxn id="38" idx="1"/>
          </p:cNvCxnSpPr>
          <p:nvPr/>
        </p:nvCxnSpPr>
        <p:spPr>
          <a:xfrm flipV="1">
            <a:off x="3986055" y="1749116"/>
            <a:ext cx="1186020" cy="15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5112CAC4-CA8E-44E6-B53F-FA51BCBD2069}"/>
              </a:ext>
            </a:extLst>
          </p:cNvPr>
          <p:cNvCxnSpPr>
            <a:cxnSpLocks/>
            <a:stCxn id="48" idx="3"/>
            <a:endCxn id="47" idx="1"/>
          </p:cNvCxnSpPr>
          <p:nvPr/>
        </p:nvCxnSpPr>
        <p:spPr>
          <a:xfrm>
            <a:off x="3978990" y="2499134"/>
            <a:ext cx="1200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49390ACC-F792-4D15-ADB8-5EB6134A2DBC}"/>
              </a:ext>
            </a:extLst>
          </p:cNvPr>
          <p:cNvCxnSpPr>
            <a:stCxn id="48" idx="3"/>
            <a:endCxn id="38" idx="1"/>
          </p:cNvCxnSpPr>
          <p:nvPr/>
        </p:nvCxnSpPr>
        <p:spPr>
          <a:xfrm flipV="1">
            <a:off x="3978990" y="1749116"/>
            <a:ext cx="1193085" cy="75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DC87922C-536C-4682-95B0-7991B1520B57}"/>
              </a:ext>
            </a:extLst>
          </p:cNvPr>
          <p:cNvCxnSpPr>
            <a:stCxn id="39" idx="3"/>
            <a:endCxn id="47" idx="1"/>
          </p:cNvCxnSpPr>
          <p:nvPr/>
        </p:nvCxnSpPr>
        <p:spPr>
          <a:xfrm>
            <a:off x="3971925" y="1749116"/>
            <a:ext cx="1207215" cy="75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2E92E61A-0509-47B0-A048-13248D63CD11}"/>
              </a:ext>
            </a:extLst>
          </p:cNvPr>
          <p:cNvCxnSpPr>
            <a:stCxn id="36" idx="3"/>
            <a:endCxn id="39" idx="1"/>
          </p:cNvCxnSpPr>
          <p:nvPr/>
        </p:nvCxnSpPr>
        <p:spPr>
          <a:xfrm flipV="1">
            <a:off x="2085975" y="1749116"/>
            <a:ext cx="1200150" cy="2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0B62C7BC-E6DF-4D98-82D0-81BA98FA56F1}"/>
              </a:ext>
            </a:extLst>
          </p:cNvPr>
          <p:cNvCxnSpPr>
            <a:stCxn id="36" idx="3"/>
            <a:endCxn id="48" idx="1"/>
          </p:cNvCxnSpPr>
          <p:nvPr/>
        </p:nvCxnSpPr>
        <p:spPr>
          <a:xfrm>
            <a:off x="2085975" y="1751494"/>
            <a:ext cx="1207215" cy="747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E8768300-7DD7-4CA7-B708-744B0729A61D}"/>
              </a:ext>
            </a:extLst>
          </p:cNvPr>
          <p:cNvCxnSpPr>
            <a:stCxn id="45" idx="3"/>
            <a:endCxn id="39" idx="1"/>
          </p:cNvCxnSpPr>
          <p:nvPr/>
        </p:nvCxnSpPr>
        <p:spPr>
          <a:xfrm flipV="1">
            <a:off x="2093040" y="1749116"/>
            <a:ext cx="1193085" cy="75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B43E0060-54C8-4C1E-9675-A538B6841286}"/>
              </a:ext>
            </a:extLst>
          </p:cNvPr>
          <p:cNvCxnSpPr>
            <a:stCxn id="45" idx="3"/>
            <a:endCxn id="48" idx="1"/>
          </p:cNvCxnSpPr>
          <p:nvPr/>
        </p:nvCxnSpPr>
        <p:spPr>
          <a:xfrm>
            <a:off x="2093040" y="2499134"/>
            <a:ext cx="1200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FAAEBD6C-4699-444E-AD46-5ED0754AEC95}"/>
              </a:ext>
            </a:extLst>
          </p:cNvPr>
          <p:cNvCxnSpPr>
            <a:stCxn id="54" idx="3"/>
            <a:endCxn id="39" idx="1"/>
          </p:cNvCxnSpPr>
          <p:nvPr/>
        </p:nvCxnSpPr>
        <p:spPr>
          <a:xfrm flipV="1">
            <a:off x="2093040" y="1749116"/>
            <a:ext cx="1193085" cy="1467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9494716A-FCB2-4027-B22C-8B6E3E89E49F}"/>
              </a:ext>
            </a:extLst>
          </p:cNvPr>
          <p:cNvCxnSpPr>
            <a:stCxn id="54" idx="3"/>
            <a:endCxn id="48" idx="1"/>
          </p:cNvCxnSpPr>
          <p:nvPr/>
        </p:nvCxnSpPr>
        <p:spPr>
          <a:xfrm flipV="1">
            <a:off x="2093040" y="2499134"/>
            <a:ext cx="1200150" cy="717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0921D26D-5554-4968-9D7E-044512AC9EAD}"/>
              </a:ext>
            </a:extLst>
          </p:cNvPr>
          <p:cNvCxnSpPr>
            <a:stCxn id="35" idx="3"/>
            <a:endCxn id="36" idx="1"/>
          </p:cNvCxnSpPr>
          <p:nvPr/>
        </p:nvCxnSpPr>
        <p:spPr>
          <a:xfrm>
            <a:off x="1150065" y="1749116"/>
            <a:ext cx="250110" cy="2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E3E10E2-5DDB-44CE-B50F-63906BD8CF33}"/>
              </a:ext>
            </a:extLst>
          </p:cNvPr>
          <p:cNvCxnSpPr>
            <a:stCxn id="44" idx="3"/>
            <a:endCxn id="45" idx="1"/>
          </p:cNvCxnSpPr>
          <p:nvPr/>
        </p:nvCxnSpPr>
        <p:spPr>
          <a:xfrm>
            <a:off x="1143000" y="2499134"/>
            <a:ext cx="2642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B3568A21-655F-4FF9-9349-138CF6744F1F}"/>
              </a:ext>
            </a:extLst>
          </p:cNvPr>
          <p:cNvCxnSpPr>
            <a:stCxn id="53" idx="3"/>
            <a:endCxn id="54" idx="1"/>
          </p:cNvCxnSpPr>
          <p:nvPr/>
        </p:nvCxnSpPr>
        <p:spPr>
          <a:xfrm>
            <a:off x="1150065" y="3217089"/>
            <a:ext cx="2571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FC685ED9-CB9A-4B3B-ABCF-0349C5E1D20A}"/>
              </a:ext>
            </a:extLst>
          </p:cNvPr>
          <p:cNvCxnSpPr>
            <a:stCxn id="28" idx="1"/>
            <a:endCxn id="36" idx="3"/>
          </p:cNvCxnSpPr>
          <p:nvPr/>
        </p:nvCxnSpPr>
        <p:spPr>
          <a:xfrm flipH="1">
            <a:off x="2085975" y="972650"/>
            <a:ext cx="257175" cy="778844"/>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4" name="Straight Arrow Connector 103">
            <a:extLst>
              <a:ext uri="{FF2B5EF4-FFF2-40B4-BE49-F238E27FC236}">
                <a16:creationId xmlns:a16="http://schemas.microsoft.com/office/drawing/2014/main" id="{6D5AC635-5685-4074-8E62-7926007E5A77}"/>
              </a:ext>
            </a:extLst>
          </p:cNvPr>
          <p:cNvCxnSpPr>
            <a:stCxn id="28" idx="1"/>
            <a:endCxn id="45" idx="3"/>
          </p:cNvCxnSpPr>
          <p:nvPr/>
        </p:nvCxnSpPr>
        <p:spPr>
          <a:xfrm flipH="1">
            <a:off x="2093040" y="972650"/>
            <a:ext cx="250110" cy="1526484"/>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Straight Arrow Connector 105">
            <a:extLst>
              <a:ext uri="{FF2B5EF4-FFF2-40B4-BE49-F238E27FC236}">
                <a16:creationId xmlns:a16="http://schemas.microsoft.com/office/drawing/2014/main" id="{82B7A23E-C258-40C1-A34A-151BA5923F09}"/>
              </a:ext>
            </a:extLst>
          </p:cNvPr>
          <p:cNvCxnSpPr>
            <a:stCxn id="28" idx="1"/>
            <a:endCxn id="54" idx="3"/>
          </p:cNvCxnSpPr>
          <p:nvPr/>
        </p:nvCxnSpPr>
        <p:spPr>
          <a:xfrm flipH="1">
            <a:off x="2093040" y="972650"/>
            <a:ext cx="250110" cy="2244439"/>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Straight Arrow Connector 107">
            <a:extLst>
              <a:ext uri="{FF2B5EF4-FFF2-40B4-BE49-F238E27FC236}">
                <a16:creationId xmlns:a16="http://schemas.microsoft.com/office/drawing/2014/main" id="{58C1094C-3A60-43ED-9DC3-F55C42838F1E}"/>
              </a:ext>
            </a:extLst>
          </p:cNvPr>
          <p:cNvCxnSpPr>
            <a:stCxn id="39" idx="1"/>
            <a:endCxn id="28" idx="3"/>
          </p:cNvCxnSpPr>
          <p:nvPr/>
        </p:nvCxnSpPr>
        <p:spPr>
          <a:xfrm flipH="1" flipV="1">
            <a:off x="3028950" y="972650"/>
            <a:ext cx="257175" cy="776466"/>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Straight Arrow Connector 109">
            <a:extLst>
              <a:ext uri="{FF2B5EF4-FFF2-40B4-BE49-F238E27FC236}">
                <a16:creationId xmlns:a16="http://schemas.microsoft.com/office/drawing/2014/main" id="{7E33F6CD-FB5D-4563-8102-229ABC924972}"/>
              </a:ext>
            </a:extLst>
          </p:cNvPr>
          <p:cNvCxnSpPr>
            <a:stCxn id="48" idx="1"/>
            <a:endCxn id="28" idx="3"/>
          </p:cNvCxnSpPr>
          <p:nvPr/>
        </p:nvCxnSpPr>
        <p:spPr>
          <a:xfrm flipH="1" flipV="1">
            <a:off x="3028950" y="972650"/>
            <a:ext cx="264240" cy="1526484"/>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Straight Arrow Connector 110">
            <a:extLst>
              <a:ext uri="{FF2B5EF4-FFF2-40B4-BE49-F238E27FC236}">
                <a16:creationId xmlns:a16="http://schemas.microsoft.com/office/drawing/2014/main" id="{32660F91-9248-456D-9CDE-0C993B15A1A7}"/>
              </a:ext>
            </a:extLst>
          </p:cNvPr>
          <p:cNvCxnSpPr>
            <a:cxnSpLocks/>
            <a:stCxn id="38" idx="1"/>
            <a:endCxn id="31" idx="3"/>
          </p:cNvCxnSpPr>
          <p:nvPr/>
        </p:nvCxnSpPr>
        <p:spPr>
          <a:xfrm flipH="1" flipV="1">
            <a:off x="4914900" y="972650"/>
            <a:ext cx="257175" cy="776466"/>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2" name="Straight Arrow Connector 111">
            <a:extLst>
              <a:ext uri="{FF2B5EF4-FFF2-40B4-BE49-F238E27FC236}">
                <a16:creationId xmlns:a16="http://schemas.microsoft.com/office/drawing/2014/main" id="{367C70D0-AF0F-454C-8C49-9914B507B5B0}"/>
              </a:ext>
            </a:extLst>
          </p:cNvPr>
          <p:cNvCxnSpPr>
            <a:cxnSpLocks/>
            <a:stCxn id="47" idx="1"/>
            <a:endCxn id="31" idx="3"/>
          </p:cNvCxnSpPr>
          <p:nvPr/>
        </p:nvCxnSpPr>
        <p:spPr>
          <a:xfrm flipH="1" flipV="1">
            <a:off x="4914900" y="972650"/>
            <a:ext cx="264240" cy="1526484"/>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7" name="Straight Arrow Connector 116">
            <a:extLst>
              <a:ext uri="{FF2B5EF4-FFF2-40B4-BE49-F238E27FC236}">
                <a16:creationId xmlns:a16="http://schemas.microsoft.com/office/drawing/2014/main" id="{A7B747AC-C5F8-4E79-83E2-E18ACE6C0599}"/>
              </a:ext>
            </a:extLst>
          </p:cNvPr>
          <p:cNvCxnSpPr>
            <a:cxnSpLocks/>
            <a:stCxn id="31" idx="1"/>
            <a:endCxn id="39" idx="3"/>
          </p:cNvCxnSpPr>
          <p:nvPr/>
        </p:nvCxnSpPr>
        <p:spPr>
          <a:xfrm flipH="1">
            <a:off x="3971925" y="972650"/>
            <a:ext cx="257175" cy="776466"/>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8" name="Straight Arrow Connector 117">
            <a:extLst>
              <a:ext uri="{FF2B5EF4-FFF2-40B4-BE49-F238E27FC236}">
                <a16:creationId xmlns:a16="http://schemas.microsoft.com/office/drawing/2014/main" id="{AFE13B10-6FDB-40B6-83BB-6BC184429836}"/>
              </a:ext>
            </a:extLst>
          </p:cNvPr>
          <p:cNvCxnSpPr>
            <a:cxnSpLocks/>
            <a:stCxn id="31" idx="1"/>
            <a:endCxn id="48" idx="3"/>
          </p:cNvCxnSpPr>
          <p:nvPr/>
        </p:nvCxnSpPr>
        <p:spPr>
          <a:xfrm flipH="1">
            <a:off x="3978990" y="972650"/>
            <a:ext cx="250110" cy="1526484"/>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3" name="Straight Arrow Connector 122">
            <a:extLst>
              <a:ext uri="{FF2B5EF4-FFF2-40B4-BE49-F238E27FC236}">
                <a16:creationId xmlns:a16="http://schemas.microsoft.com/office/drawing/2014/main" id="{9BE82AF0-0DF0-42F4-B90B-DD0E4B2802A9}"/>
              </a:ext>
            </a:extLst>
          </p:cNvPr>
          <p:cNvCxnSpPr>
            <a:cxnSpLocks/>
            <a:stCxn id="32" idx="1"/>
            <a:endCxn id="38" idx="3"/>
          </p:cNvCxnSpPr>
          <p:nvPr/>
        </p:nvCxnSpPr>
        <p:spPr>
          <a:xfrm flipH="1">
            <a:off x="5857875" y="972650"/>
            <a:ext cx="257175" cy="776466"/>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4" name="Straight Arrow Connector 123">
            <a:extLst>
              <a:ext uri="{FF2B5EF4-FFF2-40B4-BE49-F238E27FC236}">
                <a16:creationId xmlns:a16="http://schemas.microsoft.com/office/drawing/2014/main" id="{24372720-0428-47E7-B1A3-BB9A1D420B07}"/>
              </a:ext>
            </a:extLst>
          </p:cNvPr>
          <p:cNvCxnSpPr>
            <a:cxnSpLocks/>
            <a:stCxn id="32" idx="1"/>
            <a:endCxn id="47" idx="3"/>
          </p:cNvCxnSpPr>
          <p:nvPr/>
        </p:nvCxnSpPr>
        <p:spPr>
          <a:xfrm flipH="1">
            <a:off x="5864940" y="972650"/>
            <a:ext cx="250110" cy="1526484"/>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9" name="Straight Arrow Connector 128">
            <a:extLst>
              <a:ext uri="{FF2B5EF4-FFF2-40B4-BE49-F238E27FC236}">
                <a16:creationId xmlns:a16="http://schemas.microsoft.com/office/drawing/2014/main" id="{589DB5F6-BE0A-452A-BCF8-8D2874A0E84A}"/>
              </a:ext>
            </a:extLst>
          </p:cNvPr>
          <p:cNvCxnSpPr>
            <a:cxnSpLocks/>
            <a:stCxn id="42" idx="1"/>
            <a:endCxn id="32" idx="3"/>
          </p:cNvCxnSpPr>
          <p:nvPr/>
        </p:nvCxnSpPr>
        <p:spPr>
          <a:xfrm flipH="1" flipV="1">
            <a:off x="6800850" y="972650"/>
            <a:ext cx="257175" cy="776466"/>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1084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In ICARUS DAQ, the </a:t>
            </a:r>
            <a:r>
              <a:rPr lang="en-US" dirty="0" err="1"/>
              <a:t>EventBuilder</a:t>
            </a:r>
            <a:r>
              <a:rPr lang="en-US" dirty="0"/>
              <a:t> </a:t>
            </a:r>
            <a:r>
              <a:rPr lang="en-US" i="1" dirty="0"/>
              <a:t>art</a:t>
            </a:r>
            <a:r>
              <a:rPr lang="en-US" dirty="0"/>
              <a:t> processes handle writing data to file and communicate directly with the Dispatcher. </a:t>
            </a:r>
            <a:r>
              <a:rPr lang="en-US" dirty="0" err="1"/>
              <a:t>RoutingManagers</a:t>
            </a:r>
            <a:r>
              <a:rPr lang="en-US" dirty="0"/>
              <a:t> are not used.</a:t>
            </a:r>
          </a:p>
        </p:txBody>
      </p:sp>
      <p:sp>
        <p:nvSpPr>
          <p:cNvPr id="4" name="Date Placeholder 3"/>
          <p:cNvSpPr>
            <a:spLocks noGrp="1"/>
          </p:cNvSpPr>
          <p:nvPr>
            <p:ph type="dt" sz="half" idx="14"/>
          </p:nvPr>
        </p:nvSpPr>
        <p:spPr/>
        <p:txBody>
          <a:bodyPr/>
          <a:lstStyle/>
          <a:p>
            <a:pPr>
              <a:defRPr/>
            </a:pPr>
            <a:r>
              <a:rPr lang="en-US" dirty="0"/>
              <a:t>11/9/2022</a:t>
            </a:r>
          </a:p>
        </p:txBody>
      </p:sp>
      <p:sp>
        <p:nvSpPr>
          <p:cNvPr id="5" name="Footer Placeholder 4"/>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itle 6"/>
          <p:cNvSpPr>
            <a:spLocks noGrp="1"/>
          </p:cNvSpPr>
          <p:nvPr>
            <p:ph type="title"/>
          </p:nvPr>
        </p:nvSpPr>
        <p:spPr/>
        <p:txBody>
          <a:bodyPr/>
          <a:lstStyle/>
          <a:p>
            <a:r>
              <a:rPr lang="en-US" i="1" dirty="0" err="1"/>
              <a:t>artdaq</a:t>
            </a:r>
            <a:r>
              <a:rPr lang="en-US" dirty="0"/>
              <a:t> System Layout (ICARUS)</a:t>
            </a:r>
          </a:p>
        </p:txBody>
      </p:sp>
      <p:sp>
        <p:nvSpPr>
          <p:cNvPr id="35" name="Rectangle 34">
            <a:extLst>
              <a:ext uri="{FF2B5EF4-FFF2-40B4-BE49-F238E27FC236}">
                <a16:creationId xmlns:a16="http://schemas.microsoft.com/office/drawing/2014/main" id="{747EB3A4-D829-4E9C-9C0F-FACDF094FC20}"/>
              </a:ext>
            </a:extLst>
          </p:cNvPr>
          <p:cNvSpPr/>
          <p:nvPr/>
        </p:nvSpPr>
        <p:spPr>
          <a:xfrm>
            <a:off x="464265"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Hardware</a:t>
            </a:r>
          </a:p>
        </p:txBody>
      </p:sp>
      <p:sp>
        <p:nvSpPr>
          <p:cNvPr id="36" name="Rectangle 35">
            <a:extLst>
              <a:ext uri="{FF2B5EF4-FFF2-40B4-BE49-F238E27FC236}">
                <a16:creationId xmlns:a16="http://schemas.microsoft.com/office/drawing/2014/main" id="{37C5ECD3-BF09-4131-8911-1E0BAB04E37A}"/>
              </a:ext>
            </a:extLst>
          </p:cNvPr>
          <p:cNvSpPr/>
          <p:nvPr/>
        </p:nvSpPr>
        <p:spPr>
          <a:xfrm>
            <a:off x="1400175" y="152289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Board</a:t>
            </a:r>
          </a:p>
          <a:p>
            <a:pPr algn="ctr"/>
            <a:r>
              <a:rPr lang="en-US" sz="900" dirty="0">
                <a:solidFill>
                  <a:schemeClr val="accent6">
                    <a:lumMod val="75000"/>
                  </a:schemeClr>
                </a:solidFill>
              </a:rPr>
              <a:t>Reader</a:t>
            </a:r>
          </a:p>
        </p:txBody>
      </p:sp>
      <p:sp>
        <p:nvSpPr>
          <p:cNvPr id="39" name="Rectangle 38">
            <a:extLst>
              <a:ext uri="{FF2B5EF4-FFF2-40B4-BE49-F238E27FC236}">
                <a16:creationId xmlns:a16="http://schemas.microsoft.com/office/drawing/2014/main" id="{DB7B197A-A8A3-4F74-99A9-17A409A29AA6}"/>
              </a:ext>
            </a:extLst>
          </p:cNvPr>
          <p:cNvSpPr/>
          <p:nvPr/>
        </p:nvSpPr>
        <p:spPr>
          <a:xfrm>
            <a:off x="3286125"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Event</a:t>
            </a:r>
          </a:p>
          <a:p>
            <a:pPr algn="ctr"/>
            <a:r>
              <a:rPr lang="en-US" sz="900" dirty="0">
                <a:solidFill>
                  <a:schemeClr val="accent6">
                    <a:lumMod val="75000"/>
                  </a:schemeClr>
                </a:solidFill>
              </a:rPr>
              <a:t>Builder</a:t>
            </a:r>
          </a:p>
        </p:txBody>
      </p:sp>
      <p:sp>
        <p:nvSpPr>
          <p:cNvPr id="42" name="Rectangle 41">
            <a:extLst>
              <a:ext uri="{FF2B5EF4-FFF2-40B4-BE49-F238E27FC236}">
                <a16:creationId xmlns:a16="http://schemas.microsoft.com/office/drawing/2014/main" id="{2FC113FF-6916-4AFF-99E6-1707277B2C61}"/>
              </a:ext>
            </a:extLst>
          </p:cNvPr>
          <p:cNvSpPr/>
          <p:nvPr/>
        </p:nvSpPr>
        <p:spPr>
          <a:xfrm>
            <a:off x="5193120" y="1520516"/>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Dispatcher</a:t>
            </a:r>
          </a:p>
        </p:txBody>
      </p:sp>
      <p:sp>
        <p:nvSpPr>
          <p:cNvPr id="43" name="Rectangle 42">
            <a:extLst>
              <a:ext uri="{FF2B5EF4-FFF2-40B4-BE49-F238E27FC236}">
                <a16:creationId xmlns:a16="http://schemas.microsoft.com/office/drawing/2014/main" id="{D045F030-106E-4543-980A-6AFB6449FDBF}"/>
              </a:ext>
            </a:extLst>
          </p:cNvPr>
          <p:cNvSpPr/>
          <p:nvPr/>
        </p:nvSpPr>
        <p:spPr>
          <a:xfrm>
            <a:off x="6136095" y="12012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Online Monitor</a:t>
            </a:r>
          </a:p>
        </p:txBody>
      </p:sp>
      <p:sp>
        <p:nvSpPr>
          <p:cNvPr id="44" name="Rectangle 43">
            <a:extLst>
              <a:ext uri="{FF2B5EF4-FFF2-40B4-BE49-F238E27FC236}">
                <a16:creationId xmlns:a16="http://schemas.microsoft.com/office/drawing/2014/main" id="{F20EE5E3-2432-485D-AAD4-7BFB93198677}"/>
              </a:ext>
            </a:extLst>
          </p:cNvPr>
          <p:cNvSpPr/>
          <p:nvPr/>
        </p:nvSpPr>
        <p:spPr>
          <a:xfrm>
            <a:off x="45720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solidFill>
                  <a:schemeClr val="accent6">
                    <a:lumMod val="75000"/>
                  </a:schemeClr>
                </a:solidFill>
              </a:rPr>
              <a:t>Hardware</a:t>
            </a:r>
            <a:endParaRPr lang="en-US" sz="900" dirty="0">
              <a:solidFill>
                <a:schemeClr val="accent6">
                  <a:lumMod val="75000"/>
                </a:schemeClr>
              </a:solidFill>
            </a:endParaRPr>
          </a:p>
        </p:txBody>
      </p:sp>
      <p:sp>
        <p:nvSpPr>
          <p:cNvPr id="45" name="Rectangle 44">
            <a:extLst>
              <a:ext uri="{FF2B5EF4-FFF2-40B4-BE49-F238E27FC236}">
                <a16:creationId xmlns:a16="http://schemas.microsoft.com/office/drawing/2014/main" id="{AF5BD01B-88BF-4C5C-8A00-E03A5D865922}"/>
              </a:ext>
            </a:extLst>
          </p:cNvPr>
          <p:cNvSpPr/>
          <p:nvPr/>
        </p:nvSpPr>
        <p:spPr>
          <a:xfrm>
            <a:off x="140724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Board</a:t>
            </a:r>
          </a:p>
          <a:p>
            <a:pPr algn="ctr"/>
            <a:r>
              <a:rPr lang="en-US" sz="900" dirty="0">
                <a:solidFill>
                  <a:schemeClr val="accent6">
                    <a:lumMod val="75000"/>
                  </a:schemeClr>
                </a:solidFill>
              </a:rPr>
              <a:t>Reader</a:t>
            </a:r>
          </a:p>
        </p:txBody>
      </p:sp>
      <p:sp>
        <p:nvSpPr>
          <p:cNvPr id="48" name="Rectangle 47">
            <a:extLst>
              <a:ext uri="{FF2B5EF4-FFF2-40B4-BE49-F238E27FC236}">
                <a16:creationId xmlns:a16="http://schemas.microsoft.com/office/drawing/2014/main" id="{E4D4C245-D096-4C77-82E8-5D19722D0718}"/>
              </a:ext>
            </a:extLst>
          </p:cNvPr>
          <p:cNvSpPr/>
          <p:nvPr/>
        </p:nvSpPr>
        <p:spPr>
          <a:xfrm>
            <a:off x="3293190" y="2270534"/>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Event Builder</a:t>
            </a:r>
          </a:p>
        </p:txBody>
      </p:sp>
      <p:sp>
        <p:nvSpPr>
          <p:cNvPr id="52" name="Rectangle 51">
            <a:extLst>
              <a:ext uri="{FF2B5EF4-FFF2-40B4-BE49-F238E27FC236}">
                <a16:creationId xmlns:a16="http://schemas.microsoft.com/office/drawing/2014/main" id="{B8C60C8F-725C-44FB-BFAD-0032D995268C}"/>
              </a:ext>
            </a:extLst>
          </p:cNvPr>
          <p:cNvSpPr/>
          <p:nvPr/>
        </p:nvSpPr>
        <p:spPr>
          <a:xfrm>
            <a:off x="6143160" y="188595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solidFill>
                  <a:schemeClr val="accent6">
                    <a:lumMod val="75000"/>
                  </a:schemeClr>
                </a:solidFill>
              </a:rPr>
              <a:t>Online Monitor</a:t>
            </a:r>
          </a:p>
        </p:txBody>
      </p:sp>
      <p:sp>
        <p:nvSpPr>
          <p:cNvPr id="53" name="Rectangle 52">
            <a:extLst>
              <a:ext uri="{FF2B5EF4-FFF2-40B4-BE49-F238E27FC236}">
                <a16:creationId xmlns:a16="http://schemas.microsoft.com/office/drawing/2014/main" id="{8C439E8F-71C6-4804-85AB-F46E1913170D}"/>
              </a:ext>
            </a:extLst>
          </p:cNvPr>
          <p:cNvSpPr/>
          <p:nvPr/>
        </p:nvSpPr>
        <p:spPr>
          <a:xfrm>
            <a:off x="464265" y="2988489"/>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solidFill>
                  <a:schemeClr val="accent6">
                    <a:lumMod val="75000"/>
                  </a:schemeClr>
                </a:solidFill>
              </a:rPr>
              <a:t>Hardware</a:t>
            </a:r>
            <a:endParaRPr lang="en-US" sz="900" dirty="0">
              <a:solidFill>
                <a:schemeClr val="accent6">
                  <a:lumMod val="75000"/>
                </a:schemeClr>
              </a:solidFill>
            </a:endParaRPr>
          </a:p>
        </p:txBody>
      </p:sp>
      <p:sp>
        <p:nvSpPr>
          <p:cNvPr id="54" name="Rectangle 53">
            <a:extLst>
              <a:ext uri="{FF2B5EF4-FFF2-40B4-BE49-F238E27FC236}">
                <a16:creationId xmlns:a16="http://schemas.microsoft.com/office/drawing/2014/main" id="{E69486F9-F479-465B-8B58-15ACEC7E9F7E}"/>
              </a:ext>
            </a:extLst>
          </p:cNvPr>
          <p:cNvSpPr/>
          <p:nvPr/>
        </p:nvSpPr>
        <p:spPr>
          <a:xfrm>
            <a:off x="1407240" y="2988489"/>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Board</a:t>
            </a:r>
          </a:p>
          <a:p>
            <a:pPr algn="ctr"/>
            <a:r>
              <a:rPr lang="en-US" sz="900" dirty="0">
                <a:solidFill>
                  <a:schemeClr val="accent6">
                    <a:lumMod val="75000"/>
                  </a:schemeClr>
                </a:solidFill>
              </a:rPr>
              <a:t>Reader</a:t>
            </a:r>
          </a:p>
        </p:txBody>
      </p:sp>
      <p:cxnSp>
        <p:nvCxnSpPr>
          <p:cNvPr id="63" name="Straight Arrow Connector 62">
            <a:extLst>
              <a:ext uri="{FF2B5EF4-FFF2-40B4-BE49-F238E27FC236}">
                <a16:creationId xmlns:a16="http://schemas.microsoft.com/office/drawing/2014/main" id="{22E1B90C-A503-441A-8558-6D5AA942CC5C}"/>
              </a:ext>
            </a:extLst>
          </p:cNvPr>
          <p:cNvCxnSpPr>
            <a:cxnSpLocks/>
            <a:stCxn id="42" idx="3"/>
            <a:endCxn id="43" idx="1"/>
          </p:cNvCxnSpPr>
          <p:nvPr/>
        </p:nvCxnSpPr>
        <p:spPr>
          <a:xfrm flipV="1">
            <a:off x="5878920" y="1429850"/>
            <a:ext cx="257175" cy="319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3038652F-ADF9-4CD0-8C49-33564C95C27E}"/>
              </a:ext>
            </a:extLst>
          </p:cNvPr>
          <p:cNvCxnSpPr>
            <a:stCxn id="42" idx="3"/>
            <a:endCxn id="52" idx="1"/>
          </p:cNvCxnSpPr>
          <p:nvPr/>
        </p:nvCxnSpPr>
        <p:spPr>
          <a:xfrm>
            <a:off x="5878920" y="1749116"/>
            <a:ext cx="264240" cy="3654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D86A837C-3199-44DD-B87E-CEF9940524F7}"/>
              </a:ext>
            </a:extLst>
          </p:cNvPr>
          <p:cNvCxnSpPr>
            <a:cxnSpLocks/>
          </p:cNvCxnSpPr>
          <p:nvPr/>
        </p:nvCxnSpPr>
        <p:spPr>
          <a:xfrm flipV="1">
            <a:off x="3986055" y="1749116"/>
            <a:ext cx="1186020" cy="15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49390ACC-F792-4D15-ADB8-5EB6134A2DBC}"/>
              </a:ext>
            </a:extLst>
          </p:cNvPr>
          <p:cNvCxnSpPr>
            <a:cxnSpLocks/>
            <a:stCxn id="48" idx="3"/>
          </p:cNvCxnSpPr>
          <p:nvPr/>
        </p:nvCxnSpPr>
        <p:spPr>
          <a:xfrm flipV="1">
            <a:off x="3978990" y="1749116"/>
            <a:ext cx="1193085" cy="75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2E92E61A-0509-47B0-A048-13248D63CD11}"/>
              </a:ext>
            </a:extLst>
          </p:cNvPr>
          <p:cNvCxnSpPr>
            <a:stCxn id="36" idx="3"/>
            <a:endCxn id="39" idx="1"/>
          </p:cNvCxnSpPr>
          <p:nvPr/>
        </p:nvCxnSpPr>
        <p:spPr>
          <a:xfrm flipV="1">
            <a:off x="2085975" y="1749116"/>
            <a:ext cx="1200150" cy="2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0B62C7BC-E6DF-4D98-82D0-81BA98FA56F1}"/>
              </a:ext>
            </a:extLst>
          </p:cNvPr>
          <p:cNvCxnSpPr>
            <a:stCxn id="36" idx="3"/>
            <a:endCxn id="48" idx="1"/>
          </p:cNvCxnSpPr>
          <p:nvPr/>
        </p:nvCxnSpPr>
        <p:spPr>
          <a:xfrm>
            <a:off x="2085975" y="1751494"/>
            <a:ext cx="1207215" cy="747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E8768300-7DD7-4CA7-B708-744B0729A61D}"/>
              </a:ext>
            </a:extLst>
          </p:cNvPr>
          <p:cNvCxnSpPr>
            <a:stCxn id="45" idx="3"/>
            <a:endCxn id="39" idx="1"/>
          </p:cNvCxnSpPr>
          <p:nvPr/>
        </p:nvCxnSpPr>
        <p:spPr>
          <a:xfrm flipV="1">
            <a:off x="2093040" y="1749116"/>
            <a:ext cx="1193085" cy="750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B43E0060-54C8-4C1E-9675-A538B6841286}"/>
              </a:ext>
            </a:extLst>
          </p:cNvPr>
          <p:cNvCxnSpPr>
            <a:stCxn id="45" idx="3"/>
            <a:endCxn id="48" idx="1"/>
          </p:cNvCxnSpPr>
          <p:nvPr/>
        </p:nvCxnSpPr>
        <p:spPr>
          <a:xfrm>
            <a:off x="2093040" y="2499134"/>
            <a:ext cx="1200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FAAEBD6C-4699-444E-AD46-5ED0754AEC95}"/>
              </a:ext>
            </a:extLst>
          </p:cNvPr>
          <p:cNvCxnSpPr>
            <a:stCxn id="54" idx="3"/>
            <a:endCxn id="39" idx="1"/>
          </p:cNvCxnSpPr>
          <p:nvPr/>
        </p:nvCxnSpPr>
        <p:spPr>
          <a:xfrm flipV="1">
            <a:off x="2093040" y="1749116"/>
            <a:ext cx="1193085" cy="1467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9494716A-FCB2-4027-B22C-8B6E3E89E49F}"/>
              </a:ext>
            </a:extLst>
          </p:cNvPr>
          <p:cNvCxnSpPr>
            <a:stCxn id="54" idx="3"/>
            <a:endCxn id="48" idx="1"/>
          </p:cNvCxnSpPr>
          <p:nvPr/>
        </p:nvCxnSpPr>
        <p:spPr>
          <a:xfrm flipV="1">
            <a:off x="2093040" y="2499134"/>
            <a:ext cx="1200150" cy="717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0921D26D-5554-4968-9D7E-044512AC9EAD}"/>
              </a:ext>
            </a:extLst>
          </p:cNvPr>
          <p:cNvCxnSpPr>
            <a:stCxn id="35" idx="3"/>
            <a:endCxn id="36" idx="1"/>
          </p:cNvCxnSpPr>
          <p:nvPr/>
        </p:nvCxnSpPr>
        <p:spPr>
          <a:xfrm>
            <a:off x="1150065" y="1749116"/>
            <a:ext cx="250110" cy="2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E3E10E2-5DDB-44CE-B50F-63906BD8CF33}"/>
              </a:ext>
            </a:extLst>
          </p:cNvPr>
          <p:cNvCxnSpPr>
            <a:stCxn id="44" idx="3"/>
            <a:endCxn id="45" idx="1"/>
          </p:cNvCxnSpPr>
          <p:nvPr/>
        </p:nvCxnSpPr>
        <p:spPr>
          <a:xfrm>
            <a:off x="1143000" y="2499134"/>
            <a:ext cx="2642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B3568A21-655F-4FF9-9349-138CF6744F1F}"/>
              </a:ext>
            </a:extLst>
          </p:cNvPr>
          <p:cNvCxnSpPr>
            <a:stCxn id="53" idx="3"/>
            <a:endCxn id="54" idx="1"/>
          </p:cNvCxnSpPr>
          <p:nvPr/>
        </p:nvCxnSpPr>
        <p:spPr>
          <a:xfrm>
            <a:off x="1150065" y="3217089"/>
            <a:ext cx="2571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12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9268C68-C701-46CB-A88F-62FF9620C9E7}"/>
              </a:ext>
            </a:extLst>
          </p:cNvPr>
          <p:cNvSpPr/>
          <p:nvPr/>
        </p:nvSpPr>
        <p:spPr>
          <a:xfrm>
            <a:off x="5650523" y="2626521"/>
            <a:ext cx="3493477" cy="13263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dirty="0">
                <a:solidFill>
                  <a:srgbClr val="50504E"/>
                </a:solidFill>
              </a:rPr>
              <a:t>Host 2</a:t>
            </a:r>
          </a:p>
        </p:txBody>
      </p:sp>
      <p:sp>
        <p:nvSpPr>
          <p:cNvPr id="22" name="Rectangle: Rounded Corners 21">
            <a:extLst>
              <a:ext uri="{FF2B5EF4-FFF2-40B4-BE49-F238E27FC236}">
                <a16:creationId xmlns:a16="http://schemas.microsoft.com/office/drawing/2014/main" id="{A8CDBAF2-358A-41C4-9E57-590366BB9F5A}"/>
              </a:ext>
            </a:extLst>
          </p:cNvPr>
          <p:cNvSpPr/>
          <p:nvPr/>
        </p:nvSpPr>
        <p:spPr>
          <a:xfrm>
            <a:off x="5610930" y="617742"/>
            <a:ext cx="3493477" cy="13263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rgbClr val="50504E"/>
                </a:solidFill>
              </a:rPr>
              <a:t>Host 1</a:t>
            </a:r>
          </a:p>
        </p:txBody>
      </p:sp>
      <p:sp>
        <p:nvSpPr>
          <p:cNvPr id="6" name="Content Placeholder 5"/>
          <p:cNvSpPr>
            <a:spLocks noGrp="1"/>
          </p:cNvSpPr>
          <p:nvPr>
            <p:ph idx="1"/>
          </p:nvPr>
        </p:nvSpPr>
        <p:spPr>
          <a:xfrm>
            <a:off x="228603" y="728664"/>
            <a:ext cx="5328135" cy="3794522"/>
          </a:xfrm>
        </p:spPr>
        <p:txBody>
          <a:bodyPr/>
          <a:lstStyle/>
          <a:p>
            <a:pPr marL="0" indent="0">
              <a:buNone/>
            </a:pPr>
            <a:r>
              <a:rPr lang="en-US" sz="1600" dirty="0"/>
              <a:t>Transfer plugins are used to transport Fragments between </a:t>
            </a:r>
            <a:r>
              <a:rPr lang="en-US" sz="1600" i="1" dirty="0"/>
              <a:t>artdaq</a:t>
            </a:r>
            <a:r>
              <a:rPr lang="en-US" sz="1600" dirty="0"/>
              <a:t> layers. </a:t>
            </a:r>
            <a:r>
              <a:rPr lang="en-US" sz="1600" i="1" dirty="0"/>
              <a:t>artdaq</a:t>
            </a:r>
            <a:r>
              <a:rPr lang="en-US" sz="1600" dirty="0"/>
              <a:t> provides Shared Memory, </a:t>
            </a:r>
            <a:r>
              <a:rPr lang="en-US" sz="1600" dirty="0" err="1"/>
              <a:t>TCPSocket</a:t>
            </a:r>
            <a:r>
              <a:rPr lang="en-US" sz="1600" dirty="0"/>
              <a:t> and Autodetect transfers </a:t>
            </a:r>
          </a:p>
          <a:p>
            <a:r>
              <a:rPr lang="en-US" sz="1600" dirty="0"/>
              <a:t>Each Transfer is a point-to-point link, between two “ranks” in the </a:t>
            </a:r>
            <a:r>
              <a:rPr lang="en-US" sz="1600" i="1" dirty="0"/>
              <a:t>artdaq</a:t>
            </a:r>
            <a:r>
              <a:rPr lang="en-US" sz="1600" dirty="0"/>
              <a:t> system</a:t>
            </a:r>
          </a:p>
          <a:p>
            <a:r>
              <a:rPr lang="en-US" sz="1600" dirty="0" err="1"/>
              <a:t>DataSenderManager</a:t>
            </a:r>
            <a:r>
              <a:rPr lang="en-US" sz="1600" dirty="0"/>
              <a:t> gets information from the applicable </a:t>
            </a:r>
            <a:r>
              <a:rPr lang="en-US" sz="1600" dirty="0" err="1"/>
              <a:t>RoutingManager</a:t>
            </a:r>
            <a:r>
              <a:rPr lang="en-US" sz="1600" dirty="0"/>
              <a:t> to determine the destination for a given Fragment’s Sequence ID</a:t>
            </a:r>
          </a:p>
          <a:p>
            <a:pPr lvl="1"/>
            <a:r>
              <a:rPr lang="en-US" sz="1400" dirty="0"/>
              <a:t>If </a:t>
            </a:r>
            <a:r>
              <a:rPr lang="en-US" sz="1400" dirty="0" err="1"/>
              <a:t>RoutingManagers</a:t>
            </a:r>
            <a:r>
              <a:rPr lang="en-US" sz="1400" dirty="0"/>
              <a:t> are not used, Fragments are sent round-robin</a:t>
            </a:r>
          </a:p>
        </p:txBody>
      </p:sp>
      <p:sp>
        <p:nvSpPr>
          <p:cNvPr id="7" name="Title 6"/>
          <p:cNvSpPr>
            <a:spLocks noGrp="1"/>
          </p:cNvSpPr>
          <p:nvPr>
            <p:ph type="title"/>
          </p:nvPr>
        </p:nvSpPr>
        <p:spPr/>
        <p:txBody>
          <a:bodyPr/>
          <a:lstStyle/>
          <a:p>
            <a:r>
              <a:rPr lang="en-US" dirty="0"/>
              <a:t>Design of </a:t>
            </a:r>
            <a:r>
              <a:rPr lang="en-US" i="1" dirty="0"/>
              <a:t>artdaq</a:t>
            </a:r>
            <a:r>
              <a:rPr lang="en-US" dirty="0"/>
              <a:t> - Transfers</a:t>
            </a:r>
          </a:p>
        </p:txBody>
      </p:sp>
      <p:sp>
        <p:nvSpPr>
          <p:cNvPr id="3" name="Date Placeholder 2"/>
          <p:cNvSpPr>
            <a:spLocks noGrp="1"/>
          </p:cNvSpPr>
          <p:nvPr>
            <p:ph type="dt" sz="half" idx="2"/>
          </p:nvPr>
        </p:nvSpPr>
        <p:spPr/>
        <p:txBody>
          <a:bodyPr/>
          <a:lstStyle/>
          <a:p>
            <a:pPr>
              <a:defRPr/>
            </a:pPr>
            <a:r>
              <a:rPr lang="en-US" dirty="0"/>
              <a:t>11/9/2022</a:t>
            </a:r>
          </a:p>
        </p:txBody>
      </p:sp>
      <p:sp>
        <p:nvSpPr>
          <p:cNvPr id="4" name="Footer Placeholder 3"/>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2" name="Rectangle 1">
            <a:extLst>
              <a:ext uri="{FF2B5EF4-FFF2-40B4-BE49-F238E27FC236}">
                <a16:creationId xmlns:a16="http://schemas.microsoft.com/office/drawing/2014/main" id="{496234C2-3A5A-4F70-AA08-30DDF02E8FC9}"/>
              </a:ext>
            </a:extLst>
          </p:cNvPr>
          <p:cNvSpPr/>
          <p:nvPr/>
        </p:nvSpPr>
        <p:spPr>
          <a:xfrm>
            <a:off x="5844695" y="1197481"/>
            <a:ext cx="914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err="1"/>
              <a:t>DataSender</a:t>
            </a:r>
            <a:r>
              <a:rPr lang="en-US" sz="900" dirty="0"/>
              <a:t> Manager</a:t>
            </a:r>
          </a:p>
        </p:txBody>
      </p:sp>
      <p:sp>
        <p:nvSpPr>
          <p:cNvPr id="9" name="Rectangle 8">
            <a:extLst>
              <a:ext uri="{FF2B5EF4-FFF2-40B4-BE49-F238E27FC236}">
                <a16:creationId xmlns:a16="http://schemas.microsoft.com/office/drawing/2014/main" id="{99654EE8-9AE1-4933-B8D9-8789037A88BA}"/>
              </a:ext>
            </a:extLst>
          </p:cNvPr>
          <p:cNvSpPr/>
          <p:nvPr/>
        </p:nvSpPr>
        <p:spPr>
          <a:xfrm>
            <a:off x="5845628" y="2987280"/>
            <a:ext cx="914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err="1"/>
              <a:t>DataSender</a:t>
            </a:r>
            <a:r>
              <a:rPr lang="en-US" sz="900" dirty="0"/>
              <a:t> Manager</a:t>
            </a:r>
          </a:p>
        </p:txBody>
      </p:sp>
      <p:sp>
        <p:nvSpPr>
          <p:cNvPr id="10" name="Rectangle 9">
            <a:extLst>
              <a:ext uri="{FF2B5EF4-FFF2-40B4-BE49-F238E27FC236}">
                <a16:creationId xmlns:a16="http://schemas.microsoft.com/office/drawing/2014/main" id="{2700BF35-31CF-4A17-810B-6FAD8DA2C81D}"/>
              </a:ext>
            </a:extLst>
          </p:cNvPr>
          <p:cNvSpPr/>
          <p:nvPr/>
        </p:nvSpPr>
        <p:spPr>
          <a:xfrm>
            <a:off x="8023526" y="1197481"/>
            <a:ext cx="914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err="1"/>
              <a:t>DataReceiver</a:t>
            </a:r>
            <a:r>
              <a:rPr lang="en-US" sz="900" dirty="0"/>
              <a:t> Manager</a:t>
            </a:r>
          </a:p>
        </p:txBody>
      </p:sp>
      <p:sp>
        <p:nvSpPr>
          <p:cNvPr id="11" name="Rectangle 10">
            <a:extLst>
              <a:ext uri="{FF2B5EF4-FFF2-40B4-BE49-F238E27FC236}">
                <a16:creationId xmlns:a16="http://schemas.microsoft.com/office/drawing/2014/main" id="{7268D6A1-282C-4C24-BA08-27E634D4BBCB}"/>
              </a:ext>
            </a:extLst>
          </p:cNvPr>
          <p:cNvSpPr/>
          <p:nvPr/>
        </p:nvSpPr>
        <p:spPr>
          <a:xfrm>
            <a:off x="8024670" y="2987280"/>
            <a:ext cx="914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err="1"/>
              <a:t>DataReceiver</a:t>
            </a:r>
            <a:r>
              <a:rPr lang="en-US" sz="900" dirty="0"/>
              <a:t> Manager</a:t>
            </a:r>
          </a:p>
        </p:txBody>
      </p:sp>
      <p:sp>
        <p:nvSpPr>
          <p:cNvPr id="12" name="Arrow: Right 11">
            <a:extLst>
              <a:ext uri="{FF2B5EF4-FFF2-40B4-BE49-F238E27FC236}">
                <a16:creationId xmlns:a16="http://schemas.microsoft.com/office/drawing/2014/main" id="{C320EF08-98FE-49E2-A0B0-52671F193A40}"/>
              </a:ext>
            </a:extLst>
          </p:cNvPr>
          <p:cNvSpPr/>
          <p:nvPr/>
        </p:nvSpPr>
        <p:spPr>
          <a:xfrm>
            <a:off x="6818754" y="1105319"/>
            <a:ext cx="1162985" cy="5252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dirty="0"/>
              <a:t>Shared Memory Transfer Plugin 0-2</a:t>
            </a:r>
          </a:p>
        </p:txBody>
      </p:sp>
      <p:sp>
        <p:nvSpPr>
          <p:cNvPr id="15" name="Arrow: Right 14">
            <a:extLst>
              <a:ext uri="{FF2B5EF4-FFF2-40B4-BE49-F238E27FC236}">
                <a16:creationId xmlns:a16="http://schemas.microsoft.com/office/drawing/2014/main" id="{068320D1-4085-44B9-8E09-DCDE87ED019A}"/>
              </a:ext>
            </a:extLst>
          </p:cNvPr>
          <p:cNvSpPr/>
          <p:nvPr/>
        </p:nvSpPr>
        <p:spPr>
          <a:xfrm>
            <a:off x="6821379" y="3014504"/>
            <a:ext cx="1160361" cy="53055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dirty="0"/>
              <a:t>Autodetect Transfer Plugin 1-3 (</a:t>
            </a:r>
            <a:r>
              <a:rPr lang="en-US" sz="700" dirty="0" err="1"/>
              <a:t>Shmem</a:t>
            </a:r>
            <a:r>
              <a:rPr lang="en-US" sz="700" dirty="0"/>
              <a:t>)</a:t>
            </a:r>
          </a:p>
        </p:txBody>
      </p:sp>
      <p:sp>
        <p:nvSpPr>
          <p:cNvPr id="17" name="Arrow: Right 16">
            <a:extLst>
              <a:ext uri="{FF2B5EF4-FFF2-40B4-BE49-F238E27FC236}">
                <a16:creationId xmlns:a16="http://schemas.microsoft.com/office/drawing/2014/main" id="{0DFA18F4-5189-4F32-A9CD-48B9C914601E}"/>
              </a:ext>
            </a:extLst>
          </p:cNvPr>
          <p:cNvSpPr/>
          <p:nvPr/>
        </p:nvSpPr>
        <p:spPr>
          <a:xfrm rot="19120751">
            <a:off x="6540937" y="2137965"/>
            <a:ext cx="1901286" cy="32227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Auto Transfer        Plugin 1-2 (TCP)</a:t>
            </a:r>
          </a:p>
        </p:txBody>
      </p:sp>
      <p:sp>
        <p:nvSpPr>
          <p:cNvPr id="16" name="Arrow: Right 15">
            <a:extLst>
              <a:ext uri="{FF2B5EF4-FFF2-40B4-BE49-F238E27FC236}">
                <a16:creationId xmlns:a16="http://schemas.microsoft.com/office/drawing/2014/main" id="{B0235FC1-3CA8-45B5-9AC4-2A67C2379564}"/>
              </a:ext>
            </a:extLst>
          </p:cNvPr>
          <p:cNvSpPr/>
          <p:nvPr/>
        </p:nvSpPr>
        <p:spPr>
          <a:xfrm rot="2717508">
            <a:off x="6500426" y="2160042"/>
            <a:ext cx="1728990" cy="31638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TCP Transfer Plugin 0-3</a:t>
            </a:r>
          </a:p>
        </p:txBody>
      </p:sp>
      <p:sp>
        <p:nvSpPr>
          <p:cNvPr id="18" name="TextBox 17">
            <a:extLst>
              <a:ext uri="{FF2B5EF4-FFF2-40B4-BE49-F238E27FC236}">
                <a16:creationId xmlns:a16="http://schemas.microsoft.com/office/drawing/2014/main" id="{0A696050-7253-4332-B5A8-7A711305DD32}"/>
              </a:ext>
            </a:extLst>
          </p:cNvPr>
          <p:cNvSpPr txBox="1"/>
          <p:nvPr/>
        </p:nvSpPr>
        <p:spPr>
          <a:xfrm>
            <a:off x="7915813" y="916260"/>
            <a:ext cx="780422" cy="307777"/>
          </a:xfrm>
          <a:prstGeom prst="rect">
            <a:avLst/>
          </a:prstGeom>
          <a:noFill/>
        </p:spPr>
        <p:txBody>
          <a:bodyPr wrap="square" rtlCol="0">
            <a:spAutoFit/>
          </a:bodyPr>
          <a:lstStyle/>
          <a:p>
            <a:r>
              <a:rPr lang="en-US" sz="1400" dirty="0"/>
              <a:t>Rank 2</a:t>
            </a:r>
          </a:p>
        </p:txBody>
      </p:sp>
      <p:sp>
        <p:nvSpPr>
          <p:cNvPr id="19" name="TextBox 18">
            <a:extLst>
              <a:ext uri="{FF2B5EF4-FFF2-40B4-BE49-F238E27FC236}">
                <a16:creationId xmlns:a16="http://schemas.microsoft.com/office/drawing/2014/main" id="{46272725-E0C8-4A04-B35C-E4E84AAF5819}"/>
              </a:ext>
            </a:extLst>
          </p:cNvPr>
          <p:cNvSpPr txBox="1"/>
          <p:nvPr/>
        </p:nvSpPr>
        <p:spPr>
          <a:xfrm>
            <a:off x="5771940" y="916259"/>
            <a:ext cx="780422" cy="307777"/>
          </a:xfrm>
          <a:prstGeom prst="rect">
            <a:avLst/>
          </a:prstGeom>
          <a:noFill/>
        </p:spPr>
        <p:txBody>
          <a:bodyPr wrap="square" rtlCol="0">
            <a:spAutoFit/>
          </a:bodyPr>
          <a:lstStyle/>
          <a:p>
            <a:r>
              <a:rPr lang="en-US" sz="1400" dirty="0"/>
              <a:t>Rank 0</a:t>
            </a:r>
          </a:p>
        </p:txBody>
      </p:sp>
      <p:sp>
        <p:nvSpPr>
          <p:cNvPr id="20" name="TextBox 19">
            <a:extLst>
              <a:ext uri="{FF2B5EF4-FFF2-40B4-BE49-F238E27FC236}">
                <a16:creationId xmlns:a16="http://schemas.microsoft.com/office/drawing/2014/main" id="{D45D454A-0F6F-45B4-B395-560DDC5028D3}"/>
              </a:ext>
            </a:extLst>
          </p:cNvPr>
          <p:cNvSpPr txBox="1"/>
          <p:nvPr/>
        </p:nvSpPr>
        <p:spPr>
          <a:xfrm>
            <a:off x="5771940" y="2655904"/>
            <a:ext cx="780422" cy="307777"/>
          </a:xfrm>
          <a:prstGeom prst="rect">
            <a:avLst/>
          </a:prstGeom>
          <a:noFill/>
        </p:spPr>
        <p:txBody>
          <a:bodyPr wrap="square" rtlCol="0">
            <a:spAutoFit/>
          </a:bodyPr>
          <a:lstStyle/>
          <a:p>
            <a:r>
              <a:rPr lang="en-US" sz="1400" dirty="0"/>
              <a:t>Rank 1</a:t>
            </a:r>
          </a:p>
        </p:txBody>
      </p:sp>
      <p:sp>
        <p:nvSpPr>
          <p:cNvPr id="21" name="TextBox 20">
            <a:extLst>
              <a:ext uri="{FF2B5EF4-FFF2-40B4-BE49-F238E27FC236}">
                <a16:creationId xmlns:a16="http://schemas.microsoft.com/office/drawing/2014/main" id="{F95BAA0F-BEA8-4495-9219-4FEAB4B6006A}"/>
              </a:ext>
            </a:extLst>
          </p:cNvPr>
          <p:cNvSpPr txBox="1"/>
          <p:nvPr/>
        </p:nvSpPr>
        <p:spPr>
          <a:xfrm>
            <a:off x="7994790" y="2655904"/>
            <a:ext cx="780422" cy="307777"/>
          </a:xfrm>
          <a:prstGeom prst="rect">
            <a:avLst/>
          </a:prstGeom>
          <a:noFill/>
        </p:spPr>
        <p:txBody>
          <a:bodyPr wrap="square" rtlCol="0">
            <a:spAutoFit/>
          </a:bodyPr>
          <a:lstStyle/>
          <a:p>
            <a:r>
              <a:rPr lang="en-US" sz="1400" dirty="0"/>
              <a:t>Rank 3</a:t>
            </a:r>
          </a:p>
        </p:txBody>
      </p:sp>
    </p:spTree>
    <p:extLst>
      <p:ext uri="{BB962C8B-B14F-4D97-AF65-F5344CB8AC3E}">
        <p14:creationId xmlns:p14="http://schemas.microsoft.com/office/powerpoint/2010/main" val="260211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88333-A59E-46BB-B8FE-18275F892C85}"/>
              </a:ext>
            </a:extLst>
          </p:cNvPr>
          <p:cNvSpPr>
            <a:spLocks noGrp="1"/>
          </p:cNvSpPr>
          <p:nvPr>
            <p:ph type="body" sz="half" idx="2"/>
          </p:nvPr>
        </p:nvSpPr>
        <p:spPr/>
        <p:txBody>
          <a:bodyPr/>
          <a:lstStyle/>
          <a:p>
            <a:r>
              <a:rPr lang="en-US" dirty="0"/>
              <a:t>User-defined Fragment Generator reads hardware and creates Fragments. </a:t>
            </a:r>
            <a:r>
              <a:rPr lang="en-US" dirty="0" err="1"/>
              <a:t>CommandableFragmentGenerator</a:t>
            </a:r>
            <a:r>
              <a:rPr lang="en-US" dirty="0"/>
              <a:t> (CFG) packages those fragments based on Data Request Mode. </a:t>
            </a:r>
            <a:r>
              <a:rPr lang="en-US" dirty="0" err="1"/>
              <a:t>BoardReaderCore</a:t>
            </a:r>
            <a:r>
              <a:rPr lang="en-US" dirty="0"/>
              <a:t> calls CFG::</a:t>
            </a:r>
            <a:r>
              <a:rPr lang="en-US" dirty="0" err="1"/>
              <a:t>getNext</a:t>
            </a:r>
            <a:r>
              <a:rPr lang="en-US" dirty="0"/>
              <a:t> function to retrieve Fragments, then calls </a:t>
            </a:r>
            <a:r>
              <a:rPr lang="en-US" dirty="0" err="1"/>
              <a:t>DataSenderManager’s</a:t>
            </a:r>
            <a:r>
              <a:rPr lang="en-US" dirty="0"/>
              <a:t> (DSM) </a:t>
            </a:r>
            <a:r>
              <a:rPr lang="en-US" dirty="0" err="1"/>
              <a:t>sendFragment</a:t>
            </a:r>
            <a:r>
              <a:rPr lang="en-US" dirty="0"/>
              <a:t> method to send them on to </a:t>
            </a:r>
            <a:r>
              <a:rPr lang="en-US" dirty="0" err="1"/>
              <a:t>EventBuilders</a:t>
            </a:r>
            <a:r>
              <a:rPr lang="en-US" dirty="0"/>
              <a:t>.</a:t>
            </a:r>
          </a:p>
        </p:txBody>
      </p:sp>
      <p:sp>
        <p:nvSpPr>
          <p:cNvPr id="4" name="Date Placeholder 3">
            <a:extLst>
              <a:ext uri="{FF2B5EF4-FFF2-40B4-BE49-F238E27FC236}">
                <a16:creationId xmlns:a16="http://schemas.microsoft.com/office/drawing/2014/main" id="{703C6653-4A74-4ACA-8A5D-51596B2A36B0}"/>
              </a:ext>
            </a:extLst>
          </p:cNvPr>
          <p:cNvSpPr>
            <a:spLocks noGrp="1"/>
          </p:cNvSpPr>
          <p:nvPr>
            <p:ph type="dt" sz="half" idx="14"/>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B60EB2D8-CC11-4E0F-9837-184016114EE1}"/>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B7A7F3FC-DAA3-40EC-B714-6FFA079CD58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itle 6">
            <a:extLst>
              <a:ext uri="{FF2B5EF4-FFF2-40B4-BE49-F238E27FC236}">
                <a16:creationId xmlns:a16="http://schemas.microsoft.com/office/drawing/2014/main" id="{80DBEA47-1F74-4204-83F8-0C722A198A31}"/>
              </a:ext>
            </a:extLst>
          </p:cNvPr>
          <p:cNvSpPr>
            <a:spLocks noGrp="1"/>
          </p:cNvSpPr>
          <p:nvPr>
            <p:ph type="title"/>
          </p:nvPr>
        </p:nvSpPr>
        <p:spPr/>
        <p:txBody>
          <a:bodyPr/>
          <a:lstStyle/>
          <a:p>
            <a:r>
              <a:rPr lang="en-US" dirty="0"/>
              <a:t>Board Reader</a:t>
            </a:r>
          </a:p>
        </p:txBody>
      </p:sp>
      <p:sp>
        <p:nvSpPr>
          <p:cNvPr id="8" name="Rectangle 7">
            <a:extLst>
              <a:ext uri="{FF2B5EF4-FFF2-40B4-BE49-F238E27FC236}">
                <a16:creationId xmlns:a16="http://schemas.microsoft.com/office/drawing/2014/main" id="{E4C7AAFA-BA51-4CB7-A674-5409C3801D44}"/>
              </a:ext>
            </a:extLst>
          </p:cNvPr>
          <p:cNvSpPr/>
          <p:nvPr/>
        </p:nvSpPr>
        <p:spPr>
          <a:xfrm>
            <a:off x="222250" y="1657350"/>
            <a:ext cx="92075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75000"/>
                  </a:schemeClr>
                </a:solidFill>
              </a:rPr>
              <a:t>HW</a:t>
            </a:r>
          </a:p>
        </p:txBody>
      </p:sp>
      <p:sp>
        <p:nvSpPr>
          <p:cNvPr id="9" name="Rectangle 8">
            <a:extLst>
              <a:ext uri="{FF2B5EF4-FFF2-40B4-BE49-F238E27FC236}">
                <a16:creationId xmlns:a16="http://schemas.microsoft.com/office/drawing/2014/main" id="{873EAD0A-BCCA-42C7-80D2-5178FB3D258F}"/>
              </a:ext>
            </a:extLst>
          </p:cNvPr>
          <p:cNvSpPr/>
          <p:nvPr/>
        </p:nvSpPr>
        <p:spPr>
          <a:xfrm>
            <a:off x="1828800" y="742950"/>
            <a:ext cx="4800600" cy="2743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err="1">
                <a:solidFill>
                  <a:schemeClr val="accent6">
                    <a:lumMod val="75000"/>
                  </a:schemeClr>
                </a:solidFill>
              </a:rPr>
              <a:t>BoardReaderCore</a:t>
            </a:r>
            <a:endParaRPr lang="en-US" dirty="0">
              <a:solidFill>
                <a:schemeClr val="accent6">
                  <a:lumMod val="75000"/>
                </a:schemeClr>
              </a:solidFill>
            </a:endParaRPr>
          </a:p>
        </p:txBody>
      </p:sp>
      <p:sp>
        <p:nvSpPr>
          <p:cNvPr id="10" name="Arrow: Right 9">
            <a:extLst>
              <a:ext uri="{FF2B5EF4-FFF2-40B4-BE49-F238E27FC236}">
                <a16:creationId xmlns:a16="http://schemas.microsoft.com/office/drawing/2014/main" id="{64D1DE74-FEE1-4098-B43C-8515A10D2394}"/>
              </a:ext>
            </a:extLst>
          </p:cNvPr>
          <p:cNvSpPr/>
          <p:nvPr/>
        </p:nvSpPr>
        <p:spPr>
          <a:xfrm>
            <a:off x="7315200" y="1428750"/>
            <a:ext cx="1600200" cy="1143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75000"/>
                  </a:schemeClr>
                </a:solidFill>
              </a:rPr>
              <a:t>To EBs</a:t>
            </a:r>
          </a:p>
        </p:txBody>
      </p:sp>
      <p:sp>
        <p:nvSpPr>
          <p:cNvPr id="11" name="Rectangle 10">
            <a:extLst>
              <a:ext uri="{FF2B5EF4-FFF2-40B4-BE49-F238E27FC236}">
                <a16:creationId xmlns:a16="http://schemas.microsoft.com/office/drawing/2014/main" id="{E5780E15-7FD7-41C3-9218-64E69938B7CA}"/>
              </a:ext>
            </a:extLst>
          </p:cNvPr>
          <p:cNvSpPr/>
          <p:nvPr/>
        </p:nvSpPr>
        <p:spPr>
          <a:xfrm>
            <a:off x="2057400" y="1428750"/>
            <a:ext cx="18288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err="1">
                <a:solidFill>
                  <a:schemeClr val="accent6">
                    <a:lumMod val="75000"/>
                  </a:schemeClr>
                </a:solidFill>
              </a:rPr>
              <a:t>CommandableFragmentGenerator</a:t>
            </a:r>
            <a:endParaRPr lang="en-US" sz="1600" dirty="0">
              <a:solidFill>
                <a:schemeClr val="accent6">
                  <a:lumMod val="75000"/>
                </a:schemeClr>
              </a:solidFill>
            </a:endParaRPr>
          </a:p>
        </p:txBody>
      </p:sp>
      <p:sp>
        <p:nvSpPr>
          <p:cNvPr id="12" name="Rectangle 11">
            <a:extLst>
              <a:ext uri="{FF2B5EF4-FFF2-40B4-BE49-F238E27FC236}">
                <a16:creationId xmlns:a16="http://schemas.microsoft.com/office/drawing/2014/main" id="{2BA3AEEF-2BED-403E-861B-52AB74DE1FB8}"/>
              </a:ext>
            </a:extLst>
          </p:cNvPr>
          <p:cNvSpPr/>
          <p:nvPr/>
        </p:nvSpPr>
        <p:spPr>
          <a:xfrm>
            <a:off x="4572000" y="1428750"/>
            <a:ext cx="18288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75000"/>
                  </a:schemeClr>
                </a:solidFill>
              </a:rPr>
              <a:t>Data Sender Manager</a:t>
            </a:r>
          </a:p>
        </p:txBody>
      </p:sp>
      <p:sp>
        <p:nvSpPr>
          <p:cNvPr id="13" name="Rectangle 12">
            <a:extLst>
              <a:ext uri="{FF2B5EF4-FFF2-40B4-BE49-F238E27FC236}">
                <a16:creationId xmlns:a16="http://schemas.microsoft.com/office/drawing/2014/main" id="{108F1406-6DA9-40AB-AB34-D2C24CDCE42B}"/>
              </a:ext>
            </a:extLst>
          </p:cNvPr>
          <p:cNvSpPr/>
          <p:nvPr/>
        </p:nvSpPr>
        <p:spPr>
          <a:xfrm>
            <a:off x="2286000" y="2110802"/>
            <a:ext cx="1371600" cy="9181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accent6">
                    <a:lumMod val="75000"/>
                  </a:schemeClr>
                </a:solidFill>
              </a:rPr>
              <a:t>Fragment Generator</a:t>
            </a:r>
          </a:p>
        </p:txBody>
      </p:sp>
      <p:cxnSp>
        <p:nvCxnSpPr>
          <p:cNvPr id="15" name="Straight Arrow Connector 14">
            <a:extLst>
              <a:ext uri="{FF2B5EF4-FFF2-40B4-BE49-F238E27FC236}">
                <a16:creationId xmlns:a16="http://schemas.microsoft.com/office/drawing/2014/main" id="{E68B0295-EC09-400E-AE20-41226B484A85}"/>
              </a:ext>
            </a:extLst>
          </p:cNvPr>
          <p:cNvCxnSpPr>
            <a:stCxn id="8" idx="3"/>
            <a:endCxn id="13" idx="1"/>
          </p:cNvCxnSpPr>
          <p:nvPr/>
        </p:nvCxnSpPr>
        <p:spPr>
          <a:xfrm>
            <a:off x="1143000" y="2000250"/>
            <a:ext cx="1143000" cy="5696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999525D-294F-4AE6-B5A3-D106774D6A0F}"/>
              </a:ext>
            </a:extLst>
          </p:cNvPr>
          <p:cNvCxnSpPr>
            <a:cxnSpLocks/>
            <a:stCxn id="13" idx="3"/>
            <a:endCxn id="11" idx="3"/>
          </p:cNvCxnSpPr>
          <p:nvPr/>
        </p:nvCxnSpPr>
        <p:spPr>
          <a:xfrm flipV="1">
            <a:off x="3657600" y="2343150"/>
            <a:ext cx="228600" cy="226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4D07C88-BCDE-4032-A657-256A36D7D099}"/>
              </a:ext>
            </a:extLst>
          </p:cNvPr>
          <p:cNvCxnSpPr>
            <a:endCxn id="12" idx="1"/>
          </p:cNvCxnSpPr>
          <p:nvPr/>
        </p:nvCxnSpPr>
        <p:spPr>
          <a:xfrm>
            <a:off x="4229100" y="1652225"/>
            <a:ext cx="342900" cy="690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B50C754-EF31-49E1-A519-E8E0FC0AD02C}"/>
              </a:ext>
            </a:extLst>
          </p:cNvPr>
          <p:cNvCxnSpPr>
            <a:cxnSpLocks/>
            <a:stCxn id="11" idx="3"/>
          </p:cNvCxnSpPr>
          <p:nvPr/>
        </p:nvCxnSpPr>
        <p:spPr>
          <a:xfrm flipV="1">
            <a:off x="3886200" y="1657350"/>
            <a:ext cx="342900"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40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AA88C-5795-43EE-ADC0-E82E5C4E0C73}"/>
              </a:ext>
            </a:extLst>
          </p:cNvPr>
          <p:cNvSpPr>
            <a:spLocks noGrp="1"/>
          </p:cNvSpPr>
          <p:nvPr>
            <p:ph type="body" sz="half" idx="2"/>
          </p:nvPr>
        </p:nvSpPr>
        <p:spPr/>
        <p:txBody>
          <a:bodyPr/>
          <a:lstStyle/>
          <a:p>
            <a:r>
              <a:rPr lang="en-US" dirty="0" err="1"/>
              <a:t>CommandableFragmentGenerator</a:t>
            </a:r>
            <a:r>
              <a:rPr lang="en-US" dirty="0"/>
              <a:t> uses up to four threads for data-taking, hardware status checking, request reception and request processing. If threads are not used, calls to </a:t>
            </a:r>
            <a:r>
              <a:rPr lang="en-US" dirty="0" err="1"/>
              <a:t>getNext</a:t>
            </a:r>
            <a:r>
              <a:rPr lang="en-US" dirty="0"/>
              <a:t>_ and </a:t>
            </a:r>
            <a:r>
              <a:rPr lang="en-US" dirty="0" err="1"/>
              <a:t>checkHW</a:t>
            </a:r>
            <a:r>
              <a:rPr lang="en-US" dirty="0"/>
              <a:t>_ occur synchronously in </a:t>
            </a:r>
            <a:r>
              <a:rPr lang="en-US" dirty="0" err="1"/>
              <a:t>getNext</a:t>
            </a:r>
            <a:r>
              <a:rPr lang="en-US" dirty="0"/>
              <a:t> (no underscore) method.</a:t>
            </a:r>
          </a:p>
        </p:txBody>
      </p:sp>
      <p:sp>
        <p:nvSpPr>
          <p:cNvPr id="4" name="Date Placeholder 3">
            <a:extLst>
              <a:ext uri="{FF2B5EF4-FFF2-40B4-BE49-F238E27FC236}">
                <a16:creationId xmlns:a16="http://schemas.microsoft.com/office/drawing/2014/main" id="{24912416-A9C2-496F-8170-33B14C7DF330}"/>
              </a:ext>
            </a:extLst>
          </p:cNvPr>
          <p:cNvSpPr>
            <a:spLocks noGrp="1"/>
          </p:cNvSpPr>
          <p:nvPr>
            <p:ph type="dt" sz="half" idx="14"/>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EF6D3D90-6997-4B11-AF12-D46CC69F1A69}"/>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5DCF0FC0-E5AE-46BF-AD4F-2B7CD4411C7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itle 6">
            <a:extLst>
              <a:ext uri="{FF2B5EF4-FFF2-40B4-BE49-F238E27FC236}">
                <a16:creationId xmlns:a16="http://schemas.microsoft.com/office/drawing/2014/main" id="{2DED3B07-784B-4AC8-87BC-A80F14DD05EB}"/>
              </a:ext>
            </a:extLst>
          </p:cNvPr>
          <p:cNvSpPr>
            <a:spLocks noGrp="1"/>
          </p:cNvSpPr>
          <p:nvPr>
            <p:ph type="title"/>
          </p:nvPr>
        </p:nvSpPr>
        <p:spPr/>
        <p:txBody>
          <a:bodyPr/>
          <a:lstStyle/>
          <a:p>
            <a:r>
              <a:rPr lang="en-US" dirty="0" err="1"/>
              <a:t>Commandable</a:t>
            </a:r>
            <a:r>
              <a:rPr lang="en-US" dirty="0"/>
              <a:t> Fragment Generator</a:t>
            </a:r>
          </a:p>
        </p:txBody>
      </p:sp>
      <p:sp>
        <p:nvSpPr>
          <p:cNvPr id="9" name="Rectangle 8">
            <a:extLst>
              <a:ext uri="{FF2B5EF4-FFF2-40B4-BE49-F238E27FC236}">
                <a16:creationId xmlns:a16="http://schemas.microsoft.com/office/drawing/2014/main" id="{7CB65C5A-187D-415C-8D9A-BFD291F4E6A0}"/>
              </a:ext>
            </a:extLst>
          </p:cNvPr>
          <p:cNvSpPr/>
          <p:nvPr/>
        </p:nvSpPr>
        <p:spPr>
          <a:xfrm>
            <a:off x="228599" y="742950"/>
            <a:ext cx="1600197" cy="2743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err="1">
                <a:solidFill>
                  <a:schemeClr val="accent6">
                    <a:lumMod val="75000"/>
                  </a:schemeClr>
                </a:solidFill>
              </a:rPr>
              <a:t>getNext</a:t>
            </a:r>
            <a:r>
              <a:rPr lang="en-US" sz="1800" dirty="0">
                <a:solidFill>
                  <a:schemeClr val="accent6">
                    <a:lumMod val="75000"/>
                  </a:schemeClr>
                </a:solidFill>
              </a:rPr>
              <a:t>_</a:t>
            </a:r>
          </a:p>
        </p:txBody>
      </p:sp>
      <p:sp>
        <p:nvSpPr>
          <p:cNvPr id="10" name="Rectangle 9">
            <a:extLst>
              <a:ext uri="{FF2B5EF4-FFF2-40B4-BE49-F238E27FC236}">
                <a16:creationId xmlns:a16="http://schemas.microsoft.com/office/drawing/2014/main" id="{24573906-AFF8-4EFB-A94E-7840BF1E1375}"/>
              </a:ext>
            </a:extLst>
          </p:cNvPr>
          <p:cNvSpPr/>
          <p:nvPr/>
        </p:nvSpPr>
        <p:spPr>
          <a:xfrm>
            <a:off x="2580777" y="742950"/>
            <a:ext cx="1600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accent6">
                    <a:lumMod val="75000"/>
                  </a:schemeClr>
                </a:solidFill>
              </a:rPr>
              <a:t>Fragment Buffer</a:t>
            </a:r>
          </a:p>
        </p:txBody>
      </p:sp>
      <p:sp>
        <p:nvSpPr>
          <p:cNvPr id="11" name="Rectangle 10">
            <a:extLst>
              <a:ext uri="{FF2B5EF4-FFF2-40B4-BE49-F238E27FC236}">
                <a16:creationId xmlns:a16="http://schemas.microsoft.com/office/drawing/2014/main" id="{92863BEA-6292-4AA1-BBED-DC2DEDEC9554}"/>
              </a:ext>
            </a:extLst>
          </p:cNvPr>
          <p:cNvSpPr/>
          <p:nvPr/>
        </p:nvSpPr>
        <p:spPr>
          <a:xfrm>
            <a:off x="2580777" y="1657350"/>
            <a:ext cx="1600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accent6">
                    <a:lumMod val="75000"/>
                  </a:schemeClr>
                </a:solidFill>
              </a:rPr>
              <a:t>Requests</a:t>
            </a:r>
          </a:p>
        </p:txBody>
      </p:sp>
      <p:cxnSp>
        <p:nvCxnSpPr>
          <p:cNvPr id="13" name="Straight Arrow Connector 12">
            <a:extLst>
              <a:ext uri="{FF2B5EF4-FFF2-40B4-BE49-F238E27FC236}">
                <a16:creationId xmlns:a16="http://schemas.microsoft.com/office/drawing/2014/main" id="{760CC80B-781F-4515-8D9E-A3517200E8E9}"/>
              </a:ext>
            </a:extLst>
          </p:cNvPr>
          <p:cNvCxnSpPr>
            <a:cxnSpLocks/>
            <a:stCxn id="9" idx="3"/>
            <a:endCxn id="10" idx="1"/>
          </p:cNvCxnSpPr>
          <p:nvPr/>
        </p:nvCxnSpPr>
        <p:spPr>
          <a:xfrm flipV="1">
            <a:off x="1828796" y="1085850"/>
            <a:ext cx="751981"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225CC9A3-D09E-4C4D-B19C-40CA42784466}"/>
              </a:ext>
            </a:extLst>
          </p:cNvPr>
          <p:cNvSpPr/>
          <p:nvPr/>
        </p:nvSpPr>
        <p:spPr>
          <a:xfrm>
            <a:off x="2580777" y="2571750"/>
            <a:ext cx="1600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accent6">
                    <a:lumMod val="75000"/>
                  </a:schemeClr>
                </a:solidFill>
              </a:rPr>
              <a:t>Receive Requests</a:t>
            </a:r>
          </a:p>
        </p:txBody>
      </p:sp>
      <p:cxnSp>
        <p:nvCxnSpPr>
          <p:cNvPr id="16" name="Straight Arrow Connector 15">
            <a:extLst>
              <a:ext uri="{FF2B5EF4-FFF2-40B4-BE49-F238E27FC236}">
                <a16:creationId xmlns:a16="http://schemas.microsoft.com/office/drawing/2014/main" id="{4C3C932C-A2CC-45E0-B505-DCEB2890BDCF}"/>
              </a:ext>
            </a:extLst>
          </p:cNvPr>
          <p:cNvCxnSpPr>
            <a:cxnSpLocks/>
            <a:stCxn id="14" idx="0"/>
            <a:endCxn id="11" idx="2"/>
          </p:cNvCxnSpPr>
          <p:nvPr/>
        </p:nvCxnSpPr>
        <p:spPr>
          <a:xfrm flipV="1">
            <a:off x="3380877" y="2343150"/>
            <a:ext cx="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E554470-796A-4D4B-B493-D9118F0B0EF1}"/>
              </a:ext>
            </a:extLst>
          </p:cNvPr>
          <p:cNvSpPr/>
          <p:nvPr/>
        </p:nvSpPr>
        <p:spPr>
          <a:xfrm>
            <a:off x="5029198" y="742950"/>
            <a:ext cx="1600201" cy="2743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accent6">
                    <a:lumMod val="75000"/>
                  </a:schemeClr>
                </a:solidFill>
              </a:rPr>
              <a:t>Apply Requests</a:t>
            </a:r>
          </a:p>
        </p:txBody>
      </p:sp>
      <p:sp>
        <p:nvSpPr>
          <p:cNvPr id="38" name="Rectangle 37">
            <a:extLst>
              <a:ext uri="{FF2B5EF4-FFF2-40B4-BE49-F238E27FC236}">
                <a16:creationId xmlns:a16="http://schemas.microsoft.com/office/drawing/2014/main" id="{763BF048-AA68-4B8B-BBDF-5D61B09BC660}"/>
              </a:ext>
            </a:extLst>
          </p:cNvPr>
          <p:cNvSpPr/>
          <p:nvPr/>
        </p:nvSpPr>
        <p:spPr>
          <a:xfrm>
            <a:off x="6858000" y="285750"/>
            <a:ext cx="2057400" cy="1600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err="1">
                <a:solidFill>
                  <a:schemeClr val="accent6">
                    <a:lumMod val="75000"/>
                  </a:schemeClr>
                </a:solidFill>
              </a:rPr>
              <a:t>getMonitoringDataLoop</a:t>
            </a:r>
            <a:endParaRPr lang="en-US" sz="1400" dirty="0">
              <a:solidFill>
                <a:schemeClr val="accent6">
                  <a:lumMod val="75000"/>
                </a:schemeClr>
              </a:solidFill>
            </a:endParaRPr>
          </a:p>
        </p:txBody>
      </p:sp>
      <p:sp>
        <p:nvSpPr>
          <p:cNvPr id="23" name="Rectangle 22">
            <a:extLst>
              <a:ext uri="{FF2B5EF4-FFF2-40B4-BE49-F238E27FC236}">
                <a16:creationId xmlns:a16="http://schemas.microsoft.com/office/drawing/2014/main" id="{915C546B-47BA-499B-BA1B-C9390D4A3343}"/>
              </a:ext>
            </a:extLst>
          </p:cNvPr>
          <p:cNvSpPr/>
          <p:nvPr/>
        </p:nvSpPr>
        <p:spPr>
          <a:xfrm>
            <a:off x="7086600" y="742950"/>
            <a:ext cx="1600200" cy="10191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err="1">
                <a:solidFill>
                  <a:schemeClr val="accent6">
                    <a:lumMod val="75000"/>
                  </a:schemeClr>
                </a:solidFill>
              </a:rPr>
              <a:t>checkHWStatus</a:t>
            </a:r>
            <a:r>
              <a:rPr lang="en-US" sz="1400" dirty="0">
                <a:solidFill>
                  <a:schemeClr val="accent6">
                    <a:lumMod val="75000"/>
                  </a:schemeClr>
                </a:solidFill>
              </a:rPr>
              <a:t>_</a:t>
            </a:r>
          </a:p>
        </p:txBody>
      </p:sp>
      <p:cxnSp>
        <p:nvCxnSpPr>
          <p:cNvPr id="25" name="Straight Arrow Connector 24">
            <a:extLst>
              <a:ext uri="{FF2B5EF4-FFF2-40B4-BE49-F238E27FC236}">
                <a16:creationId xmlns:a16="http://schemas.microsoft.com/office/drawing/2014/main" id="{66922D6D-9299-4A03-8F9D-F9E319CADCF3}"/>
              </a:ext>
            </a:extLst>
          </p:cNvPr>
          <p:cNvCxnSpPr>
            <a:cxnSpLocks/>
            <a:stCxn id="10" idx="3"/>
            <a:endCxn id="18" idx="1"/>
          </p:cNvCxnSpPr>
          <p:nvPr/>
        </p:nvCxnSpPr>
        <p:spPr>
          <a:xfrm>
            <a:off x="4180977" y="1085850"/>
            <a:ext cx="848221"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3C01448-82B4-4344-ACED-5BE99F0FEB57}"/>
              </a:ext>
            </a:extLst>
          </p:cNvPr>
          <p:cNvCxnSpPr>
            <a:cxnSpLocks/>
            <a:stCxn id="11" idx="3"/>
            <a:endCxn id="18" idx="1"/>
          </p:cNvCxnSpPr>
          <p:nvPr/>
        </p:nvCxnSpPr>
        <p:spPr>
          <a:xfrm>
            <a:off x="4180977" y="2000250"/>
            <a:ext cx="848221" cy="114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8B440406-6DD1-4204-B407-61F7CCD70458}"/>
              </a:ext>
            </a:extLst>
          </p:cNvPr>
          <p:cNvSpPr/>
          <p:nvPr/>
        </p:nvSpPr>
        <p:spPr>
          <a:xfrm>
            <a:off x="6858000" y="2114550"/>
            <a:ext cx="2052873" cy="1371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accent6">
                    <a:lumMod val="75000"/>
                  </a:schemeClr>
                </a:solidFill>
              </a:rPr>
              <a:t>Fragments Output</a:t>
            </a:r>
          </a:p>
        </p:txBody>
      </p:sp>
    </p:spTree>
    <p:extLst>
      <p:ext uri="{BB962C8B-B14F-4D97-AF65-F5344CB8AC3E}">
        <p14:creationId xmlns:p14="http://schemas.microsoft.com/office/powerpoint/2010/main" val="429199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AA88C-5795-43EE-ADC0-E82E5C4E0C73}"/>
              </a:ext>
            </a:extLst>
          </p:cNvPr>
          <p:cNvSpPr>
            <a:spLocks noGrp="1"/>
          </p:cNvSpPr>
          <p:nvPr>
            <p:ph type="body" sz="half" idx="2"/>
          </p:nvPr>
        </p:nvSpPr>
        <p:spPr/>
        <p:txBody>
          <a:bodyPr/>
          <a:lstStyle/>
          <a:p>
            <a:r>
              <a:rPr lang="en-US" dirty="0" err="1"/>
              <a:t>DataReceiverManager</a:t>
            </a:r>
            <a:r>
              <a:rPr lang="en-US" dirty="0"/>
              <a:t> (DRM) runs a thread for each source. It reads the Fragment header and sends it to </a:t>
            </a:r>
            <a:r>
              <a:rPr lang="en-US" dirty="0" err="1"/>
              <a:t>SharedMemoryEventManager</a:t>
            </a:r>
            <a:r>
              <a:rPr lang="en-US" dirty="0"/>
              <a:t> (SMEM) to get the location in shared memory where the data should be placed. The Transfer Plugin is then instructed to receive data to that location. Once all Fragments for an event have been received, the Shared Memory Reader reads the event into </a:t>
            </a:r>
            <a:r>
              <a:rPr lang="en-US" i="1" dirty="0"/>
              <a:t>art</a:t>
            </a:r>
            <a:r>
              <a:rPr lang="en-US" dirty="0"/>
              <a:t>. The shared memory has an event-based structure, with a dual-semaphore system to synchronize access.</a:t>
            </a:r>
          </a:p>
        </p:txBody>
      </p:sp>
      <p:sp>
        <p:nvSpPr>
          <p:cNvPr id="4" name="Date Placeholder 3">
            <a:extLst>
              <a:ext uri="{FF2B5EF4-FFF2-40B4-BE49-F238E27FC236}">
                <a16:creationId xmlns:a16="http://schemas.microsoft.com/office/drawing/2014/main" id="{24912416-A9C2-496F-8170-33B14C7DF330}"/>
              </a:ext>
            </a:extLst>
          </p:cNvPr>
          <p:cNvSpPr>
            <a:spLocks noGrp="1"/>
          </p:cNvSpPr>
          <p:nvPr>
            <p:ph type="dt" sz="half" idx="14"/>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EF6D3D90-6997-4B11-AF12-D46CC69F1A69}"/>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5DCF0FC0-E5AE-46BF-AD4F-2B7CD4411C7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Title 6">
            <a:extLst>
              <a:ext uri="{FF2B5EF4-FFF2-40B4-BE49-F238E27FC236}">
                <a16:creationId xmlns:a16="http://schemas.microsoft.com/office/drawing/2014/main" id="{2DED3B07-784B-4AC8-87BC-A80F14DD05EB}"/>
              </a:ext>
            </a:extLst>
          </p:cNvPr>
          <p:cNvSpPr>
            <a:spLocks noGrp="1"/>
          </p:cNvSpPr>
          <p:nvPr>
            <p:ph type="title"/>
          </p:nvPr>
        </p:nvSpPr>
        <p:spPr/>
        <p:txBody>
          <a:bodyPr/>
          <a:lstStyle/>
          <a:p>
            <a:r>
              <a:rPr lang="en-US" dirty="0"/>
              <a:t>Event Builder/Data Logger (</a:t>
            </a:r>
            <a:r>
              <a:rPr lang="en-US" dirty="0" err="1"/>
              <a:t>DataReceiverCore</a:t>
            </a:r>
            <a:r>
              <a:rPr lang="en-US" dirty="0"/>
              <a:t>)</a:t>
            </a:r>
          </a:p>
        </p:txBody>
      </p:sp>
      <p:sp>
        <p:nvSpPr>
          <p:cNvPr id="2" name="Rectangle 1">
            <a:extLst>
              <a:ext uri="{FF2B5EF4-FFF2-40B4-BE49-F238E27FC236}">
                <a16:creationId xmlns:a16="http://schemas.microsoft.com/office/drawing/2014/main" id="{95B0F97B-0E46-4274-A8C1-E4C0C9E19B53}"/>
              </a:ext>
            </a:extLst>
          </p:cNvPr>
          <p:cNvSpPr/>
          <p:nvPr/>
        </p:nvSpPr>
        <p:spPr>
          <a:xfrm>
            <a:off x="228600" y="742950"/>
            <a:ext cx="4343400" cy="2743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err="1">
                <a:solidFill>
                  <a:schemeClr val="accent6">
                    <a:lumMod val="75000"/>
                  </a:schemeClr>
                </a:solidFill>
              </a:rPr>
              <a:t>DataReceiverCore</a:t>
            </a:r>
            <a:endParaRPr lang="en-US" dirty="0">
              <a:solidFill>
                <a:schemeClr val="accent6">
                  <a:lumMod val="75000"/>
                </a:schemeClr>
              </a:solidFill>
            </a:endParaRPr>
          </a:p>
        </p:txBody>
      </p:sp>
      <p:sp>
        <p:nvSpPr>
          <p:cNvPr id="8" name="Rectangle 7">
            <a:extLst>
              <a:ext uri="{FF2B5EF4-FFF2-40B4-BE49-F238E27FC236}">
                <a16:creationId xmlns:a16="http://schemas.microsoft.com/office/drawing/2014/main" id="{B1BFEF82-BF4C-4274-9DC1-B68BBBD74559}"/>
              </a:ext>
            </a:extLst>
          </p:cNvPr>
          <p:cNvSpPr/>
          <p:nvPr/>
        </p:nvSpPr>
        <p:spPr>
          <a:xfrm>
            <a:off x="342900" y="1314450"/>
            <a:ext cx="1714500" cy="19431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solidFill>
                  <a:schemeClr val="accent6">
                    <a:lumMod val="75000"/>
                  </a:schemeClr>
                </a:solidFill>
              </a:rPr>
              <a:t>Data Receiver Manager</a:t>
            </a:r>
            <a:endParaRPr lang="en-US" dirty="0">
              <a:solidFill>
                <a:schemeClr val="accent6">
                  <a:lumMod val="75000"/>
                </a:schemeClr>
              </a:solidFill>
            </a:endParaRPr>
          </a:p>
        </p:txBody>
      </p:sp>
      <p:sp>
        <p:nvSpPr>
          <p:cNvPr id="10" name="Flowchart: Multidocument 9">
            <a:extLst>
              <a:ext uri="{FF2B5EF4-FFF2-40B4-BE49-F238E27FC236}">
                <a16:creationId xmlns:a16="http://schemas.microsoft.com/office/drawing/2014/main" id="{6EE20C63-FF19-4502-A79F-410224AE3872}"/>
              </a:ext>
            </a:extLst>
          </p:cNvPr>
          <p:cNvSpPr/>
          <p:nvPr/>
        </p:nvSpPr>
        <p:spPr>
          <a:xfrm>
            <a:off x="457200" y="2000250"/>
            <a:ext cx="1485900" cy="114300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6">
                    <a:lumMod val="75000"/>
                  </a:schemeClr>
                </a:solidFill>
              </a:rPr>
              <a:t>Transfer Plugins (one per source)</a:t>
            </a:r>
          </a:p>
        </p:txBody>
      </p:sp>
      <p:sp>
        <p:nvSpPr>
          <p:cNvPr id="14" name="Flowchart: Multidocument 13">
            <a:extLst>
              <a:ext uri="{FF2B5EF4-FFF2-40B4-BE49-F238E27FC236}">
                <a16:creationId xmlns:a16="http://schemas.microsoft.com/office/drawing/2014/main" id="{8E86C736-3AAA-476C-9319-EEB91C62CF2A}"/>
              </a:ext>
            </a:extLst>
          </p:cNvPr>
          <p:cNvSpPr/>
          <p:nvPr/>
        </p:nvSpPr>
        <p:spPr>
          <a:xfrm>
            <a:off x="5600700" y="742950"/>
            <a:ext cx="3543300" cy="274320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i="1" dirty="0">
                <a:solidFill>
                  <a:schemeClr val="accent6">
                    <a:lumMod val="75000"/>
                  </a:schemeClr>
                </a:solidFill>
              </a:rPr>
              <a:t>art</a:t>
            </a:r>
            <a:r>
              <a:rPr lang="en-US" dirty="0">
                <a:solidFill>
                  <a:schemeClr val="accent6">
                    <a:lumMod val="75000"/>
                  </a:schemeClr>
                </a:solidFill>
              </a:rPr>
              <a:t> Processes</a:t>
            </a:r>
            <a:endParaRPr lang="en-US" i="1" dirty="0">
              <a:solidFill>
                <a:schemeClr val="accent6">
                  <a:lumMod val="75000"/>
                </a:schemeClr>
              </a:solidFill>
            </a:endParaRPr>
          </a:p>
        </p:txBody>
      </p:sp>
      <p:sp>
        <p:nvSpPr>
          <p:cNvPr id="12" name="Rectangle 11">
            <a:extLst>
              <a:ext uri="{FF2B5EF4-FFF2-40B4-BE49-F238E27FC236}">
                <a16:creationId xmlns:a16="http://schemas.microsoft.com/office/drawing/2014/main" id="{03C19AA3-0AB8-45B2-8AE2-534F4A5EC6C4}"/>
              </a:ext>
            </a:extLst>
          </p:cNvPr>
          <p:cNvSpPr/>
          <p:nvPr/>
        </p:nvSpPr>
        <p:spPr>
          <a:xfrm>
            <a:off x="4000500" y="1096633"/>
            <a:ext cx="2057400" cy="2286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1400" dirty="0">
                <a:solidFill>
                  <a:schemeClr val="accent6">
                    <a:lumMod val="75000"/>
                  </a:schemeClr>
                </a:solidFill>
              </a:rPr>
              <a:t>Shared Memory</a:t>
            </a:r>
          </a:p>
        </p:txBody>
      </p:sp>
      <p:sp>
        <p:nvSpPr>
          <p:cNvPr id="11" name="Rectangle 10">
            <a:extLst>
              <a:ext uri="{FF2B5EF4-FFF2-40B4-BE49-F238E27FC236}">
                <a16:creationId xmlns:a16="http://schemas.microsoft.com/office/drawing/2014/main" id="{655919E6-A3B1-4806-A9DD-13E638AE4977}"/>
              </a:ext>
            </a:extLst>
          </p:cNvPr>
          <p:cNvSpPr/>
          <p:nvPr/>
        </p:nvSpPr>
        <p:spPr>
          <a:xfrm>
            <a:off x="2286000" y="1314450"/>
            <a:ext cx="2057400" cy="1943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accent6">
                    <a:lumMod val="75000"/>
                  </a:schemeClr>
                </a:solidFill>
              </a:rPr>
              <a:t>Shared Memory Event Manager</a:t>
            </a:r>
          </a:p>
        </p:txBody>
      </p:sp>
      <p:sp>
        <p:nvSpPr>
          <p:cNvPr id="17" name="Rectangle 16">
            <a:extLst>
              <a:ext uri="{FF2B5EF4-FFF2-40B4-BE49-F238E27FC236}">
                <a16:creationId xmlns:a16="http://schemas.microsoft.com/office/drawing/2014/main" id="{08187A80-7980-4859-A9C0-C550C0F95A57}"/>
              </a:ext>
            </a:extLst>
          </p:cNvPr>
          <p:cNvSpPr/>
          <p:nvPr/>
        </p:nvSpPr>
        <p:spPr>
          <a:xfrm>
            <a:off x="5657850" y="1657350"/>
            <a:ext cx="120015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6">
                    <a:lumMod val="75000"/>
                  </a:schemeClr>
                </a:solidFill>
              </a:rPr>
              <a:t>Shared Memory Reader (</a:t>
            </a:r>
            <a:r>
              <a:rPr lang="en-US" sz="1200" dirty="0" err="1">
                <a:solidFill>
                  <a:schemeClr val="accent6">
                    <a:lumMod val="75000"/>
                  </a:schemeClr>
                </a:solidFill>
              </a:rPr>
              <a:t>RawInput</a:t>
            </a:r>
            <a:r>
              <a:rPr lang="en-US" sz="1200" dirty="0">
                <a:solidFill>
                  <a:schemeClr val="accent6">
                    <a:lumMod val="75000"/>
                  </a:schemeClr>
                </a:solidFill>
              </a:rPr>
              <a:t>)</a:t>
            </a:r>
          </a:p>
        </p:txBody>
      </p:sp>
      <p:sp>
        <p:nvSpPr>
          <p:cNvPr id="23" name="Rectangle 22">
            <a:extLst>
              <a:ext uri="{FF2B5EF4-FFF2-40B4-BE49-F238E27FC236}">
                <a16:creationId xmlns:a16="http://schemas.microsoft.com/office/drawing/2014/main" id="{B6C10127-4718-4B4B-92FB-ED4F608B2A58}"/>
              </a:ext>
            </a:extLst>
          </p:cNvPr>
          <p:cNvSpPr/>
          <p:nvPr/>
        </p:nvSpPr>
        <p:spPr>
          <a:xfrm>
            <a:off x="6972300" y="1657350"/>
            <a:ext cx="800100" cy="11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i="1" dirty="0" err="1">
                <a:solidFill>
                  <a:schemeClr val="accent6">
                    <a:lumMod val="75000"/>
                  </a:schemeClr>
                </a:solidFill>
              </a:rPr>
              <a:t>artdaq</a:t>
            </a:r>
            <a:r>
              <a:rPr lang="en-US" sz="1200" i="1" dirty="0">
                <a:solidFill>
                  <a:schemeClr val="accent6">
                    <a:lumMod val="75000"/>
                  </a:schemeClr>
                </a:solidFill>
              </a:rPr>
              <a:t> art</a:t>
            </a:r>
            <a:r>
              <a:rPr lang="en-US" sz="1200" dirty="0">
                <a:solidFill>
                  <a:schemeClr val="accent6">
                    <a:lumMod val="75000"/>
                  </a:schemeClr>
                </a:solidFill>
              </a:rPr>
              <a:t> Modules</a:t>
            </a:r>
            <a:endParaRPr lang="en-US" sz="1200" i="1" dirty="0">
              <a:solidFill>
                <a:schemeClr val="accent6">
                  <a:lumMod val="75000"/>
                </a:schemeClr>
              </a:solidFill>
            </a:endParaRPr>
          </a:p>
        </p:txBody>
      </p:sp>
      <p:sp>
        <p:nvSpPr>
          <p:cNvPr id="24" name="Rectangle 23">
            <a:extLst>
              <a:ext uri="{FF2B5EF4-FFF2-40B4-BE49-F238E27FC236}">
                <a16:creationId xmlns:a16="http://schemas.microsoft.com/office/drawing/2014/main" id="{722540FD-4A5D-43F1-B140-7C916148CF25}"/>
              </a:ext>
            </a:extLst>
          </p:cNvPr>
          <p:cNvSpPr/>
          <p:nvPr/>
        </p:nvSpPr>
        <p:spPr>
          <a:xfrm>
            <a:off x="7886700" y="1657350"/>
            <a:ext cx="6858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accent6">
                    <a:lumMod val="75000"/>
                  </a:schemeClr>
                </a:solidFill>
              </a:rPr>
              <a:t>Output Plugin(s)</a:t>
            </a:r>
          </a:p>
        </p:txBody>
      </p:sp>
      <p:cxnSp>
        <p:nvCxnSpPr>
          <p:cNvPr id="26" name="Straight Arrow Connector 25">
            <a:extLst>
              <a:ext uri="{FF2B5EF4-FFF2-40B4-BE49-F238E27FC236}">
                <a16:creationId xmlns:a16="http://schemas.microsoft.com/office/drawing/2014/main" id="{186AF680-590F-4041-92E1-6025A9CAF737}"/>
              </a:ext>
            </a:extLst>
          </p:cNvPr>
          <p:cNvCxnSpPr>
            <a:stCxn id="17" idx="3"/>
            <a:endCxn id="23" idx="1"/>
          </p:cNvCxnSpPr>
          <p:nvPr/>
        </p:nvCxnSpPr>
        <p:spPr>
          <a:xfrm>
            <a:off x="6858000" y="2228850"/>
            <a:ext cx="1143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F1F1495-A3F0-4498-B3B9-2B43E4A9CAAA}"/>
              </a:ext>
            </a:extLst>
          </p:cNvPr>
          <p:cNvCxnSpPr>
            <a:stCxn id="23" idx="3"/>
          </p:cNvCxnSpPr>
          <p:nvPr/>
        </p:nvCxnSpPr>
        <p:spPr>
          <a:xfrm>
            <a:off x="7772400" y="2228850"/>
            <a:ext cx="1143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Arrow: Right 28">
            <a:extLst>
              <a:ext uri="{FF2B5EF4-FFF2-40B4-BE49-F238E27FC236}">
                <a16:creationId xmlns:a16="http://schemas.microsoft.com/office/drawing/2014/main" id="{7E2DD92F-FCCF-4BFB-A6DE-7894EA3C81C3}"/>
              </a:ext>
            </a:extLst>
          </p:cNvPr>
          <p:cNvSpPr/>
          <p:nvPr/>
        </p:nvSpPr>
        <p:spPr>
          <a:xfrm rot="19071943">
            <a:off x="1046943" y="1858247"/>
            <a:ext cx="730503"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00" dirty="0">
                <a:solidFill>
                  <a:schemeClr val="accent6">
                    <a:lumMod val="75000"/>
                  </a:schemeClr>
                </a:solidFill>
              </a:rPr>
              <a:t>Fragment Header</a:t>
            </a:r>
          </a:p>
        </p:txBody>
      </p:sp>
      <p:sp>
        <p:nvSpPr>
          <p:cNvPr id="30" name="Arrow: Right 29">
            <a:extLst>
              <a:ext uri="{FF2B5EF4-FFF2-40B4-BE49-F238E27FC236}">
                <a16:creationId xmlns:a16="http://schemas.microsoft.com/office/drawing/2014/main" id="{6237A2E7-3A3F-4983-8360-EE3F907BB67B}"/>
              </a:ext>
            </a:extLst>
          </p:cNvPr>
          <p:cNvSpPr/>
          <p:nvPr/>
        </p:nvSpPr>
        <p:spPr>
          <a:xfrm>
            <a:off x="1876434" y="1363178"/>
            <a:ext cx="730503"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00" dirty="0">
                <a:solidFill>
                  <a:schemeClr val="accent6">
                    <a:lumMod val="75000"/>
                  </a:schemeClr>
                </a:solidFill>
              </a:rPr>
              <a:t>Fragment Header</a:t>
            </a:r>
          </a:p>
        </p:txBody>
      </p:sp>
      <p:sp>
        <p:nvSpPr>
          <p:cNvPr id="31" name="Arrow: Right 30">
            <a:extLst>
              <a:ext uri="{FF2B5EF4-FFF2-40B4-BE49-F238E27FC236}">
                <a16:creationId xmlns:a16="http://schemas.microsoft.com/office/drawing/2014/main" id="{9D767D48-E662-46DD-8D59-1203BDA7393D}"/>
              </a:ext>
            </a:extLst>
          </p:cNvPr>
          <p:cNvSpPr/>
          <p:nvPr/>
        </p:nvSpPr>
        <p:spPr>
          <a:xfrm>
            <a:off x="3826843" y="1428750"/>
            <a:ext cx="730503"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00" dirty="0">
                <a:solidFill>
                  <a:schemeClr val="accent6">
                    <a:lumMod val="75000"/>
                  </a:schemeClr>
                </a:solidFill>
              </a:rPr>
              <a:t>Fragment Header</a:t>
            </a:r>
          </a:p>
        </p:txBody>
      </p:sp>
      <p:sp>
        <p:nvSpPr>
          <p:cNvPr id="33" name="Arrow: Right 32">
            <a:extLst>
              <a:ext uri="{FF2B5EF4-FFF2-40B4-BE49-F238E27FC236}">
                <a16:creationId xmlns:a16="http://schemas.microsoft.com/office/drawing/2014/main" id="{166EA43D-3418-4232-86DA-B4B5D1AABFB2}"/>
              </a:ext>
            </a:extLst>
          </p:cNvPr>
          <p:cNvSpPr/>
          <p:nvPr/>
        </p:nvSpPr>
        <p:spPr>
          <a:xfrm flipH="1">
            <a:off x="1821810" y="1675953"/>
            <a:ext cx="730503"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00" dirty="0">
                <a:solidFill>
                  <a:schemeClr val="accent6">
                    <a:lumMod val="75000"/>
                  </a:schemeClr>
                </a:solidFill>
              </a:rPr>
              <a:t>Data Location</a:t>
            </a:r>
          </a:p>
        </p:txBody>
      </p:sp>
      <p:sp>
        <p:nvSpPr>
          <p:cNvPr id="34" name="Arrow: Right 33">
            <a:extLst>
              <a:ext uri="{FF2B5EF4-FFF2-40B4-BE49-F238E27FC236}">
                <a16:creationId xmlns:a16="http://schemas.microsoft.com/office/drawing/2014/main" id="{1C8F231F-CD29-4CCD-9F06-1814BC6A5F90}"/>
              </a:ext>
            </a:extLst>
          </p:cNvPr>
          <p:cNvSpPr/>
          <p:nvPr/>
        </p:nvSpPr>
        <p:spPr>
          <a:xfrm rot="19189685" flipH="1">
            <a:off x="1211889" y="2052278"/>
            <a:ext cx="730503"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00" dirty="0">
                <a:solidFill>
                  <a:schemeClr val="accent6">
                    <a:lumMod val="75000"/>
                  </a:schemeClr>
                </a:solidFill>
              </a:rPr>
              <a:t>Data Location</a:t>
            </a:r>
          </a:p>
        </p:txBody>
      </p:sp>
      <p:sp>
        <p:nvSpPr>
          <p:cNvPr id="35" name="Arrow: Right 34">
            <a:extLst>
              <a:ext uri="{FF2B5EF4-FFF2-40B4-BE49-F238E27FC236}">
                <a16:creationId xmlns:a16="http://schemas.microsoft.com/office/drawing/2014/main" id="{D968E6CC-F115-488A-BF7A-B0FE5BB42BDA}"/>
              </a:ext>
            </a:extLst>
          </p:cNvPr>
          <p:cNvSpPr/>
          <p:nvPr/>
        </p:nvSpPr>
        <p:spPr>
          <a:xfrm>
            <a:off x="1662228" y="2625152"/>
            <a:ext cx="2880094" cy="51809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solidFill>
                  <a:schemeClr val="accent6">
                    <a:lumMod val="75000"/>
                  </a:schemeClr>
                </a:solidFill>
              </a:rPr>
              <a:t>Fragment Data</a:t>
            </a:r>
          </a:p>
        </p:txBody>
      </p:sp>
      <p:sp>
        <p:nvSpPr>
          <p:cNvPr id="36" name="Arrow: Right 35">
            <a:extLst>
              <a:ext uri="{FF2B5EF4-FFF2-40B4-BE49-F238E27FC236}">
                <a16:creationId xmlns:a16="http://schemas.microsoft.com/office/drawing/2014/main" id="{26950EF2-D552-42D2-859F-7A2E07875076}"/>
              </a:ext>
            </a:extLst>
          </p:cNvPr>
          <p:cNvSpPr/>
          <p:nvPr/>
        </p:nvSpPr>
        <p:spPr>
          <a:xfrm>
            <a:off x="4566055" y="1771650"/>
            <a:ext cx="1263245" cy="93300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a:solidFill>
                  <a:schemeClr val="accent6">
                    <a:lumMod val="75000"/>
                  </a:schemeClr>
                </a:solidFill>
              </a:rPr>
              <a:t>RawEvent</a:t>
            </a:r>
            <a:endParaRPr lang="en-US" sz="1200" dirty="0">
              <a:solidFill>
                <a:schemeClr val="accent6">
                  <a:lumMod val="75000"/>
                </a:schemeClr>
              </a:solidFill>
            </a:endParaRPr>
          </a:p>
        </p:txBody>
      </p:sp>
      <p:sp>
        <p:nvSpPr>
          <p:cNvPr id="9" name="Rectangle 8">
            <a:extLst>
              <a:ext uri="{FF2B5EF4-FFF2-40B4-BE49-F238E27FC236}">
                <a16:creationId xmlns:a16="http://schemas.microsoft.com/office/drawing/2014/main" id="{2B67EB3B-8B59-43A8-6CC1-1DA1DD070C07}"/>
              </a:ext>
            </a:extLst>
          </p:cNvPr>
          <p:cNvSpPr/>
          <p:nvPr/>
        </p:nvSpPr>
        <p:spPr>
          <a:xfrm>
            <a:off x="2852161" y="1363178"/>
            <a:ext cx="848490" cy="51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6">
                    <a:lumMod val="75000"/>
                  </a:schemeClr>
                </a:solidFill>
              </a:rPr>
              <a:t>Request</a:t>
            </a:r>
          </a:p>
          <a:p>
            <a:pPr algn="ctr"/>
            <a:r>
              <a:rPr lang="en-US" sz="1200" dirty="0">
                <a:solidFill>
                  <a:schemeClr val="accent6">
                    <a:lumMod val="75000"/>
                  </a:schemeClr>
                </a:solidFill>
              </a:rPr>
              <a:t>Sender</a:t>
            </a:r>
          </a:p>
        </p:txBody>
      </p:sp>
    </p:spTree>
    <p:extLst>
      <p:ext uri="{BB962C8B-B14F-4D97-AF65-F5344CB8AC3E}">
        <p14:creationId xmlns:p14="http://schemas.microsoft.com/office/powerpoint/2010/main" val="296779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440DED-948A-FBD5-E898-B5D275FBFF44}"/>
              </a:ext>
            </a:extLst>
          </p:cNvPr>
          <p:cNvSpPr/>
          <p:nvPr/>
        </p:nvSpPr>
        <p:spPr>
          <a:xfrm>
            <a:off x="5620703" y="1436246"/>
            <a:ext cx="2057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accent6">
                    <a:lumMod val="75000"/>
                  </a:schemeClr>
                </a:solidFill>
              </a:rPr>
              <a:t>RootDAQOut</a:t>
            </a:r>
            <a:endParaRPr lang="en-US" sz="1200" dirty="0">
              <a:solidFill>
                <a:schemeClr val="accent6">
                  <a:lumMod val="75000"/>
                </a:schemeClr>
              </a:solidFill>
            </a:endParaRPr>
          </a:p>
          <a:p>
            <a:pPr algn="ctr"/>
            <a:r>
              <a:rPr lang="en-US" sz="1200" dirty="0">
                <a:solidFill>
                  <a:schemeClr val="accent6">
                    <a:lumMod val="75000"/>
                  </a:schemeClr>
                </a:solidFill>
              </a:rPr>
              <a:t> </a:t>
            </a:r>
            <a:r>
              <a:rPr lang="en-US" sz="1000" dirty="0">
                <a:solidFill>
                  <a:schemeClr val="accent6">
                    <a:lumMod val="75000"/>
                  </a:schemeClr>
                </a:solidFill>
              </a:rPr>
              <a:t>(</a:t>
            </a:r>
            <a:r>
              <a:rPr lang="en-US" sz="1000" dirty="0" err="1">
                <a:solidFill>
                  <a:schemeClr val="accent6">
                    <a:lumMod val="75000"/>
                  </a:schemeClr>
                </a:solidFill>
              </a:rPr>
              <a:t>DataLogger</a:t>
            </a:r>
            <a:r>
              <a:rPr lang="en-US" sz="1000" dirty="0">
                <a:solidFill>
                  <a:schemeClr val="accent6">
                    <a:lumMod val="75000"/>
                  </a:schemeClr>
                </a:solidFill>
              </a:rPr>
              <a:t> to Disk)</a:t>
            </a:r>
            <a:endParaRPr lang="en-US" sz="1200" dirty="0">
              <a:solidFill>
                <a:schemeClr val="accent6">
                  <a:lumMod val="75000"/>
                </a:schemeClr>
              </a:solidFill>
            </a:endParaRPr>
          </a:p>
        </p:txBody>
      </p:sp>
      <p:sp>
        <p:nvSpPr>
          <p:cNvPr id="3" name="Text Placeholder 2">
            <a:extLst>
              <a:ext uri="{FF2B5EF4-FFF2-40B4-BE49-F238E27FC236}">
                <a16:creationId xmlns:a16="http://schemas.microsoft.com/office/drawing/2014/main" id="{08AAA88C-5795-43EE-ADC0-E82E5C4E0C73}"/>
              </a:ext>
            </a:extLst>
          </p:cNvPr>
          <p:cNvSpPr>
            <a:spLocks noGrp="1"/>
          </p:cNvSpPr>
          <p:nvPr>
            <p:ph type="body" sz="half" idx="2"/>
          </p:nvPr>
        </p:nvSpPr>
        <p:spPr/>
        <p:txBody>
          <a:bodyPr/>
          <a:lstStyle/>
          <a:p>
            <a:r>
              <a:rPr lang="en-US" i="1" dirty="0"/>
              <a:t>art</a:t>
            </a:r>
            <a:r>
              <a:rPr lang="en-US" dirty="0"/>
              <a:t> reads from the shared memory using the </a:t>
            </a:r>
            <a:r>
              <a:rPr lang="en-US" dirty="0" err="1"/>
              <a:t>SharedMemoryEventReceiver</a:t>
            </a:r>
            <a:r>
              <a:rPr lang="en-US" dirty="0"/>
              <a:t>. </a:t>
            </a:r>
            <a:r>
              <a:rPr lang="en-US" dirty="0" err="1"/>
              <a:t>RawInput</a:t>
            </a:r>
            <a:r>
              <a:rPr lang="en-US" dirty="0"/>
              <a:t> uses the </a:t>
            </a:r>
            <a:r>
              <a:rPr lang="en-US" dirty="0" err="1"/>
              <a:t>SharedMemoryReader</a:t>
            </a:r>
            <a:r>
              <a:rPr lang="en-US" dirty="0"/>
              <a:t> to translate the </a:t>
            </a:r>
            <a:r>
              <a:rPr lang="en-US" dirty="0" err="1"/>
              <a:t>artdaq</a:t>
            </a:r>
            <a:r>
              <a:rPr lang="en-US" dirty="0"/>
              <a:t>::</a:t>
            </a:r>
            <a:r>
              <a:rPr lang="en-US" dirty="0" err="1"/>
              <a:t>RawEvent</a:t>
            </a:r>
            <a:r>
              <a:rPr lang="en-US" dirty="0"/>
              <a:t> objects received using SMER to art::Event objects.</a:t>
            </a:r>
          </a:p>
          <a:p>
            <a:r>
              <a:rPr lang="en-US" dirty="0"/>
              <a:t>Events are fed into the provided </a:t>
            </a:r>
            <a:r>
              <a:rPr lang="en-US" i="1" dirty="0"/>
              <a:t>art</a:t>
            </a:r>
            <a:r>
              <a:rPr lang="en-US" dirty="0"/>
              <a:t> job, and sent to the configured outputs. </a:t>
            </a:r>
            <a:r>
              <a:rPr lang="en-US" i="1" dirty="0"/>
              <a:t>art</a:t>
            </a:r>
            <a:r>
              <a:rPr lang="en-US" dirty="0"/>
              <a:t> is configured at initialize by the </a:t>
            </a:r>
            <a:r>
              <a:rPr lang="en-US" dirty="0" err="1"/>
              <a:t>EventBuilder</a:t>
            </a:r>
            <a:r>
              <a:rPr lang="en-US" dirty="0"/>
              <a:t> and </a:t>
            </a:r>
            <a:r>
              <a:rPr lang="en-US" dirty="0" err="1"/>
              <a:t>DataLogger</a:t>
            </a:r>
            <a:r>
              <a:rPr lang="en-US" dirty="0"/>
              <a:t>, and when the </a:t>
            </a:r>
            <a:r>
              <a:rPr lang="en-US" dirty="0" err="1"/>
              <a:t>register_monitor</a:t>
            </a:r>
            <a:r>
              <a:rPr lang="en-US" dirty="0"/>
              <a:t> command is received in the Dispatcher (using the </a:t>
            </a:r>
            <a:r>
              <a:rPr lang="en-US" i="1" dirty="0"/>
              <a:t>art</a:t>
            </a:r>
            <a:r>
              <a:rPr lang="en-US" dirty="0"/>
              <a:t> job specification contained in that command).</a:t>
            </a:r>
          </a:p>
        </p:txBody>
      </p:sp>
      <p:sp>
        <p:nvSpPr>
          <p:cNvPr id="4" name="Date Placeholder 3">
            <a:extLst>
              <a:ext uri="{FF2B5EF4-FFF2-40B4-BE49-F238E27FC236}">
                <a16:creationId xmlns:a16="http://schemas.microsoft.com/office/drawing/2014/main" id="{24912416-A9C2-496F-8170-33B14C7DF330}"/>
              </a:ext>
            </a:extLst>
          </p:cNvPr>
          <p:cNvSpPr>
            <a:spLocks noGrp="1"/>
          </p:cNvSpPr>
          <p:nvPr>
            <p:ph type="dt" sz="half" idx="14"/>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EF6D3D90-6997-4B11-AF12-D46CC69F1A69}"/>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5DCF0FC0-E5AE-46BF-AD4F-2B7CD4411C7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itle 6">
            <a:extLst>
              <a:ext uri="{FF2B5EF4-FFF2-40B4-BE49-F238E27FC236}">
                <a16:creationId xmlns:a16="http://schemas.microsoft.com/office/drawing/2014/main" id="{2DED3B07-784B-4AC8-87BC-A80F14DD05EB}"/>
              </a:ext>
            </a:extLst>
          </p:cNvPr>
          <p:cNvSpPr>
            <a:spLocks noGrp="1"/>
          </p:cNvSpPr>
          <p:nvPr>
            <p:ph type="title"/>
          </p:nvPr>
        </p:nvSpPr>
        <p:spPr/>
        <p:txBody>
          <a:bodyPr/>
          <a:lstStyle/>
          <a:p>
            <a:r>
              <a:rPr lang="en-US" i="1" dirty="0" err="1"/>
              <a:t>artdaq</a:t>
            </a:r>
            <a:r>
              <a:rPr lang="en-US" i="1" dirty="0"/>
              <a:t> art</a:t>
            </a:r>
            <a:r>
              <a:rPr lang="en-US" dirty="0"/>
              <a:t> Process</a:t>
            </a:r>
          </a:p>
        </p:txBody>
      </p:sp>
      <p:sp>
        <p:nvSpPr>
          <p:cNvPr id="2" name="Rectangle 1">
            <a:extLst>
              <a:ext uri="{FF2B5EF4-FFF2-40B4-BE49-F238E27FC236}">
                <a16:creationId xmlns:a16="http://schemas.microsoft.com/office/drawing/2014/main" id="{3E0AFFB7-4D7E-47F7-8D3D-4784EB17478D}"/>
              </a:ext>
            </a:extLst>
          </p:cNvPr>
          <p:cNvSpPr/>
          <p:nvPr/>
        </p:nvSpPr>
        <p:spPr>
          <a:xfrm>
            <a:off x="127163" y="742950"/>
            <a:ext cx="2286000" cy="26289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err="1">
                <a:solidFill>
                  <a:schemeClr val="accent6">
                    <a:lumMod val="75000"/>
                  </a:schemeClr>
                </a:solidFill>
              </a:rPr>
              <a:t>RawInput</a:t>
            </a:r>
            <a:r>
              <a:rPr lang="en-US" sz="1600" dirty="0">
                <a:solidFill>
                  <a:schemeClr val="accent6">
                    <a:lumMod val="75000"/>
                  </a:schemeClr>
                </a:solidFill>
              </a:rPr>
              <a:t> (Shared Memory Reader)</a:t>
            </a:r>
          </a:p>
        </p:txBody>
      </p:sp>
      <p:sp>
        <p:nvSpPr>
          <p:cNvPr id="18" name="Rectangle 17">
            <a:extLst>
              <a:ext uri="{FF2B5EF4-FFF2-40B4-BE49-F238E27FC236}">
                <a16:creationId xmlns:a16="http://schemas.microsoft.com/office/drawing/2014/main" id="{09E75FB7-F3B9-43A0-8931-EB6DB36E6608}"/>
              </a:ext>
            </a:extLst>
          </p:cNvPr>
          <p:cNvSpPr/>
          <p:nvPr/>
        </p:nvSpPr>
        <p:spPr>
          <a:xfrm>
            <a:off x="-457200" y="1472184"/>
            <a:ext cx="914400" cy="20139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A9E8E9-DDDA-4AFE-AE28-739A954CCFDD}"/>
              </a:ext>
            </a:extLst>
          </p:cNvPr>
          <p:cNvSpPr/>
          <p:nvPr/>
        </p:nvSpPr>
        <p:spPr>
          <a:xfrm>
            <a:off x="342900" y="1771650"/>
            <a:ext cx="1828800" cy="1485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accent6">
                    <a:lumMod val="75000"/>
                  </a:schemeClr>
                </a:solidFill>
              </a:rPr>
              <a:t>Shared Memory Event Receiver</a:t>
            </a:r>
          </a:p>
        </p:txBody>
      </p:sp>
      <p:sp>
        <p:nvSpPr>
          <p:cNvPr id="9" name="Rectangle 8">
            <a:extLst>
              <a:ext uri="{FF2B5EF4-FFF2-40B4-BE49-F238E27FC236}">
                <a16:creationId xmlns:a16="http://schemas.microsoft.com/office/drawing/2014/main" id="{CE905D9A-A04F-42EF-881B-D4E8690DF6CE}"/>
              </a:ext>
            </a:extLst>
          </p:cNvPr>
          <p:cNvSpPr/>
          <p:nvPr/>
        </p:nvSpPr>
        <p:spPr>
          <a:xfrm>
            <a:off x="2857500" y="742950"/>
            <a:ext cx="2400300" cy="26289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i="1" dirty="0" err="1">
                <a:solidFill>
                  <a:schemeClr val="accent6">
                    <a:lumMod val="75000"/>
                  </a:schemeClr>
                </a:solidFill>
              </a:rPr>
              <a:t>artdaq</a:t>
            </a:r>
            <a:r>
              <a:rPr lang="en-US" i="1" dirty="0">
                <a:solidFill>
                  <a:schemeClr val="accent6">
                    <a:lumMod val="75000"/>
                  </a:schemeClr>
                </a:solidFill>
              </a:rPr>
              <a:t> art</a:t>
            </a:r>
            <a:r>
              <a:rPr lang="en-US" dirty="0">
                <a:solidFill>
                  <a:schemeClr val="accent6">
                    <a:lumMod val="75000"/>
                  </a:schemeClr>
                </a:solidFill>
              </a:rPr>
              <a:t> Modules</a:t>
            </a:r>
            <a:endParaRPr lang="en-US" i="1" dirty="0">
              <a:solidFill>
                <a:schemeClr val="accent6">
                  <a:lumMod val="75000"/>
                </a:schemeClr>
              </a:solidFill>
            </a:endParaRPr>
          </a:p>
        </p:txBody>
      </p:sp>
      <p:sp>
        <p:nvSpPr>
          <p:cNvPr id="10" name="Rectangle 9">
            <a:extLst>
              <a:ext uri="{FF2B5EF4-FFF2-40B4-BE49-F238E27FC236}">
                <a16:creationId xmlns:a16="http://schemas.microsoft.com/office/drawing/2014/main" id="{3247DFF7-442B-4579-AA2A-CC5816D2F301}"/>
              </a:ext>
            </a:extLst>
          </p:cNvPr>
          <p:cNvSpPr/>
          <p:nvPr/>
        </p:nvSpPr>
        <p:spPr>
          <a:xfrm>
            <a:off x="5486400" y="188814"/>
            <a:ext cx="2057400" cy="11325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accent6">
                    <a:lumMod val="75000"/>
                  </a:schemeClr>
                </a:solidFill>
              </a:rPr>
              <a:t>RootNetOutput</a:t>
            </a:r>
            <a:endParaRPr lang="en-US" sz="1200" dirty="0">
              <a:solidFill>
                <a:schemeClr val="accent6">
                  <a:lumMod val="75000"/>
                </a:schemeClr>
              </a:solidFill>
            </a:endParaRPr>
          </a:p>
          <a:p>
            <a:pPr algn="ctr"/>
            <a:r>
              <a:rPr lang="en-US" sz="1200" dirty="0">
                <a:solidFill>
                  <a:schemeClr val="accent6">
                    <a:lumMod val="75000"/>
                  </a:schemeClr>
                </a:solidFill>
              </a:rPr>
              <a:t> </a:t>
            </a:r>
            <a:r>
              <a:rPr lang="en-US" sz="1000" dirty="0">
                <a:solidFill>
                  <a:schemeClr val="accent6">
                    <a:lumMod val="75000"/>
                  </a:schemeClr>
                </a:solidFill>
              </a:rPr>
              <a:t>(</a:t>
            </a:r>
            <a:r>
              <a:rPr lang="en-US" sz="1000" dirty="0" err="1">
                <a:solidFill>
                  <a:schemeClr val="accent6">
                    <a:lumMod val="75000"/>
                  </a:schemeClr>
                </a:solidFill>
              </a:rPr>
              <a:t>EventBuilder</a:t>
            </a:r>
            <a:r>
              <a:rPr lang="en-US" sz="1000" dirty="0">
                <a:solidFill>
                  <a:schemeClr val="accent6">
                    <a:lumMod val="75000"/>
                  </a:schemeClr>
                </a:solidFill>
              </a:rPr>
              <a:t> to </a:t>
            </a:r>
            <a:r>
              <a:rPr lang="en-US" sz="1000" dirty="0" err="1">
                <a:solidFill>
                  <a:schemeClr val="accent6">
                    <a:lumMod val="75000"/>
                  </a:schemeClr>
                </a:solidFill>
              </a:rPr>
              <a:t>DataLogger</a:t>
            </a:r>
            <a:r>
              <a:rPr lang="en-US" sz="1000" dirty="0">
                <a:solidFill>
                  <a:schemeClr val="accent6">
                    <a:lumMod val="75000"/>
                  </a:schemeClr>
                </a:solidFill>
              </a:rPr>
              <a:t> or </a:t>
            </a:r>
            <a:r>
              <a:rPr lang="en-US" sz="1000" dirty="0" err="1">
                <a:solidFill>
                  <a:schemeClr val="accent6">
                    <a:lumMod val="75000"/>
                  </a:schemeClr>
                </a:solidFill>
              </a:rPr>
              <a:t>DataLogger</a:t>
            </a:r>
            <a:r>
              <a:rPr lang="en-US" sz="1000" dirty="0">
                <a:solidFill>
                  <a:schemeClr val="accent6">
                    <a:lumMod val="75000"/>
                  </a:schemeClr>
                </a:solidFill>
              </a:rPr>
              <a:t> to Dispatcher)</a:t>
            </a:r>
            <a:endParaRPr lang="en-US" sz="1200" dirty="0">
              <a:solidFill>
                <a:schemeClr val="accent6">
                  <a:lumMod val="75000"/>
                </a:schemeClr>
              </a:solidFill>
            </a:endParaRPr>
          </a:p>
        </p:txBody>
      </p:sp>
      <p:sp>
        <p:nvSpPr>
          <p:cNvPr id="12" name="Rectangle 11">
            <a:extLst>
              <a:ext uri="{FF2B5EF4-FFF2-40B4-BE49-F238E27FC236}">
                <a16:creationId xmlns:a16="http://schemas.microsoft.com/office/drawing/2014/main" id="{80EFF27D-C7DE-4EF7-AD57-30F5646D6CA7}"/>
              </a:ext>
            </a:extLst>
          </p:cNvPr>
          <p:cNvSpPr/>
          <p:nvPr/>
        </p:nvSpPr>
        <p:spPr>
          <a:xfrm>
            <a:off x="5486400" y="1543050"/>
            <a:ext cx="2057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accent6">
                    <a:lumMod val="75000"/>
                  </a:schemeClr>
                </a:solidFill>
              </a:rPr>
              <a:t>RootDAQOut</a:t>
            </a:r>
            <a:endParaRPr lang="en-US" sz="1200" dirty="0">
              <a:solidFill>
                <a:schemeClr val="accent6">
                  <a:lumMod val="75000"/>
                </a:schemeClr>
              </a:solidFill>
            </a:endParaRPr>
          </a:p>
          <a:p>
            <a:pPr algn="ctr"/>
            <a:r>
              <a:rPr lang="en-US" sz="1200" dirty="0">
                <a:solidFill>
                  <a:schemeClr val="accent6">
                    <a:lumMod val="75000"/>
                  </a:schemeClr>
                </a:solidFill>
              </a:rPr>
              <a:t> </a:t>
            </a:r>
            <a:r>
              <a:rPr lang="en-US" sz="1000" dirty="0">
                <a:solidFill>
                  <a:schemeClr val="accent6">
                    <a:lumMod val="75000"/>
                  </a:schemeClr>
                </a:solidFill>
              </a:rPr>
              <a:t>(</a:t>
            </a:r>
            <a:r>
              <a:rPr lang="en-US" sz="1000" dirty="0" err="1">
                <a:solidFill>
                  <a:schemeClr val="accent6">
                    <a:lumMod val="75000"/>
                  </a:schemeClr>
                </a:solidFill>
              </a:rPr>
              <a:t>DataLogger</a:t>
            </a:r>
            <a:r>
              <a:rPr lang="en-US" sz="1000" dirty="0">
                <a:solidFill>
                  <a:schemeClr val="accent6">
                    <a:lumMod val="75000"/>
                  </a:schemeClr>
                </a:solidFill>
              </a:rPr>
              <a:t> to Disk, Can use </a:t>
            </a:r>
            <a:r>
              <a:rPr lang="en-US" sz="1000" dirty="0" err="1">
                <a:solidFill>
                  <a:schemeClr val="accent6">
                    <a:lumMod val="75000"/>
                  </a:schemeClr>
                </a:solidFill>
              </a:rPr>
              <a:t>SelectEvents</a:t>
            </a:r>
            <a:r>
              <a:rPr lang="en-US" sz="1000" dirty="0">
                <a:solidFill>
                  <a:schemeClr val="accent6">
                    <a:lumMod val="75000"/>
                  </a:schemeClr>
                </a:solidFill>
              </a:rPr>
              <a:t> to separate into streams)</a:t>
            </a:r>
            <a:endParaRPr lang="en-US" sz="1200" dirty="0">
              <a:solidFill>
                <a:schemeClr val="accent6">
                  <a:lumMod val="75000"/>
                </a:schemeClr>
              </a:solidFill>
            </a:endParaRPr>
          </a:p>
        </p:txBody>
      </p:sp>
      <p:sp>
        <p:nvSpPr>
          <p:cNvPr id="13" name="Rectangle 12">
            <a:extLst>
              <a:ext uri="{FF2B5EF4-FFF2-40B4-BE49-F238E27FC236}">
                <a16:creationId xmlns:a16="http://schemas.microsoft.com/office/drawing/2014/main" id="{E2FD03F1-19C3-4E8C-9A80-77643C645856}"/>
              </a:ext>
            </a:extLst>
          </p:cNvPr>
          <p:cNvSpPr/>
          <p:nvPr/>
        </p:nvSpPr>
        <p:spPr>
          <a:xfrm>
            <a:off x="5486400" y="2686050"/>
            <a:ext cx="2057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accent6">
                    <a:lumMod val="75000"/>
                  </a:schemeClr>
                </a:solidFill>
              </a:rPr>
              <a:t>TransferOutput</a:t>
            </a:r>
            <a:r>
              <a:rPr lang="en-US" sz="1200" dirty="0">
                <a:solidFill>
                  <a:schemeClr val="accent6">
                    <a:lumMod val="75000"/>
                  </a:schemeClr>
                </a:solidFill>
              </a:rPr>
              <a:t> </a:t>
            </a:r>
          </a:p>
          <a:p>
            <a:pPr algn="ctr"/>
            <a:r>
              <a:rPr lang="en-US" sz="1000" dirty="0">
                <a:solidFill>
                  <a:schemeClr val="accent6">
                    <a:lumMod val="75000"/>
                  </a:schemeClr>
                </a:solidFill>
              </a:rPr>
              <a:t>(Dispatcher to Online Monitor)</a:t>
            </a:r>
            <a:endParaRPr lang="en-US" sz="1200" dirty="0">
              <a:solidFill>
                <a:schemeClr val="accent6">
                  <a:lumMod val="75000"/>
                </a:schemeClr>
              </a:solidFill>
            </a:endParaRPr>
          </a:p>
        </p:txBody>
      </p:sp>
      <p:sp>
        <p:nvSpPr>
          <p:cNvPr id="16" name="Arrow: Right 15">
            <a:extLst>
              <a:ext uri="{FF2B5EF4-FFF2-40B4-BE49-F238E27FC236}">
                <a16:creationId xmlns:a16="http://schemas.microsoft.com/office/drawing/2014/main" id="{A8540637-0724-415A-8D06-3231BA2CB18F}"/>
              </a:ext>
            </a:extLst>
          </p:cNvPr>
          <p:cNvSpPr/>
          <p:nvPr/>
        </p:nvSpPr>
        <p:spPr>
          <a:xfrm>
            <a:off x="2241995" y="122986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accent6">
                    <a:lumMod val="75000"/>
                  </a:schemeClr>
                </a:solidFill>
              </a:rPr>
              <a:t>art::Event</a:t>
            </a:r>
          </a:p>
        </p:txBody>
      </p:sp>
      <p:sp>
        <p:nvSpPr>
          <p:cNvPr id="17" name="Arrow: Right 16">
            <a:extLst>
              <a:ext uri="{FF2B5EF4-FFF2-40B4-BE49-F238E27FC236}">
                <a16:creationId xmlns:a16="http://schemas.microsoft.com/office/drawing/2014/main" id="{B84343E2-1431-447B-BD17-FAF2A9A3F060}"/>
              </a:ext>
            </a:extLst>
          </p:cNvPr>
          <p:cNvSpPr/>
          <p:nvPr/>
        </p:nvSpPr>
        <p:spPr>
          <a:xfrm rot="19280805">
            <a:off x="800100" y="1543050"/>
            <a:ext cx="1028700"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err="1">
                <a:solidFill>
                  <a:schemeClr val="accent6">
                    <a:lumMod val="75000"/>
                  </a:schemeClr>
                </a:solidFill>
              </a:rPr>
              <a:t>Artdaq</a:t>
            </a:r>
            <a:r>
              <a:rPr lang="en-US" sz="700" dirty="0">
                <a:solidFill>
                  <a:schemeClr val="accent6">
                    <a:lumMod val="75000"/>
                  </a:schemeClr>
                </a:solidFill>
              </a:rPr>
              <a:t>::</a:t>
            </a:r>
            <a:r>
              <a:rPr lang="en-US" sz="700" dirty="0" err="1">
                <a:solidFill>
                  <a:schemeClr val="accent6">
                    <a:lumMod val="75000"/>
                  </a:schemeClr>
                </a:solidFill>
              </a:rPr>
              <a:t>RawEvent</a:t>
            </a:r>
            <a:endParaRPr lang="en-US" sz="700" dirty="0">
              <a:solidFill>
                <a:schemeClr val="accent6">
                  <a:lumMod val="75000"/>
                </a:schemeClr>
              </a:solidFill>
            </a:endParaRPr>
          </a:p>
        </p:txBody>
      </p:sp>
      <p:sp>
        <p:nvSpPr>
          <p:cNvPr id="19" name="TextBox 18">
            <a:extLst>
              <a:ext uri="{FF2B5EF4-FFF2-40B4-BE49-F238E27FC236}">
                <a16:creationId xmlns:a16="http://schemas.microsoft.com/office/drawing/2014/main" id="{7E432C68-C0A7-4786-851F-F38F886EF1DD}"/>
              </a:ext>
            </a:extLst>
          </p:cNvPr>
          <p:cNvSpPr txBox="1"/>
          <p:nvPr/>
        </p:nvSpPr>
        <p:spPr>
          <a:xfrm>
            <a:off x="-46972" y="1452640"/>
            <a:ext cx="571500" cy="338554"/>
          </a:xfrm>
          <a:prstGeom prst="rect">
            <a:avLst/>
          </a:prstGeom>
          <a:noFill/>
        </p:spPr>
        <p:txBody>
          <a:bodyPr wrap="square" rtlCol="0">
            <a:spAutoFit/>
          </a:bodyPr>
          <a:lstStyle/>
          <a:p>
            <a:r>
              <a:rPr lang="en-US" sz="800" dirty="0">
                <a:solidFill>
                  <a:schemeClr val="accent6">
                    <a:lumMod val="75000"/>
                  </a:schemeClr>
                </a:solidFill>
              </a:rPr>
              <a:t>Shared Memory</a:t>
            </a:r>
          </a:p>
        </p:txBody>
      </p:sp>
      <p:cxnSp>
        <p:nvCxnSpPr>
          <p:cNvPr id="21" name="Straight Arrow Connector 20">
            <a:extLst>
              <a:ext uri="{FF2B5EF4-FFF2-40B4-BE49-F238E27FC236}">
                <a16:creationId xmlns:a16="http://schemas.microsoft.com/office/drawing/2014/main" id="{12E936BA-AEBD-4660-8CD3-746FD3E60C13}"/>
              </a:ext>
            </a:extLst>
          </p:cNvPr>
          <p:cNvCxnSpPr>
            <a:cxnSpLocks/>
            <a:stCxn id="9" idx="3"/>
            <a:endCxn id="12" idx="1"/>
          </p:cNvCxnSpPr>
          <p:nvPr/>
        </p:nvCxnSpPr>
        <p:spPr>
          <a:xfrm flipV="1">
            <a:off x="5257800" y="2000250"/>
            <a:ext cx="228600" cy="57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E0CDA93-26EB-4A13-8723-80D0D9393673}"/>
              </a:ext>
            </a:extLst>
          </p:cNvPr>
          <p:cNvCxnSpPr>
            <a:cxnSpLocks/>
            <a:stCxn id="9" idx="3"/>
            <a:endCxn id="10" idx="1"/>
          </p:cNvCxnSpPr>
          <p:nvPr/>
        </p:nvCxnSpPr>
        <p:spPr>
          <a:xfrm flipV="1">
            <a:off x="5257800" y="755103"/>
            <a:ext cx="228600" cy="1302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44AAAC5-4D93-4752-875D-95561B413CD3}"/>
              </a:ext>
            </a:extLst>
          </p:cNvPr>
          <p:cNvCxnSpPr>
            <a:cxnSpLocks/>
            <a:stCxn id="9" idx="3"/>
            <a:endCxn id="13" idx="1"/>
          </p:cNvCxnSpPr>
          <p:nvPr/>
        </p:nvCxnSpPr>
        <p:spPr>
          <a:xfrm>
            <a:off x="5257800" y="2057400"/>
            <a:ext cx="228600" cy="1085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803BA3C6-9C82-49AC-9C61-24DCC13976A8}"/>
              </a:ext>
            </a:extLst>
          </p:cNvPr>
          <p:cNvSpPr/>
          <p:nvPr/>
        </p:nvSpPr>
        <p:spPr>
          <a:xfrm>
            <a:off x="7893131" y="2686050"/>
            <a:ext cx="10287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6">
                    <a:lumMod val="75000"/>
                  </a:schemeClr>
                </a:solidFill>
              </a:rPr>
              <a:t>Transfer Plugin</a:t>
            </a:r>
          </a:p>
        </p:txBody>
      </p:sp>
      <p:sp>
        <p:nvSpPr>
          <p:cNvPr id="29" name="Rectangle 28">
            <a:extLst>
              <a:ext uri="{FF2B5EF4-FFF2-40B4-BE49-F238E27FC236}">
                <a16:creationId xmlns:a16="http://schemas.microsoft.com/office/drawing/2014/main" id="{01403B2D-FFF9-4AD0-BBB7-59D0D3685B7D}"/>
              </a:ext>
            </a:extLst>
          </p:cNvPr>
          <p:cNvSpPr/>
          <p:nvPr/>
        </p:nvSpPr>
        <p:spPr>
          <a:xfrm>
            <a:off x="7899563" y="188814"/>
            <a:ext cx="1015837" cy="11325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6">
                    <a:lumMod val="75000"/>
                  </a:schemeClr>
                </a:solidFill>
              </a:rPr>
              <a:t>Data Sender Manager</a:t>
            </a:r>
          </a:p>
        </p:txBody>
      </p:sp>
      <p:cxnSp>
        <p:nvCxnSpPr>
          <p:cNvPr id="32" name="Straight Arrow Connector 31">
            <a:extLst>
              <a:ext uri="{FF2B5EF4-FFF2-40B4-BE49-F238E27FC236}">
                <a16:creationId xmlns:a16="http://schemas.microsoft.com/office/drawing/2014/main" id="{45F0CA04-BEE0-4AA2-9D44-D2C526CDCCC2}"/>
              </a:ext>
            </a:extLst>
          </p:cNvPr>
          <p:cNvCxnSpPr>
            <a:cxnSpLocks/>
            <a:stCxn id="10" idx="3"/>
            <a:endCxn id="29" idx="1"/>
          </p:cNvCxnSpPr>
          <p:nvPr/>
        </p:nvCxnSpPr>
        <p:spPr>
          <a:xfrm>
            <a:off x="7543800" y="755103"/>
            <a:ext cx="3557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187C18B-96BF-499B-A8A4-70ED1809744D}"/>
              </a:ext>
            </a:extLst>
          </p:cNvPr>
          <p:cNvCxnSpPr>
            <a:stCxn id="13" idx="3"/>
            <a:endCxn id="28" idx="1"/>
          </p:cNvCxnSpPr>
          <p:nvPr/>
        </p:nvCxnSpPr>
        <p:spPr>
          <a:xfrm>
            <a:off x="7543800" y="3143250"/>
            <a:ext cx="3493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46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AA88C-5795-43EE-ADC0-E82E5C4E0C73}"/>
              </a:ext>
            </a:extLst>
          </p:cNvPr>
          <p:cNvSpPr>
            <a:spLocks noGrp="1"/>
          </p:cNvSpPr>
          <p:nvPr>
            <p:ph type="body" sz="half" idx="2"/>
          </p:nvPr>
        </p:nvSpPr>
        <p:spPr/>
        <p:txBody>
          <a:bodyPr/>
          <a:lstStyle/>
          <a:p>
            <a:r>
              <a:rPr lang="en-US" dirty="0"/>
              <a:t>The Dispatcher is similar to the </a:t>
            </a:r>
            <a:r>
              <a:rPr lang="en-US" dirty="0" err="1"/>
              <a:t>EventBuilder</a:t>
            </a:r>
            <a:r>
              <a:rPr lang="en-US" dirty="0"/>
              <a:t> and </a:t>
            </a:r>
            <a:r>
              <a:rPr lang="en-US" dirty="0" err="1"/>
              <a:t>DataLogger</a:t>
            </a:r>
            <a:r>
              <a:rPr lang="en-US" dirty="0"/>
              <a:t>, except that one </a:t>
            </a:r>
            <a:r>
              <a:rPr lang="en-US" i="1" dirty="0"/>
              <a:t>art</a:t>
            </a:r>
            <a:r>
              <a:rPr lang="en-US" dirty="0"/>
              <a:t> process is run per Online Monitor. When the Online Monitor registers itself with the Dispatcher (during the construction of the </a:t>
            </a:r>
            <a:r>
              <a:rPr lang="en-US" dirty="0" err="1"/>
              <a:t>TransferInput</a:t>
            </a:r>
            <a:r>
              <a:rPr lang="en-US"/>
              <a:t> </a:t>
            </a:r>
            <a:r>
              <a:rPr lang="en-US" i="1"/>
              <a:t>art</a:t>
            </a:r>
            <a:r>
              <a:rPr lang="en-US"/>
              <a:t> source), </a:t>
            </a:r>
            <a:r>
              <a:rPr lang="en-US" dirty="0"/>
              <a:t>it sends the job description for the </a:t>
            </a:r>
            <a:r>
              <a:rPr lang="en-US" i="1" dirty="0"/>
              <a:t>art</a:t>
            </a:r>
            <a:r>
              <a:rPr lang="en-US" dirty="0"/>
              <a:t> process on </a:t>
            </a:r>
            <a:r>
              <a:rPr lang="en-US"/>
              <a:t>the Dispatcher.</a:t>
            </a:r>
          </a:p>
        </p:txBody>
      </p:sp>
      <p:sp>
        <p:nvSpPr>
          <p:cNvPr id="4" name="Date Placeholder 3">
            <a:extLst>
              <a:ext uri="{FF2B5EF4-FFF2-40B4-BE49-F238E27FC236}">
                <a16:creationId xmlns:a16="http://schemas.microsoft.com/office/drawing/2014/main" id="{24912416-A9C2-496F-8170-33B14C7DF330}"/>
              </a:ext>
            </a:extLst>
          </p:cNvPr>
          <p:cNvSpPr>
            <a:spLocks noGrp="1"/>
          </p:cNvSpPr>
          <p:nvPr>
            <p:ph type="dt" sz="half" idx="14"/>
          </p:nvPr>
        </p:nvSpPr>
        <p:spPr/>
        <p:txBody>
          <a:bodyPr/>
          <a:lstStyle/>
          <a:p>
            <a:pPr>
              <a:defRPr/>
            </a:pPr>
            <a:r>
              <a:rPr lang="en-US" dirty="0"/>
              <a:t>11/9/2022</a:t>
            </a:r>
          </a:p>
        </p:txBody>
      </p:sp>
      <p:sp>
        <p:nvSpPr>
          <p:cNvPr id="5" name="Footer Placeholder 4">
            <a:extLst>
              <a:ext uri="{FF2B5EF4-FFF2-40B4-BE49-F238E27FC236}">
                <a16:creationId xmlns:a16="http://schemas.microsoft.com/office/drawing/2014/main" id="{EF6D3D90-6997-4B11-AF12-D46CC69F1A69}"/>
              </a:ext>
            </a:extLst>
          </p:cNvPr>
          <p:cNvSpPr>
            <a:spLocks noGrp="1"/>
          </p:cNvSpPr>
          <p:nvPr>
            <p:ph type="ftr" sz="quarter" idx="3"/>
          </p:nvPr>
        </p:nvSpPr>
        <p:spPr/>
        <p:txBody>
          <a:bodyPr/>
          <a:lstStyle/>
          <a:p>
            <a:pPr>
              <a:defRPr/>
            </a:pPr>
            <a:r>
              <a:rPr lang="en-US" dirty="0"/>
              <a:t>A Brief Overview of </a:t>
            </a:r>
            <a:r>
              <a:rPr lang="en-US" i="1" dirty="0" err="1"/>
              <a:t>artdaq</a:t>
            </a:r>
            <a:endParaRPr lang="en-US" b="1" dirty="0"/>
          </a:p>
        </p:txBody>
      </p:sp>
      <p:sp>
        <p:nvSpPr>
          <p:cNvPr id="6" name="Slide Number Placeholder 5">
            <a:extLst>
              <a:ext uri="{FF2B5EF4-FFF2-40B4-BE49-F238E27FC236}">
                <a16:creationId xmlns:a16="http://schemas.microsoft.com/office/drawing/2014/main" id="{5DCF0FC0-E5AE-46BF-AD4F-2B7CD4411C70}"/>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Title 6">
            <a:extLst>
              <a:ext uri="{FF2B5EF4-FFF2-40B4-BE49-F238E27FC236}">
                <a16:creationId xmlns:a16="http://schemas.microsoft.com/office/drawing/2014/main" id="{2DED3B07-784B-4AC8-87BC-A80F14DD05EB}"/>
              </a:ext>
            </a:extLst>
          </p:cNvPr>
          <p:cNvSpPr>
            <a:spLocks noGrp="1"/>
          </p:cNvSpPr>
          <p:nvPr>
            <p:ph type="title"/>
          </p:nvPr>
        </p:nvSpPr>
        <p:spPr/>
        <p:txBody>
          <a:bodyPr/>
          <a:lstStyle/>
          <a:p>
            <a:r>
              <a:rPr lang="en-US" dirty="0"/>
              <a:t>Dispatcher and Online Monitors</a:t>
            </a:r>
          </a:p>
        </p:txBody>
      </p:sp>
      <p:sp>
        <p:nvSpPr>
          <p:cNvPr id="8" name="Rectangle 7">
            <a:extLst>
              <a:ext uri="{FF2B5EF4-FFF2-40B4-BE49-F238E27FC236}">
                <a16:creationId xmlns:a16="http://schemas.microsoft.com/office/drawing/2014/main" id="{4A4E644B-75AC-4C9B-A740-F9EA7A176802}"/>
              </a:ext>
            </a:extLst>
          </p:cNvPr>
          <p:cNvSpPr/>
          <p:nvPr/>
        </p:nvSpPr>
        <p:spPr>
          <a:xfrm>
            <a:off x="228600" y="742950"/>
            <a:ext cx="3229708" cy="2743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err="1">
                <a:solidFill>
                  <a:schemeClr val="accent6">
                    <a:lumMod val="75000"/>
                  </a:schemeClr>
                </a:solidFill>
              </a:rPr>
              <a:t>DataReceiverCore</a:t>
            </a:r>
            <a:endParaRPr lang="en-US" sz="1600" dirty="0">
              <a:solidFill>
                <a:schemeClr val="accent6">
                  <a:lumMod val="75000"/>
                </a:schemeClr>
              </a:solidFill>
            </a:endParaRPr>
          </a:p>
        </p:txBody>
      </p:sp>
      <p:sp>
        <p:nvSpPr>
          <p:cNvPr id="9" name="Rectangle 8">
            <a:extLst>
              <a:ext uri="{FF2B5EF4-FFF2-40B4-BE49-F238E27FC236}">
                <a16:creationId xmlns:a16="http://schemas.microsoft.com/office/drawing/2014/main" id="{85272879-0B85-44FF-B5E4-DC2462A05837}"/>
              </a:ext>
            </a:extLst>
          </p:cNvPr>
          <p:cNvSpPr/>
          <p:nvPr/>
        </p:nvSpPr>
        <p:spPr>
          <a:xfrm>
            <a:off x="313592" y="1314450"/>
            <a:ext cx="1274885" cy="19431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00" dirty="0">
                <a:solidFill>
                  <a:schemeClr val="accent6">
                    <a:lumMod val="75000"/>
                  </a:schemeClr>
                </a:solidFill>
              </a:rPr>
              <a:t>Data Receiver Manager</a:t>
            </a:r>
            <a:endParaRPr lang="en-US" sz="1600" dirty="0">
              <a:solidFill>
                <a:schemeClr val="accent6">
                  <a:lumMod val="75000"/>
                </a:schemeClr>
              </a:solidFill>
            </a:endParaRPr>
          </a:p>
        </p:txBody>
      </p:sp>
      <p:sp>
        <p:nvSpPr>
          <p:cNvPr id="10" name="Flowchart: Multidocument 9">
            <a:extLst>
              <a:ext uri="{FF2B5EF4-FFF2-40B4-BE49-F238E27FC236}">
                <a16:creationId xmlns:a16="http://schemas.microsoft.com/office/drawing/2014/main" id="{78056839-9A04-4D68-AC1E-903BBBD22E72}"/>
              </a:ext>
            </a:extLst>
          </p:cNvPr>
          <p:cNvSpPr/>
          <p:nvPr/>
        </p:nvSpPr>
        <p:spPr>
          <a:xfrm>
            <a:off x="398585" y="2000250"/>
            <a:ext cx="1104900" cy="114300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accent6">
                    <a:lumMod val="75000"/>
                  </a:schemeClr>
                </a:solidFill>
              </a:rPr>
              <a:t>Transfer Plugins (one per source)</a:t>
            </a:r>
          </a:p>
        </p:txBody>
      </p:sp>
      <p:sp>
        <p:nvSpPr>
          <p:cNvPr id="11" name="Flowchart: Multidocument 10">
            <a:extLst>
              <a:ext uri="{FF2B5EF4-FFF2-40B4-BE49-F238E27FC236}">
                <a16:creationId xmlns:a16="http://schemas.microsoft.com/office/drawing/2014/main" id="{B4DF646C-4632-4D26-8CB3-02CF24D1BE84}"/>
              </a:ext>
            </a:extLst>
          </p:cNvPr>
          <p:cNvSpPr/>
          <p:nvPr/>
        </p:nvSpPr>
        <p:spPr>
          <a:xfrm>
            <a:off x="4223238" y="742950"/>
            <a:ext cx="2634762" cy="274320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i="1" dirty="0">
                <a:solidFill>
                  <a:schemeClr val="accent6">
                    <a:lumMod val="75000"/>
                  </a:schemeClr>
                </a:solidFill>
              </a:rPr>
              <a:t>art</a:t>
            </a:r>
            <a:r>
              <a:rPr lang="en-US" sz="1600" dirty="0">
                <a:solidFill>
                  <a:schemeClr val="accent6">
                    <a:lumMod val="75000"/>
                  </a:schemeClr>
                </a:solidFill>
              </a:rPr>
              <a:t> Processes</a:t>
            </a:r>
            <a:endParaRPr lang="en-US" sz="1600" i="1" dirty="0">
              <a:solidFill>
                <a:schemeClr val="accent6">
                  <a:lumMod val="75000"/>
                </a:schemeClr>
              </a:solidFill>
            </a:endParaRPr>
          </a:p>
        </p:txBody>
      </p:sp>
      <p:sp>
        <p:nvSpPr>
          <p:cNvPr id="12" name="Rectangle 11">
            <a:extLst>
              <a:ext uri="{FF2B5EF4-FFF2-40B4-BE49-F238E27FC236}">
                <a16:creationId xmlns:a16="http://schemas.microsoft.com/office/drawing/2014/main" id="{03608011-698E-4175-9802-6D48D67167D7}"/>
              </a:ext>
            </a:extLst>
          </p:cNvPr>
          <p:cNvSpPr/>
          <p:nvPr/>
        </p:nvSpPr>
        <p:spPr>
          <a:xfrm>
            <a:off x="3033346" y="1096633"/>
            <a:ext cx="1529862" cy="2286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1050" dirty="0">
                <a:solidFill>
                  <a:schemeClr val="accent6">
                    <a:lumMod val="75000"/>
                  </a:schemeClr>
                </a:solidFill>
              </a:rPr>
              <a:t>Shared Memory</a:t>
            </a:r>
          </a:p>
        </p:txBody>
      </p:sp>
      <p:sp>
        <p:nvSpPr>
          <p:cNvPr id="13" name="Rectangle 12">
            <a:extLst>
              <a:ext uri="{FF2B5EF4-FFF2-40B4-BE49-F238E27FC236}">
                <a16:creationId xmlns:a16="http://schemas.microsoft.com/office/drawing/2014/main" id="{85C070BD-0E6C-4D04-8576-799937E8CC5D}"/>
              </a:ext>
            </a:extLst>
          </p:cNvPr>
          <p:cNvSpPr/>
          <p:nvPr/>
        </p:nvSpPr>
        <p:spPr>
          <a:xfrm>
            <a:off x="1758462" y="1314450"/>
            <a:ext cx="1529862" cy="1943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6">
                    <a:lumMod val="75000"/>
                  </a:schemeClr>
                </a:solidFill>
              </a:rPr>
              <a:t>Shared Memory Event Manager</a:t>
            </a:r>
          </a:p>
        </p:txBody>
      </p:sp>
      <p:sp>
        <p:nvSpPr>
          <p:cNvPr id="14" name="Rectangle 13">
            <a:extLst>
              <a:ext uri="{FF2B5EF4-FFF2-40B4-BE49-F238E27FC236}">
                <a16:creationId xmlns:a16="http://schemas.microsoft.com/office/drawing/2014/main" id="{61BFED9B-B308-4EAC-8441-DCED63476D64}"/>
              </a:ext>
            </a:extLst>
          </p:cNvPr>
          <p:cNvSpPr/>
          <p:nvPr/>
        </p:nvSpPr>
        <p:spPr>
          <a:xfrm>
            <a:off x="4265735" y="1657350"/>
            <a:ext cx="892419"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accent6">
                    <a:lumMod val="75000"/>
                  </a:schemeClr>
                </a:solidFill>
              </a:rPr>
              <a:t>Shared Memory Reader (</a:t>
            </a:r>
            <a:r>
              <a:rPr lang="en-US" sz="1000" dirty="0" err="1">
                <a:solidFill>
                  <a:schemeClr val="accent6">
                    <a:lumMod val="75000"/>
                  </a:schemeClr>
                </a:solidFill>
              </a:rPr>
              <a:t>RawInput</a:t>
            </a:r>
            <a:r>
              <a:rPr lang="en-US" sz="1000" dirty="0">
                <a:solidFill>
                  <a:schemeClr val="accent6">
                    <a:lumMod val="75000"/>
                  </a:schemeClr>
                </a:solidFill>
              </a:rPr>
              <a:t>)</a:t>
            </a:r>
          </a:p>
        </p:txBody>
      </p:sp>
      <p:sp>
        <p:nvSpPr>
          <p:cNvPr id="15" name="Rectangle 14">
            <a:extLst>
              <a:ext uri="{FF2B5EF4-FFF2-40B4-BE49-F238E27FC236}">
                <a16:creationId xmlns:a16="http://schemas.microsoft.com/office/drawing/2014/main" id="{6A9768CD-1F07-4D11-9902-C1002C04DB7A}"/>
              </a:ext>
            </a:extLst>
          </p:cNvPr>
          <p:cNvSpPr/>
          <p:nvPr/>
        </p:nvSpPr>
        <p:spPr>
          <a:xfrm>
            <a:off x="5243146" y="1657350"/>
            <a:ext cx="594946" cy="11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 i="1" dirty="0" err="1">
                <a:solidFill>
                  <a:schemeClr val="accent6">
                    <a:lumMod val="75000"/>
                  </a:schemeClr>
                </a:solidFill>
              </a:rPr>
              <a:t>artdaq</a:t>
            </a:r>
            <a:r>
              <a:rPr lang="en-US" sz="800" i="1" dirty="0">
                <a:solidFill>
                  <a:schemeClr val="accent6">
                    <a:lumMod val="75000"/>
                  </a:schemeClr>
                </a:solidFill>
              </a:rPr>
              <a:t> art</a:t>
            </a:r>
            <a:r>
              <a:rPr lang="en-US" sz="800" dirty="0">
                <a:solidFill>
                  <a:schemeClr val="accent6">
                    <a:lumMod val="75000"/>
                  </a:schemeClr>
                </a:solidFill>
              </a:rPr>
              <a:t> Modules</a:t>
            </a:r>
            <a:endParaRPr lang="en-US" sz="800" i="1" dirty="0">
              <a:solidFill>
                <a:schemeClr val="accent6">
                  <a:lumMod val="75000"/>
                </a:schemeClr>
              </a:solidFill>
            </a:endParaRPr>
          </a:p>
        </p:txBody>
      </p:sp>
      <p:sp>
        <p:nvSpPr>
          <p:cNvPr id="16" name="Rectangle 15">
            <a:extLst>
              <a:ext uri="{FF2B5EF4-FFF2-40B4-BE49-F238E27FC236}">
                <a16:creationId xmlns:a16="http://schemas.microsoft.com/office/drawing/2014/main" id="{DA80E577-537A-4649-BDEB-26C61A95338A}"/>
              </a:ext>
            </a:extLst>
          </p:cNvPr>
          <p:cNvSpPr/>
          <p:nvPr/>
        </p:nvSpPr>
        <p:spPr>
          <a:xfrm>
            <a:off x="5923085" y="1657517"/>
            <a:ext cx="509954"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accent6">
                    <a:lumMod val="75000"/>
                  </a:schemeClr>
                </a:solidFill>
              </a:rPr>
              <a:t>Transfer Output</a:t>
            </a:r>
          </a:p>
        </p:txBody>
      </p:sp>
      <p:cxnSp>
        <p:nvCxnSpPr>
          <p:cNvPr id="17" name="Straight Arrow Connector 16">
            <a:extLst>
              <a:ext uri="{FF2B5EF4-FFF2-40B4-BE49-F238E27FC236}">
                <a16:creationId xmlns:a16="http://schemas.microsoft.com/office/drawing/2014/main" id="{1D6CFB2F-8F78-42FF-A921-785254408119}"/>
              </a:ext>
            </a:extLst>
          </p:cNvPr>
          <p:cNvCxnSpPr>
            <a:stCxn id="14" idx="3"/>
            <a:endCxn id="15" idx="1"/>
          </p:cNvCxnSpPr>
          <p:nvPr/>
        </p:nvCxnSpPr>
        <p:spPr>
          <a:xfrm>
            <a:off x="5158154" y="2228850"/>
            <a:ext cx="849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6446CD7-5635-4D3F-9EE0-8DAA45005314}"/>
              </a:ext>
            </a:extLst>
          </p:cNvPr>
          <p:cNvCxnSpPr>
            <a:stCxn id="15" idx="3"/>
          </p:cNvCxnSpPr>
          <p:nvPr/>
        </p:nvCxnSpPr>
        <p:spPr>
          <a:xfrm>
            <a:off x="5838092" y="2228850"/>
            <a:ext cx="849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Arrow: Right 18">
            <a:extLst>
              <a:ext uri="{FF2B5EF4-FFF2-40B4-BE49-F238E27FC236}">
                <a16:creationId xmlns:a16="http://schemas.microsoft.com/office/drawing/2014/main" id="{CC1506E6-278A-4BF1-9B1F-1D115B5BA2B8}"/>
              </a:ext>
            </a:extLst>
          </p:cNvPr>
          <p:cNvSpPr/>
          <p:nvPr/>
        </p:nvSpPr>
        <p:spPr>
          <a:xfrm rot="19071943">
            <a:off x="837111" y="1858247"/>
            <a:ext cx="543195"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 dirty="0">
                <a:solidFill>
                  <a:schemeClr val="accent6">
                    <a:lumMod val="75000"/>
                  </a:schemeClr>
                </a:solidFill>
              </a:rPr>
              <a:t>Fragment Header</a:t>
            </a:r>
          </a:p>
        </p:txBody>
      </p:sp>
      <p:sp>
        <p:nvSpPr>
          <p:cNvPr id="20" name="Arrow: Right 19">
            <a:extLst>
              <a:ext uri="{FF2B5EF4-FFF2-40B4-BE49-F238E27FC236}">
                <a16:creationId xmlns:a16="http://schemas.microsoft.com/office/drawing/2014/main" id="{8525380C-BCE3-4F30-A57C-9834C420FD83}"/>
              </a:ext>
            </a:extLst>
          </p:cNvPr>
          <p:cNvSpPr/>
          <p:nvPr/>
        </p:nvSpPr>
        <p:spPr>
          <a:xfrm>
            <a:off x="1453912" y="1363178"/>
            <a:ext cx="543195"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 dirty="0">
                <a:solidFill>
                  <a:schemeClr val="accent6">
                    <a:lumMod val="75000"/>
                  </a:schemeClr>
                </a:solidFill>
              </a:rPr>
              <a:t>Fragment Header</a:t>
            </a:r>
          </a:p>
        </p:txBody>
      </p:sp>
      <p:sp>
        <p:nvSpPr>
          <p:cNvPr id="21" name="Arrow: Right 20">
            <a:extLst>
              <a:ext uri="{FF2B5EF4-FFF2-40B4-BE49-F238E27FC236}">
                <a16:creationId xmlns:a16="http://schemas.microsoft.com/office/drawing/2014/main" id="{A80A6916-2197-4057-BE9A-1C80179BDCF6}"/>
              </a:ext>
            </a:extLst>
          </p:cNvPr>
          <p:cNvSpPr/>
          <p:nvPr/>
        </p:nvSpPr>
        <p:spPr>
          <a:xfrm>
            <a:off x="2904217" y="1428750"/>
            <a:ext cx="543195"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 dirty="0">
                <a:solidFill>
                  <a:schemeClr val="accent6">
                    <a:lumMod val="75000"/>
                  </a:schemeClr>
                </a:solidFill>
              </a:rPr>
              <a:t>Fragment Header</a:t>
            </a:r>
          </a:p>
        </p:txBody>
      </p:sp>
      <p:sp>
        <p:nvSpPr>
          <p:cNvPr id="22" name="Arrow: Right 21">
            <a:extLst>
              <a:ext uri="{FF2B5EF4-FFF2-40B4-BE49-F238E27FC236}">
                <a16:creationId xmlns:a16="http://schemas.microsoft.com/office/drawing/2014/main" id="{B5547E5C-5B1B-4A25-810E-3EBC52AD112D}"/>
              </a:ext>
            </a:extLst>
          </p:cNvPr>
          <p:cNvSpPr/>
          <p:nvPr/>
        </p:nvSpPr>
        <p:spPr>
          <a:xfrm flipH="1">
            <a:off x="1413295" y="1675953"/>
            <a:ext cx="543195"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 dirty="0">
                <a:solidFill>
                  <a:schemeClr val="accent6">
                    <a:lumMod val="75000"/>
                  </a:schemeClr>
                </a:solidFill>
              </a:rPr>
              <a:t>Data Location</a:t>
            </a:r>
          </a:p>
        </p:txBody>
      </p:sp>
      <p:sp>
        <p:nvSpPr>
          <p:cNvPr id="23" name="Arrow: Right 22">
            <a:extLst>
              <a:ext uri="{FF2B5EF4-FFF2-40B4-BE49-F238E27FC236}">
                <a16:creationId xmlns:a16="http://schemas.microsoft.com/office/drawing/2014/main" id="{AF9D3DA6-287A-475E-84E7-C39FB0EEF9BE}"/>
              </a:ext>
            </a:extLst>
          </p:cNvPr>
          <p:cNvSpPr/>
          <p:nvPr/>
        </p:nvSpPr>
        <p:spPr>
          <a:xfrm rot="19189685" flipH="1">
            <a:off x="959764" y="2052278"/>
            <a:ext cx="543195" cy="3429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 dirty="0">
                <a:solidFill>
                  <a:schemeClr val="accent6">
                    <a:lumMod val="75000"/>
                  </a:schemeClr>
                </a:solidFill>
              </a:rPr>
              <a:t>Data Location</a:t>
            </a:r>
          </a:p>
        </p:txBody>
      </p:sp>
      <p:sp>
        <p:nvSpPr>
          <p:cNvPr id="24" name="Arrow: Right 23">
            <a:extLst>
              <a:ext uri="{FF2B5EF4-FFF2-40B4-BE49-F238E27FC236}">
                <a16:creationId xmlns:a16="http://schemas.microsoft.com/office/drawing/2014/main" id="{BD66A4E3-FACB-48E5-9488-47544F827562}"/>
              </a:ext>
            </a:extLst>
          </p:cNvPr>
          <p:cNvSpPr/>
          <p:nvPr/>
        </p:nvSpPr>
        <p:spPr>
          <a:xfrm>
            <a:off x="1294631" y="2625152"/>
            <a:ext cx="2141608" cy="51809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solidFill>
                  <a:schemeClr val="accent6">
                    <a:lumMod val="75000"/>
                  </a:schemeClr>
                </a:solidFill>
              </a:rPr>
              <a:t>Fragment Data</a:t>
            </a:r>
          </a:p>
        </p:txBody>
      </p:sp>
      <p:cxnSp>
        <p:nvCxnSpPr>
          <p:cNvPr id="35" name="Straight Arrow Connector 34">
            <a:extLst>
              <a:ext uri="{FF2B5EF4-FFF2-40B4-BE49-F238E27FC236}">
                <a16:creationId xmlns:a16="http://schemas.microsoft.com/office/drawing/2014/main" id="{A80333C8-4008-4DD1-9FB8-FDF386804BFB}"/>
              </a:ext>
            </a:extLst>
          </p:cNvPr>
          <p:cNvCxnSpPr/>
          <p:nvPr/>
        </p:nvCxnSpPr>
        <p:spPr>
          <a:xfrm>
            <a:off x="6760796" y="1666875"/>
            <a:ext cx="8001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4BB3E72-143F-4DB3-99A0-94C29737F0A9}"/>
              </a:ext>
            </a:extLst>
          </p:cNvPr>
          <p:cNvCxnSpPr/>
          <p:nvPr/>
        </p:nvCxnSpPr>
        <p:spPr>
          <a:xfrm>
            <a:off x="6534150" y="1978025"/>
            <a:ext cx="8001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Arrow: Right 24">
            <a:extLst>
              <a:ext uri="{FF2B5EF4-FFF2-40B4-BE49-F238E27FC236}">
                <a16:creationId xmlns:a16="http://schemas.microsoft.com/office/drawing/2014/main" id="{FA9838AF-4A23-4125-BC8B-8A5F029126B3}"/>
              </a:ext>
            </a:extLst>
          </p:cNvPr>
          <p:cNvSpPr/>
          <p:nvPr/>
        </p:nvSpPr>
        <p:spPr>
          <a:xfrm>
            <a:off x="3453887" y="1771650"/>
            <a:ext cx="939336" cy="93300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solidFill>
                  <a:schemeClr val="accent6">
                    <a:lumMod val="75000"/>
                  </a:schemeClr>
                </a:solidFill>
              </a:rPr>
              <a:t>Raw Event</a:t>
            </a:r>
          </a:p>
        </p:txBody>
      </p:sp>
      <p:sp>
        <p:nvSpPr>
          <p:cNvPr id="26" name="Flowchart: Multidocument 25">
            <a:extLst>
              <a:ext uri="{FF2B5EF4-FFF2-40B4-BE49-F238E27FC236}">
                <a16:creationId xmlns:a16="http://schemas.microsoft.com/office/drawing/2014/main" id="{9B4447A0-E1D4-4F97-89C3-992924494C14}"/>
              </a:ext>
            </a:extLst>
          </p:cNvPr>
          <p:cNvSpPr/>
          <p:nvPr/>
        </p:nvSpPr>
        <p:spPr>
          <a:xfrm>
            <a:off x="7086600" y="732241"/>
            <a:ext cx="2057400" cy="262890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accent6">
                    <a:lumMod val="75000"/>
                  </a:schemeClr>
                </a:solidFill>
              </a:rPr>
              <a:t>Online Monitors</a:t>
            </a:r>
          </a:p>
        </p:txBody>
      </p:sp>
      <p:sp>
        <p:nvSpPr>
          <p:cNvPr id="27" name="Rectangle 26">
            <a:extLst>
              <a:ext uri="{FF2B5EF4-FFF2-40B4-BE49-F238E27FC236}">
                <a16:creationId xmlns:a16="http://schemas.microsoft.com/office/drawing/2014/main" id="{BE6FCEA8-FF0E-45A6-ACA6-11875C9DA66B}"/>
              </a:ext>
            </a:extLst>
          </p:cNvPr>
          <p:cNvSpPr/>
          <p:nvPr/>
        </p:nvSpPr>
        <p:spPr>
          <a:xfrm>
            <a:off x="7160846" y="1581150"/>
            <a:ext cx="892419"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accent6">
                    <a:lumMod val="75000"/>
                  </a:schemeClr>
                </a:solidFill>
              </a:rPr>
              <a:t>Transfer Input</a:t>
            </a:r>
          </a:p>
        </p:txBody>
      </p:sp>
      <p:sp>
        <p:nvSpPr>
          <p:cNvPr id="28" name="Rectangle 27">
            <a:extLst>
              <a:ext uri="{FF2B5EF4-FFF2-40B4-BE49-F238E27FC236}">
                <a16:creationId xmlns:a16="http://schemas.microsoft.com/office/drawing/2014/main" id="{4583ED97-B447-41B4-B761-77259D7ECC00}"/>
              </a:ext>
            </a:extLst>
          </p:cNvPr>
          <p:cNvSpPr/>
          <p:nvPr/>
        </p:nvSpPr>
        <p:spPr>
          <a:xfrm>
            <a:off x="8178311" y="1577528"/>
            <a:ext cx="594946" cy="11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 i="1" dirty="0" err="1">
                <a:solidFill>
                  <a:schemeClr val="accent6">
                    <a:lumMod val="75000"/>
                  </a:schemeClr>
                </a:solidFill>
              </a:rPr>
              <a:t>artdaq</a:t>
            </a:r>
            <a:r>
              <a:rPr lang="en-US" sz="800" i="1" dirty="0">
                <a:solidFill>
                  <a:schemeClr val="accent6">
                    <a:lumMod val="75000"/>
                  </a:schemeClr>
                </a:solidFill>
              </a:rPr>
              <a:t> art</a:t>
            </a:r>
            <a:r>
              <a:rPr lang="en-US" sz="800" dirty="0">
                <a:solidFill>
                  <a:schemeClr val="accent6">
                    <a:lumMod val="75000"/>
                  </a:schemeClr>
                </a:solidFill>
              </a:rPr>
              <a:t> Modules</a:t>
            </a:r>
            <a:endParaRPr lang="en-US" sz="800" i="1" dirty="0">
              <a:solidFill>
                <a:schemeClr val="accent6">
                  <a:lumMod val="75000"/>
                </a:schemeClr>
              </a:solidFill>
            </a:endParaRPr>
          </a:p>
        </p:txBody>
      </p:sp>
      <p:cxnSp>
        <p:nvCxnSpPr>
          <p:cNvPr id="29" name="Straight Arrow Connector 28">
            <a:extLst>
              <a:ext uri="{FF2B5EF4-FFF2-40B4-BE49-F238E27FC236}">
                <a16:creationId xmlns:a16="http://schemas.microsoft.com/office/drawing/2014/main" id="{2EB5D51A-A93D-41F2-9707-4F5063ACDBC3}"/>
              </a:ext>
            </a:extLst>
          </p:cNvPr>
          <p:cNvCxnSpPr>
            <a:stCxn id="27" idx="3"/>
            <a:endCxn id="28" idx="1"/>
          </p:cNvCxnSpPr>
          <p:nvPr/>
        </p:nvCxnSpPr>
        <p:spPr>
          <a:xfrm flipV="1">
            <a:off x="8053265" y="2149028"/>
            <a:ext cx="125046" cy="36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15A7448-8E64-4BC6-A0F6-A502262B40FC}"/>
              </a:ext>
            </a:extLst>
          </p:cNvPr>
          <p:cNvCxnSpPr/>
          <p:nvPr/>
        </p:nvCxnSpPr>
        <p:spPr>
          <a:xfrm>
            <a:off x="6400800" y="2343150"/>
            <a:ext cx="8001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403003"/>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64</TotalTime>
  <Words>1552</Words>
  <Application>Microsoft Office PowerPoint</Application>
  <PresentationFormat>On-screen Show (16:9)</PresentationFormat>
  <Paragraphs>240</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vt:lpstr>
      <vt:lpstr>Fermilab_PPT_090915</vt:lpstr>
      <vt:lpstr>PowerPoint Presentation</vt:lpstr>
      <vt:lpstr>artdaq System Layout (Full)</vt:lpstr>
      <vt:lpstr>artdaq System Layout (ICARUS)</vt:lpstr>
      <vt:lpstr>Design of artdaq - Transfers</vt:lpstr>
      <vt:lpstr>Board Reader</vt:lpstr>
      <vt:lpstr>Commandable Fragment Generator</vt:lpstr>
      <vt:lpstr>Event Builder/Data Logger (DataReceiverCore)</vt:lpstr>
      <vt:lpstr>artdaq art Process</vt:lpstr>
      <vt:lpstr>Dispatcher and Online Monitors</vt:lpstr>
      <vt:lpstr>Message Logging and Metrics</vt:lpstr>
      <vt:lpstr>Configuring artdaq</vt:lpstr>
      <vt:lpstr>Configuring artdaq</vt:lpstr>
      <vt:lpstr>DAQInterface</vt:lpstr>
      <vt:lpstr>artdaq Plugins</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Flumerfelt</dc:creator>
  <cp:lastModifiedBy>Eric Flumerfelt</cp:lastModifiedBy>
  <cp:revision>6</cp:revision>
  <cp:lastPrinted>2014-01-20T19:40:21Z</cp:lastPrinted>
  <dcterms:created xsi:type="dcterms:W3CDTF">2022-11-04T14:49:33Z</dcterms:created>
  <dcterms:modified xsi:type="dcterms:W3CDTF">2022-11-08T15:27:30Z</dcterms:modified>
</cp:coreProperties>
</file>