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469" r:id="rId3"/>
    <p:sldId id="479" r:id="rId4"/>
    <p:sldId id="482" r:id="rId5"/>
    <p:sldId id="570" r:id="rId6"/>
    <p:sldId id="484" r:id="rId7"/>
    <p:sldId id="485" r:id="rId8"/>
    <p:sldId id="473" r:id="rId9"/>
    <p:sldId id="483" r:id="rId10"/>
    <p:sldId id="571" r:id="rId11"/>
    <p:sldId id="481" r:id="rId12"/>
    <p:sldId id="367" r:id="rId13"/>
  </p:sldIdLst>
  <p:sldSz cx="9144000" cy="5143500" type="screen16x9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rtas, Gedminas" initials="E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700"/>
    <a:srgbClr val="D67F00"/>
    <a:srgbClr val="FF9900"/>
    <a:srgbClr val="C96B69"/>
    <a:srgbClr val="0FC4AD"/>
    <a:srgbClr val="0DF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0364" autoAdjust="0"/>
  </p:normalViewPr>
  <p:slideViewPr>
    <p:cSldViewPr>
      <p:cViewPr varScale="1">
        <p:scale>
          <a:sx n="131" d="100"/>
          <a:sy n="131" d="100"/>
        </p:scale>
        <p:origin x="990" y="9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E241-A203-4A9B-8D60-96E562096982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4A1F-629E-4823-B89D-1DD2DFFE0B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2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F72B-3ED3-4727-B7FD-2FC64A9160A1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11D20-7EF0-4357-A7DE-08E72EA6D2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1D20-7EF0-4357-A7DE-08E72EA6D21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4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1D20-7EF0-4357-A7DE-08E72EA6D21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7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Supplier name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 No.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Price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Continuous current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Peak current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Trigger in, delay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Bandwidth / sampling rate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Setpoint resolution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ADC resolution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Amp Noise (mV)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Amplifier ENOB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Input range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Amp range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Sensor 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Aerotech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Ensemble QLAB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6100"/>
                </a:solidFill>
                <a:effectLst/>
                <a:latin typeface="Calibri" panose="020F0502020204030204" pitchFamily="34" charset="0"/>
              </a:rPr>
              <a:t> $             4,950 130 mA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6100"/>
                </a:solidFill>
                <a:effectLst/>
                <a:latin typeface="Calibri" panose="020F0502020204030204" pitchFamily="34" charset="0"/>
              </a:rPr>
              <a:t>300 mA, 10 </a:t>
            </a:r>
            <a:r>
              <a:rPr lang="en-GB" sz="1800" b="0" i="0" u="none" strike="noStrike" dirty="0" err="1">
                <a:solidFill>
                  <a:srgbClr val="006100"/>
                </a:solidFill>
                <a:effectLst/>
                <a:latin typeface="Calibri" panose="020F0502020204030204" pitchFamily="34" charset="0"/>
              </a:rPr>
              <a:t>ms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6100"/>
                </a:solidFill>
                <a:effectLst/>
                <a:latin typeface="Calibri" panose="020F0502020204030204" pitchFamily="34" charset="0"/>
              </a:rPr>
              <a:t>Yes, 50ns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9C5700"/>
                </a:solidFill>
                <a:effectLst/>
                <a:latin typeface="Calibri" panose="020F0502020204030204" pitchFamily="34" charset="0"/>
              </a:rPr>
              <a:t>20 </a:t>
            </a:r>
            <a:r>
              <a:rPr lang="en-GB" sz="1800" b="0" i="0" u="none" strike="noStrike" dirty="0" err="1">
                <a:solidFill>
                  <a:srgbClr val="9C5700"/>
                </a:solidFill>
                <a:effectLst/>
                <a:latin typeface="Calibri" panose="020F0502020204030204" pitchFamily="34" charset="0"/>
              </a:rPr>
              <a:t>kSPS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 bit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9C5700"/>
                </a:solidFill>
                <a:effectLst/>
                <a:latin typeface="Calibri" panose="020F0502020204030204" pitchFamily="34" charset="0"/>
              </a:rPr>
              <a:t>16 bit (18 bit)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6100"/>
                </a:solidFill>
                <a:effectLst/>
                <a:latin typeface="Calibri" panose="020F0502020204030204" pitchFamily="34" charset="0"/>
              </a:rPr>
              <a:t>0.27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19.3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+/- 10V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-30 to 150V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9C5700"/>
                </a:solidFill>
                <a:effectLst/>
                <a:latin typeface="Calibri" panose="020F0502020204030204" pitchFamily="34" charset="0"/>
              </a:rPr>
              <a:t>Voltage (capacitive option)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11D20-7EF0-4357-A7DE-08E72EA6D2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2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Worm drive turning the lead screw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Range of few degrees, with accuracy of 15 µrad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MCL in vacuum PZT for Coriolis force compensation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Range 10 </a:t>
            </a:r>
            <a:r>
              <a:rPr lang="en-US" dirty="0" err="1"/>
              <a:t>mrad</a:t>
            </a:r>
            <a:r>
              <a:rPr lang="en-US" dirty="0"/>
              <a:t>, resolution 20 </a:t>
            </a:r>
            <a:r>
              <a:rPr lang="en-US" dirty="0" err="1"/>
              <a:t>nrad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11D20-7EF0-4357-A7DE-08E72EA6D21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1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4</a:t>
            </a:r>
            <a:r>
              <a:rPr lang="en-US" baseline="30000" dirty="0"/>
              <a:t>th</a:t>
            </a:r>
            <a:r>
              <a:rPr lang="en-US" dirty="0"/>
              <a:t> pic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1D20-7EF0-4357-A7DE-08E72EA6D21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4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4</a:t>
            </a:r>
            <a:r>
              <a:rPr lang="en-US" baseline="30000" dirty="0"/>
              <a:t>th</a:t>
            </a:r>
            <a:r>
              <a:rPr lang="en-US" dirty="0"/>
              <a:t> pic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1D20-7EF0-4357-A7DE-08E72EA6D21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7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C2C56-8CEF-45BA-8957-206367CCD3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402478-5AAF-4489-9FA7-2220FB40998B}"/>
              </a:ext>
            </a:extLst>
          </p:cNvPr>
          <p:cNvSpPr txBox="1">
            <a:spLocks/>
          </p:cNvSpPr>
          <p:nvPr userDrawn="1"/>
        </p:nvSpPr>
        <p:spPr>
          <a:xfrm>
            <a:off x="2348136" y="4785996"/>
            <a:ext cx="5048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Gedminas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Elertas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G.Elertas@liverpool.ac.uk  - </a:t>
            </a:r>
            <a:fld id="{DE87BAFB-BFB1-4003-BB01-31011105B0C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18/10/2022</a:t>
            </a:fld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628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4457700"/>
          </a:xfrm>
        </p:spPr>
        <p:txBody>
          <a:bodyPr vert="eaVert"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445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48815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G.Elertas@liverpool.ac.uk  - 13/06/2017 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5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C2C56-8CEF-45BA-8957-206367CCD3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9D63FB4-C6A2-4CB6-94BF-346B40215837}"/>
              </a:ext>
            </a:extLst>
          </p:cNvPr>
          <p:cNvSpPr txBox="1">
            <a:spLocks/>
          </p:cNvSpPr>
          <p:nvPr userDrawn="1"/>
        </p:nvSpPr>
        <p:spPr>
          <a:xfrm>
            <a:off x="2348136" y="4785996"/>
            <a:ext cx="5048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Gedminas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Elertas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G.Elertas@liverpool.ac.uk  - </a:t>
            </a:r>
            <a:fld id="{DE87BAFB-BFB1-4003-BB01-31011105B0C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18/10/2022</a:t>
            </a:fld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657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100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48815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G.Elertas@liverpool.ac.uk  - 13/06/2017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48815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G.Elertas@liverpool.ac.uk  - 13/06/2017 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20538"/>
            <a:ext cx="7560840" cy="685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C2C56-8CEF-45BA-8957-206367CCD3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389A4-FA96-4848-BFD9-F174903338A3}"/>
              </a:ext>
            </a:extLst>
          </p:cNvPr>
          <p:cNvSpPr txBox="1">
            <a:spLocks/>
          </p:cNvSpPr>
          <p:nvPr userDrawn="1"/>
        </p:nvSpPr>
        <p:spPr>
          <a:xfrm>
            <a:off x="2348136" y="4785996"/>
            <a:ext cx="5048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Gedminas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Elertas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G.Elertas@liverpool.ac.uk  - </a:t>
            </a:r>
            <a:fld id="{DE87BAFB-BFB1-4003-BB01-31011105B0C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18/10/2022</a:t>
            </a:fld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835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C2C56-8CEF-45BA-8957-206367CCD3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FD6E58-F561-46F8-891C-F37D8A32270B}"/>
              </a:ext>
            </a:extLst>
          </p:cNvPr>
          <p:cNvSpPr txBox="1">
            <a:spLocks/>
          </p:cNvSpPr>
          <p:nvPr userDrawn="1"/>
        </p:nvSpPr>
        <p:spPr>
          <a:xfrm>
            <a:off x="2348136" y="4785996"/>
            <a:ext cx="5048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Gedminas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Elertas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G.Elertas@liverpool.ac.uk  - </a:t>
            </a:r>
            <a:fld id="{DE87BAFB-BFB1-4003-BB01-31011105B0C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18/10/2022</a:t>
            </a:fld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38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48815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G.Elertas@liverpool.ac.uk  - 13/06/2017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48815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G.Elertas@liverpool.ac.uk  - 13/06/2017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1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48815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G.Elertas@liverpool.ac.uk  - 13/06/2017 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772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489019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G.Elertas@liverpool.ac.uk  - 13/06/2017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0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5" descr="LVP_UNI_LOGO_Pantone1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659981"/>
            <a:ext cx="1594176" cy="3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25DC2-682D-424F-AF7B-238D1616C2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53583" y="4515966"/>
            <a:ext cx="986101" cy="511151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6D889A-BCC1-E876-04ED-38D6E650F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8"/>
          <a:stretch/>
        </p:blipFill>
        <p:spPr>
          <a:xfrm>
            <a:off x="6322918" y="4659538"/>
            <a:ext cx="2021430" cy="4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7654"/>
            <a:ext cx="7920880" cy="1404156"/>
          </a:xfrm>
        </p:spPr>
        <p:txBody>
          <a:bodyPr>
            <a:noAutofit/>
          </a:bodyPr>
          <a:lstStyle/>
          <a:p>
            <a:r>
              <a:rPr lang="en-GB" sz="4200" b="1" dirty="0">
                <a:latin typeface="+mj-lt"/>
                <a:cs typeface="Helvetica" pitchFamily="34" charset="0"/>
              </a:rPr>
              <a:t>University of Liverpool</a:t>
            </a:r>
            <a:br>
              <a:rPr lang="en-GB" sz="4200" b="1" dirty="0">
                <a:latin typeface="+mj-lt"/>
                <a:cs typeface="Helvetica" pitchFamily="34" charset="0"/>
              </a:rPr>
            </a:br>
            <a:r>
              <a:rPr lang="en-GB" sz="4200" b="1" dirty="0">
                <a:cs typeface="Helvetica" pitchFamily="34" charset="0"/>
              </a:rPr>
              <a:t>Progress</a:t>
            </a:r>
            <a:br>
              <a:rPr lang="en-GB" sz="4200" b="1" dirty="0">
                <a:latin typeface="+mj-lt"/>
                <a:cs typeface="Helvetica" pitchFamily="34" charset="0"/>
              </a:rPr>
            </a:br>
            <a:r>
              <a:rPr lang="en-GB" sz="4200" b="1" dirty="0">
                <a:latin typeface="+mj-lt"/>
                <a:cs typeface="Helvetica" pitchFamily="34" charset="0"/>
              </a:rPr>
              <a:t>		</a:t>
            </a:r>
            <a:endParaRPr lang="en-GB" sz="4200" b="1" i="1" dirty="0">
              <a:latin typeface="+mj-lt"/>
              <a:cs typeface="Helvetic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A3B38-FD67-49EF-8C48-2FFA1FCA79C6}"/>
              </a:ext>
            </a:extLst>
          </p:cNvPr>
          <p:cNvSpPr txBox="1"/>
          <p:nvPr/>
        </p:nvSpPr>
        <p:spPr>
          <a:xfrm>
            <a:off x="7311505" y="2409732"/>
            <a:ext cx="14116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K. Bridges</a:t>
            </a:r>
          </a:p>
          <a:p>
            <a:r>
              <a:rPr lang="en-GB" dirty="0"/>
              <a:t>J. Coleman</a:t>
            </a:r>
          </a:p>
          <a:p>
            <a:r>
              <a:rPr lang="en-GB" dirty="0"/>
              <a:t>G. Elertas</a:t>
            </a:r>
          </a:p>
          <a:p>
            <a:r>
              <a:rPr lang="en-GB" dirty="0"/>
              <a:t>L. Hawkins</a:t>
            </a:r>
          </a:p>
          <a:p>
            <a:r>
              <a:rPr lang="en-GB" dirty="0"/>
              <a:t>S. Hindley</a:t>
            </a:r>
          </a:p>
          <a:p>
            <a:r>
              <a:rPr lang="en-GB" dirty="0"/>
              <a:t>H. Throssell</a:t>
            </a:r>
          </a:p>
          <a:p>
            <a:r>
              <a:rPr lang="en-GB" dirty="0"/>
              <a:t>K. Hussain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7CCA-026A-626F-647F-D6F1FD3F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Procedure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6578B32B-1E5E-E9CB-967C-16A75CFD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486"/>
            <a:ext cx="3888432" cy="45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FFB9C-52D1-97DF-7E87-CCB45D9C6ABC}"/>
              </a:ext>
            </a:extLst>
          </p:cNvPr>
          <p:cNvSpPr txBox="1"/>
          <p:nvPr/>
        </p:nvSpPr>
        <p:spPr>
          <a:xfrm>
            <a:off x="467544" y="98757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Initial idea how the retro-chamber is going to be assembled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Important for PZT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Requires machined parts from Liverpool to mount the PZT</a:t>
            </a:r>
          </a:p>
        </p:txBody>
      </p:sp>
    </p:spTree>
    <p:extLst>
      <p:ext uri="{BB962C8B-B14F-4D97-AF65-F5344CB8AC3E}">
        <p14:creationId xmlns:p14="http://schemas.microsoft.com/office/powerpoint/2010/main" val="416587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14DF-CB84-4BC2-87AA-7A14787A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17" y="229766"/>
            <a:ext cx="8134672" cy="685800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Parts made by Liverpool </a:t>
            </a:r>
            <a:r>
              <a:rPr lang="lt-LT" sz="2400" kern="0" dirty="0">
                <a:latin typeface="+mj-lt"/>
              </a:rPr>
              <a:t>Detector Development Manufacturing Facility</a:t>
            </a:r>
            <a:endParaRPr lang="en-GB" sz="2400" dirty="0">
              <a:latin typeface="+mj-lt"/>
            </a:endParaRPr>
          </a:p>
        </p:txBody>
      </p:sp>
      <p:pic>
        <p:nvPicPr>
          <p:cNvPr id="4" name="Picture 3" descr="A picture containing indoor, dirty, gear&#10;&#10;Description automatically generated">
            <a:extLst>
              <a:ext uri="{FF2B5EF4-FFF2-40B4-BE49-F238E27FC236}">
                <a16:creationId xmlns:a16="http://schemas.microsoft.com/office/drawing/2014/main" id="{DF8908C0-96B8-79ED-F082-D2B44F2ED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9201" r="21650" b="13601"/>
          <a:stretch/>
        </p:blipFill>
        <p:spPr>
          <a:xfrm>
            <a:off x="521111" y="1358100"/>
            <a:ext cx="2277254" cy="1656184"/>
          </a:xfrm>
          <a:prstGeom prst="rect">
            <a:avLst/>
          </a:prstGeom>
        </p:spPr>
      </p:pic>
      <p:pic>
        <p:nvPicPr>
          <p:cNvPr id="7" name="Picture 6" descr="A picture containing indoor, kitchen appliance, dirty, stove&#10;&#10;Description automatically generated">
            <a:extLst>
              <a:ext uri="{FF2B5EF4-FFF2-40B4-BE49-F238E27FC236}">
                <a16:creationId xmlns:a16="http://schemas.microsoft.com/office/drawing/2014/main" id="{A6994E03-4C0F-2D01-4604-593E0E58AF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30400" r="8934" b="17800"/>
          <a:stretch/>
        </p:blipFill>
        <p:spPr>
          <a:xfrm>
            <a:off x="3203848" y="1358100"/>
            <a:ext cx="2339259" cy="1881578"/>
          </a:xfrm>
          <a:prstGeom prst="rect">
            <a:avLst/>
          </a:prstGeom>
        </p:spPr>
      </p:pic>
      <p:pic>
        <p:nvPicPr>
          <p:cNvPr id="9" name="Picture 8" descr="A computer monitor with a drawing on it&#10;&#10;Description automatically generated with low confidence">
            <a:extLst>
              <a:ext uri="{FF2B5EF4-FFF2-40B4-BE49-F238E27FC236}">
                <a16:creationId xmlns:a16="http://schemas.microsoft.com/office/drawing/2014/main" id="{B510CCD7-E791-2567-6941-AC39E25685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8" t="31800" r="23750" b="24800"/>
          <a:stretch/>
        </p:blipFill>
        <p:spPr>
          <a:xfrm>
            <a:off x="5948590" y="1348817"/>
            <a:ext cx="2896642" cy="1831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056F8-7AC6-25DB-165E-4C9ED4B69D67}"/>
              </a:ext>
            </a:extLst>
          </p:cNvPr>
          <p:cNvSpPr txBox="1"/>
          <p:nvPr/>
        </p:nvSpPr>
        <p:spPr>
          <a:xfrm>
            <a:off x="251520" y="3507854"/>
            <a:ext cx="782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Currently manufacturing the vacuum chamber for the phase-shear platform</a:t>
            </a:r>
          </a:p>
        </p:txBody>
      </p:sp>
    </p:spTree>
    <p:extLst>
      <p:ext uri="{BB962C8B-B14F-4D97-AF65-F5344CB8AC3E}">
        <p14:creationId xmlns:p14="http://schemas.microsoft.com/office/powerpoint/2010/main" val="202523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14DF-CB84-4BC2-87AA-7A14787A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17" y="150323"/>
            <a:ext cx="8134672" cy="685800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Parts made by Liverpool </a:t>
            </a:r>
            <a:r>
              <a:rPr lang="lt-LT" sz="2400" kern="0" dirty="0">
                <a:latin typeface="+mj-lt"/>
              </a:rPr>
              <a:t>Detector Development Manufacturing Facility</a:t>
            </a:r>
            <a:endParaRPr lang="en-GB" sz="2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95AE3-E636-4410-A2D5-E047B56067EC}"/>
              </a:ext>
            </a:extLst>
          </p:cNvPr>
          <p:cNvSpPr txBox="1"/>
          <p:nvPr/>
        </p:nvSpPr>
        <p:spPr>
          <a:xfrm>
            <a:off x="467544" y="3687140"/>
            <a:ext cx="293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In-vacuum mirror mounts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D75F-E198-2E5F-41CD-A1633B867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1" r="16444" b="5574"/>
          <a:stretch/>
        </p:blipFill>
        <p:spPr>
          <a:xfrm>
            <a:off x="467544" y="1435711"/>
            <a:ext cx="3908076" cy="2232248"/>
          </a:xfrm>
          <a:prstGeom prst="rect">
            <a:avLst/>
          </a:prstGeom>
        </p:spPr>
      </p:pic>
      <p:pic>
        <p:nvPicPr>
          <p:cNvPr id="7" name="Picture 6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3339C947-66CA-F549-7041-76EE321EE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6948"/>
          <a:stretch/>
        </p:blipFill>
        <p:spPr>
          <a:xfrm rot="10800000">
            <a:off x="4782088" y="836123"/>
            <a:ext cx="3843404" cy="180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71CC15-A105-5DCC-865C-55E63BA6E9FF}"/>
              </a:ext>
            </a:extLst>
          </p:cNvPr>
          <p:cNvSpPr txBox="1"/>
          <p:nvPr/>
        </p:nvSpPr>
        <p:spPr>
          <a:xfrm>
            <a:off x="4824394" y="2692186"/>
            <a:ext cx="293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Vacuum chamber legs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3A21A9-039C-A214-F128-205CF5B4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74" y="3144679"/>
            <a:ext cx="1402853" cy="10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572AE06-B7A1-D6A2-190A-5AA06731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77" y="3161004"/>
            <a:ext cx="1403025" cy="10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7B0CDA-3DC8-9162-028E-A7FCDC122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2018" y="3161004"/>
            <a:ext cx="1328453" cy="1069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7F7E38-C749-1B8E-4363-CB61A42E1AD7}"/>
              </a:ext>
            </a:extLst>
          </p:cNvPr>
          <p:cNvSpPr txBox="1"/>
          <p:nvPr/>
        </p:nvSpPr>
        <p:spPr>
          <a:xfrm>
            <a:off x="4433919" y="4230346"/>
            <a:ext cx="103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Lens flange mount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3206D-D1B3-936A-D1EA-B383BCC0AB55}"/>
              </a:ext>
            </a:extLst>
          </p:cNvPr>
          <p:cNvSpPr txBox="1"/>
          <p:nvPr/>
        </p:nvSpPr>
        <p:spPr>
          <a:xfrm>
            <a:off x="5982107" y="4219211"/>
            <a:ext cx="1115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In-vacuum beam sampling mirror mount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FBFC68-4D11-A2FD-2332-681AD718E8A5}"/>
              </a:ext>
            </a:extLst>
          </p:cNvPr>
          <p:cNvSpPr txBox="1"/>
          <p:nvPr/>
        </p:nvSpPr>
        <p:spPr>
          <a:xfrm>
            <a:off x="7419235" y="4206355"/>
            <a:ext cx="140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Heavy duty groove grabber plate</a:t>
            </a:r>
          </a:p>
        </p:txBody>
      </p:sp>
    </p:spTree>
    <p:extLst>
      <p:ext uri="{BB962C8B-B14F-4D97-AF65-F5344CB8AC3E}">
        <p14:creationId xmlns:p14="http://schemas.microsoft.com/office/powerpoint/2010/main" val="393391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14DF-CB84-4BC2-87AA-7A14787A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17" y="51470"/>
            <a:ext cx="8134672" cy="685800"/>
          </a:xfrm>
        </p:spPr>
        <p:txBody>
          <a:bodyPr/>
          <a:lstStyle/>
          <a:p>
            <a:r>
              <a:rPr lang="en-GB" sz="2800" dirty="0"/>
              <a:t>Retro-reflection Phase-shear Platform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7823B7-0C84-4398-9B80-CFD92F5D84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79662"/>
            <a:ext cx="4693691" cy="2482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249472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Liverpool delivering for MAGIS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Retro-reflection phase-shear platform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Parts of steering chamber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Detector mechanics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High precision in-vacuum optics</a:t>
            </a:r>
          </a:p>
          <a:p>
            <a:pPr>
              <a:spcBef>
                <a:spcPts val="600"/>
              </a:spcBef>
            </a:pPr>
            <a:r>
              <a:rPr lang="en-US" dirty="0"/>
              <a:t>Liverpool is also participating in physics simulations team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68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A8B8-B216-4CD3-B89B-D0747A8E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5486"/>
            <a:ext cx="7772400" cy="685800"/>
          </a:xfrm>
        </p:spPr>
        <p:txBody>
          <a:bodyPr/>
          <a:lstStyle/>
          <a:p>
            <a:r>
              <a:rPr lang="en-US" dirty="0"/>
              <a:t>Specified Components &amp; Ordered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E45C62-B85E-4E74-9AA1-C05CF9A80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8575" y="1280272"/>
            <a:ext cx="1847146" cy="906781"/>
          </a:xfrm>
          <a:prstGeom prst="rect">
            <a:avLst/>
          </a:prstGeom>
        </p:spPr>
      </p:pic>
      <p:pic>
        <p:nvPicPr>
          <p:cNvPr id="5" name="Picture 4" descr="A picture containing toothbrush, tool&#10;&#10;Description automatically generated">
            <a:extLst>
              <a:ext uri="{FF2B5EF4-FFF2-40B4-BE49-F238E27FC236}">
                <a16:creationId xmlns:a16="http://schemas.microsoft.com/office/drawing/2014/main" id="{B64DB56E-8AF6-42B8-A7EF-B889B48A1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668" y="812413"/>
            <a:ext cx="2056721" cy="1378559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64165869-CBA6-4A25-B2D6-C6FC4D9E20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4" y="1170985"/>
            <a:ext cx="1770957" cy="1125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19977E-D94D-4DDF-96B2-8E05D92664FC}"/>
              </a:ext>
            </a:extLst>
          </p:cNvPr>
          <p:cNvSpPr txBox="1"/>
          <p:nvPr/>
        </p:nvSpPr>
        <p:spPr>
          <a:xfrm>
            <a:off x="297198" y="2355726"/>
            <a:ext cx="1684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Stepper motor &amp; controllers</a:t>
            </a:r>
          </a:p>
          <a:p>
            <a:endParaRPr lang="en-US" sz="1200" dirty="0"/>
          </a:p>
          <a:p>
            <a:r>
              <a:rPr lang="en-US" sz="1200" b="1" dirty="0"/>
              <a:t>6x Ordered &amp; arrived (Retro-chamber)</a:t>
            </a:r>
          </a:p>
          <a:p>
            <a:r>
              <a:rPr lang="en-US" sz="1200" b="1" dirty="0"/>
              <a:t>3x Ordered (Steering chamber)</a:t>
            </a: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93DBA-ACF7-48FC-95B8-B8B48259A0B9}"/>
              </a:ext>
            </a:extLst>
          </p:cNvPr>
          <p:cNvSpPr txBox="1"/>
          <p:nvPr/>
        </p:nvSpPr>
        <p:spPr>
          <a:xfrm>
            <a:off x="2496668" y="2201314"/>
            <a:ext cx="1770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PZT actuator:</a:t>
            </a:r>
          </a:p>
          <a:p>
            <a:r>
              <a:rPr lang="en-GB" sz="1200" dirty="0" err="1"/>
              <a:t>Cedrat</a:t>
            </a:r>
            <a:r>
              <a:rPr lang="en-GB" sz="1200" dirty="0"/>
              <a:t> Technologies</a:t>
            </a:r>
          </a:p>
          <a:p>
            <a:r>
              <a:rPr lang="en-GB" sz="1200" dirty="0"/>
              <a:t>APA60SM</a:t>
            </a:r>
          </a:p>
          <a:p>
            <a:r>
              <a:rPr lang="en-GB" sz="1200" b="1" dirty="0"/>
              <a:t>6x Ordered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CA2A6-E03F-4478-A2B5-E6F02FDC0446}"/>
              </a:ext>
            </a:extLst>
          </p:cNvPr>
          <p:cNvSpPr txBox="1"/>
          <p:nvPr/>
        </p:nvSpPr>
        <p:spPr>
          <a:xfrm>
            <a:off x="4948636" y="2197278"/>
            <a:ext cx="2120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PZT controller:</a:t>
            </a:r>
          </a:p>
          <a:p>
            <a:r>
              <a:rPr lang="en-GB" sz="1400" dirty="0"/>
              <a:t>Aerotech</a:t>
            </a:r>
          </a:p>
          <a:p>
            <a:r>
              <a:rPr lang="en-GB" sz="1200" dirty="0"/>
              <a:t>EnsembleQLAB-A-3AX</a:t>
            </a:r>
            <a:endParaRPr lang="en-GB" sz="1400" dirty="0"/>
          </a:p>
          <a:p>
            <a:r>
              <a:rPr lang="en-GB" sz="1400" b="1" dirty="0"/>
              <a:t>3x Ordered &amp; arrived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8925A-0322-262E-811C-2A088AF6F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384353"/>
            <a:ext cx="1355564" cy="17918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8F61D4-E01C-99FA-4815-075DC688E14D}"/>
              </a:ext>
            </a:extLst>
          </p:cNvPr>
          <p:cNvSpPr txBox="1"/>
          <p:nvPr/>
        </p:nvSpPr>
        <p:spPr>
          <a:xfrm>
            <a:off x="7114839" y="2176191"/>
            <a:ext cx="212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NEG pump:</a:t>
            </a:r>
          </a:p>
          <a:p>
            <a:r>
              <a:rPr lang="en-GB" sz="1200" dirty="0"/>
              <a:t>SAES</a:t>
            </a:r>
          </a:p>
          <a:p>
            <a:r>
              <a:rPr lang="en-GB" sz="1200" dirty="0" err="1"/>
              <a:t>CapaciTorr</a:t>
            </a:r>
            <a:r>
              <a:rPr lang="en-GB" sz="1200" dirty="0"/>
              <a:t> Z 100</a:t>
            </a:r>
          </a:p>
          <a:p>
            <a:r>
              <a:rPr lang="en-GB" sz="1200" b="1" dirty="0"/>
              <a:t>2x Ordered &amp; arrived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D27C8-55FD-FEED-1CE5-23575C7A5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377" y="3336051"/>
            <a:ext cx="694251" cy="1015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71AA60-6E58-C054-B8C7-264C2B580732}"/>
              </a:ext>
            </a:extLst>
          </p:cNvPr>
          <p:cNvSpPr txBox="1"/>
          <p:nvPr/>
        </p:nvSpPr>
        <p:spPr>
          <a:xfrm>
            <a:off x="2768118" y="3315424"/>
            <a:ext cx="177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Angled valve:</a:t>
            </a:r>
          </a:p>
          <a:p>
            <a:r>
              <a:rPr lang="en-GB" sz="1200" dirty="0"/>
              <a:t>VAT</a:t>
            </a:r>
          </a:p>
          <a:p>
            <a:r>
              <a:rPr lang="en-GB" sz="1200" dirty="0"/>
              <a:t>54132-GE02 </a:t>
            </a:r>
          </a:p>
          <a:p>
            <a:endParaRPr lang="en-GB" sz="1200" dirty="0"/>
          </a:p>
          <a:p>
            <a:r>
              <a:rPr lang="en-GB" sz="1200" b="1" dirty="0"/>
              <a:t>2x Ordered &amp; Arrived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C0045-D693-CDDC-4187-2CE54FFFC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051" y="3435498"/>
            <a:ext cx="1213200" cy="9509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B15EFD-BA7D-F8BC-0CF3-8B968427F933}"/>
              </a:ext>
            </a:extLst>
          </p:cNvPr>
          <p:cNvSpPr txBox="1"/>
          <p:nvPr/>
        </p:nvSpPr>
        <p:spPr>
          <a:xfrm>
            <a:off x="6008687" y="3451317"/>
            <a:ext cx="177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Viewport shutters:</a:t>
            </a:r>
          </a:p>
          <a:p>
            <a:r>
              <a:rPr lang="en-GB" sz="1200" dirty="0" err="1"/>
              <a:t>Lesker</a:t>
            </a:r>
            <a:endParaRPr lang="en-GB" sz="1200" dirty="0"/>
          </a:p>
          <a:p>
            <a:r>
              <a:rPr lang="en-GB" sz="1200" b="0" i="0" dirty="0">
                <a:solidFill>
                  <a:srgbClr val="333333"/>
                </a:solidFill>
                <a:effectLst/>
                <a:latin typeface="Droid Sans"/>
              </a:rPr>
              <a:t>DS800VPS</a:t>
            </a:r>
          </a:p>
          <a:p>
            <a:endParaRPr lang="en-GB" sz="1200" dirty="0"/>
          </a:p>
          <a:p>
            <a:r>
              <a:rPr lang="en-GB" sz="1200" b="1" dirty="0"/>
              <a:t>2x Ordered &amp; Arrived</a:t>
            </a:r>
          </a:p>
        </p:txBody>
      </p:sp>
    </p:spTree>
    <p:extLst>
      <p:ext uri="{BB962C8B-B14F-4D97-AF65-F5344CB8AC3E}">
        <p14:creationId xmlns:p14="http://schemas.microsoft.com/office/powerpoint/2010/main" val="426610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290-6D64-4F40-8CD9-BE527F52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Precision in Vacuum Optics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761F5-725D-4A32-9AC8-B7066F8CC3F0}"/>
              </a:ext>
            </a:extLst>
          </p:cNvPr>
          <p:cNvSpPr txBox="1"/>
          <p:nvPr/>
        </p:nvSpPr>
        <p:spPr>
          <a:xfrm>
            <a:off x="395535" y="619185"/>
            <a:ext cx="84475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University of Liverpool sourcing high precision in vacuum optics for interferometry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Coating samples are being checked at Fermilab for UHV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Highly specified 2 lenses and 5 mirrors:</a:t>
            </a:r>
            <a:endParaRPr lang="en-GB" b="1" dirty="0"/>
          </a:p>
          <a:p>
            <a:r>
              <a:rPr lang="en-GB" b="1" dirty="0"/>
              <a:t>Specs: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λ</a:t>
            </a:r>
            <a:r>
              <a:rPr lang="en-GB" dirty="0"/>
              <a:t>/1000 flatness (5 mm radius at the centre of optics)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Mirror 4 AR coated for 6 different wavelengths (461 nm, 679-707 nm, 780-785 nm, 805-815 nm, 980 nm, 1064 nm)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Material Corning 7979 0AA for lenses and Corning 7980 for mirrors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UHV compatible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Custom sizes and shapes</a:t>
            </a:r>
          </a:p>
          <a:p>
            <a:r>
              <a:rPr lang="en-GB" dirty="0"/>
              <a:t>Vendor found -  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A3047-BDB3-4773-BDBB-A35B80052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939902"/>
            <a:ext cx="1570163" cy="401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6A155-E93D-4086-80C9-4597E68D8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87" t="9187" r="7254" b="53089"/>
          <a:stretch/>
        </p:blipFill>
        <p:spPr>
          <a:xfrm>
            <a:off x="7321691" y="1762522"/>
            <a:ext cx="1519856" cy="1080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849095-3F12-B23B-DA65-9B29E30908F2}"/>
              </a:ext>
            </a:extLst>
          </p:cNvPr>
          <p:cNvSpPr txBox="1"/>
          <p:nvPr/>
        </p:nvSpPr>
        <p:spPr>
          <a:xfrm>
            <a:off x="5035306" y="401191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Order is imminent</a:t>
            </a:r>
          </a:p>
        </p:txBody>
      </p:sp>
    </p:spTree>
    <p:extLst>
      <p:ext uri="{BB962C8B-B14F-4D97-AF65-F5344CB8AC3E}">
        <p14:creationId xmlns:p14="http://schemas.microsoft.com/office/powerpoint/2010/main" val="128051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DD9D-D351-6327-B36E-507C0F791B56}"/>
              </a:ext>
            </a:extLst>
          </p:cNvPr>
          <p:cNvSpPr txBox="1">
            <a:spLocks/>
          </p:cNvSpPr>
          <p:nvPr/>
        </p:nvSpPr>
        <p:spPr>
          <a:xfrm>
            <a:off x="395536" y="85750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GB" dirty="0" err="1"/>
              <a:t>Cedrat’s</a:t>
            </a:r>
            <a:r>
              <a:rPr lang="en-GB" dirty="0"/>
              <a:t> Piezo Cables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A9E1B-9F51-8CF8-2D5A-F249C5F9D102}"/>
              </a:ext>
            </a:extLst>
          </p:cNvPr>
          <p:cNvSpPr txBox="1"/>
          <p:nvPr/>
        </p:nvSpPr>
        <p:spPr>
          <a:xfrm>
            <a:off x="80670" y="915566"/>
            <a:ext cx="543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 thin in-vacuum cables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Soldered on the PZT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Need to reach DB9 feedthrough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Cedrat design was too expensive (more than cost of PZT)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Main cost is work at clean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Liverpool design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Separate feedthrough and PZT cables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In-built strain relief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Can use standard flexible in-vacuum cables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Simpler to assemble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Materials used copper and MACOR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9DC7C6-DEF4-9492-07FF-84E76EAF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8650"/>
            <a:ext cx="2016224" cy="186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813E5-7002-0F14-DD64-3EACB179DA6E}"/>
              </a:ext>
            </a:extLst>
          </p:cNvPr>
          <p:cNvSpPr txBox="1"/>
          <p:nvPr/>
        </p:nvSpPr>
        <p:spPr>
          <a:xfrm>
            <a:off x="6876256" y="210848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Cedrat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62B1F-CF84-8387-346F-126759AC361B}"/>
              </a:ext>
            </a:extLst>
          </p:cNvPr>
          <p:cNvSpPr txBox="1"/>
          <p:nvPr/>
        </p:nvSpPr>
        <p:spPr>
          <a:xfrm>
            <a:off x="6948264" y="429596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Liverpool design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F4BC20A-857F-708E-606E-B85C9560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16" y="2779282"/>
            <a:ext cx="1630230" cy="9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6">
            <a:extLst>
              <a:ext uri="{FF2B5EF4-FFF2-40B4-BE49-F238E27FC236}">
                <a16:creationId xmlns:a16="http://schemas.microsoft.com/office/drawing/2014/main" id="{9C7BCD88-D7C6-A495-5076-B1030D3E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64642"/>
            <a:ext cx="1809933" cy="13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0BCC-190F-AA3F-671C-DA493783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339502"/>
            <a:ext cx="7560840" cy="685800"/>
          </a:xfrm>
        </p:spPr>
        <p:txBody>
          <a:bodyPr/>
          <a:lstStyle/>
          <a:p>
            <a:r>
              <a:rPr lang="en-GB" dirty="0"/>
              <a:t>Out of Vacuum Cable Length Limitations for PZT and Strain Gauge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EF3F087-4470-5F7B-21E9-50E48BB7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3598"/>
            <a:ext cx="4067944" cy="969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50CB8-0669-CEE0-5B31-B19B5FA95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72815"/>
            <a:ext cx="1675467" cy="15990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BA3D6B-B2A3-4920-0BBC-11FC8092DDFB}"/>
              </a:ext>
            </a:extLst>
          </p:cNvPr>
          <p:cNvSpPr txBox="1"/>
          <p:nvPr/>
        </p:nvSpPr>
        <p:spPr>
          <a:xfrm>
            <a:off x="323528" y="1311772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Strain gauge cable has to be as short as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 get no signal degradation cable length of less than 1 m is recommended by Cedrat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This requires retro-chamber enclosure to house the strain gauge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8935A-9E79-F6A9-8BA6-4477598F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868" y="2250830"/>
            <a:ext cx="2286116" cy="1689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A786DE-1A1D-A2F5-73D8-729571F99EB1}"/>
              </a:ext>
            </a:extLst>
          </p:cNvPr>
          <p:cNvSpPr txBox="1"/>
          <p:nvPr/>
        </p:nvSpPr>
        <p:spPr>
          <a:xfrm>
            <a:off x="5220072" y="3678629"/>
            <a:ext cx="807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V-SG753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DEFAA-561A-73D1-4D05-7D1F422A2EE6}"/>
              </a:ext>
            </a:extLst>
          </p:cNvPr>
          <p:cNvSpPr txBox="1"/>
          <p:nvPr/>
        </p:nvSpPr>
        <p:spPr>
          <a:xfrm>
            <a:off x="7668344" y="3879417"/>
            <a:ext cx="133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Box for V-SG753</a:t>
            </a:r>
          </a:p>
        </p:txBody>
      </p:sp>
    </p:spTree>
    <p:extLst>
      <p:ext uri="{BB962C8B-B14F-4D97-AF65-F5344CB8AC3E}">
        <p14:creationId xmlns:p14="http://schemas.microsoft.com/office/powerpoint/2010/main" val="109840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707E-B030-F21F-E0EB-633DE3D0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Liverpool Workshop Progress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9DBD5CF-53D1-63B4-0DAC-7984BCE58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26655"/>
              </p:ext>
            </p:extLst>
          </p:nvPr>
        </p:nvGraphicFramePr>
        <p:xfrm>
          <a:off x="1331640" y="771550"/>
          <a:ext cx="6338094" cy="364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67550" imgH="4638675" progId="Excel.Sheet.12">
                  <p:embed/>
                </p:oleObj>
              </mc:Choice>
              <mc:Fallback>
                <p:oleObj name="Worksheet" r:id="rId2" imgW="8067550" imgH="46386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40" y="771550"/>
                        <a:ext cx="6338094" cy="3644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50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B13D-81D8-43FC-9FF5-D6265784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Steering Chamber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8A89C-2A23-4FF3-B657-B41666E00576}"/>
              </a:ext>
            </a:extLst>
          </p:cNvPr>
          <p:cNvSpPr txBox="1"/>
          <p:nvPr/>
        </p:nvSpPr>
        <p:spPr>
          <a:xfrm>
            <a:off x="395536" y="1059582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Liverpool making the body and legs of the chamber: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E79234-E5CA-5AF6-DDFF-47A467A3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06007"/>
            <a:ext cx="2971577" cy="20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D4D44-1CB4-7B61-5903-98FF8DA43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507059"/>
            <a:ext cx="2687260" cy="19956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63095C-9C4C-04EA-BF41-E389485EFA4A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7984" y="2283718"/>
            <a:ext cx="2539529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2092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D175-E259-4D1C-B351-1B3E4E93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203598"/>
            <a:ext cx="7560840" cy="685800"/>
          </a:xfrm>
        </p:spPr>
        <p:txBody>
          <a:bodyPr/>
          <a:lstStyle/>
          <a:p>
            <a:r>
              <a:rPr lang="en-GB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4060108929"/>
      </p:ext>
    </p:extLst>
  </p:cSld>
  <p:clrMapOvr>
    <a:masterClrMapping/>
  </p:clrMapOvr>
</p:sld>
</file>

<file path=ppt/theme/theme1.xml><?xml version="1.0" encoding="utf-8"?>
<a:theme xmlns:a="http://schemas.openxmlformats.org/drawingml/2006/main" name="Liv_branded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117215</TotalTime>
  <Words>544</Words>
  <Application>Microsoft Office PowerPoint</Application>
  <PresentationFormat>On-screen Show (16:9)</PresentationFormat>
  <Paragraphs>107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Droid Sans</vt:lpstr>
      <vt:lpstr>Liv_branded</vt:lpstr>
      <vt:lpstr>Microsoft Excel Worksheet</vt:lpstr>
      <vt:lpstr>University of Liverpool Progress   </vt:lpstr>
      <vt:lpstr>Retro-reflection Phase-shear Platform</vt:lpstr>
      <vt:lpstr>Specified Components &amp; Ordered</vt:lpstr>
      <vt:lpstr>High Precision in Vacuum Optics </vt:lpstr>
      <vt:lpstr>PowerPoint Presentation</vt:lpstr>
      <vt:lpstr>Out of Vacuum Cable Length Limitations for PZT and Strain Gauge </vt:lpstr>
      <vt:lpstr>Liverpool Workshop Progress </vt:lpstr>
      <vt:lpstr>Steering Chamber</vt:lpstr>
      <vt:lpstr>Back up</vt:lpstr>
      <vt:lpstr>Assembly Procedure</vt:lpstr>
      <vt:lpstr>Parts made by Liverpool Detector Development Manufacturing Facility</vt:lpstr>
      <vt:lpstr>Parts made by Liverpool Detector Development Manufacturing Facility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optical set up of Modulated Laser Diode in an External Cavity for Raman Spectroscopy and Laser Cooling</dc:title>
  <dc:creator>Gedminas</dc:creator>
  <cp:lastModifiedBy> </cp:lastModifiedBy>
  <cp:revision>1266</cp:revision>
  <cp:lastPrinted>2017-12-06T15:28:33Z</cp:lastPrinted>
  <dcterms:created xsi:type="dcterms:W3CDTF">2016-10-15T12:19:56Z</dcterms:created>
  <dcterms:modified xsi:type="dcterms:W3CDTF">2022-10-18T19:06:39Z</dcterms:modified>
</cp:coreProperties>
</file>