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8"/>
  </p:notesMasterIdLst>
  <p:handoutMasterIdLst>
    <p:handoutMasterId r:id="rId9"/>
  </p:handoutMasterIdLst>
  <p:sldIdLst>
    <p:sldId id="294" r:id="rId2"/>
    <p:sldId id="295" r:id="rId3"/>
    <p:sldId id="296" r:id="rId4"/>
    <p:sldId id="297" r:id="rId5"/>
    <p:sldId id="298" r:id="rId6"/>
    <p:sldId id="299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9B952"/>
    <a:srgbClr val="FF9300"/>
    <a:srgbClr val="0000FF"/>
    <a:srgbClr val="0432FF"/>
    <a:srgbClr val="00FA00"/>
    <a:srgbClr val="00FDFF"/>
    <a:srgbClr val="505050"/>
    <a:srgbClr val="99D6EA"/>
    <a:srgbClr val="505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58" autoAdjust="0"/>
    <p:restoredTop sz="50067" autoAdjust="0"/>
  </p:normalViewPr>
  <p:slideViewPr>
    <p:cSldViewPr snapToGrid="0" snapToObjects="1" showGuides="1">
      <p:cViewPr varScale="1">
        <p:scale>
          <a:sx n="128" d="100"/>
          <a:sy n="128" d="100"/>
        </p:scale>
        <p:origin x="296" y="17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49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10/26/22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Horn Focusing mechanism, Yonehara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10/26/22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Horn Focusing mechanism, Yonehara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10/26/22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Horn Focusing mechanism, Yonehara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10/26/22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Horn Focusing mechanism, Yonehara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10/26/22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b="1"/>
              <a:t>Horn Focusing mechanism, Yonehara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10/26/22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b="1"/>
              <a:t>Horn Focusing mechanism, Yonehara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10/26/22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Horn Focusing mechanism, Yonehara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 err="1"/>
              <a:t>Katsuya</a:t>
            </a:r>
            <a:r>
              <a:rPr lang="en-US" dirty="0"/>
              <a:t> </a:t>
            </a:r>
            <a:r>
              <a:rPr lang="en-US" dirty="0" err="1"/>
              <a:t>Yonehara</a:t>
            </a:r>
            <a:endParaRPr lang="en-US" dirty="0"/>
          </a:p>
          <a:p>
            <a:r>
              <a:rPr lang="en-US" dirty="0"/>
              <a:t>ML meeting</a:t>
            </a:r>
          </a:p>
          <a:p>
            <a:r>
              <a:rPr lang="en-US" dirty="0"/>
              <a:t>10/26/2022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Study Chromaticity in </a:t>
            </a:r>
            <a:r>
              <a:rPr lang="en-US" dirty="0" err="1"/>
              <a:t>NuMI</a:t>
            </a:r>
            <a:r>
              <a:rPr lang="en-US" dirty="0"/>
              <a:t> horn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FA2480-7BD0-4D45-9A82-7AFF6A899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742" y="4825402"/>
            <a:ext cx="2386950" cy="197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2E8787-5E5E-46D6-93D7-D17473815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Analytical Formula (I)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38A45-974E-A05D-11BF-099AA54DF2A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10/26/22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67E56-1305-6269-98B3-D084527B5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Horn Focusing mechanism,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CA2F8-638D-C4DC-1184-87BDE9029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734308-C32F-7A6F-DABD-642EAB6B469A}"/>
                  </a:ext>
                </a:extLst>
              </p:cNvPr>
              <p:cNvSpPr txBox="1"/>
              <p:nvPr/>
            </p:nvSpPr>
            <p:spPr>
              <a:xfrm>
                <a:off x="736827" y="1161382"/>
                <a:ext cx="4572000" cy="4137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 </a:t>
                </a:r>
                <a:r>
                  <a:rPr lang="en-US" dirty="0">
                    <a:latin typeface="Calibri" panose="020F0502020204030204" pitchFamily="34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Transverse motion: </a:t>
                </a:r>
                <a:endParaRPr lang="en-US" sz="2400" dirty="0"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 smtClean="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𝑞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𝑞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,  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𝑑𝑦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𝑑𝑝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𝑞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𝑑𝑦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𝑞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734308-C32F-7A6F-DABD-642EAB6B4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27" y="1161382"/>
                <a:ext cx="4572000" cy="4137671"/>
              </a:xfrm>
              <a:prstGeom prst="rect">
                <a:avLst/>
              </a:prstGeom>
              <a:blipFill>
                <a:blip r:embed="rId2"/>
                <a:stretch>
                  <a:fillRect l="-831" t="-1223" b="-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3EDCA6-B196-5AC1-0DEB-BE0A70F67B1C}"/>
              </a:ext>
            </a:extLst>
          </p:cNvPr>
          <p:cNvCxnSpPr/>
          <p:nvPr/>
        </p:nvCxnSpPr>
        <p:spPr>
          <a:xfrm flipV="1">
            <a:off x="5933661" y="1361661"/>
            <a:ext cx="0" cy="206733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F044A1D-2526-5454-C693-26FF0ABE2BC7}"/>
              </a:ext>
            </a:extLst>
          </p:cNvPr>
          <p:cNvCxnSpPr>
            <a:cxnSpLocks/>
          </p:cNvCxnSpPr>
          <p:nvPr/>
        </p:nvCxnSpPr>
        <p:spPr>
          <a:xfrm>
            <a:off x="5756738" y="2746513"/>
            <a:ext cx="2650435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4CBE1B1-A8DB-BC20-1304-A0476B1EFA28}"/>
              </a:ext>
            </a:extLst>
          </p:cNvPr>
          <p:cNvSpPr txBox="1"/>
          <p:nvPr/>
        </p:nvSpPr>
        <p:spPr>
          <a:xfrm>
            <a:off x="6069008" y="1051698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54EC06-A480-A791-5395-1DAA03EAE94B}"/>
              </a:ext>
            </a:extLst>
          </p:cNvPr>
          <p:cNvSpPr txBox="1"/>
          <p:nvPr/>
        </p:nvSpPr>
        <p:spPr>
          <a:xfrm>
            <a:off x="8425238" y="2515680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84C8CC6-CBF1-9212-9A7C-290ED6E67EBE}"/>
              </a:ext>
            </a:extLst>
          </p:cNvPr>
          <p:cNvCxnSpPr/>
          <p:nvPr/>
        </p:nvCxnSpPr>
        <p:spPr>
          <a:xfrm flipV="1">
            <a:off x="6386724" y="1659835"/>
            <a:ext cx="858902" cy="4671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1D67423-861E-1F52-B7A2-91AE24473BE4}"/>
              </a:ext>
            </a:extLst>
          </p:cNvPr>
          <p:cNvSpPr txBox="1"/>
          <p:nvPr/>
        </p:nvSpPr>
        <p:spPr>
          <a:xfrm>
            <a:off x="7484165" y="1975078"/>
            <a:ext cx="41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F</a:t>
            </a:r>
            <a:r>
              <a:rPr lang="en-US" baseline="-25000" dirty="0" err="1">
                <a:solidFill>
                  <a:srgbClr val="000000"/>
                </a:solidFill>
              </a:rPr>
              <a:t>x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5E1BA33-F8DD-0DC4-3B0C-1EADD2419D94}"/>
              </a:ext>
            </a:extLst>
          </p:cNvPr>
          <p:cNvCxnSpPr/>
          <p:nvPr/>
        </p:nvCxnSpPr>
        <p:spPr>
          <a:xfrm>
            <a:off x="7484165" y="2027583"/>
            <a:ext cx="0" cy="488097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4DC50AA-3435-EA51-3D2B-91B149C0662B}"/>
              </a:ext>
            </a:extLst>
          </p:cNvPr>
          <p:cNvCxnSpPr/>
          <p:nvPr/>
        </p:nvCxnSpPr>
        <p:spPr>
          <a:xfrm>
            <a:off x="6386724" y="2126974"/>
            <a:ext cx="858902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6C5E068-7C25-12C6-B409-1272E95628E3}"/>
              </a:ext>
            </a:extLst>
          </p:cNvPr>
          <p:cNvSpPr txBox="1"/>
          <p:nvPr/>
        </p:nvSpPr>
        <p:spPr>
          <a:xfrm>
            <a:off x="6594732" y="2054015"/>
            <a:ext cx="41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y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FC403E-56DE-0DFC-B252-B3D8E47C846E}"/>
              </a:ext>
            </a:extLst>
          </p:cNvPr>
          <p:cNvSpPr txBox="1"/>
          <p:nvPr/>
        </p:nvSpPr>
        <p:spPr>
          <a:xfrm>
            <a:off x="7898061" y="1161382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>
                <a:latin typeface="Symbol" pitchFamily="2" charset="2"/>
              </a:rPr>
              <a:t>f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C19413-2FCE-39AF-0F04-CD7A8F537907}"/>
              </a:ext>
            </a:extLst>
          </p:cNvPr>
          <p:cNvSpPr txBox="1"/>
          <p:nvPr/>
        </p:nvSpPr>
        <p:spPr>
          <a:xfrm>
            <a:off x="5814075" y="3562947"/>
            <a:ext cx="2935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Condition for focusing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67C0105-1DD5-8B2C-8404-97826D1FFF30}"/>
              </a:ext>
            </a:extLst>
          </p:cNvPr>
          <p:cNvCxnSpPr/>
          <p:nvPr/>
        </p:nvCxnSpPr>
        <p:spPr>
          <a:xfrm flipH="1">
            <a:off x="4661662" y="3821595"/>
            <a:ext cx="1023521" cy="34210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2A38D83-5BC8-F2AA-6B1F-FF383BD76451}"/>
                  </a:ext>
                </a:extLst>
              </p:cNvPr>
              <p:cNvSpPr txBox="1"/>
              <p:nvPr/>
            </p:nvSpPr>
            <p:spPr>
              <a:xfrm>
                <a:off x="1997864" y="5535359"/>
                <a:ext cx="5694379" cy="478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Note: This is one dimensional motion. No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2A38D83-5BC8-F2AA-6B1F-FF383BD76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864" y="5535359"/>
                <a:ext cx="5694379" cy="478785"/>
              </a:xfrm>
              <a:prstGeom prst="rect">
                <a:avLst/>
              </a:prstGeom>
              <a:blipFill>
                <a:blip r:embed="rId3"/>
                <a:stretch>
                  <a:fillRect l="-1782" t="-5128" r="-891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0959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462915-1AD1-6ABB-09D5-F7C0DBA2B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Analytical Formula (II)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9A038-D652-5FD0-4AD2-3B564A99276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10/26/22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B4EF8-1BB8-5FE4-9405-5D0A94417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Horn Focusing mechanism,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06059-844A-563D-6730-67933DE3A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EBC4026-76D1-E5F5-609D-A1132F23247B}"/>
                  </a:ext>
                </a:extLst>
              </p:cNvPr>
              <p:cNvSpPr txBox="1"/>
              <p:nvPr/>
            </p:nvSpPr>
            <p:spPr>
              <a:xfrm>
                <a:off x="1412195" y="809538"/>
                <a:ext cx="5705061" cy="8567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EBC4026-76D1-E5F5-609D-A1132F232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195" y="809538"/>
                <a:ext cx="5705061" cy="856709"/>
              </a:xfrm>
              <a:prstGeom prst="rect">
                <a:avLst/>
              </a:prstGeom>
              <a:blipFill>
                <a:blip r:embed="rId2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18D4583-7E4F-8424-F2C9-88E40F25EFE6}"/>
              </a:ext>
            </a:extLst>
          </p:cNvPr>
          <p:cNvSpPr txBox="1"/>
          <p:nvPr/>
        </p:nvSpPr>
        <p:spPr>
          <a:xfrm>
            <a:off x="3578087" y="1769170"/>
            <a:ext cx="2023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Symbol" pitchFamily="2" charset="2"/>
              </a:rPr>
              <a:t>, g</a:t>
            </a:r>
            <a:r>
              <a:rPr lang="en-US" dirty="0"/>
              <a:t> is constant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C466533-A917-10D2-3EB9-64F56436B3D9}"/>
                  </a:ext>
                </a:extLst>
              </p:cNvPr>
              <p:cNvSpPr txBox="1"/>
              <p:nvPr/>
            </p:nvSpPr>
            <p:spPr>
              <a:xfrm>
                <a:off x="2286000" y="2374102"/>
                <a:ext cx="4572000" cy="8972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C466533-A917-10D2-3EB9-64F56436B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374102"/>
                <a:ext cx="4572000" cy="897233"/>
              </a:xfrm>
              <a:prstGeom prst="rect">
                <a:avLst/>
              </a:prstGeom>
              <a:blipFill>
                <a:blip r:embed="rId3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DC94433D-3DC7-FEC8-8EB8-6BBDDB2BF4C2}"/>
              </a:ext>
            </a:extLst>
          </p:cNvPr>
          <p:cNvSpPr txBox="1"/>
          <p:nvPr/>
        </p:nvSpPr>
        <p:spPr>
          <a:xfrm>
            <a:off x="5625547" y="2500237"/>
            <a:ext cx="2082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Known relation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D0C65F-421D-7481-8C8D-D992E3AC3BDD}"/>
                  </a:ext>
                </a:extLst>
              </p:cNvPr>
              <p:cNvSpPr txBox="1"/>
              <p:nvPr/>
            </p:nvSpPr>
            <p:spPr>
              <a:xfrm>
                <a:off x="636588" y="3397470"/>
                <a:ext cx="7781008" cy="8965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den>
                          </m:f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den>
                          </m:f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D0C65F-421D-7481-8C8D-D992E3AC3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88" y="3397470"/>
                <a:ext cx="7781008" cy="896592"/>
              </a:xfrm>
              <a:prstGeom prst="rect">
                <a:avLst/>
              </a:prstGeom>
              <a:blipFill>
                <a:blip r:embed="rId4"/>
                <a:stretch>
                  <a:fillRect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C161EBF5-7FC5-D37C-68EA-5A52ECFDD3C8}"/>
              </a:ext>
            </a:extLst>
          </p:cNvPr>
          <p:cNvSpPr txBox="1"/>
          <p:nvPr/>
        </p:nvSpPr>
        <p:spPr>
          <a:xfrm>
            <a:off x="736827" y="4403499"/>
            <a:ext cx="796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think this is tricky. I guess I need to differentiate all variables,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F0F1ADE-76E9-778A-56D7-E8E6B088B29D}"/>
                  </a:ext>
                </a:extLst>
              </p:cNvPr>
              <p:cNvSpPr txBox="1"/>
              <p:nvPr/>
            </p:nvSpPr>
            <p:spPr>
              <a:xfrm>
                <a:off x="636588" y="5013634"/>
                <a:ext cx="7083029" cy="626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𝑑𝑥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𝑑𝑦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𝑑𝑥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𝑑𝑦</m:t>
                            </m:r>
                          </m:den>
                        </m:f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𝑑𝑥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𝑑𝑦</m:t>
                            </m:r>
                          </m:den>
                        </m:f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𝑑𝑥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𝑑𝑦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F0F1ADE-76E9-778A-56D7-E8E6B088B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88" y="5013634"/>
                <a:ext cx="7083029" cy="626390"/>
              </a:xfrm>
              <a:prstGeom prst="rect">
                <a:avLst/>
              </a:prstGeom>
              <a:blipFill>
                <a:blip r:embed="rId5"/>
                <a:stretch>
                  <a:fillRect l="-1431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7DDAA90E-C7CE-E0D2-405E-7F21CABE9C88}"/>
              </a:ext>
            </a:extLst>
          </p:cNvPr>
          <p:cNvSpPr/>
          <p:nvPr/>
        </p:nvSpPr>
        <p:spPr>
          <a:xfrm>
            <a:off x="228600" y="4403499"/>
            <a:ext cx="8686800" cy="1758762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E527B0-E8F7-9F83-5A03-5C30BA9694E3}"/>
              </a:ext>
            </a:extLst>
          </p:cNvPr>
          <p:cNvSpPr txBox="1"/>
          <p:nvPr/>
        </p:nvSpPr>
        <p:spPr>
          <a:xfrm>
            <a:off x="716100" y="5710535"/>
            <a:ext cx="5302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I remove the first and second terms?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B05F0BC-0E37-3B22-9237-0A2E942B8C00}"/>
                  </a:ext>
                </a:extLst>
              </p:cNvPr>
              <p:cNvSpPr txBox="1"/>
              <p:nvPr/>
            </p:nvSpPr>
            <p:spPr>
              <a:xfrm>
                <a:off x="6481144" y="1662773"/>
                <a:ext cx="2434256" cy="7515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B05F0BC-0E37-3B22-9237-0A2E942B8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144" y="1662773"/>
                <a:ext cx="2434256" cy="751552"/>
              </a:xfrm>
              <a:prstGeom prst="rect">
                <a:avLst/>
              </a:prstGeom>
              <a:blipFill>
                <a:blip r:embed="rId6"/>
                <a:stretch>
                  <a:fillRect l="-2591" r="-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2496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29399E-6E38-48B8-7159-53D4D521F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Analytical Formula (III)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72F57-2BEA-2917-3D3A-9182AED097B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10/26/22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724EC-D19B-7980-2E12-53780C78AC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Horn Focusing mechanism,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9602D-A576-5027-4466-E281FBC37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BC2222-DB15-0737-77B3-D03893675CBE}"/>
                  </a:ext>
                </a:extLst>
              </p:cNvPr>
              <p:cNvSpPr txBox="1"/>
              <p:nvPr/>
            </p:nvSpPr>
            <p:spPr>
              <a:xfrm>
                <a:off x="1272208" y="1139161"/>
                <a:ext cx="6370983" cy="8667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𝐼𝑎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BC2222-DB15-0737-77B3-D03893675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208" y="1139161"/>
                <a:ext cx="6370983" cy="866776"/>
              </a:xfrm>
              <a:prstGeom prst="rect">
                <a:avLst/>
              </a:prstGeom>
              <a:blipFill>
                <a:blip r:embed="rId2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3870D7B-625A-FD55-7464-CF63FAAD0193}"/>
              </a:ext>
            </a:extLst>
          </p:cNvPr>
          <p:cNvSpPr txBox="1"/>
          <p:nvPr/>
        </p:nvSpPr>
        <p:spPr>
          <a:xfrm>
            <a:off x="2146852" y="2574235"/>
            <a:ext cx="42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F7A30E-50C0-8462-2302-1A0F39B31A11}"/>
                  </a:ext>
                </a:extLst>
              </p:cNvPr>
              <p:cNvSpPr txBox="1"/>
              <p:nvPr/>
            </p:nvSpPr>
            <p:spPr>
              <a:xfrm>
                <a:off x="1838740" y="2371679"/>
                <a:ext cx="4572000" cy="8667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~0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F7A30E-50C0-8462-2302-1A0F39B31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740" y="2371679"/>
                <a:ext cx="4572000" cy="866776"/>
              </a:xfrm>
              <a:prstGeom prst="rect">
                <a:avLst/>
              </a:prstGeom>
              <a:blipFill>
                <a:blip r:embed="rId3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D6B2724-671E-3EAD-A824-05586B6A06EF}"/>
                  </a:ext>
                </a:extLst>
              </p:cNvPr>
              <p:cNvSpPr txBox="1"/>
              <p:nvPr/>
            </p:nvSpPr>
            <p:spPr>
              <a:xfrm>
                <a:off x="1639956" y="3501676"/>
                <a:ext cx="4572000" cy="8874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𝐼𝑎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D6B2724-671E-3EAD-A824-05586B6A0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956" y="3501676"/>
                <a:ext cx="4572000" cy="887422"/>
              </a:xfrm>
              <a:prstGeom prst="rect">
                <a:avLst/>
              </a:prstGeom>
              <a:blipFill>
                <a:blip r:embed="rId4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B115475-21D2-9320-5579-C2C9C11DA9E1}"/>
              </a:ext>
            </a:extLst>
          </p:cNvPr>
          <p:cNvSpPr txBox="1"/>
          <p:nvPr/>
        </p:nvSpPr>
        <p:spPr>
          <a:xfrm>
            <a:off x="5303947" y="3226814"/>
            <a:ext cx="36114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Beam converged if sign of second term is 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Beam diverged if sign of second term is 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3B5D7E-CE83-F348-0856-8C49E405C4D3}"/>
              </a:ext>
            </a:extLst>
          </p:cNvPr>
          <p:cNvSpPr txBox="1"/>
          <p:nvPr/>
        </p:nvSpPr>
        <p:spPr>
          <a:xfrm>
            <a:off x="5303947" y="2574235"/>
            <a:ext cx="1955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Coupling term</a:t>
            </a:r>
          </a:p>
        </p:txBody>
      </p:sp>
    </p:spTree>
    <p:extLst>
      <p:ext uri="{BB962C8B-B14F-4D97-AF65-F5344CB8AC3E}">
        <p14:creationId xmlns:p14="http://schemas.microsoft.com/office/powerpoint/2010/main" val="2722446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D40EC3-A1A2-712A-DB08-5FE41BBF1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with conventional equation of motion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C5416-DF27-28E8-C2C4-973D53EE9DC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10/26/22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A216C-74AF-D6F5-D793-6B93296CD8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Horn Focusing mechanism,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A0049-A8F4-166D-B96D-79FEB6BED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71707F-AB2F-12EB-F1A0-747E71B44732}"/>
                  </a:ext>
                </a:extLst>
              </p:cNvPr>
              <p:cNvSpPr txBox="1"/>
              <p:nvPr/>
            </p:nvSpPr>
            <p:spPr>
              <a:xfrm>
                <a:off x="2117035" y="981742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71707F-AB2F-12EB-F1A0-747E71B44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035" y="981742"/>
                <a:ext cx="4572000" cy="461665"/>
              </a:xfrm>
              <a:prstGeom prst="rect">
                <a:avLst/>
              </a:prstGeom>
              <a:blipFill>
                <a:blip r:embed="rId2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F474328-FB40-14DE-F132-4905B37B95E9}"/>
              </a:ext>
            </a:extLst>
          </p:cNvPr>
          <p:cNvSpPr txBox="1"/>
          <p:nvPr/>
        </p:nvSpPr>
        <p:spPr>
          <a:xfrm>
            <a:off x="1182757" y="1928190"/>
            <a:ext cx="1970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Quad focusing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BCECC71-2C3C-4337-04A6-4782639A476C}"/>
                  </a:ext>
                </a:extLst>
              </p:cNvPr>
              <p:cNvSpPr txBox="1"/>
              <p:nvPr/>
            </p:nvSpPr>
            <p:spPr>
              <a:xfrm>
                <a:off x="1580991" y="2391921"/>
                <a:ext cx="1072088" cy="7882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BCECC71-2C3C-4337-04A6-4782639A4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991" y="2391921"/>
                <a:ext cx="1072088" cy="788293"/>
              </a:xfrm>
              <a:prstGeom prst="rect">
                <a:avLst/>
              </a:prstGeom>
              <a:blipFill>
                <a:blip r:embed="rId3"/>
                <a:stretch>
                  <a:fillRect l="-5882" t="-1587" r="-588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A543E7D-867E-32FF-F7B3-D492DA2C7A21}"/>
              </a:ext>
            </a:extLst>
          </p:cNvPr>
          <p:cNvSpPr txBox="1"/>
          <p:nvPr/>
        </p:nvSpPr>
        <p:spPr>
          <a:xfrm>
            <a:off x="5092148" y="1928190"/>
            <a:ext cx="1915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Horn focusing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75E821-9942-9F98-B756-FD64189FB577}"/>
                  </a:ext>
                </a:extLst>
              </p:cNvPr>
              <p:cNvSpPr txBox="1"/>
              <p:nvPr/>
            </p:nvSpPr>
            <p:spPr>
              <a:xfrm>
                <a:off x="4572000" y="2391921"/>
                <a:ext cx="2651303" cy="7950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𝑞</m:t>
                          </m:r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𝜇</m:t>
                              </m:r>
                            </m:e>
                            <m:sub>
                              <m:r>
                                <a:rPr lang="en-US" i="1"/>
                                <m:t>0</m:t>
                              </m:r>
                            </m:sub>
                          </m:sSub>
                          <m:r>
                            <a:rPr lang="en-US" i="1"/>
                            <m:t>𝐼𝑎</m:t>
                          </m:r>
                        </m:num>
                        <m:den>
                          <m:r>
                            <a:rPr lang="en-US" i="1"/>
                            <m:t>2</m:t>
                          </m:r>
                          <m:r>
                            <a:rPr lang="en-US" i="1"/>
                            <m:t>𝜋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𝐼𝑎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75E821-9942-9F98-B756-FD64189FB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391921"/>
                <a:ext cx="2651303" cy="795089"/>
              </a:xfrm>
              <a:prstGeom prst="rect">
                <a:avLst/>
              </a:prstGeom>
              <a:blipFill>
                <a:blip r:embed="rId4"/>
                <a:stretch>
                  <a:fillRect l="-1435" r="-1435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96A58467-AE9E-5710-4C14-FEAC7669BEF2}"/>
              </a:ext>
            </a:extLst>
          </p:cNvPr>
          <p:cNvSpPr txBox="1"/>
          <p:nvPr/>
        </p:nvSpPr>
        <p:spPr>
          <a:xfrm>
            <a:off x="1580991" y="3268052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[m-2]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A5C689-C19C-C7D2-9F5D-66A09A09F793}"/>
              </a:ext>
            </a:extLst>
          </p:cNvPr>
          <p:cNvSpPr txBox="1"/>
          <p:nvPr/>
        </p:nvSpPr>
        <p:spPr>
          <a:xfrm>
            <a:off x="5615495" y="3279915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[m-1]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09B80A-AD18-99FB-8523-23F207EEBA25}"/>
              </a:ext>
            </a:extLst>
          </p:cNvPr>
          <p:cNvSpPr txBox="1"/>
          <p:nvPr/>
        </p:nvSpPr>
        <p:spPr>
          <a:xfrm>
            <a:off x="736827" y="1530626"/>
            <a:ext cx="2303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Dimension check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832619-AF12-3FF0-F71A-B1F68701B52B}"/>
                  </a:ext>
                </a:extLst>
              </p:cNvPr>
              <p:cNvSpPr txBox="1"/>
              <p:nvPr/>
            </p:nvSpPr>
            <p:spPr>
              <a:xfrm>
                <a:off x="1600707" y="3798466"/>
                <a:ext cx="970394" cy="7586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𝐾𝑙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832619-AF12-3FF0-F71A-B1F68701B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707" y="3798466"/>
                <a:ext cx="970394" cy="758606"/>
              </a:xfrm>
              <a:prstGeom prst="rect">
                <a:avLst/>
              </a:prstGeom>
              <a:blipFill>
                <a:blip r:embed="rId5"/>
                <a:stretch>
                  <a:fillRect l="-10390" t="-1639" r="-6494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1188927-B580-6373-3998-9298CC3065FC}"/>
                  </a:ext>
                </a:extLst>
              </p:cNvPr>
              <p:cNvSpPr txBox="1"/>
              <p:nvPr/>
            </p:nvSpPr>
            <p:spPr>
              <a:xfrm>
                <a:off x="5491238" y="3798466"/>
                <a:ext cx="872162" cy="7586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1188927-B580-6373-3998-9298CC306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238" y="3798466"/>
                <a:ext cx="872162" cy="758606"/>
              </a:xfrm>
              <a:prstGeom prst="rect">
                <a:avLst/>
              </a:prstGeom>
              <a:blipFill>
                <a:blip r:embed="rId6"/>
                <a:stretch>
                  <a:fillRect l="-11429" t="-1639" r="-5714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744B9FB9-771C-B453-6FB3-B940A2CD64BB}"/>
              </a:ext>
            </a:extLst>
          </p:cNvPr>
          <p:cNvSpPr txBox="1"/>
          <p:nvPr/>
        </p:nvSpPr>
        <p:spPr>
          <a:xfrm>
            <a:off x="748060" y="4791024"/>
            <a:ext cx="81673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difference is caused by the dimension of “</a:t>
            </a:r>
            <a:r>
              <a:rPr lang="en-US" i="1" dirty="0">
                <a:latin typeface="Times" pitchFamily="2" charset="0"/>
              </a:rPr>
              <a:t>a</a:t>
            </a:r>
            <a:r>
              <a:rPr lang="en-US" dirty="0"/>
              <a:t>” which has the dimension m-1. This unit comes from the parabola condition. I do not know how I treat this to match for the conventional equation of motion… Should “</a:t>
            </a:r>
            <a:r>
              <a:rPr lang="en-US" i="1" dirty="0">
                <a:latin typeface="Times" pitchFamily="2" charset="0"/>
              </a:rPr>
              <a:t>a</a:t>
            </a:r>
            <a:r>
              <a:rPr lang="en-US" dirty="0"/>
              <a:t>” be a dimensionless parameter?</a:t>
            </a:r>
          </a:p>
        </p:txBody>
      </p:sp>
    </p:spTree>
    <p:extLst>
      <p:ext uri="{BB962C8B-B14F-4D97-AF65-F5344CB8AC3E}">
        <p14:creationId xmlns:p14="http://schemas.microsoft.com/office/powerpoint/2010/main" val="2290782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C4677F-2694-A3D6-37A7-76DC89F20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model seems to be corrupted! </a:t>
            </a:r>
          </a:p>
          <a:p>
            <a:pPr lvl="1"/>
            <a:r>
              <a:rPr lang="en-US" dirty="0"/>
              <a:t>I do not find a dimension match between the conventional equation and the proposed one</a:t>
            </a:r>
          </a:p>
          <a:p>
            <a:pPr lvl="1"/>
            <a:r>
              <a:rPr lang="en-US" dirty="0"/>
              <a:t>I guess that I cheat when I stretch </a:t>
            </a:r>
            <a:r>
              <a:rPr lang="en-US" dirty="0" err="1"/>
              <a:t>dpx</a:t>
            </a:r>
            <a:endParaRPr lang="en-US" dirty="0"/>
          </a:p>
          <a:p>
            <a:pPr lvl="1"/>
            <a:r>
              <a:rPr lang="en-US" dirty="0"/>
              <a:t>I should establish the analytical model from other way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C26070-1535-36E5-8929-A629C7740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386CA-36F2-A2D9-E6AC-387411EA286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10/26/22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8DEBB-494E-E32F-51AD-FFED8C3886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Horn Focusing mechanism,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1C351-35AD-B406-AD8E-B90B00BF38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00023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owerPoint_Template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Fermilab_PowerPoint_Template_090915.potx</Template>
  <TotalTime>65096</TotalTime>
  <Words>389</Words>
  <Application>Microsoft Macintosh PowerPoint</Application>
  <PresentationFormat>On-screen Show (4:3)</PresentationFormat>
  <Paragraphs>69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Cambria Math</vt:lpstr>
      <vt:lpstr>Helvetica</vt:lpstr>
      <vt:lpstr>Symbol</vt:lpstr>
      <vt:lpstr>Times</vt:lpstr>
      <vt:lpstr>Times New Roman</vt:lpstr>
      <vt:lpstr>Fermilab_PowerPoint_Template_090915</vt:lpstr>
      <vt:lpstr>PowerPoint Presentation</vt:lpstr>
      <vt:lpstr>Analytical Formula (I)</vt:lpstr>
      <vt:lpstr>Analytical Formula (II)</vt:lpstr>
      <vt:lpstr>Analytical Formula (III)</vt:lpstr>
      <vt:lpstr>Compare with conventional equation of motion</vt:lpstr>
      <vt:lpstr>Summary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Katsuya Yonehara</cp:lastModifiedBy>
  <cp:revision>1708</cp:revision>
  <cp:lastPrinted>2016-10-25T15:17:04Z</cp:lastPrinted>
  <dcterms:created xsi:type="dcterms:W3CDTF">2014-01-03T20:18:13Z</dcterms:created>
  <dcterms:modified xsi:type="dcterms:W3CDTF">2022-10-27T17:14:59Z</dcterms:modified>
</cp:coreProperties>
</file>