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61" r:id="rId2"/>
  </p:sldMasterIdLst>
  <p:notesMasterIdLst>
    <p:notesMasterId r:id="rId15"/>
  </p:notesMasterIdLst>
  <p:handoutMasterIdLst>
    <p:handoutMasterId r:id="rId16"/>
  </p:handoutMasterIdLst>
  <p:sldIdLst>
    <p:sldId id="256" r:id="rId3"/>
    <p:sldId id="257" r:id="rId4"/>
    <p:sldId id="267" r:id="rId5"/>
    <p:sldId id="259" r:id="rId6"/>
    <p:sldId id="258" r:id="rId7"/>
    <p:sldId id="264" r:id="rId8"/>
    <p:sldId id="260" r:id="rId9"/>
    <p:sldId id="261" r:id="rId10"/>
    <p:sldId id="263" r:id="rId11"/>
    <p:sldId id="262" r:id="rId12"/>
    <p:sldId id="265" r:id="rId13"/>
    <p:sldId id="266" r:id="rId14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Geneva" charset="0"/>
        <a:cs typeface="Geneva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Geneva" charset="0"/>
        <a:cs typeface="Geneva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Geneva" charset="0"/>
        <a:cs typeface="Geneva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Geneva" charset="0"/>
        <a:cs typeface="Geneva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Geneva" charset="0"/>
        <a:cs typeface="Geneva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Calibri" charset="0"/>
        <a:ea typeface="Geneva" charset="0"/>
        <a:cs typeface="Geneva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Calibri" charset="0"/>
        <a:ea typeface="Geneva" charset="0"/>
        <a:cs typeface="Geneva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Calibri" charset="0"/>
        <a:ea typeface="Geneva" charset="0"/>
        <a:cs typeface="Geneva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Calibri" charset="0"/>
        <a:ea typeface="Geneva" charset="0"/>
        <a:cs typeface="Geneva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4204">
          <p15:clr>
            <a:srgbClr val="A4A3A4"/>
          </p15:clr>
        </p15:guide>
        <p15:guide id="2" orient="horz" pos="476">
          <p15:clr>
            <a:srgbClr val="A4A3A4"/>
          </p15:clr>
        </p15:guide>
        <p15:guide id="3" orient="horz" pos="1443">
          <p15:clr>
            <a:srgbClr val="A4A3A4"/>
          </p15:clr>
        </p15:guide>
        <p15:guide id="4" orient="horz" pos="966">
          <p15:clr>
            <a:srgbClr val="A4A3A4"/>
          </p15:clr>
        </p15:guide>
        <p15:guide id="5" orient="horz" pos="1876">
          <p15:clr>
            <a:srgbClr val="A4A3A4"/>
          </p15:clr>
        </p15:guide>
        <p15:guide id="6" orient="horz" pos="3616">
          <p15:clr>
            <a:srgbClr val="A4A3A4"/>
          </p15:clr>
        </p15:guide>
        <p15:guide id="7" pos="2190">
          <p15:clr>
            <a:srgbClr val="A4A3A4"/>
          </p15:clr>
        </p15:guide>
        <p15:guide id="8" pos="2188">
          <p15:clr>
            <a:srgbClr val="A4A3A4"/>
          </p15:clr>
        </p15:guide>
        <p15:guide id="9" pos="5026">
          <p15:clr>
            <a:srgbClr val="A4A3A4"/>
          </p15:clr>
        </p15:guide>
        <p15:guide id="10" pos="2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37C23"/>
    <a:srgbClr val="E95125"/>
    <a:srgbClr val="3C5A77"/>
    <a:srgbClr val="BC5F2B"/>
    <a:srgbClr val="32547A"/>
    <a:srgbClr val="B8561A"/>
    <a:srgbClr val="B65A1F"/>
    <a:srgbClr val="5680AB"/>
    <a:srgbClr val="7A7A7A"/>
    <a:srgbClr val="6FA8E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5F39CAE-D7E7-8248-9A26-CD0E57E63259}" v="923" dt="2022-10-26T20:26:59.260"/>
    <p1510:client id="{9C2C7237-039B-BB97-D8E3-998F9133E56F}" v="53" dt="2022-10-26T20:16:45.74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031" autoAdjust="0"/>
    <p:restoredTop sz="96327"/>
  </p:normalViewPr>
  <p:slideViewPr>
    <p:cSldViewPr snapToGrid="0" snapToObjects="1">
      <p:cViewPr varScale="1">
        <p:scale>
          <a:sx n="123" d="100"/>
          <a:sy n="123" d="100"/>
        </p:scale>
        <p:origin x="2216" y="192"/>
      </p:cViewPr>
      <p:guideLst>
        <p:guide orient="horz" pos="4204"/>
        <p:guide orient="horz" pos="476"/>
        <p:guide orient="horz" pos="1443"/>
        <p:guide orient="horz" pos="966"/>
        <p:guide orient="horz" pos="1876"/>
        <p:guide orient="horz" pos="3616"/>
        <p:guide pos="2190"/>
        <p:guide pos="2188"/>
        <p:guide pos="5026"/>
        <p:guide pos="28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21" Type="http://schemas.microsoft.com/office/2015/10/relationships/revisionInfo" Target="revisionInfo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FB589245-636E-234E-BFAD-9607949806CA}" type="datetimeFigureOut">
              <a:rPr lang="en-US"/>
              <a:pPr>
                <a:defRPr/>
              </a:pPr>
              <a:t>10/26/22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62F3B233-32CA-1B4D-AFEE-D703F5CA5C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028637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129BCED8-DCF3-A94B-99F8-D2FB79A8911E}" type="datetimeFigureOut">
              <a:rPr lang="en-US"/>
              <a:pPr>
                <a:defRPr/>
              </a:pPr>
              <a:t>10/26/22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EEA82294-BF3E-954A-9E49-35D72A5F00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774185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Geneva" charset="0"/>
        <a:cs typeface="Geneva" charset="0"/>
      </a:defRPr>
    </a:lvl1pPr>
    <a:lvl2pPr marL="4572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Geneva" charset="0"/>
        <a:cs typeface="+mn-cs"/>
      </a:defRPr>
    </a:lvl2pPr>
    <a:lvl3pPr marL="9144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Geneva" charset="0"/>
        <a:cs typeface="+mn-cs"/>
      </a:defRPr>
    </a:lvl3pPr>
    <a:lvl4pPr marL="13716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Geneva" charset="0"/>
        <a:cs typeface="+mn-cs"/>
      </a:defRPr>
    </a:lvl4pPr>
    <a:lvl5pPr marL="18288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Geneva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with Log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30416"/>
            <a:ext cx="8218488" cy="1143000"/>
          </a:xfrm>
          <a:prstGeom prst="rect">
            <a:avLst/>
          </a:prstGeom>
        </p:spPr>
        <p:txBody>
          <a:bodyPr vert="horz" lIns="0" tIns="0" rIns="0" bIns="0" anchor="b" anchorCtr="0"/>
          <a:lstStyle>
            <a:lvl1pPr algn="l">
              <a:defRPr sz="3200" b="1" i="0" baseline="0">
                <a:solidFill>
                  <a:srgbClr val="E95125"/>
                </a:solidFill>
                <a:latin typeface="Helvetica"/>
                <a:cs typeface="Helvetica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454025" y="2696827"/>
            <a:ext cx="8221663" cy="1721069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FontTx/>
              <a:buNone/>
              <a:defRPr sz="2200" b="0" i="0" baseline="0">
                <a:solidFill>
                  <a:srgbClr val="E95125"/>
                </a:solidFill>
                <a:latin typeface="Helvetica"/>
                <a:cs typeface="Helvetica"/>
              </a:defRPr>
            </a:lvl1pPr>
            <a:lvl2pPr marL="0" indent="0">
              <a:buFontTx/>
              <a:buNone/>
              <a:defRPr sz="1800" baseline="0">
                <a:solidFill>
                  <a:srgbClr val="004C97"/>
                </a:solidFill>
                <a:latin typeface="Helvetica"/>
              </a:defRPr>
            </a:lvl2pPr>
            <a:lvl3pPr marL="0" indent="0">
              <a:buFontTx/>
              <a:buNone/>
              <a:defRPr sz="1800" baseline="0">
                <a:solidFill>
                  <a:srgbClr val="004C97"/>
                </a:solidFill>
                <a:latin typeface="Helvetica"/>
              </a:defRPr>
            </a:lvl3pPr>
            <a:lvl4pPr marL="0" indent="0">
              <a:buFontTx/>
              <a:buNone/>
              <a:defRPr sz="1800" baseline="0">
                <a:solidFill>
                  <a:srgbClr val="004C97"/>
                </a:solidFill>
                <a:latin typeface="Helvetica"/>
              </a:defRPr>
            </a:lvl4pPr>
            <a:lvl5pPr marL="0" indent="0">
              <a:buFontTx/>
              <a:buNone/>
              <a:defRPr sz="1800" baseline="0">
                <a:solidFill>
                  <a:srgbClr val="004C97"/>
                </a:solidFill>
                <a:latin typeface="Helvetica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61108" y="6038535"/>
            <a:ext cx="2374959" cy="448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20231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454026" y="462518"/>
            <a:ext cx="8229600" cy="647102"/>
          </a:xfrm>
          <a:prstGeom prst="rect">
            <a:avLst/>
          </a:prstGeom>
        </p:spPr>
        <p:txBody>
          <a:bodyPr vert="horz" lIns="0" tIns="0" rIns="0" bIns="0">
            <a:normAutofit/>
          </a:bodyPr>
          <a:lstStyle>
            <a:lvl1pPr algn="l">
              <a:defRPr sz="4000" b="1" i="0" baseline="0">
                <a:solidFill>
                  <a:srgbClr val="E95125"/>
                </a:solidFill>
                <a:latin typeface="Helvetic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11"/>
          </p:nvPr>
        </p:nvSpPr>
        <p:spPr>
          <a:xfrm>
            <a:off x="454029" y="1207770"/>
            <a:ext cx="8232771" cy="5070302"/>
          </a:xfrm>
          <a:prstGeom prst="rect">
            <a:avLst/>
          </a:prstGeom>
        </p:spPr>
        <p:txBody>
          <a:bodyPr lIns="0" rIns="0">
            <a:normAutofit/>
          </a:bodyPr>
          <a:lstStyle>
            <a:lvl1pPr marL="256032" indent="-265176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Font typeface="Arial"/>
              <a:buChar char="•"/>
              <a:defRPr sz="2200" b="0" i="0">
                <a:solidFill>
                  <a:srgbClr val="3C5A77"/>
                </a:solidFill>
                <a:latin typeface="Helvetica"/>
              </a:defRPr>
            </a:lvl1pPr>
            <a:lvl2pPr marL="541338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2000" b="0" i="0">
                <a:solidFill>
                  <a:srgbClr val="3C5A77"/>
                </a:solidFill>
                <a:latin typeface="Helvetica"/>
              </a:defRPr>
            </a:lvl2pPr>
            <a:lvl3pPr marL="898525" indent="-27305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800" b="0" i="0">
                <a:solidFill>
                  <a:srgbClr val="3C5A77"/>
                </a:solidFill>
                <a:latin typeface="Helvetica"/>
              </a:defRPr>
            </a:lvl3pPr>
            <a:lvl4pPr marL="11652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1600" b="0" i="0">
                <a:solidFill>
                  <a:srgbClr val="3C5A77"/>
                </a:solidFill>
                <a:latin typeface="Helvetica"/>
              </a:defRPr>
            </a:lvl4pPr>
            <a:lvl5pPr marL="14319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400" b="0" i="0">
                <a:solidFill>
                  <a:srgbClr val="3C5A77"/>
                </a:solidFill>
                <a:latin typeface="Helvetic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2"/>
          </p:nvPr>
        </p:nvSpPr>
        <p:spPr>
          <a:xfrm>
            <a:off x="879219" y="6549548"/>
            <a:ext cx="998567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smtClean="0">
                <a:solidFill>
                  <a:srgbClr val="E95125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>
                <a:latin typeface="Helvetica"/>
                <a:cs typeface="Helvetica"/>
              </a:rPr>
              <a:t>11/10/2022</a:t>
            </a:r>
            <a:endParaRPr lang="en-US" dirty="0">
              <a:latin typeface="Helvetica"/>
              <a:cs typeface="Helvetica"/>
            </a:endParaRP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77785" y="6549548"/>
            <a:ext cx="4349311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dirty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r>
              <a:rPr lang="de-DE"/>
              <a:t>S. Timm D. Benjamin | DUNE Token Plans</a:t>
            </a:r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4026" y="6549548"/>
            <a:ext cx="425194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1" i="0" baseline="0" smtClean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96845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457200" y="462518"/>
            <a:ext cx="8229600" cy="647102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4400" b="1" i="0" baseline="0">
                <a:solidFill>
                  <a:srgbClr val="E95125"/>
                </a:solidFill>
                <a:latin typeface="Helvetic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2"/>
          </p:nvPr>
        </p:nvSpPr>
        <p:spPr>
          <a:xfrm>
            <a:off x="879219" y="6549548"/>
            <a:ext cx="998567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smtClean="0">
                <a:solidFill>
                  <a:srgbClr val="E95125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>
                <a:latin typeface="Helvetica"/>
                <a:cs typeface="Helvetica"/>
              </a:rPr>
              <a:t>11/10/2022</a:t>
            </a:r>
            <a:endParaRPr lang="en-US" dirty="0">
              <a:latin typeface="Helvetica"/>
              <a:cs typeface="Helvetica"/>
            </a:endParaRP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77785" y="6549548"/>
            <a:ext cx="4349311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dirty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r>
              <a:rPr lang="de-DE"/>
              <a:t>S. Timm D. Benjamin | DUNE Token Plans</a:t>
            </a:r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4026" y="6549548"/>
            <a:ext cx="425194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1" i="0" baseline="0" smtClean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idx="11"/>
          </p:nvPr>
        </p:nvSpPr>
        <p:spPr>
          <a:xfrm>
            <a:off x="454026" y="1207770"/>
            <a:ext cx="3990750" cy="5031626"/>
          </a:xfrm>
          <a:prstGeom prst="rect">
            <a:avLst/>
          </a:prstGeom>
        </p:spPr>
        <p:txBody>
          <a:bodyPr lIns="0" rIns="0">
            <a:normAutofit/>
          </a:bodyPr>
          <a:lstStyle>
            <a:lvl1pPr marL="256032" indent="-265176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Font typeface="Arial"/>
              <a:buChar char="•"/>
              <a:defRPr sz="2200" b="0" i="0">
                <a:solidFill>
                  <a:srgbClr val="3C5A77"/>
                </a:solidFill>
                <a:latin typeface="Helvetica"/>
              </a:defRPr>
            </a:lvl1pPr>
            <a:lvl2pPr marL="541338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2000" b="0" i="0">
                <a:solidFill>
                  <a:srgbClr val="3C5A77"/>
                </a:solidFill>
                <a:latin typeface="Helvetica"/>
              </a:defRPr>
            </a:lvl2pPr>
            <a:lvl3pPr marL="898525" indent="-27305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800" b="0" i="0">
                <a:solidFill>
                  <a:srgbClr val="3C5A77"/>
                </a:solidFill>
                <a:latin typeface="Helvetica"/>
              </a:defRPr>
            </a:lvl3pPr>
            <a:lvl4pPr marL="11652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1600" b="0" i="0">
                <a:solidFill>
                  <a:srgbClr val="3C5A77"/>
                </a:solidFill>
                <a:latin typeface="Helvetica"/>
              </a:defRPr>
            </a:lvl4pPr>
            <a:lvl5pPr marL="14319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400" b="0" i="0">
                <a:solidFill>
                  <a:srgbClr val="3C5A77"/>
                </a:solidFill>
                <a:latin typeface="Helvetica"/>
              </a:defRPr>
            </a:lvl5pPr>
          </a:lstStyle>
          <a:p>
            <a:pPr marL="256032" marR="0" lvl="0" indent="-265176" algn="l" defTabSz="4572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Content Placeholder 2"/>
          <p:cNvSpPr>
            <a:spLocks noGrp="1"/>
          </p:cNvSpPr>
          <p:nvPr>
            <p:ph idx="12"/>
          </p:nvPr>
        </p:nvSpPr>
        <p:spPr>
          <a:xfrm>
            <a:off x="4696050" y="1215721"/>
            <a:ext cx="3990750" cy="5031626"/>
          </a:xfrm>
          <a:prstGeom prst="rect">
            <a:avLst/>
          </a:prstGeom>
        </p:spPr>
        <p:txBody>
          <a:bodyPr lIns="0" rIns="0">
            <a:normAutofit/>
          </a:bodyPr>
          <a:lstStyle>
            <a:lvl1pPr marL="256032" indent="-265176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Font typeface="Arial"/>
              <a:buChar char="•"/>
              <a:defRPr sz="2200" b="0" i="0">
                <a:solidFill>
                  <a:srgbClr val="3C5A77"/>
                </a:solidFill>
                <a:latin typeface="Helvetica"/>
              </a:defRPr>
            </a:lvl1pPr>
            <a:lvl2pPr marL="541338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2000" b="0" i="0">
                <a:solidFill>
                  <a:srgbClr val="3C5A77"/>
                </a:solidFill>
                <a:latin typeface="Helvetica"/>
              </a:defRPr>
            </a:lvl2pPr>
            <a:lvl3pPr marL="898525" indent="-27305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800" b="0" i="0">
                <a:solidFill>
                  <a:srgbClr val="3C5A77"/>
                </a:solidFill>
                <a:latin typeface="Helvetica"/>
              </a:defRPr>
            </a:lvl3pPr>
            <a:lvl4pPr marL="11652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1600" b="0" i="0">
                <a:solidFill>
                  <a:srgbClr val="3C5A77"/>
                </a:solidFill>
                <a:latin typeface="Helvetica"/>
              </a:defRPr>
            </a:lvl4pPr>
            <a:lvl5pPr marL="14319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400" b="0" i="0">
                <a:solidFill>
                  <a:srgbClr val="3C5A77"/>
                </a:solidFill>
                <a:latin typeface="Helvetic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4820635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4" y="5521482"/>
            <a:ext cx="4003605" cy="737519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buNone/>
              <a:defRPr sz="1600" b="0" i="0" baseline="0">
                <a:solidFill>
                  <a:srgbClr val="E95125"/>
                </a:solidFill>
                <a:latin typeface="Helvetic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4" name="Text Placeholder 2"/>
          <p:cNvSpPr>
            <a:spLocks noGrp="1"/>
          </p:cNvSpPr>
          <p:nvPr>
            <p:ph type="body" idx="13"/>
          </p:nvPr>
        </p:nvSpPr>
        <p:spPr>
          <a:xfrm>
            <a:off x="4683195" y="5521482"/>
            <a:ext cx="4003605" cy="737519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buNone/>
              <a:defRPr sz="1600" b="0" i="0" baseline="0">
                <a:solidFill>
                  <a:srgbClr val="E95125"/>
                </a:solidFill>
                <a:latin typeface="Helvetic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0" name="Title 1"/>
          <p:cNvSpPr>
            <a:spLocks noGrp="1"/>
          </p:cNvSpPr>
          <p:nvPr>
            <p:ph type="title"/>
          </p:nvPr>
        </p:nvSpPr>
        <p:spPr>
          <a:xfrm>
            <a:off x="457200" y="462518"/>
            <a:ext cx="8229600" cy="647102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4400" b="1" i="0" baseline="0">
                <a:solidFill>
                  <a:srgbClr val="E95125"/>
                </a:solidFill>
                <a:latin typeface="Helvetic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2"/>
          </p:nvPr>
        </p:nvSpPr>
        <p:spPr>
          <a:xfrm>
            <a:off x="879219" y="6549548"/>
            <a:ext cx="998567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smtClean="0">
                <a:solidFill>
                  <a:srgbClr val="E95125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>
                <a:latin typeface="Helvetica"/>
                <a:cs typeface="Helvetica"/>
              </a:rPr>
              <a:t>11/10/2022</a:t>
            </a:r>
            <a:endParaRPr lang="en-US" dirty="0">
              <a:latin typeface="Helvetica"/>
              <a:cs typeface="Helvetica"/>
            </a:endParaRPr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77785" y="6549548"/>
            <a:ext cx="4349311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dirty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r>
              <a:rPr lang="de-DE"/>
              <a:t>S. Timm D. Benjamin | DUNE Token Plans</a:t>
            </a:r>
            <a:endParaRPr lang="en-US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4026" y="6549548"/>
            <a:ext cx="425194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1" i="0" baseline="0" smtClean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1"/>
          </p:nvPr>
        </p:nvSpPr>
        <p:spPr>
          <a:xfrm>
            <a:off x="470059" y="1206941"/>
            <a:ext cx="3990750" cy="4180116"/>
          </a:xfrm>
          <a:prstGeom prst="rect">
            <a:avLst/>
          </a:prstGeom>
        </p:spPr>
        <p:txBody>
          <a:bodyPr lIns="0" rIns="0">
            <a:normAutofit/>
          </a:bodyPr>
          <a:lstStyle>
            <a:lvl1pPr marL="256032" indent="-265176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Font typeface="Arial"/>
              <a:buChar char="•"/>
              <a:defRPr sz="2200" b="0" i="0">
                <a:solidFill>
                  <a:srgbClr val="3C5A77"/>
                </a:solidFill>
                <a:latin typeface="Helvetica"/>
              </a:defRPr>
            </a:lvl1pPr>
            <a:lvl2pPr marL="541338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2000" b="0" i="0">
                <a:solidFill>
                  <a:srgbClr val="3C5A77"/>
                </a:solidFill>
                <a:latin typeface="Helvetica"/>
              </a:defRPr>
            </a:lvl2pPr>
            <a:lvl3pPr marL="898525" indent="-27305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800" b="0" i="0">
                <a:solidFill>
                  <a:srgbClr val="3C5A77"/>
                </a:solidFill>
                <a:latin typeface="Helvetica"/>
              </a:defRPr>
            </a:lvl3pPr>
            <a:lvl4pPr marL="11652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1600" b="0" i="0">
                <a:solidFill>
                  <a:srgbClr val="3C5A77"/>
                </a:solidFill>
                <a:latin typeface="Helvetica"/>
              </a:defRPr>
            </a:lvl4pPr>
            <a:lvl5pPr marL="14319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400" b="0" i="0">
                <a:solidFill>
                  <a:srgbClr val="3C5A77"/>
                </a:solidFill>
                <a:latin typeface="Helvetic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7" name="Content Placeholder 2"/>
          <p:cNvSpPr>
            <a:spLocks noGrp="1"/>
          </p:cNvSpPr>
          <p:nvPr>
            <p:ph idx="14"/>
          </p:nvPr>
        </p:nvSpPr>
        <p:spPr>
          <a:xfrm>
            <a:off x="4696050" y="1206941"/>
            <a:ext cx="3990750" cy="4180116"/>
          </a:xfrm>
          <a:prstGeom prst="rect">
            <a:avLst/>
          </a:prstGeom>
        </p:spPr>
        <p:txBody>
          <a:bodyPr lIns="0" rIns="0">
            <a:normAutofit/>
          </a:bodyPr>
          <a:lstStyle>
            <a:lvl1pPr marL="256032" indent="-265176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Font typeface="Arial"/>
              <a:buChar char="•"/>
              <a:defRPr sz="2200" b="0" i="0">
                <a:solidFill>
                  <a:srgbClr val="3C5A77"/>
                </a:solidFill>
                <a:latin typeface="Helvetica"/>
              </a:defRPr>
            </a:lvl1pPr>
            <a:lvl2pPr marL="541338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2000" b="0" i="0">
                <a:solidFill>
                  <a:srgbClr val="3C5A77"/>
                </a:solidFill>
                <a:latin typeface="Helvetica"/>
              </a:defRPr>
            </a:lvl2pPr>
            <a:lvl3pPr marL="898525" indent="-27305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800" b="0" i="0">
                <a:solidFill>
                  <a:srgbClr val="3C5A77"/>
                </a:solidFill>
                <a:latin typeface="Helvetica"/>
              </a:defRPr>
            </a:lvl3pPr>
            <a:lvl4pPr marL="11652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1600" b="0" i="0">
                <a:solidFill>
                  <a:srgbClr val="3C5A77"/>
                </a:solidFill>
                <a:latin typeface="Helvetica"/>
              </a:defRPr>
            </a:lvl4pPr>
            <a:lvl5pPr marL="14319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400" b="0" i="0">
                <a:solidFill>
                  <a:srgbClr val="3C5A77"/>
                </a:solidFill>
                <a:latin typeface="Helvetic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3196205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sz="quarter" idx="10"/>
          </p:nvPr>
        </p:nvSpPr>
        <p:spPr>
          <a:xfrm>
            <a:off x="457200" y="1238250"/>
            <a:ext cx="8229600" cy="5009097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>
                <a:solidFill>
                  <a:srgbClr val="3C5A77"/>
                </a:solidFill>
                <a:latin typeface="Helvetica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457200" y="462518"/>
            <a:ext cx="8229600" cy="647102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4400" b="1" i="0" baseline="0">
                <a:solidFill>
                  <a:srgbClr val="E95125"/>
                </a:solidFill>
                <a:latin typeface="Helvetic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879219" y="6549548"/>
            <a:ext cx="998567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smtClean="0">
                <a:solidFill>
                  <a:srgbClr val="E95125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>
                <a:latin typeface="Helvetica"/>
                <a:cs typeface="Helvetica"/>
              </a:rPr>
              <a:t>11/10/2022</a:t>
            </a:r>
            <a:endParaRPr lang="en-US" dirty="0">
              <a:latin typeface="Helvetica"/>
              <a:cs typeface="Helvetica"/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77785" y="6549548"/>
            <a:ext cx="4349311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dirty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r>
              <a:rPr lang="de-DE"/>
              <a:t>S. Timm D. Benjamin | DUNE Token Plans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4026" y="6549548"/>
            <a:ext cx="425194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1" i="0" baseline="0" smtClean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07826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12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9144000" cy="6237106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>
                <a:solidFill>
                  <a:srgbClr val="3C5A77"/>
                </a:solidFill>
                <a:latin typeface="Helvetica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2"/>
          </p:nvPr>
        </p:nvSpPr>
        <p:spPr>
          <a:xfrm>
            <a:off x="879219" y="6549548"/>
            <a:ext cx="998567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smtClean="0">
                <a:solidFill>
                  <a:srgbClr val="E95125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>
                <a:latin typeface="Helvetica"/>
                <a:cs typeface="Helvetica"/>
              </a:rPr>
              <a:t>11/10/2022</a:t>
            </a:r>
            <a:endParaRPr lang="en-US" dirty="0">
              <a:latin typeface="Helvetica"/>
              <a:cs typeface="Helvetica"/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77785" y="6549548"/>
            <a:ext cx="4349311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dirty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r>
              <a:rPr lang="de-DE"/>
              <a:t>S. Timm D. Benjamin | DUNE Token Plans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4026" y="6549548"/>
            <a:ext cx="425194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1" i="0" baseline="0" smtClean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80887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2"/>
          <p:cNvSpPr>
            <a:spLocks noGrp="1"/>
          </p:cNvSpPr>
          <p:nvPr>
            <p:ph type="body" idx="11"/>
          </p:nvPr>
        </p:nvSpPr>
        <p:spPr>
          <a:xfrm>
            <a:off x="457204" y="5340612"/>
            <a:ext cx="3017520" cy="915332"/>
          </a:xfrm>
          <a:prstGeom prst="rect">
            <a:avLst/>
          </a:prstGeom>
        </p:spPr>
        <p:txBody>
          <a:bodyPr lIns="0" tIns="0" rIns="0" bIns="0" anchor="t" anchorCtr="0">
            <a:normAutofit/>
          </a:bodyPr>
          <a:lstStyle>
            <a:lvl1pPr marL="0" indent="0">
              <a:buNone/>
              <a:defRPr sz="1600" b="0" i="0" baseline="0">
                <a:solidFill>
                  <a:srgbClr val="E95125"/>
                </a:solidFill>
                <a:latin typeface="Helvetic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5"/>
          </p:nvPr>
        </p:nvSpPr>
        <p:spPr>
          <a:xfrm>
            <a:off x="3716338" y="1208366"/>
            <a:ext cx="4959767" cy="5047578"/>
          </a:xfrm>
          <a:prstGeom prst="rect">
            <a:avLst/>
          </a:prstGeom>
        </p:spPr>
        <p:txBody>
          <a:bodyPr vert="horz" lIns="0" rIns="0"/>
          <a:lstStyle>
            <a:lvl1pPr marL="0" indent="0">
              <a:buFontTx/>
              <a:buNone/>
              <a:defRPr>
                <a:solidFill>
                  <a:srgbClr val="3C5A77"/>
                </a:solidFill>
                <a:latin typeface="Helvetica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62518"/>
            <a:ext cx="8229600" cy="647102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4400" b="1" i="0" baseline="0">
                <a:solidFill>
                  <a:srgbClr val="E95125"/>
                </a:solidFill>
                <a:latin typeface="Helvetica"/>
              </a:defRPr>
            </a:lvl1pPr>
          </a:lstStyle>
          <a:p>
            <a:endParaRPr lang="en-US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2"/>
          </p:nvPr>
        </p:nvSpPr>
        <p:spPr>
          <a:xfrm>
            <a:off x="879219" y="6549548"/>
            <a:ext cx="998567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smtClean="0">
                <a:solidFill>
                  <a:srgbClr val="E95125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>
                <a:latin typeface="Helvetica"/>
                <a:cs typeface="Helvetica"/>
              </a:rPr>
              <a:t>11/10/2022</a:t>
            </a:r>
            <a:endParaRPr lang="en-US" dirty="0">
              <a:latin typeface="Helvetica"/>
              <a:cs typeface="Helvetica"/>
            </a:endParaRPr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77785" y="6549548"/>
            <a:ext cx="4349311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dirty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r>
              <a:rPr lang="de-DE"/>
              <a:t>S. Timm D. Benjamin | DUNE Token Plans</a:t>
            </a:r>
            <a:endParaRPr lang="en-US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4026" y="6549548"/>
            <a:ext cx="425194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1" i="0" baseline="0" smtClean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3" name="Content Placeholder 2"/>
          <p:cNvSpPr>
            <a:spLocks noGrp="1"/>
          </p:cNvSpPr>
          <p:nvPr>
            <p:ph idx="16"/>
          </p:nvPr>
        </p:nvSpPr>
        <p:spPr>
          <a:xfrm>
            <a:off x="470059" y="1206941"/>
            <a:ext cx="3004665" cy="4046976"/>
          </a:xfrm>
          <a:prstGeom prst="rect">
            <a:avLst/>
          </a:prstGeom>
        </p:spPr>
        <p:txBody>
          <a:bodyPr lIns="0" rIns="0">
            <a:normAutofit/>
          </a:bodyPr>
          <a:lstStyle>
            <a:lvl1pPr marL="256032" indent="-265176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Font typeface="Arial"/>
              <a:buChar char="•"/>
              <a:defRPr sz="2200" b="0" i="0">
                <a:solidFill>
                  <a:srgbClr val="3C5A77"/>
                </a:solidFill>
                <a:latin typeface="Helvetica"/>
              </a:defRPr>
            </a:lvl1pPr>
            <a:lvl2pPr marL="541338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2000" b="0" i="0">
                <a:solidFill>
                  <a:srgbClr val="3C5A77"/>
                </a:solidFill>
                <a:latin typeface="Helvetica"/>
              </a:defRPr>
            </a:lvl2pPr>
            <a:lvl3pPr marL="898525" indent="-27305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800" b="0" i="0">
                <a:solidFill>
                  <a:srgbClr val="3C5A77"/>
                </a:solidFill>
                <a:latin typeface="Helvetica"/>
              </a:defRPr>
            </a:lvl3pPr>
            <a:lvl4pPr marL="11652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1600" b="0" i="0">
                <a:solidFill>
                  <a:srgbClr val="3C5A77"/>
                </a:solidFill>
                <a:latin typeface="Helvetica"/>
              </a:defRPr>
            </a:lvl4pPr>
            <a:lvl5pPr marL="14319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400" b="0" i="0">
                <a:solidFill>
                  <a:srgbClr val="3C5A77"/>
                </a:solidFill>
                <a:latin typeface="Helvetic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6454805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4025" y="1227137"/>
            <a:ext cx="8229600" cy="4487650"/>
          </a:xfrm>
          <a:prstGeom prst="rect">
            <a:avLst/>
          </a:prstGeom>
        </p:spPr>
        <p:txBody>
          <a:bodyPr lIns="0" rIns="0"/>
          <a:lstStyle>
            <a:lvl1pPr marL="0" indent="0">
              <a:buNone/>
              <a:defRPr sz="3200">
                <a:solidFill>
                  <a:srgbClr val="3C5A77"/>
                </a:solidFill>
                <a:latin typeface="Helvetica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12" name="Text Placeholder 2"/>
          <p:cNvSpPr>
            <a:spLocks noGrp="1"/>
          </p:cNvSpPr>
          <p:nvPr>
            <p:ph type="body" idx="11"/>
          </p:nvPr>
        </p:nvSpPr>
        <p:spPr>
          <a:xfrm>
            <a:off x="457204" y="5839748"/>
            <a:ext cx="8229596" cy="439738"/>
          </a:xfrm>
          <a:prstGeom prst="rect">
            <a:avLst/>
          </a:prstGeom>
        </p:spPr>
        <p:txBody>
          <a:bodyPr lIns="0" tIns="0" rIns="0" bIns="0" anchor="t" anchorCtr="0">
            <a:normAutofit/>
          </a:bodyPr>
          <a:lstStyle>
            <a:lvl1pPr marL="0" indent="0">
              <a:buNone/>
              <a:defRPr sz="1600" b="0" i="0" baseline="0">
                <a:solidFill>
                  <a:srgbClr val="E95125"/>
                </a:solidFill>
                <a:latin typeface="Helvetic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4" y="458988"/>
            <a:ext cx="8229600" cy="701902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4400" b="1" i="0" baseline="0">
                <a:solidFill>
                  <a:srgbClr val="E95125"/>
                </a:solidFill>
                <a:latin typeface="Helvetic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2"/>
          </p:nvPr>
        </p:nvSpPr>
        <p:spPr>
          <a:xfrm>
            <a:off x="879219" y="6549548"/>
            <a:ext cx="998567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smtClean="0">
                <a:solidFill>
                  <a:srgbClr val="E95125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>
                <a:latin typeface="Helvetica"/>
                <a:cs typeface="Helvetica"/>
              </a:rPr>
              <a:t>11/10/2022</a:t>
            </a:r>
            <a:endParaRPr lang="en-US" dirty="0">
              <a:latin typeface="Helvetica"/>
              <a:cs typeface="Helvetica"/>
            </a:endParaRP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77785" y="6549548"/>
            <a:ext cx="4349311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dirty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r>
              <a:rPr lang="de-DE"/>
              <a:t>S. Timm D. Benjamin | DUNE Token Plans</a:t>
            </a:r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4026" y="6549548"/>
            <a:ext cx="425194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1" i="0" baseline="0" smtClean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24122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image" Target="../media/image5.png"/><Relationship Id="rId5" Type="http://schemas.openxmlformats.org/officeDocument/2006/relationships/slideLayout" Target="../slideLayouts/slideLayout6.xml"/><Relationship Id="rId10" Type="http://schemas.openxmlformats.org/officeDocument/2006/relationships/image" Target="../media/image4.png"/><Relationship Id="rId4" Type="http://schemas.openxmlformats.org/officeDocument/2006/relationships/slideLayout" Target="../slideLayouts/slideLayout5.xml"/><Relationship Id="rId9" Type="http://schemas.openxmlformats.org/officeDocument/2006/relationships/image" Target="../media/image6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457200" y="5760720"/>
            <a:ext cx="8229600" cy="0"/>
          </a:xfrm>
          <a:prstGeom prst="line">
            <a:avLst/>
          </a:prstGeom>
          <a:ln>
            <a:solidFill>
              <a:srgbClr val="E9512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457200" y="472239"/>
            <a:ext cx="8229600" cy="0"/>
          </a:xfrm>
          <a:prstGeom prst="line">
            <a:avLst/>
          </a:prstGeom>
          <a:ln>
            <a:solidFill>
              <a:srgbClr val="E9512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6" name="Picture 5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323082" y="5953373"/>
            <a:ext cx="1370067" cy="578035"/>
          </a:xfrm>
          <a:prstGeom prst="rect">
            <a:avLst/>
          </a:prstGeom>
        </p:spPr>
      </p:pic>
      <p:grpSp>
        <p:nvGrpSpPr>
          <p:cNvPr id="3" name="Group 2"/>
          <p:cNvGrpSpPr/>
          <p:nvPr userDrawn="1"/>
        </p:nvGrpSpPr>
        <p:grpSpPr>
          <a:xfrm>
            <a:off x="5095044" y="240226"/>
            <a:ext cx="3598105" cy="199542"/>
            <a:chOff x="5136243" y="672026"/>
            <a:chExt cx="3598105" cy="199542"/>
          </a:xfrm>
        </p:grpSpPr>
        <p:pic>
          <p:nvPicPr>
            <p:cNvPr id="9" name="Picture 8"/>
            <p:cNvPicPr>
              <a:picLocks noChangeAspect="1"/>
            </p:cNvPicPr>
            <p:nvPr userDrawn="1"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5136243" y="682088"/>
              <a:ext cx="1690006" cy="189480"/>
            </a:xfrm>
            <a:prstGeom prst="rect">
              <a:avLst/>
            </a:prstGeom>
          </p:spPr>
        </p:pic>
        <p:pic>
          <p:nvPicPr>
            <p:cNvPr id="10" name="Picture 9"/>
            <p:cNvPicPr>
              <a:picLocks noChangeAspect="1"/>
            </p:cNvPicPr>
            <p:nvPr userDrawn="1"/>
          </p:nvPicPr>
          <p:blipFill rotWithShape="1">
            <a:blip r:embed="rId5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6847491" y="672026"/>
              <a:ext cx="1886857" cy="189480"/>
            </a:xfrm>
            <a:prstGeom prst="rect">
              <a:avLst/>
            </a:prstGeom>
          </p:spPr>
        </p:pic>
      </p:grp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61108" y="6038535"/>
            <a:ext cx="2374959" cy="448893"/>
          </a:xfrm>
          <a:prstGeom prst="rect">
            <a:avLst/>
          </a:prstGeom>
        </p:spPr>
      </p:pic>
      <p:pic>
        <p:nvPicPr>
          <p:cNvPr id="2" name="Picture 1" descr="Logo&#10;&#10;Description automatically generated with medium confidence">
            <a:extLst>
              <a:ext uri="{FF2B5EF4-FFF2-40B4-BE49-F238E27FC236}">
                <a16:creationId xmlns:a16="http://schemas.microsoft.com/office/drawing/2014/main" id="{AAE739C8-B611-915E-68C8-D7F529BC4DB3}"/>
              </a:ext>
            </a:extLst>
          </p:cNvPr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2786038" y="6039372"/>
            <a:ext cx="1785962" cy="448056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</p:sldLayoutIdLst>
  <p:hf hdr="0"/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Geneva" charset="0"/>
          <a:cs typeface="Geneva" charset="0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Geneva" charset="0"/>
          <a:cs typeface="Geneva" charset="0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Geneva" charset="0"/>
          <a:cs typeface="+mn-cs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Geneva" charset="0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Geneva" charset="0"/>
          <a:cs typeface="+mn-cs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Geneva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79219" y="6549548"/>
            <a:ext cx="998567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smtClean="0">
                <a:solidFill>
                  <a:srgbClr val="E95125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>
                <a:latin typeface="Helvetica"/>
                <a:cs typeface="Helvetica"/>
              </a:rPr>
              <a:t>11/10/2022</a:t>
            </a:r>
            <a:endParaRPr lang="en-US" dirty="0">
              <a:latin typeface="Helvetica"/>
              <a:cs typeface="Helvetica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77785" y="6549548"/>
            <a:ext cx="4892514" cy="170720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dirty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r>
              <a:rPr lang="en-GB"/>
              <a:t>S. Timm D. Benjamin | DUNE Token Plans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4026" y="6549548"/>
            <a:ext cx="425194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1" i="0" baseline="0" smtClean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457200" y="6357635"/>
            <a:ext cx="8229600" cy="0"/>
          </a:xfrm>
          <a:prstGeom prst="line">
            <a:avLst/>
          </a:prstGeom>
          <a:ln>
            <a:solidFill>
              <a:srgbClr val="E9512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9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131175" y="6489520"/>
            <a:ext cx="561974" cy="237098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41430" y="6489520"/>
            <a:ext cx="1414913" cy="267434"/>
          </a:xfrm>
          <a:prstGeom prst="rect">
            <a:avLst/>
          </a:prstGeom>
        </p:spPr>
      </p:pic>
      <p:pic>
        <p:nvPicPr>
          <p:cNvPr id="2" name="Picture 1" descr="Logo&#10;&#10;Description automatically generated with medium confidence">
            <a:extLst>
              <a:ext uri="{FF2B5EF4-FFF2-40B4-BE49-F238E27FC236}">
                <a16:creationId xmlns:a16="http://schemas.microsoft.com/office/drawing/2014/main" id="{17B687F6-CE36-D018-C1BC-0F297849E766}"/>
              </a:ext>
            </a:extLst>
          </p:cNvPr>
          <p:cNvPicPr>
            <a:picLocks noChangeAspect="1"/>
          </p:cNvPicPr>
          <p:nvPr userDrawn="1"/>
        </p:nvPicPr>
        <p:blipFill>
          <a:blip r:embed="rId11"/>
          <a:stretch>
            <a:fillRect/>
          </a:stretch>
        </p:blipFill>
        <p:spPr>
          <a:xfrm>
            <a:off x="4734378" y="6410880"/>
            <a:ext cx="1785962" cy="448056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0" r:id="rId2"/>
    <p:sldLayoutId id="2147483681" r:id="rId3"/>
    <p:sldLayoutId id="2147483682" r:id="rId4"/>
    <p:sldLayoutId id="2147483683" r:id="rId5"/>
    <p:sldLayoutId id="2147483685" r:id="rId6"/>
    <p:sldLayoutId id="2147483686" r:id="rId7"/>
  </p:sldLayoutIdLst>
  <p:hf hdr="0"/>
  <p:txStyles>
    <p:titleStyle>
      <a:lvl1pPr algn="ctr" defTabSz="457200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Geneva" charset="0"/>
          <a:cs typeface="Geneva" charset="0"/>
        </a:defRPr>
      </a:lvl1pPr>
      <a:lvl2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2pPr>
      <a:lvl3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3pPr>
      <a:lvl4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4pPr>
      <a:lvl5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9pPr>
    </p:titleStyle>
    <p:bodyStyle>
      <a:lvl1pPr marL="342900" indent="-3429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Geneva" charset="0"/>
          <a:cs typeface="Geneva" charset="0"/>
        </a:defRPr>
      </a:lvl1pPr>
      <a:lvl2pPr marL="742950" indent="-28575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Geneva" charset="0"/>
          <a:cs typeface="+mn-cs"/>
        </a:defRPr>
      </a:lvl2pPr>
      <a:lvl3pPr marL="11430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Geneva" charset="0"/>
          <a:cs typeface="+mn-cs"/>
        </a:defRPr>
      </a:lvl3pPr>
      <a:lvl4pPr marL="16002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Geneva" charset="0"/>
          <a:cs typeface="+mn-cs"/>
        </a:defRPr>
      </a:lvl4pPr>
      <a:lvl5pPr marL="20574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Geneva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0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0" i="0" u="none" strike="noStrike" dirty="0">
                <a:solidFill>
                  <a:srgbClr val="F37C23"/>
                </a:solidFill>
                <a:effectLst/>
                <a:latin typeface="Helvetica" pitchFamily="2" charset="0"/>
              </a:rPr>
              <a:t>DUNE </a:t>
            </a:r>
            <a:r>
              <a:rPr lang="en-US" sz="2800" b="0" i="0" u="none" strike="noStrike" dirty="0" err="1">
                <a:solidFill>
                  <a:srgbClr val="F37C23"/>
                </a:solidFill>
                <a:effectLst/>
                <a:latin typeface="Helvetica" pitchFamily="2" charset="0"/>
              </a:rPr>
              <a:t>Rucio</a:t>
            </a:r>
            <a:r>
              <a:rPr lang="en-US" sz="2800" b="0" i="0" u="none" strike="noStrike" dirty="0">
                <a:solidFill>
                  <a:srgbClr val="F37C23"/>
                </a:solidFill>
                <a:effectLst/>
                <a:latin typeface="Helvetica" pitchFamily="2" charset="0"/>
              </a:rPr>
              <a:t> Deployment and Plans for the Token Era</a:t>
            </a:r>
            <a:endParaRPr lang="en-GB" sz="2800" dirty="0">
              <a:solidFill>
                <a:srgbClr val="F37C23"/>
              </a:solidFill>
              <a:latin typeface="Helvetica" pitchFamily="2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/>
              <a:t>Steven Timm (Fermilab) / Doug Benjamin (BNL)</a:t>
            </a:r>
          </a:p>
          <a:p>
            <a:r>
              <a:rPr lang="en-GB" dirty="0"/>
              <a:t>DUNE Data Management Group</a:t>
            </a:r>
          </a:p>
          <a:p>
            <a:endParaRPr lang="en-GB" dirty="0"/>
          </a:p>
          <a:p>
            <a:r>
              <a:rPr lang="en-GB" dirty="0" err="1"/>
              <a:t>Rucio</a:t>
            </a:r>
            <a:r>
              <a:rPr lang="en-GB" dirty="0"/>
              <a:t> Workshop 10 Nov 2022</a:t>
            </a:r>
          </a:p>
        </p:txBody>
      </p:sp>
    </p:spTree>
    <p:extLst>
      <p:ext uri="{BB962C8B-B14F-4D97-AF65-F5344CB8AC3E}">
        <p14:creationId xmlns:p14="http://schemas.microsoft.com/office/powerpoint/2010/main" val="17417624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F0EAF4F8-65B4-136F-8770-DB729A62D1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Future Plans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D0EAC03C-5203-A515-BBFF-094E86615A59}"/>
              </a:ext>
            </a:extLst>
          </p:cNvPr>
          <p:cNvSpPr>
            <a:spLocks noGrp="1"/>
          </p:cNvSpPr>
          <p:nvPr>
            <p:ph idx="11"/>
          </p:nvPr>
        </p:nvSpPr>
        <p:spPr/>
        <p:txBody>
          <a:bodyPr/>
          <a:lstStyle/>
          <a:p>
            <a:r>
              <a:rPr lang="en-US" dirty="0"/>
              <a:t>All our European storage elements shared with some other WLCG VO’s </a:t>
            </a:r>
          </a:p>
          <a:p>
            <a:r>
              <a:rPr lang="en-US" dirty="0"/>
              <a:t>Would be nice to have documented a hybrid configuration so we can test tokens in 2023-2024 time frame.</a:t>
            </a:r>
          </a:p>
          <a:p>
            <a:r>
              <a:rPr lang="en-US" dirty="0"/>
              <a:t>Goal:  Be ready to use tokens for all storage when </a:t>
            </a:r>
            <a:r>
              <a:rPr lang="en-US" dirty="0" err="1"/>
              <a:t>Rucio</a:t>
            </a:r>
            <a:r>
              <a:rPr lang="en-US" dirty="0"/>
              <a:t> token support is complete </a:t>
            </a:r>
          </a:p>
          <a:p>
            <a:r>
              <a:rPr lang="en-US" dirty="0"/>
              <a:t>Will participate in WLCG data challenge 2024 using tokens.</a:t>
            </a:r>
          </a:p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BC04395-3451-7ECF-4D82-E3BCD853A45F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latin typeface="Helvetica"/>
                <a:cs typeface="Helvetica"/>
              </a:rPr>
              <a:t>11/10/2022</a:t>
            </a:r>
            <a:endParaRPr lang="en-US" dirty="0">
              <a:latin typeface="Helvetica"/>
              <a:cs typeface="Helvetica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3A226B9-764E-5223-919E-E7D45F3B16B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de-DE"/>
              <a:t>S. Timm D. Benjamin | DUNE Token Plans</a:t>
            </a: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1B8FF53-340B-DF6E-B0C1-1D747A0C780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25243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9C9A02A7-B531-8D43-1021-FF4D92A54E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BACKUP SLIDES</a:t>
            </a:r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186B8CE5-A7E3-1148-D01F-5F1732DC68F7}"/>
              </a:ext>
            </a:extLst>
          </p:cNvPr>
          <p:cNvSpPr>
            <a:spLocks noGrp="1"/>
          </p:cNvSpPr>
          <p:nvPr>
            <p:ph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836D065-5BCA-6B70-EE95-07117513A6A0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latin typeface="Helvetica"/>
                <a:cs typeface="Helvetica"/>
              </a:rPr>
              <a:t>11/10/2022</a:t>
            </a:r>
            <a:endParaRPr lang="en-US" dirty="0">
              <a:latin typeface="Helvetica"/>
              <a:cs typeface="Helvetica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E5DE868-5E64-AC6A-8CEA-2E52AAB67E2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de-DE"/>
              <a:t>S. Timm D. Benjamin | DUNE Token Plans</a:t>
            </a: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145D51C-9EDD-030A-376F-387E2511E75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70378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DDCFDB-23AD-F79C-ABE4-94720666E8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err="1"/>
              <a:t>CILogon</a:t>
            </a:r>
            <a:r>
              <a:rPr lang="en-US" sz="3200" dirty="0"/>
              <a:t> Web Auth Screen Shot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97A3F97-BD9F-8B2C-A0BE-4A29D792F370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latin typeface="Helvetica"/>
                <a:cs typeface="Helvetica"/>
              </a:rPr>
              <a:t>11/10/2022</a:t>
            </a:r>
            <a:endParaRPr lang="en-US" dirty="0">
              <a:latin typeface="Helvetica"/>
              <a:cs typeface="Helvetica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B8AB6D1-FEFF-62BA-D269-F0DC50BC413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de-DE"/>
              <a:t>S. Timm D. Benjamin | DUNE Token Plans</a:t>
            </a: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9B06852-179B-DA4D-0605-E6E3675C70A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pic>
        <p:nvPicPr>
          <p:cNvPr id="10" name="Picture 9" descr="Graphical user interface, text, application&#10;&#10;Description automatically generated">
            <a:extLst>
              <a:ext uri="{FF2B5EF4-FFF2-40B4-BE49-F238E27FC236}">
                <a16:creationId xmlns:a16="http://schemas.microsoft.com/office/drawing/2014/main" id="{EB9A158B-3A3B-B5B1-1A19-C8AB6F0CF3F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00" y="4381331"/>
            <a:ext cx="7772400" cy="2014151"/>
          </a:xfrm>
          <a:prstGeom prst="rect">
            <a:avLst/>
          </a:prstGeom>
        </p:spPr>
      </p:pic>
      <p:pic>
        <p:nvPicPr>
          <p:cNvPr id="12" name="Picture 11" descr="Graphical user interface, text, application&#10;&#10;Description automatically generated">
            <a:extLst>
              <a:ext uri="{FF2B5EF4-FFF2-40B4-BE49-F238E27FC236}">
                <a16:creationId xmlns:a16="http://schemas.microsoft.com/office/drawing/2014/main" id="{82E0BB31-8CC7-5655-E672-F35DBC3ED0E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23359" y="1256611"/>
            <a:ext cx="5477741" cy="2845028"/>
          </a:xfrm>
          <a:prstGeom prst="rect">
            <a:avLst/>
          </a:prstGeom>
        </p:spPr>
      </p:pic>
      <p:pic>
        <p:nvPicPr>
          <p:cNvPr id="14" name="Picture 13" descr="Text&#10;&#10;Description automatically generated">
            <a:extLst>
              <a:ext uri="{FF2B5EF4-FFF2-40B4-BE49-F238E27FC236}">
                <a16:creationId xmlns:a16="http://schemas.microsoft.com/office/drawing/2014/main" id="{5DF4265C-EBAB-2956-6C4A-806BA321CB0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1877" y="1866325"/>
            <a:ext cx="3568700" cy="812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0387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 dirty="0"/>
              <a:t>DUNE Compute and Storage Facilities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latin typeface="Helvetica"/>
                <a:cs typeface="Helvetica"/>
              </a:rPr>
              <a:t>11/10/2022</a:t>
            </a:r>
            <a:endParaRPr lang="en-US" dirty="0">
              <a:latin typeface="Helvetica"/>
              <a:cs typeface="Helvetica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>
          <a:xfrm>
            <a:off x="1877785" y="6549549"/>
            <a:ext cx="4349311" cy="149414"/>
          </a:xfrm>
        </p:spPr>
        <p:txBody>
          <a:bodyPr/>
          <a:lstStyle/>
          <a:p>
            <a:pPr>
              <a:defRPr/>
            </a:pPr>
            <a:r>
              <a:rPr lang="de-DE" dirty="0"/>
              <a:t>S. Timm D. Benjamin | DUNE Token Plans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6"/>
          </p:nvPr>
        </p:nvSpPr>
        <p:spPr>
          <a:xfrm>
            <a:off x="470059" y="1206940"/>
            <a:ext cx="3004665" cy="4923695"/>
          </a:xfrm>
        </p:spPr>
        <p:txBody>
          <a:bodyPr>
            <a:normAutofit fontScale="92500"/>
          </a:bodyPr>
          <a:lstStyle/>
          <a:p>
            <a:r>
              <a:rPr lang="en-GB" dirty="0"/>
              <a:t>17 active RSEs around the world. 21PB data</a:t>
            </a:r>
          </a:p>
          <a:p>
            <a:r>
              <a:rPr lang="en-GB" dirty="0"/>
              <a:t>Primary tape sites at FNAL and CERN, (raw data)</a:t>
            </a:r>
          </a:p>
          <a:p>
            <a:r>
              <a:rPr lang="en-GB" dirty="0"/>
              <a:t>Secondary tape sites at RAL and IN2P3 (reconstructed data)</a:t>
            </a:r>
          </a:p>
          <a:p>
            <a:r>
              <a:rPr lang="en-GB" dirty="0"/>
              <a:t>Topology – data at “local” “nearby” “stream”</a:t>
            </a:r>
          </a:p>
          <a:p>
            <a:r>
              <a:rPr lang="en-GB" dirty="0"/>
              <a:t>Data model: Copies of current MC and </a:t>
            </a:r>
            <a:r>
              <a:rPr lang="en-GB" dirty="0" err="1"/>
              <a:t>reco</a:t>
            </a:r>
            <a:r>
              <a:rPr lang="en-GB" dirty="0"/>
              <a:t> on disk in US and Europe.</a:t>
            </a:r>
          </a:p>
          <a:p>
            <a:endParaRPr lang="en-GB" dirty="0"/>
          </a:p>
        </p:txBody>
      </p:sp>
      <p:pic>
        <p:nvPicPr>
          <p:cNvPr id="12" name="Picture Placeholder 11" descr="Diagram&#10;&#10;Description automatically generated">
            <a:extLst>
              <a:ext uri="{FF2B5EF4-FFF2-40B4-BE49-F238E27FC236}">
                <a16:creationId xmlns:a16="http://schemas.microsoft.com/office/drawing/2014/main" id="{2E179272-1E15-558B-6BDB-56C316E04D91}"/>
              </a:ext>
            </a:extLst>
          </p:cNvPr>
          <p:cNvPicPr>
            <a:picLocks noGrp="1" noChangeAspect="1"/>
          </p:cNvPicPr>
          <p:nvPr>
            <p:ph type="pic" sz="quarter" idx="15"/>
          </p:nvPr>
        </p:nvPicPr>
        <p:blipFill rotWithShape="1">
          <a:blip r:embed="rId2"/>
          <a:srcRect t="-13131" b="-13131"/>
          <a:stretch/>
        </p:blipFill>
        <p:spPr>
          <a:xfrm>
            <a:off x="3475539" y="746100"/>
            <a:ext cx="5570655" cy="5669280"/>
          </a:xfrm>
        </p:spPr>
      </p:pic>
    </p:spTree>
    <p:extLst>
      <p:ext uri="{BB962C8B-B14F-4D97-AF65-F5344CB8AC3E}">
        <p14:creationId xmlns:p14="http://schemas.microsoft.com/office/powerpoint/2010/main" val="19052543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9F9B2A-A7EC-D024-286E-773137B411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DUNE Software Terminology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80ECD3-B549-FF00-BA55-9ABC9C7EF78C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latin typeface="Helvetica"/>
                <a:cs typeface="Helvetica"/>
              </a:rPr>
              <a:t>11/10/2022</a:t>
            </a:r>
            <a:endParaRPr lang="en-US" dirty="0">
              <a:latin typeface="Helvetica"/>
              <a:cs typeface="Helvetica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A8FE72-B83B-3812-D134-D2C63094840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de-DE"/>
              <a:t>S. Timm D. Benjamin | DUNE Token Plans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365BE4-6E24-31B0-A83E-291E3C26BBE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graphicFrame>
        <p:nvGraphicFramePr>
          <p:cNvPr id="10" name="Table 10">
            <a:extLst>
              <a:ext uri="{FF2B5EF4-FFF2-40B4-BE49-F238E27FC236}">
                <a16:creationId xmlns:a16="http://schemas.microsoft.com/office/drawing/2014/main" id="{9989130B-F47E-2E30-D837-C4C6D7B180A5}"/>
              </a:ext>
            </a:extLst>
          </p:cNvPr>
          <p:cNvGraphicFramePr>
            <a:graphicFrameLocks noGrp="1"/>
          </p:cNvGraphicFramePr>
          <p:nvPr>
            <p:ph idx="11"/>
            <p:extLst>
              <p:ext uri="{D42A27DB-BD31-4B8C-83A1-F6EECF244321}">
                <p14:modId xmlns:p14="http://schemas.microsoft.com/office/powerpoint/2010/main" val="3322706564"/>
              </p:ext>
            </p:extLst>
          </p:nvPr>
        </p:nvGraphicFramePr>
        <p:xfrm>
          <a:off x="258096" y="1207524"/>
          <a:ext cx="8647566" cy="4439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18949">
                  <a:extLst>
                    <a:ext uri="{9D8B030D-6E8A-4147-A177-3AD203B41FA5}">
                      <a16:colId xmlns:a16="http://schemas.microsoft.com/office/drawing/2014/main" val="2981664242"/>
                    </a:ext>
                  </a:extLst>
                </a:gridCol>
                <a:gridCol w="3823855">
                  <a:extLst>
                    <a:ext uri="{9D8B030D-6E8A-4147-A177-3AD203B41FA5}">
                      <a16:colId xmlns:a16="http://schemas.microsoft.com/office/drawing/2014/main" val="1268575074"/>
                    </a:ext>
                  </a:extLst>
                </a:gridCol>
                <a:gridCol w="1704762">
                  <a:extLst>
                    <a:ext uri="{9D8B030D-6E8A-4147-A177-3AD203B41FA5}">
                      <a16:colId xmlns:a16="http://schemas.microsoft.com/office/drawing/2014/main" val="313511401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Purpose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Token-ready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79281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err="1"/>
                        <a:t>Rucio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Replica manager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See this conf.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31324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/>
                        <a:t>FTS3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File transport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Testing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793260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Declaration/Ingest Daemon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Declare files to </a:t>
                      </a:r>
                      <a:r>
                        <a:rPr lang="en-US" err="1"/>
                        <a:t>Rucio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* (Planned)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483912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err="1"/>
                        <a:t>MetaCat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Metadata daemon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* (Planned)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276185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/>
                        <a:t>Data Dispatcher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File URL delivery to jobs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* (Planned)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29334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err="1"/>
                        <a:t>dCache</a:t>
                      </a:r>
                      <a:r>
                        <a:rPr lang="en-US"/>
                        <a:t> (</a:t>
                      </a:r>
                      <a:r>
                        <a:rPr lang="en-US" err="1"/>
                        <a:t>Enstore</a:t>
                      </a:r>
                      <a:r>
                        <a:rPr lang="en-US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076719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/>
                        <a:t>EOS (CTA)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471325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/>
                        <a:t>Other storage providers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796935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err="1"/>
                        <a:t>HTCondor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Batch system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1992049"/>
                  </a:ext>
                </a:extLst>
              </a:tr>
              <a:tr h="216621">
                <a:tc>
                  <a:txBody>
                    <a:bodyPr/>
                    <a:lstStyle/>
                    <a:p>
                      <a:r>
                        <a:rPr lang="en-US" err="1"/>
                        <a:t>GlideinWMS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Workload system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82290271"/>
                  </a:ext>
                </a:extLst>
              </a:tr>
              <a:tr h="216621">
                <a:tc>
                  <a:txBody>
                    <a:bodyPr/>
                    <a:lstStyle/>
                    <a:p>
                      <a:r>
                        <a:rPr lang="en-US"/>
                        <a:t>Workflow manager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Workflow system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834266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585220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CEB040-F120-EB9B-1F90-192FD58C5E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err="1"/>
              <a:t>CILogon</a:t>
            </a:r>
            <a:r>
              <a:rPr lang="en-US" sz="3200" dirty="0"/>
              <a:t> Token Issuer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D0D37967-17FE-CB9C-103B-39AF3F737F52}"/>
              </a:ext>
            </a:extLst>
          </p:cNvPr>
          <p:cNvSpPr>
            <a:spLocks noGrp="1"/>
          </p:cNvSpPr>
          <p:nvPr>
            <p:ph idx="11"/>
          </p:nvPr>
        </p:nvSpPr>
        <p:spPr/>
        <p:txBody>
          <a:bodyPr lIns="0" tIns="45720" rIns="0" bIns="45720" anchor="t">
            <a:normAutofit fontScale="85000" lnSpcReduction="10000"/>
          </a:bodyPr>
          <a:lstStyle/>
          <a:p>
            <a:pPr marL="255905" indent="-264795"/>
            <a:r>
              <a:rPr lang="en-US" dirty="0"/>
              <a:t>Operated by </a:t>
            </a:r>
            <a:r>
              <a:rPr lang="en-US" dirty="0" err="1"/>
              <a:t>CILogon</a:t>
            </a:r>
            <a:r>
              <a:rPr lang="en-US" dirty="0"/>
              <a:t> on behalf of Fermilab-based VOs</a:t>
            </a:r>
          </a:p>
          <a:p>
            <a:pPr marL="255905" indent="-264795"/>
            <a:r>
              <a:rPr lang="en-US" dirty="0"/>
              <a:t>Driven by LDAP server which is filled from Fermilab’s FERRY DB</a:t>
            </a:r>
          </a:p>
          <a:p>
            <a:pPr marL="255905" indent="-264795"/>
            <a:r>
              <a:rPr lang="en-US" dirty="0"/>
              <a:t>Authentication for tokens can be via Fermi Kerberos or the Fermi IdP</a:t>
            </a:r>
          </a:p>
          <a:p>
            <a:pPr marL="255905" indent="-264795"/>
            <a:r>
              <a:rPr lang="en-US" dirty="0"/>
              <a:t>Issues tokens completely compatible with WLCG schema (see next slide)</a:t>
            </a:r>
          </a:p>
          <a:p>
            <a:pPr marL="255905" indent="-264795"/>
            <a:r>
              <a:rPr lang="en-US" dirty="0"/>
              <a:t>Fermi users can use “</a:t>
            </a:r>
            <a:r>
              <a:rPr lang="en-US" dirty="0" err="1"/>
              <a:t>htgettoken</a:t>
            </a:r>
            <a:r>
              <a:rPr lang="en-US" dirty="0"/>
              <a:t>” utility</a:t>
            </a:r>
          </a:p>
          <a:p>
            <a:pPr marL="541020" lvl="1"/>
            <a:r>
              <a:rPr lang="en-US" dirty="0"/>
              <a:t>(don’t have to make an </a:t>
            </a:r>
            <a:r>
              <a:rPr lang="en-US" dirty="0" err="1"/>
              <a:t>oidc</a:t>
            </a:r>
            <a:r>
              <a:rPr lang="en-US" dirty="0"/>
              <a:t> client, etc.)</a:t>
            </a:r>
            <a:endParaRPr lang="en-US" dirty="0">
              <a:cs typeface="Helvetica"/>
            </a:endParaRPr>
          </a:p>
          <a:p>
            <a:pPr marL="541020" lvl="1"/>
            <a:r>
              <a:rPr lang="en-US" dirty="0"/>
              <a:t>Common commands such as job submission, file transfer, get tokens if necessary, transparent to the user</a:t>
            </a:r>
          </a:p>
          <a:p>
            <a:pPr marL="541020" lvl="1"/>
            <a:r>
              <a:rPr lang="en-US" dirty="0">
                <a:cs typeface="Helvetica"/>
              </a:rPr>
              <a:t>Short-lived bearer tokens stored on volatile disk area.</a:t>
            </a:r>
          </a:p>
          <a:p>
            <a:pPr marL="255905" indent="-264795"/>
            <a:r>
              <a:rPr lang="en-US" dirty="0"/>
              <a:t>Unlike IAM, </a:t>
            </a:r>
            <a:r>
              <a:rPr lang="en-US" dirty="0" err="1"/>
              <a:t>CILogon</a:t>
            </a:r>
            <a:r>
              <a:rPr lang="en-US" dirty="0"/>
              <a:t> is not an all-in-one server--does not support legacy </a:t>
            </a:r>
            <a:r>
              <a:rPr lang="en-US" dirty="0" err="1"/>
              <a:t>voms</a:t>
            </a:r>
            <a:r>
              <a:rPr lang="en-US" dirty="0"/>
              <a:t>-proxies (will keep legacy VOMS server up)</a:t>
            </a:r>
          </a:p>
          <a:p>
            <a:pPr marL="255905" indent="-264795"/>
            <a:r>
              <a:rPr lang="en-US" dirty="0"/>
              <a:t>Any </a:t>
            </a:r>
            <a:r>
              <a:rPr lang="en-US" dirty="0" err="1"/>
              <a:t>oidc</a:t>
            </a:r>
            <a:r>
              <a:rPr lang="en-US" dirty="0"/>
              <a:t>-client workflows or SCIM scripts will need to be tested against this server too.</a:t>
            </a:r>
            <a:br>
              <a:rPr lang="en-US" dirty="0"/>
            </a:b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FA61B56-463D-4679-377D-796AE7E72E94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latin typeface="Helvetica"/>
                <a:cs typeface="Helvetica"/>
              </a:rPr>
              <a:t>11/10/2022</a:t>
            </a:r>
            <a:endParaRPr lang="en-US" dirty="0">
              <a:latin typeface="Helvetica"/>
              <a:cs typeface="Helvetica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502DD0C-256B-F977-A99A-E3C9146A965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de-DE"/>
              <a:t>S. Timm D. Benjamin | DUNE Token Plans</a:t>
            </a: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130459C-703D-7B31-A0AC-BB30E23EF1E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10555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Physics Groups </a:t>
            </a:r>
            <a:r>
              <a:rPr lang="en-US" sz="3600" dirty="0" err="1"/>
              <a:t>dCache</a:t>
            </a:r>
            <a:endParaRPr lang="en-US" sz="3600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1ADC76C1-3F9F-DB99-A2B0-D97892B791D9}"/>
              </a:ext>
            </a:extLst>
          </p:cNvPr>
          <p:cNvSpPr>
            <a:spLocks noGrp="1"/>
          </p:cNvSpPr>
          <p:nvPr>
            <p:ph idx="11"/>
          </p:nvPr>
        </p:nvSpPr>
        <p:spPr/>
        <p:txBody>
          <a:bodyPr/>
          <a:lstStyle/>
          <a:p>
            <a:r>
              <a:rPr lang="en-US" dirty="0"/>
              <a:t>First exposure of DUNE users to token-based storage</a:t>
            </a:r>
          </a:p>
          <a:p>
            <a:r>
              <a:rPr lang="en-US" dirty="0"/>
              <a:t>11 extra token roles created, each with extra scope to create files in one group directory—quotas based on GID</a:t>
            </a:r>
          </a:p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latin typeface="Helvetica"/>
                <a:cs typeface="Helvetica"/>
              </a:rPr>
              <a:t>11/10/2022</a:t>
            </a:r>
            <a:endParaRPr lang="en-US" dirty="0">
              <a:latin typeface="Helvetica"/>
              <a:cs typeface="Helvetica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de-DE"/>
              <a:t>S. Timm D. Benjamin | DUNE Token Plans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F9D9732-8B95-18F1-8515-E686FE08E18D}"/>
              </a:ext>
            </a:extLst>
          </p:cNvPr>
          <p:cNvSpPr txBox="1"/>
          <p:nvPr/>
        </p:nvSpPr>
        <p:spPr>
          <a:xfrm>
            <a:off x="666623" y="2363787"/>
            <a:ext cx="7881029" cy="41857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{</a:t>
            </a:r>
            <a:endParaRPr lang="en-US" sz="1400" dirty="0">
              <a:solidFill>
                <a:srgbClr val="000000"/>
              </a:solidFill>
              <a:effectLst/>
              <a:latin typeface="Menlo" panose="020B0609030804020204" pitchFamily="49" charset="0"/>
            </a:endParaRPr>
          </a:p>
          <a:p>
            <a:r>
              <a:rPr lang="en-US" sz="1400" b="1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  </a:t>
            </a:r>
            <a:r>
              <a:rPr lang="en-US" sz="1400" b="1" dirty="0">
                <a:solidFill>
                  <a:srgbClr val="400BD9"/>
                </a:solidFill>
                <a:effectLst/>
                <a:latin typeface="Menlo" panose="020B0609030804020204" pitchFamily="49" charset="0"/>
              </a:rPr>
              <a:t>"</a:t>
            </a:r>
            <a:r>
              <a:rPr lang="en-US" sz="1400" b="1" dirty="0" err="1">
                <a:solidFill>
                  <a:srgbClr val="400BD9"/>
                </a:solidFill>
                <a:effectLst/>
                <a:latin typeface="Menlo" panose="020B0609030804020204" pitchFamily="49" charset="0"/>
              </a:rPr>
              <a:t>wlcg.ver</a:t>
            </a:r>
            <a:r>
              <a:rPr lang="en-US" sz="1400" b="1" dirty="0">
                <a:solidFill>
                  <a:srgbClr val="400BD9"/>
                </a:solidFill>
                <a:effectLst/>
                <a:latin typeface="Menlo" panose="020B0609030804020204" pitchFamily="49" charset="0"/>
              </a:rPr>
              <a:t>"</a:t>
            </a:r>
            <a:r>
              <a:rPr lang="en-US" sz="1400" b="1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: </a:t>
            </a:r>
            <a:r>
              <a:rPr lang="en-US" sz="1400" dirty="0">
                <a:solidFill>
                  <a:srgbClr val="2FB41D"/>
                </a:solidFill>
                <a:effectLst/>
                <a:latin typeface="Menlo" panose="020B0609030804020204" pitchFamily="49" charset="0"/>
              </a:rPr>
              <a:t>"1.0"</a:t>
            </a:r>
            <a:r>
              <a:rPr lang="en-US" sz="1400" b="1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,</a:t>
            </a:r>
            <a:endParaRPr lang="en-US" sz="1400" dirty="0">
              <a:solidFill>
                <a:srgbClr val="400BD9"/>
              </a:solidFill>
              <a:effectLst/>
              <a:latin typeface="Menlo" panose="020B0609030804020204" pitchFamily="49" charset="0"/>
            </a:endParaRPr>
          </a:p>
          <a:p>
            <a:r>
              <a:rPr lang="en-US" sz="1400" b="1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  </a:t>
            </a:r>
            <a:r>
              <a:rPr lang="en-US" sz="1400" b="1" dirty="0">
                <a:solidFill>
                  <a:srgbClr val="400BD9"/>
                </a:solidFill>
                <a:effectLst/>
                <a:latin typeface="Menlo" panose="020B0609030804020204" pitchFamily="49" charset="0"/>
              </a:rPr>
              <a:t>"</a:t>
            </a:r>
            <a:r>
              <a:rPr lang="en-US" sz="1400" b="1" dirty="0" err="1">
                <a:solidFill>
                  <a:srgbClr val="400BD9"/>
                </a:solidFill>
                <a:effectLst/>
                <a:latin typeface="Menlo" panose="020B0609030804020204" pitchFamily="49" charset="0"/>
              </a:rPr>
              <a:t>aud</a:t>
            </a:r>
            <a:r>
              <a:rPr lang="en-US" sz="1400" b="1" dirty="0">
                <a:solidFill>
                  <a:srgbClr val="400BD9"/>
                </a:solidFill>
                <a:effectLst/>
                <a:latin typeface="Menlo" panose="020B0609030804020204" pitchFamily="49" charset="0"/>
              </a:rPr>
              <a:t>"</a:t>
            </a:r>
            <a:r>
              <a:rPr lang="en-US" sz="1400" b="1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: </a:t>
            </a:r>
            <a:r>
              <a:rPr lang="en-US" sz="1400" dirty="0">
                <a:solidFill>
                  <a:srgbClr val="2FB41D"/>
                </a:solidFill>
                <a:effectLst/>
                <a:latin typeface="Menlo" panose="020B0609030804020204" pitchFamily="49" charset="0"/>
              </a:rPr>
              <a:t>"https://</a:t>
            </a:r>
            <a:r>
              <a:rPr lang="en-US" sz="1400" dirty="0" err="1">
                <a:solidFill>
                  <a:srgbClr val="2FB41D"/>
                </a:solidFill>
                <a:effectLst/>
                <a:latin typeface="Menlo" panose="020B0609030804020204" pitchFamily="49" charset="0"/>
              </a:rPr>
              <a:t>wlcg.cern.ch</a:t>
            </a:r>
            <a:r>
              <a:rPr lang="en-US" sz="1400" dirty="0">
                <a:solidFill>
                  <a:srgbClr val="2FB41D"/>
                </a:solidFill>
                <a:effectLst/>
                <a:latin typeface="Menlo" panose="020B0609030804020204" pitchFamily="49" charset="0"/>
              </a:rPr>
              <a:t>/</a:t>
            </a:r>
            <a:r>
              <a:rPr lang="en-US" sz="1400" dirty="0" err="1">
                <a:solidFill>
                  <a:srgbClr val="2FB41D"/>
                </a:solidFill>
                <a:effectLst/>
                <a:latin typeface="Menlo" panose="020B0609030804020204" pitchFamily="49" charset="0"/>
              </a:rPr>
              <a:t>jwt</a:t>
            </a:r>
            <a:r>
              <a:rPr lang="en-US" sz="1400" dirty="0">
                <a:solidFill>
                  <a:srgbClr val="2FB41D"/>
                </a:solidFill>
                <a:effectLst/>
                <a:latin typeface="Menlo" panose="020B0609030804020204" pitchFamily="49" charset="0"/>
              </a:rPr>
              <a:t>/v1/any"</a:t>
            </a:r>
            <a:r>
              <a:rPr lang="en-US" sz="1400" b="1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,</a:t>
            </a:r>
            <a:endParaRPr lang="en-US" sz="1400" dirty="0">
              <a:solidFill>
                <a:srgbClr val="2FB41D"/>
              </a:solidFill>
              <a:effectLst/>
              <a:latin typeface="Menlo" panose="020B0609030804020204" pitchFamily="49" charset="0"/>
            </a:endParaRPr>
          </a:p>
          <a:p>
            <a:r>
              <a:rPr lang="en-US" sz="1400" b="1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  </a:t>
            </a:r>
            <a:r>
              <a:rPr lang="en-US" sz="1400" b="1" dirty="0">
                <a:solidFill>
                  <a:srgbClr val="400BD9"/>
                </a:solidFill>
                <a:effectLst/>
                <a:latin typeface="Menlo" panose="020B0609030804020204" pitchFamily="49" charset="0"/>
              </a:rPr>
              <a:t>"sub"</a:t>
            </a:r>
            <a:r>
              <a:rPr lang="en-US" sz="1400" b="1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: </a:t>
            </a:r>
            <a:r>
              <a:rPr lang="en-US" sz="1400" dirty="0">
                <a:solidFill>
                  <a:srgbClr val="2FB41D"/>
                </a:solidFill>
                <a:effectLst/>
                <a:latin typeface="Menlo" panose="020B0609030804020204" pitchFamily="49" charset="0"/>
              </a:rPr>
              <a:t>"</a:t>
            </a:r>
            <a:r>
              <a:rPr lang="en-US" sz="1400" dirty="0" err="1">
                <a:solidFill>
                  <a:srgbClr val="2FB41D"/>
                </a:solidFill>
                <a:effectLst/>
                <a:latin typeface="Menlo" panose="020B0609030804020204" pitchFamily="49" charset="0"/>
              </a:rPr>
              <a:t>dunendsim@fnal.gov</a:t>
            </a:r>
            <a:r>
              <a:rPr lang="en-US" sz="1400" dirty="0">
                <a:solidFill>
                  <a:srgbClr val="2FB41D"/>
                </a:solidFill>
                <a:effectLst/>
                <a:latin typeface="Menlo" panose="020B0609030804020204" pitchFamily="49" charset="0"/>
              </a:rPr>
              <a:t>"</a:t>
            </a:r>
            <a:r>
              <a:rPr lang="en-US" sz="1400" b="1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,</a:t>
            </a:r>
            <a:endParaRPr lang="en-US" sz="1400" dirty="0">
              <a:solidFill>
                <a:srgbClr val="2FB41D"/>
              </a:solidFill>
              <a:effectLst/>
              <a:latin typeface="Menlo" panose="020B0609030804020204" pitchFamily="49" charset="0"/>
            </a:endParaRPr>
          </a:p>
          <a:p>
            <a:r>
              <a:rPr lang="en-US" sz="1400" b="1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  </a:t>
            </a:r>
            <a:r>
              <a:rPr lang="en-US" sz="1400" b="1" dirty="0">
                <a:solidFill>
                  <a:srgbClr val="400BD9"/>
                </a:solidFill>
                <a:effectLst/>
                <a:latin typeface="Menlo" panose="020B0609030804020204" pitchFamily="49" charset="0"/>
              </a:rPr>
              <a:t>"</a:t>
            </a:r>
            <a:r>
              <a:rPr lang="en-US" sz="1400" b="1" dirty="0" err="1">
                <a:solidFill>
                  <a:srgbClr val="400BD9"/>
                </a:solidFill>
                <a:effectLst/>
                <a:latin typeface="Menlo" panose="020B0609030804020204" pitchFamily="49" charset="0"/>
              </a:rPr>
              <a:t>nbf</a:t>
            </a:r>
            <a:r>
              <a:rPr lang="en-US" sz="1400" b="1" dirty="0">
                <a:solidFill>
                  <a:srgbClr val="400BD9"/>
                </a:solidFill>
                <a:effectLst/>
                <a:latin typeface="Menlo" panose="020B0609030804020204" pitchFamily="49" charset="0"/>
              </a:rPr>
              <a:t>"</a:t>
            </a:r>
            <a:r>
              <a:rPr lang="en-US" sz="1400" b="1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: </a:t>
            </a:r>
            <a:r>
              <a:rPr lang="en-US" sz="140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1666573161</a:t>
            </a:r>
            <a:r>
              <a:rPr lang="en-US" sz="1400" b="1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,</a:t>
            </a:r>
            <a:endParaRPr lang="en-US" sz="1400" dirty="0">
              <a:solidFill>
                <a:srgbClr val="000000"/>
              </a:solidFill>
              <a:effectLst/>
              <a:latin typeface="Menlo" panose="020B0609030804020204" pitchFamily="49" charset="0"/>
            </a:endParaRPr>
          </a:p>
          <a:p>
            <a:r>
              <a:rPr lang="en-US" sz="1400" b="1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  </a:t>
            </a:r>
            <a:r>
              <a:rPr lang="en-US" sz="1400" b="1" dirty="0">
                <a:solidFill>
                  <a:srgbClr val="400BD9"/>
                </a:solidFill>
                <a:effectLst/>
                <a:latin typeface="Menlo" panose="020B0609030804020204" pitchFamily="49" charset="0"/>
              </a:rPr>
              <a:t>"scope"</a:t>
            </a:r>
            <a:r>
              <a:rPr lang="en-US" sz="1400" b="1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: </a:t>
            </a:r>
            <a:r>
              <a:rPr lang="en-US" sz="1400" dirty="0">
                <a:solidFill>
                  <a:srgbClr val="2FB41D"/>
                </a:solidFill>
                <a:effectLst/>
                <a:latin typeface="Menlo" panose="020B0609030804020204" pitchFamily="49" charset="0"/>
              </a:rPr>
              <a:t>"</a:t>
            </a:r>
            <a:r>
              <a:rPr lang="en-US" sz="1400" dirty="0" err="1">
                <a:solidFill>
                  <a:srgbClr val="2FB41D"/>
                </a:solidFill>
                <a:effectLst/>
                <a:latin typeface="Menlo" panose="020B0609030804020204" pitchFamily="49" charset="0"/>
              </a:rPr>
              <a:t>storage.create</a:t>
            </a:r>
            <a:r>
              <a:rPr lang="en-US" sz="1400" dirty="0">
                <a:solidFill>
                  <a:srgbClr val="2FB41D"/>
                </a:solidFill>
                <a:effectLst/>
                <a:latin typeface="Menlo" panose="020B0609030804020204" pitchFamily="49" charset="0"/>
              </a:rPr>
              <a:t>:/dune/scratch/users/</a:t>
            </a:r>
            <a:r>
              <a:rPr lang="en-US" sz="1400" dirty="0" err="1">
                <a:solidFill>
                  <a:srgbClr val="2FB41D"/>
                </a:solidFill>
                <a:effectLst/>
                <a:latin typeface="Menlo" panose="020B0609030804020204" pitchFamily="49" charset="0"/>
              </a:rPr>
              <a:t>timm</a:t>
            </a:r>
            <a:r>
              <a:rPr lang="en-US" sz="1400" dirty="0">
                <a:solidFill>
                  <a:srgbClr val="2FB41D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1400" dirty="0" err="1">
                <a:solidFill>
                  <a:schemeClr val="bg1"/>
                </a:solidFill>
                <a:effectLst/>
                <a:highlight>
                  <a:srgbClr val="000000"/>
                </a:highlight>
                <a:latin typeface="Menlo" panose="020B0609030804020204" pitchFamily="49" charset="0"/>
              </a:rPr>
              <a:t>storage.create</a:t>
            </a:r>
            <a:r>
              <a:rPr lang="en-US" sz="1400" dirty="0">
                <a:solidFill>
                  <a:schemeClr val="bg1"/>
                </a:solidFill>
                <a:effectLst/>
                <a:highlight>
                  <a:srgbClr val="000000"/>
                </a:highlight>
                <a:latin typeface="Menlo" panose="020B0609030804020204" pitchFamily="49" charset="0"/>
              </a:rPr>
              <a:t>:/dune/persistent/</a:t>
            </a:r>
            <a:r>
              <a:rPr lang="en-US" sz="1400" dirty="0" err="1">
                <a:solidFill>
                  <a:schemeClr val="bg1"/>
                </a:solidFill>
                <a:effectLst/>
                <a:highlight>
                  <a:srgbClr val="000000"/>
                </a:highlight>
                <a:latin typeface="Menlo" panose="020B0609030804020204" pitchFamily="49" charset="0"/>
              </a:rPr>
              <a:t>physicsgroups</a:t>
            </a:r>
            <a:r>
              <a:rPr lang="en-US" sz="1400" dirty="0">
                <a:solidFill>
                  <a:schemeClr val="bg1"/>
                </a:solidFill>
                <a:effectLst/>
                <a:highlight>
                  <a:srgbClr val="000000"/>
                </a:highlight>
                <a:latin typeface="Menlo" panose="020B0609030804020204" pitchFamily="49" charset="0"/>
              </a:rPr>
              <a:t>/</a:t>
            </a:r>
            <a:r>
              <a:rPr lang="en-US" sz="1400" dirty="0" err="1">
                <a:solidFill>
                  <a:schemeClr val="bg1"/>
                </a:solidFill>
                <a:effectLst/>
                <a:highlight>
                  <a:srgbClr val="000000"/>
                </a:highlight>
                <a:latin typeface="Menlo" panose="020B0609030804020204" pitchFamily="49" charset="0"/>
              </a:rPr>
              <a:t>dunendsim</a:t>
            </a:r>
            <a:r>
              <a:rPr lang="en-US" sz="1400" dirty="0">
                <a:solidFill>
                  <a:schemeClr val="bg1"/>
                </a:solidFill>
                <a:effectLst/>
                <a:highlight>
                  <a:srgbClr val="000000"/>
                </a:highlight>
                <a:latin typeface="Menlo" panose="020B0609030804020204" pitchFamily="49" charset="0"/>
              </a:rPr>
              <a:t> </a:t>
            </a:r>
            <a:r>
              <a:rPr lang="en-US" sz="1400" dirty="0" err="1">
                <a:solidFill>
                  <a:srgbClr val="2FB41D"/>
                </a:solidFill>
                <a:effectLst/>
                <a:latin typeface="Menlo" panose="020B0609030804020204" pitchFamily="49" charset="0"/>
              </a:rPr>
              <a:t>compute.create</a:t>
            </a:r>
            <a:r>
              <a:rPr lang="en-US" sz="1400" dirty="0">
                <a:solidFill>
                  <a:srgbClr val="2FB41D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1400" dirty="0" err="1">
                <a:solidFill>
                  <a:srgbClr val="2FB41D"/>
                </a:solidFill>
                <a:effectLst/>
                <a:latin typeface="Menlo" panose="020B0609030804020204" pitchFamily="49" charset="0"/>
              </a:rPr>
              <a:t>compute.read</a:t>
            </a:r>
            <a:r>
              <a:rPr lang="en-US" sz="1400" dirty="0">
                <a:solidFill>
                  <a:srgbClr val="2FB41D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1400" dirty="0" err="1">
                <a:solidFill>
                  <a:srgbClr val="2FB41D"/>
                </a:solidFill>
                <a:effectLst/>
                <a:latin typeface="Menlo" panose="020B0609030804020204" pitchFamily="49" charset="0"/>
              </a:rPr>
              <a:t>compute.cancel</a:t>
            </a:r>
            <a:r>
              <a:rPr lang="en-US" sz="1400" dirty="0">
                <a:solidFill>
                  <a:srgbClr val="2FB41D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1400" dirty="0" err="1">
                <a:solidFill>
                  <a:srgbClr val="2FB41D"/>
                </a:solidFill>
                <a:effectLst/>
                <a:latin typeface="Menlo" panose="020B0609030804020204" pitchFamily="49" charset="0"/>
              </a:rPr>
              <a:t>compute.modify</a:t>
            </a:r>
            <a:r>
              <a:rPr lang="en-US" sz="1400" dirty="0">
                <a:solidFill>
                  <a:srgbClr val="2FB41D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1400" dirty="0" err="1">
                <a:solidFill>
                  <a:srgbClr val="2FB41D"/>
                </a:solidFill>
                <a:effectLst/>
                <a:latin typeface="Menlo" panose="020B0609030804020204" pitchFamily="49" charset="0"/>
              </a:rPr>
              <a:t>storage.read</a:t>
            </a:r>
            <a:r>
              <a:rPr lang="en-US" sz="1400" dirty="0">
                <a:solidFill>
                  <a:srgbClr val="2FB41D"/>
                </a:solidFill>
                <a:effectLst/>
                <a:latin typeface="Menlo" panose="020B0609030804020204" pitchFamily="49" charset="0"/>
              </a:rPr>
              <a:t>:/dune"</a:t>
            </a:r>
            <a:r>
              <a:rPr lang="en-US" sz="1400" b="1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,</a:t>
            </a:r>
            <a:endParaRPr lang="en-US" sz="1400" dirty="0">
              <a:solidFill>
                <a:srgbClr val="2FB41D"/>
              </a:solidFill>
              <a:effectLst/>
              <a:latin typeface="Menlo" panose="020B0609030804020204" pitchFamily="49" charset="0"/>
            </a:endParaRPr>
          </a:p>
          <a:p>
            <a:r>
              <a:rPr lang="en-US" sz="1400" b="1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  </a:t>
            </a:r>
            <a:r>
              <a:rPr lang="en-US" sz="1400" b="1" dirty="0">
                <a:solidFill>
                  <a:srgbClr val="400BD9"/>
                </a:solidFill>
                <a:effectLst/>
                <a:latin typeface="Menlo" panose="020B0609030804020204" pitchFamily="49" charset="0"/>
              </a:rPr>
              <a:t>"</a:t>
            </a:r>
            <a:r>
              <a:rPr lang="en-US" sz="1400" b="1" dirty="0" err="1">
                <a:solidFill>
                  <a:srgbClr val="400BD9"/>
                </a:solidFill>
                <a:effectLst/>
                <a:latin typeface="Menlo" panose="020B0609030804020204" pitchFamily="49" charset="0"/>
              </a:rPr>
              <a:t>iss</a:t>
            </a:r>
            <a:r>
              <a:rPr lang="en-US" sz="1400" b="1" dirty="0">
                <a:solidFill>
                  <a:srgbClr val="400BD9"/>
                </a:solidFill>
                <a:effectLst/>
                <a:latin typeface="Menlo" panose="020B0609030804020204" pitchFamily="49" charset="0"/>
              </a:rPr>
              <a:t>"</a:t>
            </a:r>
            <a:r>
              <a:rPr lang="en-US" sz="1400" b="1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: </a:t>
            </a:r>
            <a:r>
              <a:rPr lang="en-US" sz="1400" dirty="0">
                <a:solidFill>
                  <a:srgbClr val="2FB41D"/>
                </a:solidFill>
                <a:effectLst/>
                <a:latin typeface="Menlo" panose="020B0609030804020204" pitchFamily="49" charset="0"/>
              </a:rPr>
              <a:t>"https://</a:t>
            </a:r>
            <a:r>
              <a:rPr lang="en-US" sz="1400" dirty="0" err="1">
                <a:solidFill>
                  <a:srgbClr val="2FB41D"/>
                </a:solidFill>
                <a:effectLst/>
                <a:latin typeface="Menlo" panose="020B0609030804020204" pitchFamily="49" charset="0"/>
              </a:rPr>
              <a:t>cilogon.org</a:t>
            </a:r>
            <a:r>
              <a:rPr lang="en-US" sz="1400" dirty="0">
                <a:solidFill>
                  <a:srgbClr val="2FB41D"/>
                </a:solidFill>
                <a:effectLst/>
                <a:latin typeface="Menlo" panose="020B0609030804020204" pitchFamily="49" charset="0"/>
              </a:rPr>
              <a:t>/dune"</a:t>
            </a:r>
            <a:r>
              <a:rPr lang="en-US" sz="1400" b="1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,</a:t>
            </a:r>
            <a:endParaRPr lang="en-US" sz="1400" dirty="0">
              <a:solidFill>
                <a:srgbClr val="2FB41D"/>
              </a:solidFill>
              <a:effectLst/>
              <a:latin typeface="Menlo" panose="020B0609030804020204" pitchFamily="49" charset="0"/>
            </a:endParaRPr>
          </a:p>
          <a:p>
            <a:r>
              <a:rPr lang="en-US" sz="1400" b="1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  </a:t>
            </a:r>
            <a:r>
              <a:rPr lang="en-US" sz="1400" b="1" dirty="0">
                <a:solidFill>
                  <a:srgbClr val="400BD9"/>
                </a:solidFill>
                <a:effectLst/>
                <a:latin typeface="Menlo" panose="020B0609030804020204" pitchFamily="49" charset="0"/>
              </a:rPr>
              <a:t>"exp"</a:t>
            </a:r>
            <a:r>
              <a:rPr lang="en-US" sz="1400" b="1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: </a:t>
            </a:r>
            <a:r>
              <a:rPr lang="en-US" sz="140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1666583966</a:t>
            </a:r>
            <a:r>
              <a:rPr lang="en-US" sz="1400" b="1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,</a:t>
            </a:r>
            <a:endParaRPr lang="en-US" sz="1400" dirty="0">
              <a:solidFill>
                <a:srgbClr val="000000"/>
              </a:solidFill>
              <a:effectLst/>
              <a:latin typeface="Menlo" panose="020B0609030804020204" pitchFamily="49" charset="0"/>
            </a:endParaRPr>
          </a:p>
          <a:p>
            <a:r>
              <a:rPr lang="en-US" sz="1400" b="1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  </a:t>
            </a:r>
            <a:r>
              <a:rPr lang="en-US" sz="1400" b="1" dirty="0">
                <a:solidFill>
                  <a:srgbClr val="400BD9"/>
                </a:solidFill>
                <a:effectLst/>
                <a:latin typeface="Menlo" panose="020B0609030804020204" pitchFamily="49" charset="0"/>
              </a:rPr>
              <a:t>"</a:t>
            </a:r>
            <a:r>
              <a:rPr lang="en-US" sz="1400" b="1" dirty="0" err="1">
                <a:solidFill>
                  <a:srgbClr val="400BD9"/>
                </a:solidFill>
                <a:effectLst/>
                <a:latin typeface="Menlo" panose="020B0609030804020204" pitchFamily="49" charset="0"/>
              </a:rPr>
              <a:t>iat</a:t>
            </a:r>
            <a:r>
              <a:rPr lang="en-US" sz="1400" b="1" dirty="0">
                <a:solidFill>
                  <a:srgbClr val="400BD9"/>
                </a:solidFill>
                <a:effectLst/>
                <a:latin typeface="Menlo" panose="020B0609030804020204" pitchFamily="49" charset="0"/>
              </a:rPr>
              <a:t>"</a:t>
            </a:r>
            <a:r>
              <a:rPr lang="en-US" sz="1400" b="1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: </a:t>
            </a:r>
            <a:r>
              <a:rPr lang="en-US" sz="140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1666573166</a:t>
            </a:r>
            <a:r>
              <a:rPr lang="en-US" sz="1400" b="1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,</a:t>
            </a:r>
            <a:endParaRPr lang="en-US" sz="1400" dirty="0">
              <a:solidFill>
                <a:srgbClr val="000000"/>
              </a:solidFill>
              <a:effectLst/>
              <a:latin typeface="Menlo" panose="020B0609030804020204" pitchFamily="49" charset="0"/>
            </a:endParaRPr>
          </a:p>
          <a:p>
            <a:r>
              <a:rPr lang="en-US" sz="1400" b="1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  </a:t>
            </a:r>
            <a:r>
              <a:rPr lang="en-US" sz="1400" b="1" dirty="0">
                <a:solidFill>
                  <a:srgbClr val="400BD9"/>
                </a:solidFill>
                <a:effectLst/>
                <a:latin typeface="Menlo" panose="020B0609030804020204" pitchFamily="49" charset="0"/>
              </a:rPr>
              <a:t>"</a:t>
            </a:r>
            <a:r>
              <a:rPr lang="en-US" sz="1400" b="1" dirty="0" err="1">
                <a:solidFill>
                  <a:srgbClr val="400BD9"/>
                </a:solidFill>
                <a:effectLst/>
                <a:latin typeface="Menlo" panose="020B0609030804020204" pitchFamily="49" charset="0"/>
              </a:rPr>
              <a:t>wlcg.groups</a:t>
            </a:r>
            <a:r>
              <a:rPr lang="en-US" sz="1400" b="1" dirty="0">
                <a:solidFill>
                  <a:srgbClr val="400BD9"/>
                </a:solidFill>
                <a:effectLst/>
                <a:latin typeface="Menlo" panose="020B0609030804020204" pitchFamily="49" charset="0"/>
              </a:rPr>
              <a:t>"</a:t>
            </a:r>
            <a:r>
              <a:rPr lang="en-US" sz="1400" b="1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: [</a:t>
            </a:r>
            <a:endParaRPr lang="en-US" sz="1400" dirty="0">
              <a:solidFill>
                <a:srgbClr val="400BD9"/>
              </a:solidFill>
              <a:effectLst/>
              <a:latin typeface="Menlo" panose="020B0609030804020204" pitchFamily="49" charset="0"/>
            </a:endParaRPr>
          </a:p>
          <a:p>
            <a:r>
              <a:rPr lang="en-US" sz="1400" b="1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    </a:t>
            </a:r>
            <a:r>
              <a:rPr lang="en-US" sz="1400" dirty="0">
                <a:solidFill>
                  <a:srgbClr val="2FB41D"/>
                </a:solidFill>
                <a:effectLst/>
                <a:latin typeface="Menlo" panose="020B0609030804020204" pitchFamily="49" charset="0"/>
              </a:rPr>
              <a:t>"/dune"</a:t>
            </a:r>
            <a:r>
              <a:rPr lang="en-US" sz="1400" b="1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,</a:t>
            </a:r>
            <a:endParaRPr lang="en-US" sz="1400" dirty="0">
              <a:solidFill>
                <a:srgbClr val="2FB41D"/>
              </a:solidFill>
              <a:effectLst/>
              <a:latin typeface="Menlo" panose="020B0609030804020204" pitchFamily="49" charset="0"/>
            </a:endParaRPr>
          </a:p>
          <a:p>
            <a:r>
              <a:rPr lang="en-US" sz="1400" b="1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    </a:t>
            </a:r>
            <a:r>
              <a:rPr lang="en-US" sz="1400" dirty="0">
                <a:solidFill>
                  <a:srgbClr val="2FB41D"/>
                </a:solidFill>
                <a:effectLst/>
                <a:latin typeface="Menlo" panose="020B0609030804020204" pitchFamily="49" charset="0"/>
              </a:rPr>
              <a:t>"/dune/</a:t>
            </a:r>
            <a:r>
              <a:rPr lang="en-US" sz="1400" dirty="0" err="1">
                <a:solidFill>
                  <a:srgbClr val="2FB41D"/>
                </a:solidFill>
                <a:effectLst/>
                <a:latin typeface="Menlo" panose="020B0609030804020204" pitchFamily="49" charset="0"/>
              </a:rPr>
              <a:t>neardetsim</a:t>
            </a:r>
            <a:r>
              <a:rPr lang="en-US" sz="1400" dirty="0">
                <a:solidFill>
                  <a:srgbClr val="2FB41D"/>
                </a:solidFill>
                <a:effectLst/>
                <a:latin typeface="Menlo" panose="020B0609030804020204" pitchFamily="49" charset="0"/>
              </a:rPr>
              <a:t>"</a:t>
            </a:r>
          </a:p>
          <a:p>
            <a:r>
              <a:rPr lang="en-US" sz="1400" b="1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  ],</a:t>
            </a:r>
            <a:endParaRPr lang="en-US" sz="1400" dirty="0">
              <a:solidFill>
                <a:srgbClr val="000000"/>
              </a:solidFill>
              <a:effectLst/>
              <a:latin typeface="Menlo" panose="020B0609030804020204" pitchFamily="49" charset="0"/>
            </a:endParaRPr>
          </a:p>
          <a:p>
            <a:r>
              <a:rPr lang="en-US" sz="1400" b="1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  </a:t>
            </a:r>
            <a:r>
              <a:rPr lang="en-US" sz="1400" b="1" dirty="0">
                <a:solidFill>
                  <a:srgbClr val="400BD9"/>
                </a:solidFill>
                <a:effectLst/>
                <a:latin typeface="Menlo" panose="020B0609030804020204" pitchFamily="49" charset="0"/>
              </a:rPr>
              <a:t>"</a:t>
            </a:r>
            <a:r>
              <a:rPr lang="en-US" sz="1400" b="1" dirty="0" err="1">
                <a:solidFill>
                  <a:srgbClr val="400BD9"/>
                </a:solidFill>
                <a:effectLst/>
                <a:latin typeface="Menlo" panose="020B0609030804020204" pitchFamily="49" charset="0"/>
              </a:rPr>
              <a:t>jti</a:t>
            </a:r>
            <a:r>
              <a:rPr lang="en-US" sz="1400" b="1" dirty="0">
                <a:solidFill>
                  <a:srgbClr val="400BD9"/>
                </a:solidFill>
                <a:effectLst/>
                <a:latin typeface="Menlo" panose="020B0609030804020204" pitchFamily="49" charset="0"/>
              </a:rPr>
              <a:t>"</a:t>
            </a:r>
            <a:r>
              <a:rPr lang="en-US" sz="1400" b="1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: </a:t>
            </a:r>
            <a:r>
              <a:rPr lang="en-US" sz="1400" dirty="0">
                <a:solidFill>
                  <a:srgbClr val="2FB41D"/>
                </a:solidFill>
                <a:effectLst/>
                <a:latin typeface="Menlo" panose="020B0609030804020204" pitchFamily="49" charset="0"/>
              </a:rPr>
              <a:t>"https://</a:t>
            </a:r>
            <a:r>
              <a:rPr lang="en-US" sz="1400" dirty="0" err="1">
                <a:solidFill>
                  <a:srgbClr val="2FB41D"/>
                </a:solidFill>
                <a:effectLst/>
                <a:latin typeface="Menlo" panose="020B0609030804020204" pitchFamily="49" charset="0"/>
              </a:rPr>
              <a:t>cilogon.org</a:t>
            </a:r>
            <a:r>
              <a:rPr lang="en-US" sz="1400" dirty="0">
                <a:solidFill>
                  <a:srgbClr val="2FB41D"/>
                </a:solidFill>
                <a:effectLst/>
                <a:latin typeface="Menlo" panose="020B0609030804020204" pitchFamily="49" charset="0"/>
              </a:rPr>
              <a:t>/oauth2/453f0e3107421319a1b837bf2cd9ff13?type=</a:t>
            </a:r>
            <a:r>
              <a:rPr lang="en-US" sz="1400" dirty="0" err="1">
                <a:solidFill>
                  <a:srgbClr val="2FB41D"/>
                </a:solidFill>
                <a:effectLst/>
                <a:latin typeface="Menlo" panose="020B0609030804020204" pitchFamily="49" charset="0"/>
              </a:rPr>
              <a:t>accessToken&amp;ts</a:t>
            </a:r>
            <a:r>
              <a:rPr lang="en-US" sz="1400" dirty="0">
                <a:solidFill>
                  <a:srgbClr val="2FB41D"/>
                </a:solidFill>
                <a:effectLst/>
                <a:latin typeface="Menlo" panose="020B0609030804020204" pitchFamily="49" charset="0"/>
              </a:rPr>
              <a:t>=1666573165975&amp;version=v2.0&amp;lifetime=10800000"</a:t>
            </a:r>
          </a:p>
          <a:p>
            <a:r>
              <a:rPr lang="en-US" sz="1400" b="1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}</a:t>
            </a:r>
            <a:endParaRPr lang="en-US" sz="1400" dirty="0">
              <a:solidFill>
                <a:srgbClr val="000000"/>
              </a:solidFill>
              <a:effectLst/>
              <a:latin typeface="Menlo" panose="020B060903080402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13605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B9B5BC-3969-1859-6DB5-CA0F65A94A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400" dirty="0"/>
              <a:t>DUNE Data Challenge and Processing Workflows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F2702525-CBB6-D005-A427-C2051C6AEE1E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344699" y="1217709"/>
            <a:ext cx="8232771" cy="5070302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New Workflow System being scale tested in Data Challenge 4.</a:t>
            </a:r>
          </a:p>
          <a:p>
            <a:pPr lvl="1"/>
            <a:r>
              <a:rPr lang="en-US" dirty="0"/>
              <a:t>5 copies * 500 TB of test data spread out around the world.</a:t>
            </a:r>
          </a:p>
          <a:p>
            <a:r>
              <a:rPr lang="en-US" dirty="0"/>
              <a:t>Ultra-late-binding: select workflow task and file to be processed at run time</a:t>
            </a:r>
          </a:p>
          <a:p>
            <a:r>
              <a:rPr lang="en-US" dirty="0"/>
              <a:t>Generic jobs are submitted to sites </a:t>
            </a:r>
          </a:p>
          <a:p>
            <a:pPr lvl="1"/>
            <a:r>
              <a:rPr lang="en-US" dirty="0"/>
              <a:t>Handle the tasks of requesting a workflow and file, 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Use production credentials to access storage on behalf of the user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Data is downloaded or streamed from nearest </a:t>
            </a:r>
            <a:r>
              <a:rPr lang="en-US" dirty="0" err="1"/>
              <a:t>Rucio</a:t>
            </a:r>
            <a:r>
              <a:rPr lang="en-US" dirty="0"/>
              <a:t> RSE</a:t>
            </a:r>
          </a:p>
          <a:p>
            <a:pPr lvl="1"/>
            <a:r>
              <a:rPr lang="en-US" dirty="0"/>
              <a:t>Use </a:t>
            </a:r>
            <a:r>
              <a:rPr lang="en-US" dirty="0" err="1"/>
              <a:t>Rucio</a:t>
            </a:r>
            <a:r>
              <a:rPr lang="en-US" dirty="0"/>
              <a:t> upload to send results back to </a:t>
            </a:r>
            <a:r>
              <a:rPr lang="en-US" dirty="0" err="1"/>
              <a:t>Rucio</a:t>
            </a:r>
            <a:r>
              <a:rPr lang="en-US" dirty="0"/>
              <a:t> RSE </a:t>
            </a:r>
          </a:p>
          <a:p>
            <a:pPr lvl="1"/>
            <a:r>
              <a:rPr lang="en-US" dirty="0"/>
              <a:t>This generates a lot of single file rules, want to get around this eventually.</a:t>
            </a:r>
          </a:p>
          <a:p>
            <a:r>
              <a:rPr lang="en-US" dirty="0"/>
              <a:t>Currently all in-job storage access done by X.509 proxy</a:t>
            </a:r>
          </a:p>
          <a:p>
            <a:r>
              <a:rPr lang="en-US" dirty="0"/>
              <a:t>Expect switching to tokens will be straightforward </a:t>
            </a:r>
          </a:p>
          <a:p>
            <a:r>
              <a:rPr lang="en-US" dirty="0"/>
              <a:t>All inputs and outputs under production ownership now, </a:t>
            </a:r>
          </a:p>
          <a:p>
            <a:pPr lvl="1"/>
            <a:r>
              <a:rPr lang="en-US" dirty="0"/>
              <a:t>Want to keep it that way in token era.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F27CB5C-4E82-9DD9-E224-40AC254A9D37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latin typeface="Helvetica"/>
                <a:cs typeface="Helvetica"/>
              </a:rPr>
              <a:t>11/10/2022</a:t>
            </a:r>
            <a:endParaRPr lang="en-US" dirty="0">
              <a:latin typeface="Helvetica"/>
              <a:cs typeface="Helvetica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B8817A7-B96F-4CE5-2327-EB3F9EC0E43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de-DE"/>
              <a:t>S. Timm D. Benjamin | DUNE Token Plans</a:t>
            </a: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2EF9ACE-9066-94E2-15CD-E9CD3DA406F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07680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8EA35B-D6F6-35BC-924F-2B97CB5247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Current Permission Layout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6E1975E9-8F7A-D167-AAD5-2DD5EF98FEC1}"/>
              </a:ext>
            </a:extLst>
          </p:cNvPr>
          <p:cNvSpPr>
            <a:spLocks noGrp="1"/>
          </p:cNvSpPr>
          <p:nvPr>
            <p:ph idx="11"/>
          </p:nvPr>
        </p:nvSpPr>
        <p:spPr/>
        <p:txBody>
          <a:bodyPr/>
          <a:lstStyle/>
          <a:p>
            <a:r>
              <a:rPr lang="en-US" dirty="0"/>
              <a:t>Contrast—Fermilab (many users) and other sites (all the same user. </a:t>
            </a:r>
          </a:p>
          <a:p>
            <a:pPr lvl="1"/>
            <a:r>
              <a:rPr lang="en-US" dirty="0"/>
              <a:t>At Fermilab individual token subjects (and DN) map to individual user names—and then ”</a:t>
            </a:r>
            <a:r>
              <a:rPr lang="en-US" dirty="0" err="1"/>
              <a:t>dunepro</a:t>
            </a:r>
            <a:r>
              <a:rPr lang="en-US" dirty="0"/>
              <a:t>” owns all the production files</a:t>
            </a:r>
          </a:p>
          <a:p>
            <a:pPr lvl="1"/>
            <a:r>
              <a:rPr lang="en-US" dirty="0"/>
              <a:t>At remote sites all files managed </a:t>
            </a:r>
            <a:r>
              <a:rPr lang="en-US" dirty="0" err="1"/>
              <a:t>Dunepro</a:t>
            </a:r>
            <a:r>
              <a:rPr lang="en-US" dirty="0"/>
              <a:t> or the equivalent </a:t>
            </a:r>
            <a:r>
              <a:rPr lang="en-US" dirty="0" err="1"/>
              <a:t>voms</a:t>
            </a:r>
            <a:r>
              <a:rPr lang="en-US" dirty="0"/>
              <a:t> role /dune/Role=Production</a:t>
            </a:r>
          </a:p>
          <a:p>
            <a:pPr lvl="2"/>
            <a:r>
              <a:rPr lang="en-US" dirty="0"/>
              <a:t>This is the only way we know to make it so  that the </a:t>
            </a:r>
            <a:r>
              <a:rPr lang="en-US" dirty="0" err="1"/>
              <a:t>rucio</a:t>
            </a:r>
            <a:r>
              <a:rPr lang="en-US" dirty="0"/>
              <a:t> daemon can move files via rules and delete them.</a:t>
            </a:r>
          </a:p>
          <a:p>
            <a:pPr lvl="2"/>
            <a:r>
              <a:rPr lang="en-US" dirty="0"/>
              <a:t>If we are missing something please let us know.</a:t>
            </a:r>
          </a:p>
          <a:p>
            <a:pPr lvl="1"/>
            <a:r>
              <a:rPr lang="en-US" dirty="0"/>
              <a:t>Corner cases exist:</a:t>
            </a:r>
          </a:p>
          <a:p>
            <a:pPr lvl="2"/>
            <a:r>
              <a:rPr lang="en-US" dirty="0"/>
              <a:t>most </a:t>
            </a:r>
            <a:r>
              <a:rPr lang="en-US" dirty="0" err="1"/>
              <a:t>dCache</a:t>
            </a:r>
            <a:r>
              <a:rPr lang="en-US" dirty="0"/>
              <a:t> space mounted @ FNAL via NFS v4.1, files can end up with different owners between tokens and </a:t>
            </a:r>
            <a:r>
              <a:rPr lang="en-US" dirty="0" err="1"/>
              <a:t>unix</a:t>
            </a:r>
            <a:r>
              <a:rPr lang="en-US" dirty="0"/>
              <a:t>.</a:t>
            </a:r>
          </a:p>
          <a:p>
            <a:pPr lvl="2"/>
            <a:r>
              <a:rPr lang="en-US" dirty="0"/>
              <a:t>X.509 proxies can write directories tokens can’t, and vice versa.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248B3DF-2A86-6CF3-6A88-78AF2C1BF657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latin typeface="Helvetica"/>
                <a:cs typeface="Helvetica"/>
              </a:rPr>
              <a:t>11/10/2022</a:t>
            </a:r>
            <a:endParaRPr lang="en-US" dirty="0">
              <a:latin typeface="Helvetica"/>
              <a:cs typeface="Helvetica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1BE8C59-5CD8-81EA-6D9C-FA664A69879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de-DE"/>
              <a:t>S. Timm D. Benjamin | DUNE Token Plans</a:t>
            </a: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A03D347-0389-8C9D-046B-9AA6F98D971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2887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E3CA1B-DC96-5751-99BD-4621A455E1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Constraints From External Software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840A949-621B-339B-C2E3-608797B939F2}"/>
              </a:ext>
            </a:extLst>
          </p:cNvPr>
          <p:cNvSpPr>
            <a:spLocks noGrp="1"/>
          </p:cNvSpPr>
          <p:nvPr>
            <p:ph idx="11"/>
          </p:nvPr>
        </p:nvSpPr>
        <p:spPr/>
        <p:txBody>
          <a:bodyPr/>
          <a:lstStyle/>
          <a:p>
            <a:r>
              <a:rPr lang="en-US" dirty="0"/>
              <a:t>All DUNE pilot jobs already being submitted with tokens</a:t>
            </a:r>
          </a:p>
          <a:p>
            <a:r>
              <a:rPr lang="en-US" dirty="0"/>
              <a:t>Grid Community Toolkit already end-of-life (as of May 2022)</a:t>
            </a:r>
          </a:p>
          <a:p>
            <a:pPr lvl="1"/>
            <a:r>
              <a:rPr lang="en-US" dirty="0"/>
              <a:t>Some key software still available in EPEL but not assured.</a:t>
            </a:r>
          </a:p>
          <a:p>
            <a:r>
              <a:rPr lang="en-US" dirty="0"/>
              <a:t>User job submission with tokens is in beta “</a:t>
            </a:r>
            <a:r>
              <a:rPr lang="en-US" dirty="0" err="1"/>
              <a:t>Jobsub</a:t>
            </a:r>
            <a:r>
              <a:rPr lang="en-US" dirty="0"/>
              <a:t>-lite”</a:t>
            </a:r>
          </a:p>
          <a:p>
            <a:r>
              <a:rPr lang="en-US" dirty="0" err="1"/>
              <a:t>HTCondor</a:t>
            </a:r>
            <a:r>
              <a:rPr lang="en-US" dirty="0"/>
              <a:t> 9.0 supporting GSI goes away March 2023</a:t>
            </a:r>
          </a:p>
          <a:p>
            <a:r>
              <a:rPr lang="en-US" dirty="0"/>
              <a:t>There are rough plans to carry X.509 proxy in jobs for writing storage</a:t>
            </a:r>
          </a:p>
          <a:p>
            <a:pPr lvl="1"/>
            <a:r>
              <a:rPr lang="en-US" dirty="0"/>
              <a:t>Will have to maintain this hybrid mode at least until </a:t>
            </a:r>
            <a:r>
              <a:rPr lang="en-US" dirty="0" err="1"/>
              <a:t>Rucio</a:t>
            </a:r>
            <a:r>
              <a:rPr lang="en-US" dirty="0"/>
              <a:t> token support is ready (2024)?</a:t>
            </a:r>
          </a:p>
          <a:p>
            <a:pPr lvl="1"/>
            <a:r>
              <a:rPr lang="en-US" dirty="0"/>
              <a:t>May have to maintain this hybrid mode until our last DUNE SE supports tokens (end of LHC Run 3).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9BD6CF1-3BE7-D9C8-6E95-BA8D94479E4A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latin typeface="Helvetica"/>
                <a:cs typeface="Helvetica"/>
              </a:rPr>
              <a:t>11/10/2022</a:t>
            </a:r>
            <a:endParaRPr lang="en-US" dirty="0">
              <a:latin typeface="Helvetica"/>
              <a:cs typeface="Helvetica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3A1E010-2C2C-DAE9-C62F-60584114E26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de-DE"/>
              <a:t>S. Timm D. Benjamin | DUNE Token Plans</a:t>
            </a: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71EC705-2838-689A-7BE1-992B71E6B8A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22035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27E23C00-4250-AEDB-AF11-5864B495E9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dirty="0"/>
              <a:t>Questions on future token-exchange workflows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76FB9940-EBF8-D77C-3468-9D36FD8A2AE6}"/>
              </a:ext>
            </a:extLst>
          </p:cNvPr>
          <p:cNvSpPr>
            <a:spLocks noGrp="1"/>
          </p:cNvSpPr>
          <p:nvPr>
            <p:ph idx="1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DUNE has variety of storage providers </a:t>
            </a:r>
          </a:p>
          <a:p>
            <a:pPr lvl="1"/>
            <a:r>
              <a:rPr lang="en-US" dirty="0"/>
              <a:t>EOS, </a:t>
            </a:r>
            <a:r>
              <a:rPr lang="en-US" dirty="0" err="1"/>
              <a:t>XRootD</a:t>
            </a:r>
            <a:r>
              <a:rPr lang="en-US" dirty="0"/>
              <a:t>, </a:t>
            </a:r>
            <a:r>
              <a:rPr lang="en-US" dirty="0" err="1"/>
              <a:t>dCache</a:t>
            </a:r>
            <a:r>
              <a:rPr lang="en-US" dirty="0"/>
              <a:t>, </a:t>
            </a:r>
            <a:r>
              <a:rPr lang="en-US" dirty="0" err="1"/>
              <a:t>Enstore</a:t>
            </a:r>
            <a:r>
              <a:rPr lang="en-US" dirty="0"/>
              <a:t>, CTA, DPM, ECHO, STORM, </a:t>
            </a:r>
            <a:r>
              <a:rPr lang="en-US" dirty="0" err="1"/>
              <a:t>Ceph</a:t>
            </a:r>
            <a:endParaRPr lang="en-US" dirty="0"/>
          </a:p>
          <a:p>
            <a:pPr lvl="1"/>
            <a:r>
              <a:rPr lang="en-US" dirty="0"/>
              <a:t>Details of who owns the files are crucial</a:t>
            </a:r>
          </a:p>
          <a:p>
            <a:pPr lvl="1"/>
            <a:r>
              <a:rPr lang="en-US" dirty="0" err="1"/>
              <a:t>dCache</a:t>
            </a:r>
            <a:r>
              <a:rPr lang="en-US" dirty="0"/>
              <a:t> @ Fermilab may be different than </a:t>
            </a:r>
            <a:r>
              <a:rPr lang="en-US" dirty="0" err="1"/>
              <a:t>dCache</a:t>
            </a:r>
            <a:r>
              <a:rPr lang="en-US" dirty="0"/>
              <a:t> @ BNL</a:t>
            </a:r>
          </a:p>
          <a:p>
            <a:pPr lvl="1"/>
            <a:r>
              <a:rPr lang="en-US" dirty="0"/>
              <a:t>DUNE’s goal to try to make all files movable/readable/</a:t>
            </a:r>
            <a:r>
              <a:rPr lang="en-US" dirty="0" err="1"/>
              <a:t>deleteable</a:t>
            </a:r>
            <a:r>
              <a:rPr lang="en-US" dirty="0"/>
              <a:t> by the </a:t>
            </a:r>
            <a:r>
              <a:rPr lang="en-US" dirty="0" err="1"/>
              <a:t>rucio</a:t>
            </a:r>
            <a:r>
              <a:rPr lang="en-US" dirty="0"/>
              <a:t> daemon</a:t>
            </a:r>
          </a:p>
          <a:p>
            <a:r>
              <a:rPr lang="en-US" dirty="0"/>
              <a:t>Expiration times of tokens—how long</a:t>
            </a:r>
          </a:p>
          <a:p>
            <a:r>
              <a:rPr lang="en-US" dirty="0"/>
              <a:t>Do they have refresh tokens on them</a:t>
            </a:r>
          </a:p>
          <a:p>
            <a:r>
              <a:rPr lang="en-US" dirty="0"/>
              <a:t>Scenarios to avoid:  </a:t>
            </a:r>
          </a:p>
          <a:p>
            <a:pPr lvl="1"/>
            <a:r>
              <a:rPr lang="en-US" dirty="0"/>
              <a:t>User uploads file to </a:t>
            </a:r>
            <a:r>
              <a:rPr lang="en-US" dirty="0" err="1"/>
              <a:t>Rucio</a:t>
            </a:r>
            <a:r>
              <a:rPr lang="en-US" dirty="0"/>
              <a:t> which the </a:t>
            </a:r>
            <a:r>
              <a:rPr lang="en-US" dirty="0" err="1"/>
              <a:t>rucio</a:t>
            </a:r>
            <a:r>
              <a:rPr lang="en-US" dirty="0"/>
              <a:t> daemon then can’t move or control.</a:t>
            </a:r>
          </a:p>
          <a:p>
            <a:pPr lvl="1"/>
            <a:r>
              <a:rPr lang="en-US" dirty="0"/>
              <a:t>Multiple users owning various branches of a hashed </a:t>
            </a:r>
            <a:r>
              <a:rPr lang="en-US" dirty="0" err="1"/>
              <a:t>rucio</a:t>
            </a:r>
            <a:r>
              <a:rPr lang="en-US" dirty="0"/>
              <a:t> directory tree</a:t>
            </a:r>
          </a:p>
          <a:p>
            <a:r>
              <a:rPr lang="en-US" dirty="0"/>
              <a:t>Load on token issuer? </a:t>
            </a:r>
          </a:p>
          <a:p>
            <a:pPr lvl="1"/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52F33E6-9A3D-D2EC-9FC5-2CCB18D51B2A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latin typeface="Helvetica"/>
                <a:cs typeface="Helvetica"/>
              </a:rPr>
              <a:t>11/10/2022</a:t>
            </a:r>
            <a:endParaRPr lang="en-US" dirty="0">
              <a:latin typeface="Helvetica"/>
              <a:cs typeface="Helvetica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91CAE9D-CAFA-342D-8EB3-EE995A43177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de-DE"/>
              <a:t>S. Timm D. Benjamin | DUNE Token Plans</a:t>
            </a: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C748DCB-F74C-F6AA-C30F-029AC034097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3610291"/>
      </p:ext>
    </p:extLst>
  </p:cSld>
  <p:clrMapOvr>
    <a:masterClrMapping/>
  </p:clrMapOvr>
</p:sld>
</file>

<file path=ppt/theme/theme1.xml><?xml version="1.0" encoding="utf-8"?>
<a:theme xmlns:a="http://schemas.openxmlformats.org/drawingml/2006/main" name="Dune Template_051215">
  <a:themeElements>
    <a:clrScheme name="DUNE">
      <a:dk1>
        <a:srgbClr val="BC5F2B"/>
      </a:dk1>
      <a:lt1>
        <a:sysClr val="window" lastClr="FFFFFF"/>
      </a:lt1>
      <a:dk2>
        <a:srgbClr val="3C5A77"/>
      </a:dk2>
      <a:lt2>
        <a:srgbClr val="F37C23"/>
      </a:lt2>
      <a:accent1>
        <a:srgbClr val="4F81BD"/>
      </a:accent1>
      <a:accent2>
        <a:srgbClr val="FFFFFF"/>
      </a:accent2>
      <a:accent3>
        <a:srgbClr val="FFFFFF"/>
      </a:accent3>
      <a:accent4>
        <a:srgbClr val="FFFFFF"/>
      </a:accent4>
      <a:accent5>
        <a:srgbClr val="FFFFFF"/>
      </a:accent5>
      <a:accent6>
        <a:srgbClr val="FFFFFF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dunesc_datamgmt" id="{1A0D568B-1A63-2542-A369-D5C1377C54F5}" vid="{013780BD-2E6C-3A45-A756-E0F40A379686}"/>
    </a:ext>
  </a:extLst>
</a:theme>
</file>

<file path=ppt/theme/theme2.xml><?xml version="1.0" encoding="utf-8"?>
<a:theme xmlns:a="http://schemas.openxmlformats.org/drawingml/2006/main" name="LBNF Content-Footer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dunesc_datamgmt" id="{1A0D568B-1A63-2542-A369-D5C1377C54F5}" vid="{2A4FB3C3-913C-0E48-B3C4-C0EF3037C469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Dune Template_051215</Template>
  <TotalTime>13062</TotalTime>
  <Words>1197</Words>
  <Application>Microsoft Macintosh PowerPoint</Application>
  <PresentationFormat>On-screen Show (4:3)</PresentationFormat>
  <Paragraphs>158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Arial</vt:lpstr>
      <vt:lpstr>Calibri</vt:lpstr>
      <vt:lpstr>Helvetica</vt:lpstr>
      <vt:lpstr>Lucida Grande</vt:lpstr>
      <vt:lpstr>Menlo</vt:lpstr>
      <vt:lpstr>Dune Template_051215</vt:lpstr>
      <vt:lpstr>LBNF Content-Footer Theme</vt:lpstr>
      <vt:lpstr>DUNE Rucio Deployment and Plans for the Token Era</vt:lpstr>
      <vt:lpstr>DUNE Compute and Storage Facilities</vt:lpstr>
      <vt:lpstr>DUNE Software Terminology</vt:lpstr>
      <vt:lpstr>CILogon Token Issuer</vt:lpstr>
      <vt:lpstr>Physics Groups dCache</vt:lpstr>
      <vt:lpstr>DUNE Data Challenge and Processing Workflows</vt:lpstr>
      <vt:lpstr>Current Permission Layout</vt:lpstr>
      <vt:lpstr>Constraints From External Software</vt:lpstr>
      <vt:lpstr>Questions on future token-exchange workflows</vt:lpstr>
      <vt:lpstr>Future Plans</vt:lpstr>
      <vt:lpstr>BACKUP SLIDES</vt:lpstr>
      <vt:lpstr>CILogon Web Auth Screen Shot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DUNE Rucio Deployment and Plans for the Token Era</dc:title>
  <dc:subject/>
  <dc:creator>Steven C Timm</dc:creator>
  <cp:keywords/>
  <dc:description>Modified by A. Weber</dc:description>
  <cp:lastModifiedBy>Steven C Timm</cp:lastModifiedBy>
  <cp:revision>7</cp:revision>
  <dcterms:created xsi:type="dcterms:W3CDTF">2022-10-19T18:33:33Z</dcterms:created>
  <dcterms:modified xsi:type="dcterms:W3CDTF">2022-10-31T14:33:11Z</dcterms:modified>
  <cp:category/>
</cp:coreProperties>
</file>