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67" r:id="rId5"/>
    <p:sldId id="259" r:id="rId6"/>
    <p:sldId id="258" r:id="rId7"/>
    <p:sldId id="264" r:id="rId8"/>
    <p:sldId id="260" r:id="rId9"/>
    <p:sldId id="261" r:id="rId10"/>
    <p:sldId id="263" r:id="rId11"/>
    <p:sldId id="262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1443">
          <p15:clr>
            <a:srgbClr val="A4A3A4"/>
          </p15:clr>
        </p15:guide>
        <p15:guide id="4" orient="horz" pos="966">
          <p15:clr>
            <a:srgbClr val="A4A3A4"/>
          </p15:clr>
        </p15:guide>
        <p15:guide id="5" orient="horz" pos="1876">
          <p15:clr>
            <a:srgbClr val="A4A3A4"/>
          </p15:clr>
        </p15:guide>
        <p15:guide id="6" orient="horz" pos="3616">
          <p15:clr>
            <a:srgbClr val="A4A3A4"/>
          </p15:clr>
        </p15:guide>
        <p15:guide id="7" pos="2190">
          <p15:clr>
            <a:srgbClr val="A4A3A4"/>
          </p15:clr>
        </p15:guide>
        <p15:guide id="8" pos="2188">
          <p15:clr>
            <a:srgbClr val="A4A3A4"/>
          </p15:clr>
        </p15:guide>
        <p15:guide id="9" pos="5026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C23"/>
    <a:srgbClr val="E95125"/>
    <a:srgbClr val="3C5A77"/>
    <a:srgbClr val="BC5F2B"/>
    <a:srgbClr val="32547A"/>
    <a:srgbClr val="B8561A"/>
    <a:srgbClr val="B65A1F"/>
    <a:srgbClr val="5680AB"/>
    <a:srgbClr val="7A7A7A"/>
    <a:srgbClr val="6F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F39CAE-D7E7-8248-9A26-CD0E57E63259}" v="923" dt="2022-10-26T20:26:59.260"/>
    <p1510:client id="{9C2C7237-039B-BB97-D8E3-998F9133E56F}" v="53" dt="2022-10-26T20:16:45.7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6327"/>
  </p:normalViewPr>
  <p:slideViewPr>
    <p:cSldViewPr snapToGrid="0" snapToObjects="1">
      <p:cViewPr varScale="1">
        <p:scale>
          <a:sx n="123" d="100"/>
          <a:sy n="123" d="100"/>
        </p:scale>
        <p:origin x="2216" y="192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10/26/22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10/26/22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108" y="6038535"/>
            <a:ext cx="2374959" cy="44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11/10/2022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D. Benjamin | DUNE Token Plans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11/10/2022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D. Benjamin | DUNE Token Plans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11/10/2022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D. Benjamin | DUNE Token Plans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11/10/2022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D. Benjamin | DUNE Token Plans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11/10/2022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D. Benjamin | DUNE Token Plans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11/10/2022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D. Benjamin | DUNE Token Plans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11/10/2022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Timm D. Benjamin | DUNE Token Plans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108" y="6038535"/>
            <a:ext cx="2374959" cy="448893"/>
          </a:xfrm>
          <a:prstGeom prst="rect">
            <a:avLst/>
          </a:prstGeom>
        </p:spPr>
      </p:pic>
      <p:pic>
        <p:nvPicPr>
          <p:cNvPr id="2" name="Picture 1" descr="Logo&#10;&#10;Description automatically generated with medium confidence">
            <a:extLst>
              <a:ext uri="{FF2B5EF4-FFF2-40B4-BE49-F238E27FC236}">
                <a16:creationId xmlns:a16="http://schemas.microsoft.com/office/drawing/2014/main" id="{AAE739C8-B611-915E-68C8-D7F529BC4DB3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786038" y="6039372"/>
            <a:ext cx="1785962" cy="4480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11/10/2022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/>
              <a:t>S. Timm D. Benjamin | DUNE Token Plans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430" y="6489520"/>
            <a:ext cx="1414913" cy="267434"/>
          </a:xfrm>
          <a:prstGeom prst="rect">
            <a:avLst/>
          </a:prstGeom>
        </p:spPr>
      </p:pic>
      <p:pic>
        <p:nvPicPr>
          <p:cNvPr id="2" name="Picture 1" descr="Logo&#10;&#10;Description automatically generated with medium confidence">
            <a:extLst>
              <a:ext uri="{FF2B5EF4-FFF2-40B4-BE49-F238E27FC236}">
                <a16:creationId xmlns:a16="http://schemas.microsoft.com/office/drawing/2014/main" id="{17B687F6-CE36-D018-C1BC-0F297849E766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4734378" y="6410880"/>
            <a:ext cx="1785962" cy="4480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i="0" u="none" strike="noStrike" dirty="0">
                <a:solidFill>
                  <a:srgbClr val="F37C23"/>
                </a:solidFill>
                <a:effectLst/>
                <a:latin typeface="Helvetica" pitchFamily="2" charset="0"/>
              </a:rPr>
              <a:t>DUNE </a:t>
            </a:r>
            <a:r>
              <a:rPr lang="en-US" sz="2800" b="0" i="0" u="none" strike="noStrike" dirty="0" err="1">
                <a:solidFill>
                  <a:srgbClr val="F37C23"/>
                </a:solidFill>
                <a:effectLst/>
                <a:latin typeface="Helvetica" pitchFamily="2" charset="0"/>
              </a:rPr>
              <a:t>Rucio</a:t>
            </a:r>
            <a:r>
              <a:rPr lang="en-US" sz="2800" b="0" i="0" u="none" strike="noStrike" dirty="0">
                <a:solidFill>
                  <a:srgbClr val="F37C23"/>
                </a:solidFill>
                <a:effectLst/>
                <a:latin typeface="Helvetica" pitchFamily="2" charset="0"/>
              </a:rPr>
              <a:t> Deployment and Plans for the Token Era</a:t>
            </a:r>
            <a:endParaRPr lang="en-GB" sz="2800" dirty="0">
              <a:solidFill>
                <a:srgbClr val="F37C23"/>
              </a:solidFill>
              <a:latin typeface="Helvetica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Steven Timm (Fermilab) / Doug Benjamin (BNL)</a:t>
            </a:r>
          </a:p>
          <a:p>
            <a:r>
              <a:rPr lang="en-GB" dirty="0"/>
              <a:t>DUNE Data Management Group</a:t>
            </a:r>
          </a:p>
          <a:p>
            <a:endParaRPr lang="en-GB" dirty="0"/>
          </a:p>
          <a:p>
            <a:r>
              <a:rPr lang="en-GB" dirty="0" err="1"/>
              <a:t>Rucio</a:t>
            </a:r>
            <a:r>
              <a:rPr lang="en-GB" dirty="0"/>
              <a:t> Workshop 10 Nov 2022</a:t>
            </a:r>
          </a:p>
        </p:txBody>
      </p:sp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0EAF4F8-65B4-136F-8770-DB729A62D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Future Plans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0EAC03C-5203-A515-BBFF-094E86615A59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All our European storage elements shared with some other WLCG VO’s </a:t>
            </a:r>
          </a:p>
          <a:p>
            <a:r>
              <a:rPr lang="en-US" dirty="0"/>
              <a:t>Would be nice to have documented a hybrid configuration so we can test tokens in 2023-2024 time frame.</a:t>
            </a:r>
          </a:p>
          <a:p>
            <a:r>
              <a:rPr lang="en-US" dirty="0"/>
              <a:t>Goal:  Be ready to use tokens for all storage when </a:t>
            </a:r>
            <a:r>
              <a:rPr lang="en-US" dirty="0" err="1"/>
              <a:t>Rucio</a:t>
            </a:r>
            <a:r>
              <a:rPr lang="en-US" dirty="0"/>
              <a:t> token support is complete </a:t>
            </a:r>
          </a:p>
          <a:p>
            <a:r>
              <a:rPr lang="en-US" dirty="0"/>
              <a:t>Will participate in WLCG data challenge 2024 using tokens.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04395-3451-7ECF-4D82-E3BCD853A45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11/10/2022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A226B9-764E-5223-919E-E7D45F3B16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D. Benjamin | DUNE Token Plans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8FF53-340B-DF6E-B0C1-1D747A0C78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524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C9A02A7-B531-8D43-1021-FF4D92A54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86B8CE5-A7E3-1148-D01F-5F1732DC68F7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6D065-5BCA-6B70-EE95-07117513A6A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11/10/2022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5DE868-5E64-AC6A-8CEA-2E52AAB67E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D. Benjamin | DUNE Token Plans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45D51C-9EDD-030A-376F-387E2511E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037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DCFDB-23AD-F79C-ABE4-94720666E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CILogon</a:t>
            </a:r>
            <a:r>
              <a:rPr lang="en-US" sz="3200" dirty="0"/>
              <a:t> Web Auth Screen Shot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7A3F97-BD9F-8B2C-A0BE-4A29D792F37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11/10/2022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8AB6D1-FEFF-62BA-D269-F0DC50BC41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D. Benjamin | DUNE Token Plans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B06852-179B-DA4D-0605-E6E3675C7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10" name="Picture 9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EB9A158B-3A3B-B5B1-1A19-C8AB6F0CF3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381331"/>
            <a:ext cx="7772400" cy="2014151"/>
          </a:xfrm>
          <a:prstGeom prst="rect">
            <a:avLst/>
          </a:prstGeom>
        </p:spPr>
      </p:pic>
      <p:pic>
        <p:nvPicPr>
          <p:cNvPr id="12" name="Picture 11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82E0BB31-8CC7-5655-E672-F35DBC3ED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3359" y="1256611"/>
            <a:ext cx="5477741" cy="2845028"/>
          </a:xfrm>
          <a:prstGeom prst="rect">
            <a:avLst/>
          </a:prstGeom>
        </p:spPr>
      </p:pic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5DF4265C-EBAB-2956-6C4A-806BA321CB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877" y="1866325"/>
            <a:ext cx="35687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38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DUNE Compute and Storage Facilities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11/10/2022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877785" y="6549549"/>
            <a:ext cx="4349311" cy="149414"/>
          </a:xfrm>
        </p:spPr>
        <p:txBody>
          <a:bodyPr/>
          <a:lstStyle/>
          <a:p>
            <a:pPr>
              <a:defRPr/>
            </a:pPr>
            <a:r>
              <a:rPr lang="de-DE" dirty="0"/>
              <a:t>S. Timm D. Benjamin | DUNE Token Plans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6"/>
          </p:nvPr>
        </p:nvSpPr>
        <p:spPr>
          <a:xfrm>
            <a:off x="470059" y="1206940"/>
            <a:ext cx="3004665" cy="4923695"/>
          </a:xfrm>
        </p:spPr>
        <p:txBody>
          <a:bodyPr>
            <a:normAutofit fontScale="92500"/>
          </a:bodyPr>
          <a:lstStyle/>
          <a:p>
            <a:r>
              <a:rPr lang="en-GB" dirty="0"/>
              <a:t>17 active RSEs around the world. 21PB data</a:t>
            </a:r>
          </a:p>
          <a:p>
            <a:r>
              <a:rPr lang="en-GB" dirty="0"/>
              <a:t>Primary tape sites at FNAL and CERN, (raw data)</a:t>
            </a:r>
          </a:p>
          <a:p>
            <a:r>
              <a:rPr lang="en-GB" dirty="0"/>
              <a:t>Secondary tape sites at RAL and IN2P3 (reconstructed data)</a:t>
            </a:r>
          </a:p>
          <a:p>
            <a:r>
              <a:rPr lang="en-GB" dirty="0"/>
              <a:t>Topology – data at “local” “nearby” “stream”</a:t>
            </a:r>
          </a:p>
          <a:p>
            <a:r>
              <a:rPr lang="en-GB" dirty="0"/>
              <a:t>Data model: Copies of current MC and </a:t>
            </a:r>
            <a:r>
              <a:rPr lang="en-GB" dirty="0" err="1"/>
              <a:t>reco</a:t>
            </a:r>
            <a:r>
              <a:rPr lang="en-GB" dirty="0"/>
              <a:t> on disk in US and Europe.</a:t>
            </a:r>
          </a:p>
          <a:p>
            <a:endParaRPr lang="en-GB" dirty="0"/>
          </a:p>
        </p:txBody>
      </p:sp>
      <p:pic>
        <p:nvPicPr>
          <p:cNvPr id="12" name="Picture Placeholder 11" descr="Diagram&#10;&#10;Description automatically generated">
            <a:extLst>
              <a:ext uri="{FF2B5EF4-FFF2-40B4-BE49-F238E27FC236}">
                <a16:creationId xmlns:a16="http://schemas.microsoft.com/office/drawing/2014/main" id="{2E179272-1E15-558B-6BDB-56C316E04D9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/>
          <a:srcRect t="-13131" b="-13131"/>
          <a:stretch/>
        </p:blipFill>
        <p:spPr>
          <a:xfrm>
            <a:off x="3475539" y="746100"/>
            <a:ext cx="5570655" cy="5669280"/>
          </a:xfrm>
        </p:spPr>
      </p:pic>
    </p:spTree>
    <p:extLst>
      <p:ext uri="{BB962C8B-B14F-4D97-AF65-F5344CB8AC3E}">
        <p14:creationId xmlns:p14="http://schemas.microsoft.com/office/powerpoint/2010/main" val="1905254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F9B2A-A7EC-D024-286E-773137B41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DUNE Software Terminology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0ECD3-B549-FF00-BA55-9ABC9C7EF78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11/10/2022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8FE72-B83B-3812-D134-D2C6309484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D. Benjamin | DUNE Token Plans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65BE4-6E24-31B0-A83E-291E3C26B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9989130B-F47E-2E30-D837-C4C6D7B180A5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3322706564"/>
              </p:ext>
            </p:extLst>
          </p:nvPr>
        </p:nvGraphicFramePr>
        <p:xfrm>
          <a:off x="258096" y="1207524"/>
          <a:ext cx="8647566" cy="443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8949">
                  <a:extLst>
                    <a:ext uri="{9D8B030D-6E8A-4147-A177-3AD203B41FA5}">
                      <a16:colId xmlns:a16="http://schemas.microsoft.com/office/drawing/2014/main" val="2981664242"/>
                    </a:ext>
                  </a:extLst>
                </a:gridCol>
                <a:gridCol w="3823855">
                  <a:extLst>
                    <a:ext uri="{9D8B030D-6E8A-4147-A177-3AD203B41FA5}">
                      <a16:colId xmlns:a16="http://schemas.microsoft.com/office/drawing/2014/main" val="1268575074"/>
                    </a:ext>
                  </a:extLst>
                </a:gridCol>
                <a:gridCol w="1704762">
                  <a:extLst>
                    <a:ext uri="{9D8B030D-6E8A-4147-A177-3AD203B41FA5}">
                      <a16:colId xmlns:a16="http://schemas.microsoft.com/office/drawing/2014/main" val="3135114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Token-ready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28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err="1"/>
                        <a:t>Rucio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Replica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See this conf.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324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FTS3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File transport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326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Declaration/Ingest Daemon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Declare files to </a:t>
                      </a:r>
                      <a:r>
                        <a:rPr lang="en-US" err="1"/>
                        <a:t>Rucio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 (Planned)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391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err="1"/>
                        <a:t>MetaCat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Metadata daemon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 (Planned)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618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Data Dispatcher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File URL delivery to 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 (Planned)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33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err="1"/>
                        <a:t>dCache</a:t>
                      </a:r>
                      <a:r>
                        <a:rPr lang="en-US"/>
                        <a:t> (</a:t>
                      </a:r>
                      <a:r>
                        <a:rPr lang="en-US" err="1"/>
                        <a:t>Enstore</a:t>
                      </a:r>
                      <a:r>
                        <a:rPr lang="en-US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671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EOS (CTA)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132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Other storage providers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693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err="1"/>
                        <a:t>HTCondor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Batch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92049"/>
                  </a:ext>
                </a:extLst>
              </a:tr>
              <a:tr h="216621">
                <a:tc>
                  <a:txBody>
                    <a:bodyPr/>
                    <a:lstStyle/>
                    <a:p>
                      <a:r>
                        <a:rPr lang="en-US" err="1"/>
                        <a:t>GlideinWMS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Workload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290271"/>
                  </a:ext>
                </a:extLst>
              </a:tr>
              <a:tr h="216621">
                <a:tc>
                  <a:txBody>
                    <a:bodyPr/>
                    <a:lstStyle/>
                    <a:p>
                      <a:r>
                        <a:rPr lang="en-US"/>
                        <a:t>Workflow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Workflow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342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522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EB040-F120-EB9B-1F90-192FD58C5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CILogon</a:t>
            </a:r>
            <a:r>
              <a:rPr lang="en-US" sz="3200" dirty="0"/>
              <a:t> Token Issuer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0D37967-17FE-CB9C-103B-39AF3F737F52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 lIns="0" tIns="45720" rIns="0" bIns="45720" anchor="t">
            <a:normAutofit fontScale="85000" lnSpcReduction="10000"/>
          </a:bodyPr>
          <a:lstStyle/>
          <a:p>
            <a:pPr marL="255905" indent="-264795"/>
            <a:r>
              <a:rPr lang="en-US" dirty="0"/>
              <a:t>Operated by </a:t>
            </a:r>
            <a:r>
              <a:rPr lang="en-US" dirty="0" err="1"/>
              <a:t>CILogon</a:t>
            </a:r>
            <a:r>
              <a:rPr lang="en-US" dirty="0"/>
              <a:t> on behalf of Fermilab-based VOs</a:t>
            </a:r>
          </a:p>
          <a:p>
            <a:pPr marL="255905" indent="-264795"/>
            <a:r>
              <a:rPr lang="en-US" dirty="0"/>
              <a:t>Driven by LDAP server which is filled from Fermilab’s FERRY DB</a:t>
            </a:r>
          </a:p>
          <a:p>
            <a:pPr marL="255905" indent="-264795"/>
            <a:r>
              <a:rPr lang="en-US" dirty="0"/>
              <a:t>Authentication for tokens can be via Fermi Kerberos or the Fermi IdP</a:t>
            </a:r>
          </a:p>
          <a:p>
            <a:pPr marL="255905" indent="-264795"/>
            <a:r>
              <a:rPr lang="en-US" dirty="0"/>
              <a:t>Issues tokens completely compatible with WLCG schema (see next slide)</a:t>
            </a:r>
          </a:p>
          <a:p>
            <a:pPr marL="255905" indent="-264795"/>
            <a:r>
              <a:rPr lang="en-US" dirty="0"/>
              <a:t>Fermi users can use “</a:t>
            </a:r>
            <a:r>
              <a:rPr lang="en-US" dirty="0" err="1"/>
              <a:t>htgettoken</a:t>
            </a:r>
            <a:r>
              <a:rPr lang="en-US" dirty="0"/>
              <a:t>” utility</a:t>
            </a:r>
          </a:p>
          <a:p>
            <a:pPr marL="541020" lvl="1"/>
            <a:r>
              <a:rPr lang="en-US" dirty="0"/>
              <a:t>(don’t have to make an </a:t>
            </a:r>
            <a:r>
              <a:rPr lang="en-US" dirty="0" err="1"/>
              <a:t>oidc</a:t>
            </a:r>
            <a:r>
              <a:rPr lang="en-US" dirty="0"/>
              <a:t> client, etc.)</a:t>
            </a:r>
            <a:endParaRPr lang="en-US" dirty="0">
              <a:cs typeface="Helvetica"/>
            </a:endParaRPr>
          </a:p>
          <a:p>
            <a:pPr marL="541020" lvl="1"/>
            <a:r>
              <a:rPr lang="en-US" dirty="0"/>
              <a:t>Common commands such as job submission, file transfer, get tokens if necessary, transparent to the user</a:t>
            </a:r>
          </a:p>
          <a:p>
            <a:pPr marL="541020" lvl="1"/>
            <a:r>
              <a:rPr lang="en-US" dirty="0">
                <a:cs typeface="Helvetica"/>
              </a:rPr>
              <a:t>Short-lived bearer tokens stored on volatile disk area.</a:t>
            </a:r>
          </a:p>
          <a:p>
            <a:pPr marL="255905" indent="-264795"/>
            <a:r>
              <a:rPr lang="en-US" dirty="0"/>
              <a:t>Unlike IAM, </a:t>
            </a:r>
            <a:r>
              <a:rPr lang="en-US" dirty="0" err="1"/>
              <a:t>CILogon</a:t>
            </a:r>
            <a:r>
              <a:rPr lang="en-US" dirty="0"/>
              <a:t> is not an all-in-one server--does not support legacy </a:t>
            </a:r>
            <a:r>
              <a:rPr lang="en-US" dirty="0" err="1"/>
              <a:t>voms</a:t>
            </a:r>
            <a:r>
              <a:rPr lang="en-US" dirty="0"/>
              <a:t>-proxies (will keep legacy VOMS server up)</a:t>
            </a:r>
          </a:p>
          <a:p>
            <a:pPr marL="255905" indent="-264795"/>
            <a:r>
              <a:rPr lang="en-US" dirty="0"/>
              <a:t>Any </a:t>
            </a:r>
            <a:r>
              <a:rPr lang="en-US" dirty="0" err="1"/>
              <a:t>oidc</a:t>
            </a:r>
            <a:r>
              <a:rPr lang="en-US" dirty="0"/>
              <a:t>-client workflows or SCIM scripts will need to be tested against this server too.</a:t>
            </a:r>
            <a:br>
              <a:rPr lang="en-US" dirty="0"/>
            </a:b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A61B56-463D-4679-377D-796AE7E72E9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11/10/2022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02DD0C-256B-F977-A99A-E3C9146A96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D. Benjamin | DUNE Token Plans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30459C-703D-7B31-A0AC-BB30E23EF1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055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Physics Groups </a:t>
            </a:r>
            <a:r>
              <a:rPr lang="en-US" sz="3600" dirty="0" err="1"/>
              <a:t>dCache</a:t>
            </a:r>
            <a:endParaRPr lang="en-US" sz="36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ADC76C1-3F9F-DB99-A2B0-D97892B791D9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First exposure of DUNE users to token-based storage</a:t>
            </a:r>
          </a:p>
          <a:p>
            <a:r>
              <a:rPr lang="en-US" dirty="0"/>
              <a:t>11 extra token roles created, each with extra scope to create files in one group directory—quotas based on GID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11/10/2022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D. Benjamin | DUNE Token Plans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9D9732-8B95-18F1-8515-E686FE08E18D}"/>
              </a:ext>
            </a:extLst>
          </p:cNvPr>
          <p:cNvSpPr txBox="1"/>
          <p:nvPr/>
        </p:nvSpPr>
        <p:spPr>
          <a:xfrm>
            <a:off x="666623" y="2363787"/>
            <a:ext cx="788102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{</a:t>
            </a:r>
            <a:endParaRPr lang="en-US" sz="1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</a:t>
            </a:r>
            <a:r>
              <a:rPr lang="en-US" sz="1400" b="1" dirty="0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sz="1400" b="1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wlcg.ver</a:t>
            </a:r>
            <a:r>
              <a:rPr lang="en-US" sz="1400" b="1" dirty="0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US" sz="14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"1.0"</a:t>
            </a:r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</a:t>
            </a:r>
            <a:endParaRPr lang="en-US" sz="1400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</a:t>
            </a:r>
            <a:r>
              <a:rPr lang="en-US" sz="1400" b="1" dirty="0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sz="1400" b="1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aud</a:t>
            </a:r>
            <a:r>
              <a:rPr lang="en-US" sz="1400" b="1" dirty="0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US" sz="14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"https://</a:t>
            </a:r>
            <a:r>
              <a:rPr lang="en-US" sz="1400" dirty="0" err="1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wlcg.cern.ch</a:t>
            </a:r>
            <a:r>
              <a:rPr lang="en-US" sz="14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/</a:t>
            </a:r>
            <a:r>
              <a:rPr lang="en-US" sz="1400" dirty="0" err="1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jwt</a:t>
            </a:r>
            <a:r>
              <a:rPr lang="en-US" sz="14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/v1/any"</a:t>
            </a:r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</a:t>
            </a:r>
            <a:endParaRPr lang="en-US" sz="1400" dirty="0">
              <a:solidFill>
                <a:srgbClr val="2FB41D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</a:t>
            </a:r>
            <a:r>
              <a:rPr lang="en-US" sz="1400" b="1" dirty="0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"sub"</a:t>
            </a:r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US" sz="14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sz="1400" dirty="0" err="1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dunendsim@fnal.gov</a:t>
            </a:r>
            <a:r>
              <a:rPr lang="en-US" sz="14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</a:t>
            </a:r>
            <a:endParaRPr lang="en-US" sz="1400" dirty="0">
              <a:solidFill>
                <a:srgbClr val="2FB41D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</a:t>
            </a:r>
            <a:r>
              <a:rPr lang="en-US" sz="1400" b="1" dirty="0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sz="1400" b="1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nbf</a:t>
            </a:r>
            <a:r>
              <a:rPr lang="en-US" sz="1400" b="1" dirty="0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1666573161</a:t>
            </a:r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</a:t>
            </a:r>
            <a:endParaRPr lang="en-US" sz="1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</a:t>
            </a:r>
            <a:r>
              <a:rPr lang="en-US" sz="1400" b="1" dirty="0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"scope"</a:t>
            </a:r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US" sz="14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sz="1400" dirty="0" err="1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storage.create</a:t>
            </a:r>
            <a:r>
              <a:rPr lang="en-US" sz="14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:/dune/scratch/users/</a:t>
            </a:r>
            <a:r>
              <a:rPr lang="en-US" sz="1400" dirty="0" err="1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timm</a:t>
            </a:r>
            <a:r>
              <a:rPr lang="en-US" sz="14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effectLst/>
                <a:highlight>
                  <a:srgbClr val="000000"/>
                </a:highlight>
                <a:latin typeface="Menlo" panose="020B0609030804020204" pitchFamily="49" charset="0"/>
              </a:rPr>
              <a:t>storage.create</a:t>
            </a:r>
            <a:r>
              <a:rPr lang="en-US" sz="1400" dirty="0">
                <a:solidFill>
                  <a:schemeClr val="bg1"/>
                </a:solidFill>
                <a:effectLst/>
                <a:highlight>
                  <a:srgbClr val="000000"/>
                </a:highlight>
                <a:latin typeface="Menlo" panose="020B0609030804020204" pitchFamily="49" charset="0"/>
              </a:rPr>
              <a:t>:/dune/persistent/</a:t>
            </a:r>
            <a:r>
              <a:rPr lang="en-US" sz="1400" dirty="0" err="1">
                <a:solidFill>
                  <a:schemeClr val="bg1"/>
                </a:solidFill>
                <a:effectLst/>
                <a:highlight>
                  <a:srgbClr val="000000"/>
                </a:highlight>
                <a:latin typeface="Menlo" panose="020B0609030804020204" pitchFamily="49" charset="0"/>
              </a:rPr>
              <a:t>physicsgroups</a:t>
            </a:r>
            <a:r>
              <a:rPr lang="en-US" sz="1400" dirty="0">
                <a:solidFill>
                  <a:schemeClr val="bg1"/>
                </a:solidFill>
                <a:effectLst/>
                <a:highlight>
                  <a:srgbClr val="000000"/>
                </a:highlight>
                <a:latin typeface="Menlo" panose="020B0609030804020204" pitchFamily="49" charset="0"/>
              </a:rPr>
              <a:t>/</a:t>
            </a:r>
            <a:r>
              <a:rPr lang="en-US" sz="1400" dirty="0" err="1">
                <a:solidFill>
                  <a:schemeClr val="bg1"/>
                </a:solidFill>
                <a:effectLst/>
                <a:highlight>
                  <a:srgbClr val="000000"/>
                </a:highlight>
                <a:latin typeface="Menlo" panose="020B0609030804020204" pitchFamily="49" charset="0"/>
              </a:rPr>
              <a:t>dunendsim</a:t>
            </a:r>
            <a:r>
              <a:rPr lang="en-US" sz="1400" dirty="0">
                <a:solidFill>
                  <a:schemeClr val="bg1"/>
                </a:solidFill>
                <a:effectLst/>
                <a:highlight>
                  <a:srgbClr val="000000"/>
                </a:highlight>
                <a:latin typeface="Menlo" panose="020B0609030804020204" pitchFamily="49" charset="0"/>
              </a:rPr>
              <a:t> </a:t>
            </a:r>
            <a:r>
              <a:rPr lang="en-US" sz="1400" dirty="0" err="1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compute.create</a:t>
            </a:r>
            <a:r>
              <a:rPr lang="en-US" sz="14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400" dirty="0" err="1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compute.read</a:t>
            </a:r>
            <a:r>
              <a:rPr lang="en-US" sz="14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400" dirty="0" err="1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compute.cancel</a:t>
            </a:r>
            <a:r>
              <a:rPr lang="en-US" sz="14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400" dirty="0" err="1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compute.modify</a:t>
            </a:r>
            <a:r>
              <a:rPr lang="en-US" sz="14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1400" dirty="0" err="1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storage.read</a:t>
            </a:r>
            <a:r>
              <a:rPr lang="en-US" sz="14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:/dune"</a:t>
            </a:r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</a:t>
            </a:r>
            <a:endParaRPr lang="en-US" sz="1400" dirty="0">
              <a:solidFill>
                <a:srgbClr val="2FB41D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</a:t>
            </a:r>
            <a:r>
              <a:rPr lang="en-US" sz="1400" b="1" dirty="0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sz="1400" b="1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iss</a:t>
            </a:r>
            <a:r>
              <a:rPr lang="en-US" sz="1400" b="1" dirty="0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US" sz="14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"https://</a:t>
            </a:r>
            <a:r>
              <a:rPr lang="en-US" sz="1400" dirty="0" err="1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cilogon.org</a:t>
            </a:r>
            <a:r>
              <a:rPr lang="en-US" sz="14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/dune"</a:t>
            </a:r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</a:t>
            </a:r>
            <a:endParaRPr lang="en-US" sz="1400" dirty="0">
              <a:solidFill>
                <a:srgbClr val="2FB41D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</a:t>
            </a:r>
            <a:r>
              <a:rPr lang="en-US" sz="1400" b="1" dirty="0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"exp"</a:t>
            </a:r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1666583966</a:t>
            </a:r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</a:t>
            </a:r>
            <a:endParaRPr lang="en-US" sz="1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</a:t>
            </a:r>
            <a:r>
              <a:rPr lang="en-US" sz="1400" b="1" dirty="0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sz="1400" b="1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iat</a:t>
            </a:r>
            <a:r>
              <a:rPr lang="en-US" sz="1400" b="1" dirty="0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US" sz="14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1666573166</a:t>
            </a:r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</a:t>
            </a:r>
            <a:endParaRPr lang="en-US" sz="1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</a:t>
            </a:r>
            <a:r>
              <a:rPr lang="en-US" sz="1400" b="1" dirty="0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sz="1400" b="1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wlcg.groups</a:t>
            </a:r>
            <a:r>
              <a:rPr lang="en-US" sz="1400" b="1" dirty="0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[</a:t>
            </a:r>
            <a:endParaRPr lang="en-US" sz="1400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sz="14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"/dune"</a:t>
            </a:r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</a:t>
            </a:r>
            <a:endParaRPr lang="en-US" sz="1400" dirty="0">
              <a:solidFill>
                <a:srgbClr val="2FB41D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sz="14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"/dune/</a:t>
            </a:r>
            <a:r>
              <a:rPr lang="en-US" sz="1400" dirty="0" err="1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neardetsim</a:t>
            </a:r>
            <a:r>
              <a:rPr lang="en-US" sz="14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</a:t>
            </a:r>
          </a:p>
          <a:p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],</a:t>
            </a:r>
            <a:endParaRPr lang="en-US" sz="1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</a:t>
            </a:r>
            <a:r>
              <a:rPr lang="en-US" sz="1400" b="1" dirty="0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sz="1400" b="1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jti</a:t>
            </a:r>
            <a:r>
              <a:rPr lang="en-US" sz="1400" b="1" dirty="0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US" sz="14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"https://</a:t>
            </a:r>
            <a:r>
              <a:rPr lang="en-US" sz="1400" dirty="0" err="1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cilogon.org</a:t>
            </a:r>
            <a:r>
              <a:rPr lang="en-US" sz="14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/oauth2/453f0e3107421319a1b837bf2cd9ff13?type=</a:t>
            </a:r>
            <a:r>
              <a:rPr lang="en-US" sz="1400" dirty="0" err="1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accessToken&amp;ts</a:t>
            </a:r>
            <a:r>
              <a:rPr lang="en-US" sz="1400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=1666573165975&amp;version=v2.0&amp;lifetime=10800000"</a:t>
            </a:r>
          </a:p>
          <a:p>
            <a:r>
              <a:rPr lang="en-US" sz="1400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}</a:t>
            </a:r>
            <a:endParaRPr lang="en-US" sz="1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360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9B5BC-3969-1859-6DB5-CA0F65A94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DUNE Data Challenge and Processing Workflows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2702525-CBB6-D005-A427-C2051C6AEE1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44699" y="1217709"/>
            <a:ext cx="8232771" cy="507030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New Workflow System being scale tested in Data Challenge 4.</a:t>
            </a:r>
          </a:p>
          <a:p>
            <a:pPr lvl="1"/>
            <a:r>
              <a:rPr lang="en-US" dirty="0"/>
              <a:t>5 copies * 500 TB of test data spread out around the world.</a:t>
            </a:r>
          </a:p>
          <a:p>
            <a:r>
              <a:rPr lang="en-US" dirty="0"/>
              <a:t>Ultra-late-binding: select workflow task and file to be processed at run time</a:t>
            </a:r>
          </a:p>
          <a:p>
            <a:r>
              <a:rPr lang="en-US" dirty="0"/>
              <a:t>Generic jobs are submitted to sites </a:t>
            </a:r>
          </a:p>
          <a:p>
            <a:pPr lvl="1"/>
            <a:r>
              <a:rPr lang="en-US" dirty="0"/>
              <a:t>Handle the tasks of requesting a workflow and file,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Use production credentials to access storage on behalf of the user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Data is downloaded or streamed from nearest </a:t>
            </a:r>
            <a:r>
              <a:rPr lang="en-US" dirty="0" err="1"/>
              <a:t>Rucio</a:t>
            </a:r>
            <a:r>
              <a:rPr lang="en-US" dirty="0"/>
              <a:t> RSE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Rucio</a:t>
            </a:r>
            <a:r>
              <a:rPr lang="en-US" dirty="0"/>
              <a:t> upload to send results back to </a:t>
            </a:r>
            <a:r>
              <a:rPr lang="en-US" dirty="0" err="1"/>
              <a:t>Rucio</a:t>
            </a:r>
            <a:r>
              <a:rPr lang="en-US" dirty="0"/>
              <a:t> RSE </a:t>
            </a:r>
          </a:p>
          <a:p>
            <a:pPr lvl="1"/>
            <a:r>
              <a:rPr lang="en-US" dirty="0"/>
              <a:t>This generates a lot of single file rules, want to get around this eventually.</a:t>
            </a:r>
          </a:p>
          <a:p>
            <a:r>
              <a:rPr lang="en-US" dirty="0"/>
              <a:t>Currently all in-job storage access done by X.509 proxy</a:t>
            </a:r>
          </a:p>
          <a:p>
            <a:r>
              <a:rPr lang="en-US" dirty="0"/>
              <a:t>Expect switching to tokens will be straightforward </a:t>
            </a:r>
          </a:p>
          <a:p>
            <a:r>
              <a:rPr lang="en-US" dirty="0"/>
              <a:t>All inputs and outputs under production ownership now, </a:t>
            </a:r>
          </a:p>
          <a:p>
            <a:pPr lvl="1"/>
            <a:r>
              <a:rPr lang="en-US" dirty="0"/>
              <a:t>Want to keep it that way in token era.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27CB5C-4E82-9DD9-E224-40AC254A9D3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11/10/2022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8817A7-B96F-4CE5-2327-EB3F9EC0E4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D. Benjamin | DUNE Token Plans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EF9ACE-9066-94E2-15CD-E9CD3DA406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768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EA35B-D6F6-35BC-924F-2B97CB524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Current Permission Layout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E1975E9-8F7A-D167-AAD5-2DD5EF98FEC1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Contrast—Fermilab (many users) and other sites (all the same user. </a:t>
            </a:r>
          </a:p>
          <a:p>
            <a:pPr lvl="1"/>
            <a:r>
              <a:rPr lang="en-US" dirty="0"/>
              <a:t>At Fermilab individual token subjects (and DN) map to individual user names—and then ”</a:t>
            </a:r>
            <a:r>
              <a:rPr lang="en-US" dirty="0" err="1"/>
              <a:t>dunepro</a:t>
            </a:r>
            <a:r>
              <a:rPr lang="en-US" dirty="0"/>
              <a:t>” owns all the production files</a:t>
            </a:r>
          </a:p>
          <a:p>
            <a:pPr lvl="1"/>
            <a:r>
              <a:rPr lang="en-US" dirty="0"/>
              <a:t>At remote sites all files managed </a:t>
            </a:r>
            <a:r>
              <a:rPr lang="en-US" dirty="0" err="1"/>
              <a:t>Dunepro</a:t>
            </a:r>
            <a:r>
              <a:rPr lang="en-US" dirty="0"/>
              <a:t> or the equivalent </a:t>
            </a:r>
            <a:r>
              <a:rPr lang="en-US" dirty="0" err="1"/>
              <a:t>voms</a:t>
            </a:r>
            <a:r>
              <a:rPr lang="en-US" dirty="0"/>
              <a:t> role /dune/Role=Production</a:t>
            </a:r>
          </a:p>
          <a:p>
            <a:pPr lvl="2"/>
            <a:r>
              <a:rPr lang="en-US" dirty="0"/>
              <a:t>This is the only way we know to make it so  that the </a:t>
            </a:r>
            <a:r>
              <a:rPr lang="en-US" dirty="0" err="1"/>
              <a:t>rucio</a:t>
            </a:r>
            <a:r>
              <a:rPr lang="en-US" dirty="0"/>
              <a:t> daemon can move files via rules and delete them.</a:t>
            </a:r>
          </a:p>
          <a:p>
            <a:pPr lvl="2"/>
            <a:r>
              <a:rPr lang="en-US" dirty="0"/>
              <a:t>If we are missing something please let us know.</a:t>
            </a:r>
          </a:p>
          <a:p>
            <a:pPr lvl="1"/>
            <a:r>
              <a:rPr lang="en-US" dirty="0"/>
              <a:t>Corner cases exist:</a:t>
            </a:r>
          </a:p>
          <a:p>
            <a:pPr lvl="2"/>
            <a:r>
              <a:rPr lang="en-US" dirty="0"/>
              <a:t>most </a:t>
            </a:r>
            <a:r>
              <a:rPr lang="en-US" dirty="0" err="1"/>
              <a:t>dCache</a:t>
            </a:r>
            <a:r>
              <a:rPr lang="en-US" dirty="0"/>
              <a:t> space mounted @ FNAL via NFS v4.1, files can end up with different owners between tokens and </a:t>
            </a:r>
            <a:r>
              <a:rPr lang="en-US" dirty="0" err="1"/>
              <a:t>unix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X.509 proxies can write directories tokens can’t, and vice versa.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48B3DF-2A86-6CF3-6A88-78AF2C1BF65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11/10/2022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E8C59-5CD8-81EA-6D9C-FA664A698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D. Benjamin | DUNE Token Plans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03D347-0389-8C9D-046B-9AA6F98D9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88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3CA1B-DC96-5751-99BD-4621A455E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Constraints From External Software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840A949-621B-339B-C2E3-608797B939F2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All DUNE pilot jobs already being submitted with tokens</a:t>
            </a:r>
          </a:p>
          <a:p>
            <a:r>
              <a:rPr lang="en-US" dirty="0"/>
              <a:t>Grid Community Toolkit already end-of-life (as of May 2022)</a:t>
            </a:r>
          </a:p>
          <a:p>
            <a:pPr lvl="1"/>
            <a:r>
              <a:rPr lang="en-US" dirty="0"/>
              <a:t>Some key software still available in EPEL but not assured.</a:t>
            </a:r>
          </a:p>
          <a:p>
            <a:r>
              <a:rPr lang="en-US" dirty="0"/>
              <a:t>User job submission with tokens is in beta “</a:t>
            </a:r>
            <a:r>
              <a:rPr lang="en-US" dirty="0" err="1"/>
              <a:t>Jobsub</a:t>
            </a:r>
            <a:r>
              <a:rPr lang="en-US" dirty="0"/>
              <a:t>-lite”</a:t>
            </a:r>
          </a:p>
          <a:p>
            <a:r>
              <a:rPr lang="en-US" dirty="0" err="1"/>
              <a:t>HTCondor</a:t>
            </a:r>
            <a:r>
              <a:rPr lang="en-US" dirty="0"/>
              <a:t> 9.0 supporting GSI goes away March 2023</a:t>
            </a:r>
          </a:p>
          <a:p>
            <a:r>
              <a:rPr lang="en-US" dirty="0"/>
              <a:t>There are rough plans to carry X.509 proxy in jobs for writing storage</a:t>
            </a:r>
          </a:p>
          <a:p>
            <a:pPr lvl="1"/>
            <a:r>
              <a:rPr lang="en-US" dirty="0"/>
              <a:t>Will have to maintain this hybrid mode at least until </a:t>
            </a:r>
            <a:r>
              <a:rPr lang="en-US" dirty="0" err="1"/>
              <a:t>Rucio</a:t>
            </a:r>
            <a:r>
              <a:rPr lang="en-US" dirty="0"/>
              <a:t> token support is ready (2024)?</a:t>
            </a:r>
          </a:p>
          <a:p>
            <a:pPr lvl="1"/>
            <a:r>
              <a:rPr lang="en-US" dirty="0"/>
              <a:t>May have to maintain this hybrid mode until our last DUNE SE supports tokens (end of LHC Run 3).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BD6CF1-3BE7-D9C8-6E95-BA8D94479E4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11/10/2022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A1E010-2C2C-DAE9-C62F-60584114E2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D. Benjamin | DUNE Token Plans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1EC705-2838-689A-7BE1-992B71E6B8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03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27E23C00-4250-AEDB-AF11-5864B495E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Questions on future token-exchange workflows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6FB9940-EBF8-D77C-3468-9D36FD8A2AE6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DUNE has variety of storage providers </a:t>
            </a:r>
          </a:p>
          <a:p>
            <a:pPr lvl="1"/>
            <a:r>
              <a:rPr lang="en-US" dirty="0"/>
              <a:t>EOS, </a:t>
            </a:r>
            <a:r>
              <a:rPr lang="en-US" dirty="0" err="1"/>
              <a:t>XRootD</a:t>
            </a:r>
            <a:r>
              <a:rPr lang="en-US" dirty="0"/>
              <a:t>, </a:t>
            </a:r>
            <a:r>
              <a:rPr lang="en-US" dirty="0" err="1"/>
              <a:t>dCache</a:t>
            </a:r>
            <a:r>
              <a:rPr lang="en-US" dirty="0"/>
              <a:t>, </a:t>
            </a:r>
            <a:r>
              <a:rPr lang="en-US" dirty="0" err="1"/>
              <a:t>Enstore</a:t>
            </a:r>
            <a:r>
              <a:rPr lang="en-US" dirty="0"/>
              <a:t>, CTA, DPM, ECHO, STORM, </a:t>
            </a:r>
            <a:r>
              <a:rPr lang="en-US" dirty="0" err="1"/>
              <a:t>Ceph</a:t>
            </a:r>
            <a:endParaRPr lang="en-US" dirty="0"/>
          </a:p>
          <a:p>
            <a:pPr lvl="1"/>
            <a:r>
              <a:rPr lang="en-US" dirty="0"/>
              <a:t>Details of who owns the files are crucial</a:t>
            </a:r>
          </a:p>
          <a:p>
            <a:pPr lvl="1"/>
            <a:r>
              <a:rPr lang="en-US" dirty="0" err="1"/>
              <a:t>dCache</a:t>
            </a:r>
            <a:r>
              <a:rPr lang="en-US" dirty="0"/>
              <a:t> @ Fermilab may be different than </a:t>
            </a:r>
            <a:r>
              <a:rPr lang="en-US" dirty="0" err="1"/>
              <a:t>dCache</a:t>
            </a:r>
            <a:r>
              <a:rPr lang="en-US" dirty="0"/>
              <a:t> @ BNL</a:t>
            </a:r>
          </a:p>
          <a:p>
            <a:pPr lvl="1"/>
            <a:r>
              <a:rPr lang="en-US" dirty="0"/>
              <a:t>DUNE’s goal to try to make all files movable/readable/</a:t>
            </a:r>
            <a:r>
              <a:rPr lang="en-US" dirty="0" err="1"/>
              <a:t>deleteable</a:t>
            </a:r>
            <a:r>
              <a:rPr lang="en-US" dirty="0"/>
              <a:t> by the </a:t>
            </a:r>
            <a:r>
              <a:rPr lang="en-US" dirty="0" err="1"/>
              <a:t>rucio</a:t>
            </a:r>
            <a:r>
              <a:rPr lang="en-US" dirty="0"/>
              <a:t> daemon</a:t>
            </a:r>
          </a:p>
          <a:p>
            <a:r>
              <a:rPr lang="en-US" dirty="0"/>
              <a:t>Expiration times of tokens—how long</a:t>
            </a:r>
          </a:p>
          <a:p>
            <a:r>
              <a:rPr lang="en-US" dirty="0"/>
              <a:t>Do they have refresh tokens on them</a:t>
            </a:r>
          </a:p>
          <a:p>
            <a:r>
              <a:rPr lang="en-US" dirty="0"/>
              <a:t>Scenarios to avoid:  </a:t>
            </a:r>
          </a:p>
          <a:p>
            <a:pPr lvl="1"/>
            <a:r>
              <a:rPr lang="en-US" dirty="0"/>
              <a:t>User uploads file to </a:t>
            </a:r>
            <a:r>
              <a:rPr lang="en-US" dirty="0" err="1"/>
              <a:t>Rucio</a:t>
            </a:r>
            <a:r>
              <a:rPr lang="en-US" dirty="0"/>
              <a:t> which the </a:t>
            </a:r>
            <a:r>
              <a:rPr lang="en-US" dirty="0" err="1"/>
              <a:t>rucio</a:t>
            </a:r>
            <a:r>
              <a:rPr lang="en-US" dirty="0"/>
              <a:t> daemon then can’t move or control.</a:t>
            </a:r>
          </a:p>
          <a:p>
            <a:pPr lvl="1"/>
            <a:r>
              <a:rPr lang="en-US" dirty="0"/>
              <a:t>Multiple users owning various branches of a hashed </a:t>
            </a:r>
            <a:r>
              <a:rPr lang="en-US" dirty="0" err="1"/>
              <a:t>rucio</a:t>
            </a:r>
            <a:r>
              <a:rPr lang="en-US" dirty="0"/>
              <a:t> directory tree</a:t>
            </a:r>
          </a:p>
          <a:p>
            <a:r>
              <a:rPr lang="en-US" dirty="0"/>
              <a:t>Load on token issuer? </a:t>
            </a:r>
          </a:p>
          <a:p>
            <a:pPr lvl="1"/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2F33E6-9A3D-D2EC-9FC5-2CCB18D51B2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11/10/2022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1CAE9D-CAFA-342D-8EB3-EE995A4317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D. Benjamin | DUNE Token Plans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748DCB-F74C-F6AA-C30F-029AC03409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10291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nesc_datamgmt" id="{1A0D568B-1A63-2542-A369-D5C1377C54F5}" vid="{013780BD-2E6C-3A45-A756-E0F40A379686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nesc_datamgmt" id="{1A0D568B-1A63-2542-A369-D5C1377C54F5}" vid="{2A4FB3C3-913C-0E48-B3C4-C0EF3037C46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 Template_051215</Template>
  <TotalTime>13062</TotalTime>
  <Words>1197</Words>
  <Application>Microsoft Macintosh PowerPoint</Application>
  <PresentationFormat>On-screen Show (4:3)</PresentationFormat>
  <Paragraphs>158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Helvetica</vt:lpstr>
      <vt:lpstr>Lucida Grande</vt:lpstr>
      <vt:lpstr>Menlo</vt:lpstr>
      <vt:lpstr>Dune Template_051215</vt:lpstr>
      <vt:lpstr>LBNF Content-Footer Theme</vt:lpstr>
      <vt:lpstr>DUNE Rucio Deployment and Plans for the Token Era</vt:lpstr>
      <vt:lpstr>DUNE Compute and Storage Facilities</vt:lpstr>
      <vt:lpstr>DUNE Software Terminology</vt:lpstr>
      <vt:lpstr>CILogon Token Issuer</vt:lpstr>
      <vt:lpstr>Physics Groups dCache</vt:lpstr>
      <vt:lpstr>DUNE Data Challenge and Processing Workflows</vt:lpstr>
      <vt:lpstr>Current Permission Layout</vt:lpstr>
      <vt:lpstr>Constraints From External Software</vt:lpstr>
      <vt:lpstr>Questions on future token-exchange workflows</vt:lpstr>
      <vt:lpstr>Future Plans</vt:lpstr>
      <vt:lpstr>BACKUP SLIDES</vt:lpstr>
      <vt:lpstr>CILogon Web Auth Screen Shot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DUNE Rucio Deployment and Plans for the Token Era</dc:title>
  <dc:subject/>
  <dc:creator>Steven C Timm</dc:creator>
  <cp:keywords/>
  <dc:description>Modified by A. Weber</dc:description>
  <cp:lastModifiedBy>Steven C Timm</cp:lastModifiedBy>
  <cp:revision>7</cp:revision>
  <dcterms:created xsi:type="dcterms:W3CDTF">2022-10-19T18:33:33Z</dcterms:created>
  <dcterms:modified xsi:type="dcterms:W3CDTF">2022-10-31T14:33:11Z</dcterms:modified>
  <cp:category/>
</cp:coreProperties>
</file>