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handoutMasterIdLst>
    <p:handoutMasterId r:id="rId27"/>
  </p:handoutMasterIdLst>
  <p:sldIdLst>
    <p:sldId id="263" r:id="rId2"/>
    <p:sldId id="340" r:id="rId3"/>
    <p:sldId id="461" r:id="rId4"/>
    <p:sldId id="456" r:id="rId5"/>
    <p:sldId id="438" r:id="rId6"/>
    <p:sldId id="472" r:id="rId7"/>
    <p:sldId id="502" r:id="rId8"/>
    <p:sldId id="501" r:id="rId9"/>
    <p:sldId id="486" r:id="rId10"/>
    <p:sldId id="488" r:id="rId11"/>
    <p:sldId id="489" r:id="rId12"/>
    <p:sldId id="490" r:id="rId13"/>
    <p:sldId id="484" r:id="rId14"/>
    <p:sldId id="499" r:id="rId15"/>
    <p:sldId id="498" r:id="rId16"/>
    <p:sldId id="491" r:id="rId17"/>
    <p:sldId id="497" r:id="rId18"/>
    <p:sldId id="494" r:id="rId19"/>
    <p:sldId id="496" r:id="rId20"/>
    <p:sldId id="475" r:id="rId21"/>
    <p:sldId id="480" r:id="rId22"/>
    <p:sldId id="481" r:id="rId23"/>
    <p:sldId id="500" r:id="rId24"/>
    <p:sldId id="476" r:id="rId25"/>
  </p:sldIdLst>
  <p:sldSz cx="9144000" cy="6858000" type="screen4x3"/>
  <p:notesSz cx="7315200" cy="96012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D3E7F1"/>
    <a:srgbClr val="EBF8F9"/>
    <a:srgbClr val="FFFFFF"/>
    <a:srgbClr val="EAF7FA"/>
    <a:srgbClr val="5F5F5F"/>
    <a:srgbClr val="009900"/>
    <a:srgbClr val="FFCC00"/>
    <a:srgbClr val="B4C6E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96407" autoAdjust="0"/>
  </p:normalViewPr>
  <p:slideViewPr>
    <p:cSldViewPr snapToObjects="1" showGuides="1">
      <p:cViewPr varScale="1">
        <p:scale>
          <a:sx n="101" d="100"/>
          <a:sy n="101" d="100"/>
        </p:scale>
        <p:origin x="114" y="522"/>
      </p:cViewPr>
      <p:guideLst>
        <p:guide orient="horz" pos="4080"/>
        <p:guide pos="240"/>
      </p:guideLst>
    </p:cSldViewPr>
  </p:slideViewPr>
  <p:notesTextViewPr>
    <p:cViewPr>
      <p:scale>
        <a:sx n="3" d="2"/>
        <a:sy n="3" d="2"/>
      </p:scale>
      <p:origin x="0" y="0"/>
    </p:cViewPr>
  </p:notesTextViewPr>
  <p:sorterViewPr>
    <p:cViewPr varScale="1">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5722" tIns="47860" rIns="95722" bIns="47860" rtlCol="0"/>
          <a:lstStyle>
            <a:lvl1pPr algn="l">
              <a:defRPr sz="1200"/>
            </a:lvl1pPr>
          </a:lstStyle>
          <a:p>
            <a:endParaRPr lang="fr-FR" dirty="0"/>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5722" tIns="47860" rIns="95722" bIns="47860" rtlCol="0"/>
          <a:lstStyle>
            <a:lvl1pPr algn="r">
              <a:defRPr sz="1200"/>
            </a:lvl1pPr>
          </a:lstStyle>
          <a:p>
            <a:fld id="{B3F5CDDF-3246-6843-A314-FDDEB3F3DF8E}" type="datetimeFigureOut">
              <a:rPr lang="fr-FR" smtClean="0"/>
              <a:pPr/>
              <a:t>15/11/2022</a:t>
            </a:fld>
            <a:endParaRPr lang="fr-FR" dirty="0"/>
          </a:p>
        </p:txBody>
      </p:sp>
      <p:sp>
        <p:nvSpPr>
          <p:cNvPr id="4" name="Espace réservé du pied de page 3"/>
          <p:cNvSpPr>
            <a:spLocks noGrp="1"/>
          </p:cNvSpPr>
          <p:nvPr>
            <p:ph type="ftr" sz="quarter" idx="2"/>
          </p:nvPr>
        </p:nvSpPr>
        <p:spPr>
          <a:xfrm>
            <a:off x="0" y="9119473"/>
            <a:ext cx="3169920" cy="480060"/>
          </a:xfrm>
          <a:prstGeom prst="rect">
            <a:avLst/>
          </a:prstGeom>
        </p:spPr>
        <p:txBody>
          <a:bodyPr vert="horz" lIns="95722" tIns="47860" rIns="95722" bIns="4786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4143587" y="9119473"/>
            <a:ext cx="3169920" cy="480060"/>
          </a:xfrm>
          <a:prstGeom prst="rect">
            <a:avLst/>
          </a:prstGeom>
        </p:spPr>
        <p:txBody>
          <a:bodyPr vert="horz" lIns="95722" tIns="47860" rIns="95722" bIns="47860"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5722" tIns="47860" rIns="95722" bIns="47860" rtlCol="0"/>
          <a:lstStyle>
            <a:lvl1pPr algn="l">
              <a:defRPr sz="1200"/>
            </a:lvl1pPr>
          </a:lstStyle>
          <a:p>
            <a:endParaRPr lang="fr-FR" dirty="0"/>
          </a:p>
        </p:txBody>
      </p:sp>
      <p:sp>
        <p:nvSpPr>
          <p:cNvPr id="3" name="Espace réservé de la date 2"/>
          <p:cNvSpPr>
            <a:spLocks noGrp="1"/>
          </p:cNvSpPr>
          <p:nvPr>
            <p:ph type="dt" idx="1"/>
          </p:nvPr>
        </p:nvSpPr>
        <p:spPr>
          <a:xfrm>
            <a:off x="4143587" y="0"/>
            <a:ext cx="3169920" cy="480060"/>
          </a:xfrm>
          <a:prstGeom prst="rect">
            <a:avLst/>
          </a:prstGeom>
        </p:spPr>
        <p:txBody>
          <a:bodyPr vert="horz" lIns="95722" tIns="47860" rIns="95722" bIns="47860" rtlCol="0"/>
          <a:lstStyle>
            <a:lvl1pPr algn="r">
              <a:defRPr sz="1200"/>
            </a:lvl1pPr>
          </a:lstStyle>
          <a:p>
            <a:fld id="{781D8F6D-3354-BF4D-834B-467E3215D30A}" type="datetimeFigureOut">
              <a:rPr lang="fr-FR" smtClean="0"/>
              <a:pPr/>
              <a:t>15/11/2022</a:t>
            </a:fld>
            <a:endParaRPr lang="fr-FR" dirty="0"/>
          </a:p>
        </p:txBody>
      </p:sp>
      <p:sp>
        <p:nvSpPr>
          <p:cNvPr id="4" name="Espace réservé de l'image des diapositives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22" tIns="47860" rIns="95722" bIns="47860" rtlCol="0" anchor="ctr"/>
          <a:lstStyle/>
          <a:p>
            <a:endParaRPr lang="fr-FR" dirty="0"/>
          </a:p>
        </p:txBody>
      </p:sp>
      <p:sp>
        <p:nvSpPr>
          <p:cNvPr id="5" name="Espace réservé des commentaires 4"/>
          <p:cNvSpPr>
            <a:spLocks noGrp="1"/>
          </p:cNvSpPr>
          <p:nvPr>
            <p:ph type="body" sz="quarter" idx="3"/>
          </p:nvPr>
        </p:nvSpPr>
        <p:spPr>
          <a:xfrm>
            <a:off x="731520" y="4560571"/>
            <a:ext cx="5852160" cy="4320540"/>
          </a:xfrm>
          <a:prstGeom prst="rect">
            <a:avLst/>
          </a:prstGeom>
        </p:spPr>
        <p:txBody>
          <a:bodyPr vert="horz" lIns="95722" tIns="47860" rIns="95722" bIns="4786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19473"/>
            <a:ext cx="3169920" cy="480060"/>
          </a:xfrm>
          <a:prstGeom prst="rect">
            <a:avLst/>
          </a:prstGeom>
        </p:spPr>
        <p:txBody>
          <a:bodyPr vert="horz" lIns="95722" tIns="47860" rIns="95722" bIns="4786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143587" y="9119473"/>
            <a:ext cx="3169920" cy="480060"/>
          </a:xfrm>
          <a:prstGeom prst="rect">
            <a:avLst/>
          </a:prstGeom>
        </p:spPr>
        <p:txBody>
          <a:bodyPr vert="horz" lIns="95722" tIns="47860" rIns="95722" bIns="47860"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val="0"/>
              </a:ext>
            </a:extLst>
          </a:blip>
          <a:srcRect/>
          <a:stretch/>
        </p:blipFill>
        <p:spPr>
          <a:xfrm>
            <a:off x="0" y="6212900"/>
            <a:ext cx="1907704" cy="645100"/>
          </a:xfrm>
          <a:prstGeom prst="rect">
            <a:avLst/>
          </a:prstGeom>
        </p:spPr>
      </p:pic>
      <p:pic>
        <p:nvPicPr>
          <p:cNvPr id="8" name="Picture 2" descr="C:\Users\jesses\Documents\BNL Logo XSmall.jpg"/>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1619672" y="6277206"/>
            <a:ext cx="1407311" cy="5164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US" dirty="0"/>
              <a:t>Magnets 302.2.06</a:t>
            </a:r>
            <a:br>
              <a:rPr lang="en-US" dirty="0"/>
            </a:br>
            <a:r>
              <a:rPr lang="en-US" dirty="0"/>
              <a:t>Coil Fabrication at BNL</a:t>
            </a:r>
            <a:endParaRPr lang="en-GB" sz="3600" i="1" dirty="0"/>
          </a:p>
        </p:txBody>
      </p:sp>
      <p:sp>
        <p:nvSpPr>
          <p:cNvPr id="3" name="Sous-titre 2"/>
          <p:cNvSpPr>
            <a:spLocks noGrp="1"/>
          </p:cNvSpPr>
          <p:nvPr>
            <p:ph type="subTitle" idx="1"/>
          </p:nvPr>
        </p:nvSpPr>
        <p:spPr/>
        <p:txBody>
          <a:bodyPr>
            <a:normAutofit/>
          </a:bodyPr>
          <a:lstStyle/>
          <a:p>
            <a:r>
              <a:rPr lang="en-GB" dirty="0"/>
              <a:t>Jesse </a:t>
            </a:r>
            <a:r>
              <a:rPr lang="en-GB" dirty="0" err="1"/>
              <a:t>Schmalzle</a:t>
            </a:r>
            <a:r>
              <a:rPr lang="en-GB" dirty="0"/>
              <a:t> - BNL</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solidFill>
                  <a:srgbClr val="64BCD9"/>
                </a:solidFill>
              </a:rPr>
              <a:t>HL-LHC AUP </a:t>
            </a:r>
            <a:r>
              <a:rPr lang="en-US" dirty="0" err="1">
                <a:solidFill>
                  <a:srgbClr val="64BCD9"/>
                </a:solidFill>
              </a:rPr>
              <a:t>Rebaseline</a:t>
            </a:r>
            <a:r>
              <a:rPr lang="en-US" dirty="0">
                <a:solidFill>
                  <a:srgbClr val="64BCD9"/>
                </a:solidFill>
              </a:rPr>
              <a:t> DOE Rev. – December 13-15, 2022</a:t>
            </a:r>
            <a:endParaRPr lang="en-GB" dirty="0">
              <a:solidFill>
                <a:srgbClr val="64BCD9"/>
              </a:solidFill>
            </a:endParaRPr>
          </a:p>
          <a:p>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Schedule</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10</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683568" y="1020220"/>
            <a:ext cx="7056784" cy="96862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 not on or close to critical path, continuing at peak production to stay ahead of magnet fab.</a:t>
            </a:r>
            <a:endParaRPr lang="en-US" sz="1200" dirty="0"/>
          </a:p>
          <a:p>
            <a:pPr lvl="1"/>
            <a:endParaRPr lang="en-US" sz="1600" dirty="0"/>
          </a:p>
        </p:txBody>
      </p:sp>
      <p:pic>
        <p:nvPicPr>
          <p:cNvPr id="6" name="Picture 5" descr="Timeline&#10;&#10;Description automatically generated">
            <a:extLst>
              <a:ext uri="{FF2B5EF4-FFF2-40B4-BE49-F238E27FC236}">
                <a16:creationId xmlns:a16="http://schemas.microsoft.com/office/drawing/2014/main" id="{9CAB5A4D-0115-1F9C-EA8D-9DF2E1386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16832"/>
            <a:ext cx="7056784" cy="4026752"/>
          </a:xfrm>
          <a:prstGeom prst="rect">
            <a:avLst/>
          </a:prstGeom>
        </p:spPr>
      </p:pic>
      <p:sp>
        <p:nvSpPr>
          <p:cNvPr id="4" name="TextBox 3">
            <a:extLst>
              <a:ext uri="{FF2B5EF4-FFF2-40B4-BE49-F238E27FC236}">
                <a16:creationId xmlns:a16="http://schemas.microsoft.com/office/drawing/2014/main" id="{7D61E34E-737C-42A0-65F7-D29415F83D2E}"/>
              </a:ext>
            </a:extLst>
          </p:cNvPr>
          <p:cNvSpPr txBox="1"/>
          <p:nvPr/>
        </p:nvSpPr>
        <p:spPr>
          <a:xfrm>
            <a:off x="7786007" y="69792"/>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#2</a:t>
            </a:r>
          </a:p>
        </p:txBody>
      </p:sp>
    </p:spTree>
    <p:extLst>
      <p:ext uri="{BB962C8B-B14F-4D97-AF65-F5344CB8AC3E}">
        <p14:creationId xmlns:p14="http://schemas.microsoft.com/office/powerpoint/2010/main" val="365620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115ADF-F0FC-3016-181E-E8F903766F11}"/>
              </a:ext>
            </a:extLst>
          </p:cNvPr>
          <p:cNvPicPr>
            <a:picLocks noChangeAspect="1"/>
          </p:cNvPicPr>
          <p:nvPr/>
        </p:nvPicPr>
        <p:blipFill>
          <a:blip r:embed="rId2"/>
          <a:stretch>
            <a:fillRect/>
          </a:stretch>
        </p:blipFill>
        <p:spPr>
          <a:xfrm>
            <a:off x="4319220" y="2137261"/>
            <a:ext cx="4645268" cy="2806139"/>
          </a:xfrm>
          <a:prstGeom prst="rect">
            <a:avLst/>
          </a:prstGeom>
        </p:spPr>
      </p:pic>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Cost &amp; Schedule Performance</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a:xfrm>
            <a:off x="1992796" y="6355031"/>
            <a:ext cx="6550800" cy="360000"/>
          </a:xfrm>
        </p:spPr>
        <p:txBody>
          <a:bodyPr/>
          <a:lstStyle/>
          <a:p>
            <a:r>
              <a:rPr lang="en-US" dirty="0"/>
              <a:t>HL-LHC AUP </a:t>
            </a:r>
            <a:r>
              <a:rPr lang="en-US" dirty="0" err="1"/>
              <a:t>Rebaseline</a:t>
            </a:r>
            <a:r>
              <a:rPr lang="en-US" dirty="0"/>
              <a:t>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11</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247821" y="1242380"/>
            <a:ext cx="3990507" cy="3398762"/>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Early coil fab labor under budget.</a:t>
            </a:r>
          </a:p>
          <a:p>
            <a:pPr lvl="1"/>
            <a:r>
              <a:rPr lang="en-US" sz="1600" dirty="0"/>
              <a:t>Did not require the full learning curve multiplier.</a:t>
            </a:r>
          </a:p>
          <a:p>
            <a:pPr lvl="1"/>
            <a:r>
              <a:rPr lang="en-US" sz="1600" dirty="0"/>
              <a:t>Coils no longer include multiplier.</a:t>
            </a:r>
          </a:p>
          <a:p>
            <a:pPr lvl="2"/>
            <a:endParaRPr lang="en-US" sz="800" dirty="0"/>
          </a:p>
          <a:p>
            <a:r>
              <a:rPr lang="en-US" sz="1800" dirty="0"/>
              <a:t>Coil fab continued to run under budget.</a:t>
            </a:r>
          </a:p>
          <a:p>
            <a:pPr lvl="1"/>
            <a:r>
              <a:rPr lang="en-US" sz="1600" dirty="0"/>
              <a:t>Labor estimates were updated (reduced) in 2020 &amp; 2021.</a:t>
            </a:r>
          </a:p>
          <a:p>
            <a:pPr lvl="2"/>
            <a:endParaRPr lang="en-US" sz="800" dirty="0"/>
          </a:p>
          <a:p>
            <a:r>
              <a:rPr lang="en-US" sz="1800" dirty="0"/>
              <a:t>Tooling fabrication was completed early and under budget.</a:t>
            </a:r>
          </a:p>
        </p:txBody>
      </p:sp>
      <p:sp>
        <p:nvSpPr>
          <p:cNvPr id="8" name="Rectangle 7">
            <a:extLst>
              <a:ext uri="{FF2B5EF4-FFF2-40B4-BE49-F238E27FC236}">
                <a16:creationId xmlns:a16="http://schemas.microsoft.com/office/drawing/2014/main" id="{B413452D-388C-49F8-AFF2-475114B8F282}"/>
              </a:ext>
            </a:extLst>
          </p:cNvPr>
          <p:cNvSpPr/>
          <p:nvPr/>
        </p:nvSpPr>
        <p:spPr>
          <a:xfrm>
            <a:off x="7844981" y="3678461"/>
            <a:ext cx="1140056" cy="369332"/>
          </a:xfrm>
          <a:prstGeom prst="rect">
            <a:avLst/>
          </a:prstGeom>
        </p:spPr>
        <p:txBody>
          <a:bodyPr wrap="none">
            <a:spAutoFit/>
          </a:bodyPr>
          <a:lstStyle/>
          <a:p>
            <a:r>
              <a:rPr lang="en-US" dirty="0">
                <a:solidFill>
                  <a:srgbClr val="5A5A5A"/>
                </a:solidFill>
              </a:rPr>
              <a:t>SPI = .98</a:t>
            </a:r>
            <a:endParaRPr lang="en-US" dirty="0"/>
          </a:p>
        </p:txBody>
      </p:sp>
      <p:sp>
        <p:nvSpPr>
          <p:cNvPr id="10" name="Rectangle 9">
            <a:extLst>
              <a:ext uri="{FF2B5EF4-FFF2-40B4-BE49-F238E27FC236}">
                <a16:creationId xmlns:a16="http://schemas.microsoft.com/office/drawing/2014/main" id="{A2E0A9E7-682E-4735-B5B5-208912AE962D}"/>
              </a:ext>
            </a:extLst>
          </p:cNvPr>
          <p:cNvSpPr/>
          <p:nvPr/>
        </p:nvSpPr>
        <p:spPr>
          <a:xfrm>
            <a:off x="7776311" y="2605147"/>
            <a:ext cx="1281120" cy="369332"/>
          </a:xfrm>
          <a:prstGeom prst="rect">
            <a:avLst/>
          </a:prstGeom>
        </p:spPr>
        <p:txBody>
          <a:bodyPr wrap="none">
            <a:spAutoFit/>
          </a:bodyPr>
          <a:lstStyle/>
          <a:p>
            <a:r>
              <a:rPr lang="en-US" dirty="0">
                <a:solidFill>
                  <a:srgbClr val="5A5A5A"/>
                </a:solidFill>
              </a:rPr>
              <a:t>CPI = 1.43</a:t>
            </a:r>
            <a:endParaRPr lang="en-US" dirty="0"/>
          </a:p>
        </p:txBody>
      </p:sp>
      <p:sp>
        <p:nvSpPr>
          <p:cNvPr id="13" name="TextBox 12">
            <a:extLst>
              <a:ext uri="{FF2B5EF4-FFF2-40B4-BE49-F238E27FC236}">
                <a16:creationId xmlns:a16="http://schemas.microsoft.com/office/drawing/2014/main" id="{2148D4AF-57FD-4514-ABF1-6FCAF3087D46}"/>
              </a:ext>
            </a:extLst>
          </p:cNvPr>
          <p:cNvSpPr txBox="1"/>
          <p:nvPr/>
        </p:nvSpPr>
        <p:spPr>
          <a:xfrm>
            <a:off x="7797356" y="56813"/>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26" name="Oval 25">
            <a:extLst>
              <a:ext uri="{FF2B5EF4-FFF2-40B4-BE49-F238E27FC236}">
                <a16:creationId xmlns:a16="http://schemas.microsoft.com/office/drawing/2014/main" id="{49CDF705-BEEE-0914-B2E7-4C4B39F71775}"/>
              </a:ext>
            </a:extLst>
          </p:cNvPr>
          <p:cNvSpPr/>
          <p:nvPr/>
        </p:nvSpPr>
        <p:spPr>
          <a:xfrm>
            <a:off x="8617670" y="4261689"/>
            <a:ext cx="323204" cy="216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able, calendar&#10;&#10;Description automatically generated">
            <a:extLst>
              <a:ext uri="{FF2B5EF4-FFF2-40B4-BE49-F238E27FC236}">
                <a16:creationId xmlns:a16="http://schemas.microsoft.com/office/drawing/2014/main" id="{3990F4D5-FB22-7B82-D83D-40FE5E8D1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674" y="1037512"/>
            <a:ext cx="3564000" cy="1041289"/>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24B1F29C-B38C-6E33-0980-A41BBD3BB01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2280" y="5134789"/>
            <a:ext cx="7515639" cy="1103322"/>
          </a:xfrm>
          <a:prstGeom prst="rect">
            <a:avLst/>
          </a:prstGeom>
        </p:spPr>
      </p:pic>
      <p:sp>
        <p:nvSpPr>
          <p:cNvPr id="9" name="Content Placeholder 2">
            <a:extLst>
              <a:ext uri="{FF2B5EF4-FFF2-40B4-BE49-F238E27FC236}">
                <a16:creationId xmlns:a16="http://schemas.microsoft.com/office/drawing/2014/main" id="{DA7145C9-3187-4BC5-3F43-35527F124C11}"/>
              </a:ext>
            </a:extLst>
          </p:cNvPr>
          <p:cNvSpPr txBox="1">
            <a:spLocks/>
          </p:cNvSpPr>
          <p:nvPr/>
        </p:nvSpPr>
        <p:spPr>
          <a:xfrm>
            <a:off x="247821" y="4758775"/>
            <a:ext cx="4330772" cy="532667"/>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Variance reports completed monthly:</a:t>
            </a:r>
          </a:p>
        </p:txBody>
      </p:sp>
    </p:spTree>
    <p:extLst>
      <p:ext uri="{BB962C8B-B14F-4D97-AF65-F5344CB8AC3E}">
        <p14:creationId xmlns:p14="http://schemas.microsoft.com/office/powerpoint/2010/main" val="72535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Estimate at Completion</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12</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67544" y="1482490"/>
            <a:ext cx="7920000"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a:t>Estimate at Completion (EAC) = $12.5M</a:t>
            </a:r>
          </a:p>
          <a:p>
            <a:pPr lvl="3"/>
            <a:endParaRPr lang="en-US" sz="1200" dirty="0"/>
          </a:p>
          <a:p>
            <a:pPr lvl="1"/>
            <a:r>
              <a:rPr lang="en-US" sz="1800" dirty="0"/>
              <a:t>Actual Cost to Date (CTD) = $9.1M</a:t>
            </a:r>
          </a:p>
          <a:p>
            <a:pPr lvl="3"/>
            <a:endParaRPr lang="en-US" sz="1200" dirty="0"/>
          </a:p>
          <a:p>
            <a:pPr lvl="1"/>
            <a:r>
              <a:rPr lang="en-US" sz="1800" dirty="0"/>
              <a:t>Estimate to complete – $12.5 - $9.1 = $3.4M (EAC-Actual CTD)</a:t>
            </a:r>
          </a:p>
          <a:p>
            <a:pPr lvl="3"/>
            <a:endParaRPr lang="en-US" sz="1200" dirty="0"/>
          </a:p>
          <a:p>
            <a:pPr lvl="3"/>
            <a:endParaRPr lang="en-US" sz="1200" dirty="0"/>
          </a:p>
        </p:txBody>
      </p:sp>
      <p:pic>
        <p:nvPicPr>
          <p:cNvPr id="11" name="Picture 10" descr="Table&#10;&#10;Description automatically generated with medium confidence">
            <a:extLst>
              <a:ext uri="{FF2B5EF4-FFF2-40B4-BE49-F238E27FC236}">
                <a16:creationId xmlns:a16="http://schemas.microsoft.com/office/drawing/2014/main" id="{F495F31B-25D1-362D-CD8E-64E4ACD53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928" y="3717032"/>
            <a:ext cx="5618144" cy="956494"/>
          </a:xfrm>
          <a:prstGeom prst="rect">
            <a:avLst/>
          </a:prstGeom>
        </p:spPr>
      </p:pic>
      <p:sp>
        <p:nvSpPr>
          <p:cNvPr id="4" name="TextBox 3">
            <a:extLst>
              <a:ext uri="{FF2B5EF4-FFF2-40B4-BE49-F238E27FC236}">
                <a16:creationId xmlns:a16="http://schemas.microsoft.com/office/drawing/2014/main" id="{67D192C6-F8A8-5B66-BDDB-65FEB8351A1E}"/>
              </a:ext>
            </a:extLst>
          </p:cNvPr>
          <p:cNvSpPr txBox="1"/>
          <p:nvPr/>
        </p:nvSpPr>
        <p:spPr>
          <a:xfrm>
            <a:off x="7785238" y="59780"/>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#2</a:t>
            </a:r>
          </a:p>
        </p:txBody>
      </p:sp>
    </p:spTree>
    <p:extLst>
      <p:ext uri="{BB962C8B-B14F-4D97-AF65-F5344CB8AC3E}">
        <p14:creationId xmlns:p14="http://schemas.microsoft.com/office/powerpoint/2010/main" val="355927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QA / QC</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13</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62245" y="1035605"/>
            <a:ext cx="8424496" cy="533613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AUP Quality Assurance Plan (US-HiLumi-doc-80).</a:t>
            </a:r>
          </a:p>
          <a:p>
            <a:pPr lvl="2"/>
            <a:endParaRPr lang="en-US" sz="1200" dirty="0"/>
          </a:p>
          <a:p>
            <a:r>
              <a:rPr lang="en-US" sz="1800" dirty="0"/>
              <a:t>Coil Fabrication quality assurance plans include:</a:t>
            </a:r>
          </a:p>
          <a:p>
            <a:pPr lvl="1"/>
            <a:r>
              <a:rPr lang="en-US" sz="1400" dirty="0">
                <a:highlight>
                  <a:srgbClr val="D3E7F1"/>
                </a:highlight>
              </a:rPr>
              <a:t>Manufacturing &amp; Inspection Plan (MIP) - approved by CERN.</a:t>
            </a:r>
          </a:p>
          <a:p>
            <a:pPr lvl="1"/>
            <a:r>
              <a:rPr lang="en-US" sz="1400" dirty="0"/>
              <a:t>Electrical checks – in process and final checks before shipping coils.</a:t>
            </a:r>
          </a:p>
          <a:p>
            <a:pPr lvl="1"/>
            <a:r>
              <a:rPr lang="en-US" sz="1400" dirty="0"/>
              <a:t>Mechanical measurements (coil azimuthal size, length).</a:t>
            </a:r>
          </a:p>
          <a:p>
            <a:pPr lvl="1"/>
            <a:r>
              <a:rPr lang="en-US" sz="1400" dirty="0"/>
              <a:t>Reaction witness samples for each coil.</a:t>
            </a:r>
          </a:p>
          <a:p>
            <a:pPr lvl="1"/>
            <a:r>
              <a:rPr lang="en-US" sz="1400" dirty="0"/>
              <a:t>Coil data is saved to CERN Manufacturing &amp; Test Folders (MTFs).</a:t>
            </a:r>
          </a:p>
          <a:p>
            <a:pPr lvl="3"/>
            <a:endParaRPr lang="en-US" sz="1200" dirty="0"/>
          </a:p>
          <a:p>
            <a:r>
              <a:rPr lang="en-US" sz="1800" dirty="0"/>
              <a:t>Detailed travelers (work control procedures) for all fabrication steps.</a:t>
            </a:r>
          </a:p>
          <a:p>
            <a:pPr lvl="1"/>
            <a:r>
              <a:rPr lang="en-US" sz="1400" dirty="0"/>
              <a:t>QA representatives review and approve all travelers.</a:t>
            </a:r>
            <a:endParaRPr lang="en-US" sz="1600" dirty="0"/>
          </a:p>
          <a:p>
            <a:pPr lvl="2"/>
            <a:endParaRPr lang="en-US" sz="1200" dirty="0"/>
          </a:p>
          <a:p>
            <a:r>
              <a:rPr lang="en-US" sz="1800" dirty="0"/>
              <a:t>Interface traveler captures data from cable fabrication thru coil fabrication and coil receiving inspection at LBL.</a:t>
            </a:r>
          </a:p>
          <a:p>
            <a:pPr lvl="2"/>
            <a:endParaRPr lang="en-US" sz="1200" dirty="0"/>
          </a:p>
          <a:p>
            <a:r>
              <a:rPr lang="en-US" sz="1800" dirty="0"/>
              <a:t>QA Plan in QXFA Series Coil Production Specification (US-HiLumi-doc-2986).</a:t>
            </a:r>
          </a:p>
          <a:p>
            <a:pPr lvl="2"/>
            <a:endParaRPr lang="en-US" sz="1200" dirty="0"/>
          </a:p>
          <a:p>
            <a:r>
              <a:rPr lang="en-US" sz="1800" dirty="0"/>
              <a:t>Electrical QA for QXFA Coil Fabrication (US-HiLumi-doc-521).</a:t>
            </a:r>
          </a:p>
          <a:p>
            <a:pPr marL="0" indent="0">
              <a:buNone/>
            </a:pPr>
            <a:endParaRPr lang="en-US" sz="2000" dirty="0"/>
          </a:p>
        </p:txBody>
      </p:sp>
      <p:sp>
        <p:nvSpPr>
          <p:cNvPr id="4" name="TextBox 3">
            <a:extLst>
              <a:ext uri="{FF2B5EF4-FFF2-40B4-BE49-F238E27FC236}">
                <a16:creationId xmlns:a16="http://schemas.microsoft.com/office/drawing/2014/main" id="{6C67E7A5-C78B-2B8B-391F-82EC89DE4776}"/>
              </a:ext>
            </a:extLst>
          </p:cNvPr>
          <p:cNvSpPr txBox="1"/>
          <p:nvPr/>
        </p:nvSpPr>
        <p:spPr>
          <a:xfrm>
            <a:off x="7784916" y="69792"/>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#4</a:t>
            </a:r>
          </a:p>
        </p:txBody>
      </p:sp>
    </p:spTree>
    <p:extLst>
      <p:ext uri="{BB962C8B-B14F-4D97-AF65-F5344CB8AC3E}">
        <p14:creationId xmlns:p14="http://schemas.microsoft.com/office/powerpoint/2010/main" val="9369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QA / QC</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14</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68146" y="862601"/>
            <a:ext cx="8424496" cy="533613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Cause and corrective actions for rejected coils (205, 208, 232):</a:t>
            </a:r>
          </a:p>
          <a:p>
            <a:pPr lvl="3"/>
            <a:endParaRPr lang="en-US" sz="1000" dirty="0"/>
          </a:p>
          <a:p>
            <a:pPr lvl="1"/>
            <a:r>
              <a:rPr lang="en-US" sz="1600" dirty="0"/>
              <a:t>Coil 205 – cable damaged during winding.</a:t>
            </a:r>
          </a:p>
          <a:p>
            <a:pPr lvl="2"/>
            <a:r>
              <a:rPr lang="en-US" sz="1200" dirty="0"/>
              <a:t>Cause:  slack in cable, cable dropped off guide pulley when resume after pause.</a:t>
            </a:r>
          </a:p>
          <a:p>
            <a:pPr lvl="2"/>
            <a:r>
              <a:rPr lang="en-US" sz="1200" dirty="0"/>
              <a:t>Corrective action: improved tooling – added guard, revised procedure – incorporated interlock.</a:t>
            </a:r>
          </a:p>
          <a:p>
            <a:pPr lvl="2"/>
            <a:r>
              <a:rPr lang="en-US" sz="1200" dirty="0"/>
              <a:t>Partially wound coil was unwound, coil parts were recovered.</a:t>
            </a:r>
          </a:p>
          <a:p>
            <a:pPr lvl="1"/>
            <a:r>
              <a:rPr lang="en-US" sz="1600" dirty="0"/>
              <a:t>Coil 208 – cable damaged during curing.</a:t>
            </a:r>
          </a:p>
          <a:p>
            <a:pPr lvl="2"/>
            <a:r>
              <a:rPr lang="en-US" sz="1200" dirty="0"/>
              <a:t>Cause:  cable out of position during curing</a:t>
            </a:r>
          </a:p>
          <a:p>
            <a:pPr lvl="2"/>
            <a:r>
              <a:rPr lang="en-US" sz="1200" dirty="0"/>
              <a:t>Corrective action: improved tooling – added clamps, revised procedure – inspect / verify.</a:t>
            </a:r>
          </a:p>
          <a:p>
            <a:pPr lvl="2"/>
            <a:r>
              <a:rPr lang="en-US" sz="1200" dirty="0"/>
              <a:t>Coil was dismantled, coil parts recovered.</a:t>
            </a:r>
          </a:p>
          <a:p>
            <a:pPr lvl="1"/>
            <a:r>
              <a:rPr lang="en-US" sz="1600" dirty="0"/>
              <a:t>Coil 232 – cable strands damaged during prep for reaction.</a:t>
            </a:r>
          </a:p>
          <a:p>
            <a:pPr lvl="2"/>
            <a:r>
              <a:rPr lang="en-US" sz="1200" dirty="0"/>
              <a:t>Cause:  coil lead pinched between tooling pieces as fixture was closed.</a:t>
            </a:r>
          </a:p>
          <a:p>
            <a:pPr lvl="2"/>
            <a:r>
              <a:rPr lang="en-US" sz="1200" dirty="0"/>
              <a:t>Corrective action: revised tooling – additional clearance for lead &amp; added lead support spacers, revised procedure – added inspection / signoff.</a:t>
            </a:r>
          </a:p>
          <a:p>
            <a:pPr lvl="2"/>
            <a:r>
              <a:rPr lang="en-US" sz="1200" dirty="0"/>
              <a:t>Coil was dismantled, coil parts recovered. </a:t>
            </a:r>
          </a:p>
          <a:p>
            <a:pPr lvl="3"/>
            <a:endParaRPr lang="en-US" sz="1000" dirty="0"/>
          </a:p>
        </p:txBody>
      </p:sp>
      <p:pic>
        <p:nvPicPr>
          <p:cNvPr id="6" name="Picture 5" descr="A picture containing metal, object, grill&#10;&#10;Description automatically generated">
            <a:extLst>
              <a:ext uri="{FF2B5EF4-FFF2-40B4-BE49-F238E27FC236}">
                <a16:creationId xmlns:a16="http://schemas.microsoft.com/office/drawing/2014/main" id="{ADDA46B7-DC62-CFA4-B3EB-963AF1357BD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34295" y="4473854"/>
            <a:ext cx="2510952" cy="1883214"/>
          </a:xfrm>
          <a:prstGeom prst="rect">
            <a:avLst/>
          </a:prstGeom>
        </p:spPr>
      </p:pic>
      <p:pic>
        <p:nvPicPr>
          <p:cNvPr id="7" name="Content Placeholder 7" descr="A picture containing indoor&#10;&#10;Description automatically generated">
            <a:extLst>
              <a:ext uri="{FF2B5EF4-FFF2-40B4-BE49-F238E27FC236}">
                <a16:creationId xmlns:a16="http://schemas.microsoft.com/office/drawing/2014/main" id="{C99F4F64-8D7A-5E91-2D04-BABC7DC9DA7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3785" y="4091953"/>
            <a:ext cx="3020153" cy="2265115"/>
          </a:xfrm>
          <a:prstGeom prst="rect">
            <a:avLst/>
          </a:prstGeom>
        </p:spPr>
      </p:pic>
      <p:sp>
        <p:nvSpPr>
          <p:cNvPr id="4" name="TextBox 3">
            <a:extLst>
              <a:ext uri="{FF2B5EF4-FFF2-40B4-BE49-F238E27FC236}">
                <a16:creationId xmlns:a16="http://schemas.microsoft.com/office/drawing/2014/main" id="{0C2DC96D-7210-2A1C-1E5A-849A026C3B13}"/>
              </a:ext>
            </a:extLst>
          </p:cNvPr>
          <p:cNvSpPr txBox="1"/>
          <p:nvPr/>
        </p:nvSpPr>
        <p:spPr>
          <a:xfrm>
            <a:off x="7800865" y="60267"/>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#4</a:t>
            </a:r>
          </a:p>
        </p:txBody>
      </p:sp>
    </p:spTree>
    <p:extLst>
      <p:ext uri="{BB962C8B-B14F-4D97-AF65-F5344CB8AC3E}">
        <p14:creationId xmlns:p14="http://schemas.microsoft.com/office/powerpoint/2010/main" val="398807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QA / QC</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15</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68146" y="862601"/>
            <a:ext cx="8424496" cy="2134351"/>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Cause and corrective actions for on hold coils (210, 226, 228):</a:t>
            </a:r>
          </a:p>
          <a:p>
            <a:pPr lvl="3"/>
            <a:endParaRPr lang="en-US" sz="1000" dirty="0"/>
          </a:p>
          <a:p>
            <a:pPr lvl="1"/>
            <a:r>
              <a:rPr lang="en-US" sz="1600" dirty="0"/>
              <a:t>Coil 210 – cable strands damaged during prep for impregnation.</a:t>
            </a:r>
          </a:p>
          <a:p>
            <a:pPr lvl="2"/>
            <a:r>
              <a:rPr lang="en-US" sz="1200" dirty="0"/>
              <a:t>Cause:  damage occurred while scraping away excess solder after lead splicing.</a:t>
            </a:r>
          </a:p>
          <a:p>
            <a:pPr lvl="2"/>
            <a:r>
              <a:rPr lang="en-US" sz="1200" dirty="0"/>
              <a:t>Corrective action: revised procedure – eliminated use of scraper, added silicone pad to help prevent buildup of excess solder, brush away excess liquid solder while hot, use soldering iron to remove excess hardened solder if needed.</a:t>
            </a:r>
          </a:p>
          <a:p>
            <a:pPr lvl="2"/>
            <a:r>
              <a:rPr lang="en-US" sz="1200" dirty="0"/>
              <a:t>Repair:  solder fill damage area, impregnate coil.</a:t>
            </a:r>
          </a:p>
          <a:p>
            <a:pPr lvl="3"/>
            <a:endParaRPr lang="en-US" sz="1000" dirty="0"/>
          </a:p>
        </p:txBody>
      </p:sp>
      <p:pic>
        <p:nvPicPr>
          <p:cNvPr id="4" name="Picture 3">
            <a:extLst>
              <a:ext uri="{FF2B5EF4-FFF2-40B4-BE49-F238E27FC236}">
                <a16:creationId xmlns:a16="http://schemas.microsoft.com/office/drawing/2014/main" id="{9137728D-FA30-1118-444B-9F4303E383D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609761" y="2403861"/>
            <a:ext cx="2893639" cy="1828115"/>
          </a:xfrm>
          <a:prstGeom prst="rect">
            <a:avLst/>
          </a:prstGeom>
        </p:spPr>
      </p:pic>
      <p:pic>
        <p:nvPicPr>
          <p:cNvPr id="6" name="Picture 5">
            <a:extLst>
              <a:ext uri="{FF2B5EF4-FFF2-40B4-BE49-F238E27FC236}">
                <a16:creationId xmlns:a16="http://schemas.microsoft.com/office/drawing/2014/main" id="{F1DC2D99-0CBD-6D9C-C5F6-2F8149E210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09736" y="4312025"/>
            <a:ext cx="2893664" cy="2172108"/>
          </a:xfrm>
          <a:prstGeom prst="rect">
            <a:avLst/>
          </a:prstGeom>
        </p:spPr>
      </p:pic>
      <p:sp>
        <p:nvSpPr>
          <p:cNvPr id="8" name="Content Placeholder 2">
            <a:extLst>
              <a:ext uri="{FF2B5EF4-FFF2-40B4-BE49-F238E27FC236}">
                <a16:creationId xmlns:a16="http://schemas.microsoft.com/office/drawing/2014/main" id="{3F1B82B5-ECDB-681A-FF6B-B0C599FC6FAA}"/>
              </a:ext>
            </a:extLst>
          </p:cNvPr>
          <p:cNvSpPr txBox="1">
            <a:spLocks/>
          </p:cNvSpPr>
          <p:nvPr/>
        </p:nvSpPr>
        <p:spPr>
          <a:xfrm>
            <a:off x="468146" y="2924849"/>
            <a:ext cx="5183974" cy="2880415"/>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dirty="0"/>
              <a:t>Coil 226 – heater to coil short.</a:t>
            </a:r>
          </a:p>
          <a:p>
            <a:pPr lvl="2"/>
            <a:r>
              <a:rPr lang="en-US" sz="1200" dirty="0"/>
              <a:t>Cause:  glass bead from laser cut impregnation fiberglass cloth.</a:t>
            </a:r>
          </a:p>
          <a:p>
            <a:pPr lvl="2"/>
            <a:r>
              <a:rPr lang="en-US" sz="1200" dirty="0"/>
              <a:t>Corrective actions:  switch to hand cut fiberglass cloth.</a:t>
            </a:r>
          </a:p>
          <a:p>
            <a:pPr lvl="2"/>
            <a:r>
              <a:rPr lang="en-US" sz="1200" dirty="0"/>
              <a:t>Repair:  remove glass bead, add Kapton insulation and re-impregnate coil.</a:t>
            </a:r>
          </a:p>
          <a:p>
            <a:pPr lvl="2"/>
            <a:endParaRPr lang="en-US" sz="1200" dirty="0"/>
          </a:p>
          <a:p>
            <a:pPr lvl="1"/>
            <a:r>
              <a:rPr lang="en-US" sz="1600" dirty="0"/>
              <a:t>Coil 228 – coil to pole resistance below spec.</a:t>
            </a:r>
          </a:p>
          <a:p>
            <a:pPr lvl="2"/>
            <a:r>
              <a:rPr lang="en-US" sz="1200" dirty="0"/>
              <a:t>Non-conformance report awaiting CERN review / approval.</a:t>
            </a:r>
            <a:endParaRPr lang="en-US" sz="1600" dirty="0"/>
          </a:p>
        </p:txBody>
      </p:sp>
      <p:sp>
        <p:nvSpPr>
          <p:cNvPr id="7" name="TextBox 6">
            <a:extLst>
              <a:ext uri="{FF2B5EF4-FFF2-40B4-BE49-F238E27FC236}">
                <a16:creationId xmlns:a16="http://schemas.microsoft.com/office/drawing/2014/main" id="{8103C12A-5C44-370C-13A1-715F3269FA27}"/>
              </a:ext>
            </a:extLst>
          </p:cNvPr>
          <p:cNvSpPr txBox="1"/>
          <p:nvPr/>
        </p:nvSpPr>
        <p:spPr>
          <a:xfrm>
            <a:off x="7784916" y="69792"/>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#4</a:t>
            </a:r>
          </a:p>
        </p:txBody>
      </p:sp>
    </p:spTree>
    <p:extLst>
      <p:ext uri="{BB962C8B-B14F-4D97-AF65-F5344CB8AC3E}">
        <p14:creationId xmlns:p14="http://schemas.microsoft.com/office/powerpoint/2010/main" val="409648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Risks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16</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39552" y="1223610"/>
            <a:ext cx="7992448"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 risks included in risk register (US-HiLumi-doc-79).</a:t>
            </a:r>
          </a:p>
          <a:p>
            <a:pPr lvl="1"/>
            <a:r>
              <a:rPr lang="en-US" sz="1800" dirty="0"/>
              <a:t>Equipment / Machines have been historically reliable.</a:t>
            </a:r>
          </a:p>
          <a:p>
            <a:pPr lvl="1"/>
            <a:r>
              <a:rPr lang="en-US" sz="1800" dirty="0"/>
              <a:t>Have some critical spare components on hand.</a:t>
            </a:r>
          </a:p>
          <a:p>
            <a:pPr lvl="1"/>
            <a:r>
              <a:rPr lang="en-US" sz="1800" dirty="0"/>
              <a:t>Risk of coil failure above assumption is addressed in WBS 302.2.01 (RT-302-2-01-005).</a:t>
            </a:r>
          </a:p>
          <a:p>
            <a:pPr lvl="2"/>
            <a:endParaRPr lang="en-US" sz="1600" dirty="0"/>
          </a:p>
          <a:p>
            <a:pPr lvl="1"/>
            <a:endParaRPr lang="en-US" sz="1600" dirty="0"/>
          </a:p>
        </p:txBody>
      </p:sp>
      <p:sp>
        <p:nvSpPr>
          <p:cNvPr id="6" name="TextBox 5">
            <a:extLst>
              <a:ext uri="{FF2B5EF4-FFF2-40B4-BE49-F238E27FC236}">
                <a16:creationId xmlns:a16="http://schemas.microsoft.com/office/drawing/2014/main" id="{457AD86F-F1F1-42D3-B97B-FEC4FED14EFB}"/>
              </a:ext>
            </a:extLst>
          </p:cNvPr>
          <p:cNvSpPr txBox="1"/>
          <p:nvPr/>
        </p:nvSpPr>
        <p:spPr>
          <a:xfrm>
            <a:off x="7784916" y="59780"/>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#3</a:t>
            </a:r>
          </a:p>
        </p:txBody>
      </p:sp>
      <p:pic>
        <p:nvPicPr>
          <p:cNvPr id="4" name="Picture 3">
            <a:extLst>
              <a:ext uri="{FF2B5EF4-FFF2-40B4-BE49-F238E27FC236}">
                <a16:creationId xmlns:a16="http://schemas.microsoft.com/office/drawing/2014/main" id="{14289B0D-ACC3-A90D-FBD5-03211468D540}"/>
              </a:ext>
            </a:extLst>
          </p:cNvPr>
          <p:cNvPicPr>
            <a:picLocks noChangeAspect="1"/>
          </p:cNvPicPr>
          <p:nvPr/>
        </p:nvPicPr>
        <p:blipFill>
          <a:blip r:embed="rId2"/>
          <a:stretch>
            <a:fillRect/>
          </a:stretch>
        </p:blipFill>
        <p:spPr>
          <a:xfrm>
            <a:off x="1163149" y="3429000"/>
            <a:ext cx="6767147" cy="1268078"/>
          </a:xfrm>
          <a:prstGeom prst="rect">
            <a:avLst/>
          </a:prstGeom>
        </p:spPr>
      </p:pic>
    </p:spTree>
    <p:extLst>
      <p:ext uri="{BB962C8B-B14F-4D97-AF65-F5344CB8AC3E}">
        <p14:creationId xmlns:p14="http://schemas.microsoft.com/office/powerpoint/2010/main" val="314629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608042" y="1157328"/>
            <a:ext cx="7632848" cy="486396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AUP Hazard Analysis (US-HiLumi-doc-1121).</a:t>
            </a:r>
          </a:p>
          <a:p>
            <a:pPr lvl="1"/>
            <a:r>
              <a:rPr lang="en-US" sz="1600" dirty="0"/>
              <a:t>Coil fabrication ES&amp;H considerations:</a:t>
            </a:r>
          </a:p>
          <a:p>
            <a:pPr lvl="2"/>
            <a:r>
              <a:rPr lang="en-US" sz="1400" dirty="0"/>
              <a:t>Chemicals (Boron Nitride, Mold release, Epoxy, Soldering flux).</a:t>
            </a:r>
          </a:p>
          <a:p>
            <a:pPr lvl="2"/>
            <a:r>
              <a:rPr lang="en-US" sz="1400" dirty="0"/>
              <a:t>Electrical Hazards (</a:t>
            </a:r>
            <a:r>
              <a:rPr lang="en-US" sz="1400" dirty="0" err="1"/>
              <a:t>Hipot</a:t>
            </a:r>
            <a:r>
              <a:rPr lang="en-US" sz="1400" dirty="0"/>
              <a:t> checks, Impulse checks).</a:t>
            </a:r>
          </a:p>
          <a:p>
            <a:pPr lvl="2"/>
            <a:r>
              <a:rPr lang="en-US" sz="1400" dirty="0"/>
              <a:t>Liquid Argon (cryogen).</a:t>
            </a:r>
          </a:p>
          <a:p>
            <a:pPr lvl="2"/>
            <a:r>
              <a:rPr lang="en-US" sz="1400" dirty="0"/>
              <a:t>Lifting/Handling.</a:t>
            </a:r>
          </a:p>
          <a:p>
            <a:pPr lvl="1"/>
            <a:r>
              <a:rPr lang="en-US" sz="1600" dirty="0"/>
              <a:t>Precautions taken include:</a:t>
            </a:r>
          </a:p>
          <a:p>
            <a:pPr lvl="2"/>
            <a:r>
              <a:rPr lang="en-US" sz="1400" dirty="0"/>
              <a:t>Training, PPE, ventilation, etc.</a:t>
            </a:r>
          </a:p>
          <a:p>
            <a:pPr lvl="2"/>
            <a:r>
              <a:rPr lang="en-US" sz="1400" dirty="0"/>
              <a:t>Dedicated fixtures for lifting coil, react / </a:t>
            </a:r>
            <a:r>
              <a:rPr lang="en-US" sz="1400" dirty="0" err="1"/>
              <a:t>impreg</a:t>
            </a:r>
            <a:r>
              <a:rPr lang="en-US" sz="1400" dirty="0"/>
              <a:t> fixtures. Reviewed, load tested and approved.</a:t>
            </a:r>
          </a:p>
          <a:p>
            <a:r>
              <a:rPr lang="en-US" sz="1600" dirty="0"/>
              <a:t>ES&amp;H representatives review and approve all travelers.</a:t>
            </a:r>
          </a:p>
          <a:p>
            <a:pPr lvl="2"/>
            <a:endParaRPr lang="en-US" sz="1200" dirty="0"/>
          </a:p>
          <a:p>
            <a:r>
              <a:rPr lang="en-US" sz="1600" dirty="0"/>
              <a:t>COVID – working under guidelines.</a:t>
            </a:r>
          </a:p>
          <a:p>
            <a:pPr lvl="1"/>
            <a:r>
              <a:rPr lang="en-US" sz="1400" dirty="0"/>
              <a:t>Avoid working in close proximity wherever possible.</a:t>
            </a:r>
          </a:p>
          <a:p>
            <a:pPr lvl="1"/>
            <a:r>
              <a:rPr lang="en-US" sz="1400" dirty="0"/>
              <a:t>Face mask as required (based on local COVID levels).</a:t>
            </a:r>
          </a:p>
          <a:p>
            <a:pPr lvl="2"/>
            <a:endParaRPr lang="en-US" sz="1200" dirty="0"/>
          </a:p>
          <a:p>
            <a:r>
              <a:rPr lang="en-US" sz="1800" dirty="0"/>
              <a:t>Coil fabrication has excellent record – no issues / injuries.</a:t>
            </a:r>
          </a:p>
          <a:p>
            <a:pPr lvl="1"/>
            <a:endParaRPr lang="en-US" sz="1400" dirty="0"/>
          </a:p>
          <a:p>
            <a:endParaRPr lang="en-US" sz="1600" dirty="0"/>
          </a:p>
          <a:p>
            <a:pPr lvl="1"/>
            <a:endParaRPr lang="en-US" sz="1600" dirty="0"/>
          </a:p>
        </p:txBody>
      </p:sp>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ES&amp;H</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17</a:t>
            </a:fld>
            <a:endParaRPr lang="fr-FR" dirty="0"/>
          </a:p>
        </p:txBody>
      </p:sp>
      <p:sp>
        <p:nvSpPr>
          <p:cNvPr id="6" name="TextBox 5">
            <a:extLst>
              <a:ext uri="{FF2B5EF4-FFF2-40B4-BE49-F238E27FC236}">
                <a16:creationId xmlns:a16="http://schemas.microsoft.com/office/drawing/2014/main" id="{457AD86F-F1F1-42D3-B97B-FEC4FED14EFB}"/>
              </a:ext>
            </a:extLst>
          </p:cNvPr>
          <p:cNvSpPr txBox="1"/>
          <p:nvPr/>
        </p:nvSpPr>
        <p:spPr>
          <a:xfrm>
            <a:off x="7656676" y="60267"/>
            <a:ext cx="139012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#10</a:t>
            </a:r>
          </a:p>
        </p:txBody>
      </p:sp>
    </p:spTree>
    <p:extLst>
      <p:ext uri="{BB962C8B-B14F-4D97-AF65-F5344CB8AC3E}">
        <p14:creationId xmlns:p14="http://schemas.microsoft.com/office/powerpoint/2010/main" val="283772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Summary</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18</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21388" y="1055273"/>
            <a:ext cx="8446548" cy="4912056"/>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fabrication underway since end of 2018 and will finish in 2023.</a:t>
            </a:r>
          </a:p>
          <a:p>
            <a:pPr lvl="3"/>
            <a:endParaRPr lang="en-US" sz="1000" dirty="0"/>
          </a:p>
          <a:p>
            <a:r>
              <a:rPr lang="en-US" sz="2000" dirty="0"/>
              <a:t>Interfaces are flowing smoothly.</a:t>
            </a:r>
          </a:p>
          <a:p>
            <a:pPr lvl="3"/>
            <a:endParaRPr lang="en-US" sz="1000" dirty="0"/>
          </a:p>
          <a:p>
            <a:r>
              <a:rPr lang="en-US" sz="2000" dirty="0"/>
              <a:t>Coil yield addressed with BCRs and by implementing lessons learned.</a:t>
            </a:r>
          </a:p>
          <a:p>
            <a:pPr lvl="3"/>
            <a:endParaRPr lang="en-US" sz="1000" dirty="0"/>
          </a:p>
          <a:p>
            <a:r>
              <a:rPr lang="en-US" sz="2000" dirty="0"/>
              <a:t>COVID impact:</a:t>
            </a:r>
          </a:p>
          <a:p>
            <a:pPr lvl="1"/>
            <a:r>
              <a:rPr lang="en-US" sz="1800" dirty="0"/>
              <a:t>Lockdown may have impacted coil 214 performance.</a:t>
            </a:r>
          </a:p>
          <a:p>
            <a:pPr lvl="1"/>
            <a:r>
              <a:rPr lang="en-US" sz="1800" dirty="0"/>
              <a:t>Efficiencies resumed at ~100% after short time.</a:t>
            </a:r>
          </a:p>
          <a:p>
            <a:pPr lvl="3"/>
            <a:endParaRPr lang="en-US" sz="1000" dirty="0"/>
          </a:p>
          <a:p>
            <a:r>
              <a:rPr lang="en-US" sz="2000" dirty="0"/>
              <a:t>ESH&amp;Q remains a priority.</a:t>
            </a:r>
          </a:p>
          <a:p>
            <a:pPr lvl="3"/>
            <a:endParaRPr lang="en-US" sz="1000" dirty="0"/>
          </a:p>
          <a:p>
            <a:pPr lvl="3"/>
            <a:endParaRPr lang="en-US" sz="1000" dirty="0"/>
          </a:p>
          <a:p>
            <a:pPr lvl="3"/>
            <a:endParaRPr lang="en-US" sz="1000" dirty="0"/>
          </a:p>
          <a:p>
            <a:r>
              <a:rPr lang="en-US" sz="2000" dirty="0"/>
              <a:t>Thank you.  Questions?</a:t>
            </a:r>
          </a:p>
          <a:p>
            <a:pPr lvl="1"/>
            <a:endParaRPr lang="en-US" sz="1600" dirty="0"/>
          </a:p>
        </p:txBody>
      </p:sp>
    </p:spTree>
    <p:extLst>
      <p:ext uri="{BB962C8B-B14F-4D97-AF65-F5344CB8AC3E}">
        <p14:creationId xmlns:p14="http://schemas.microsoft.com/office/powerpoint/2010/main" val="155577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19</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39552" y="1223610"/>
            <a:ext cx="7992448"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p>
          <a:p>
            <a:r>
              <a:rPr lang="en-US" sz="1600" dirty="0"/>
              <a:t>Back Up Slides…</a:t>
            </a:r>
            <a:endParaRPr lang="en-US" sz="1400" dirty="0"/>
          </a:p>
          <a:p>
            <a:endParaRPr lang="en-US" sz="1600" dirty="0"/>
          </a:p>
          <a:p>
            <a:pPr lvl="1"/>
            <a:endParaRPr lang="en-US" sz="1600" dirty="0"/>
          </a:p>
        </p:txBody>
      </p:sp>
    </p:spTree>
    <p:extLst>
      <p:ext uri="{BB962C8B-B14F-4D97-AF65-F5344CB8AC3E}">
        <p14:creationId xmlns:p14="http://schemas.microsoft.com/office/powerpoint/2010/main" val="425988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41650"/>
            <a:ext cx="7920000" cy="720000"/>
          </a:xfrm>
        </p:spPr>
        <p:txBody>
          <a:bodyPr/>
          <a:lstStyle/>
          <a:p>
            <a:r>
              <a:rPr lang="en-US" dirty="0"/>
              <a:t>Outline</a:t>
            </a:r>
          </a:p>
        </p:txBody>
      </p:sp>
      <p:sp>
        <p:nvSpPr>
          <p:cNvPr id="3" name="Content Placeholder 2"/>
          <p:cNvSpPr>
            <a:spLocks noGrp="1"/>
          </p:cNvSpPr>
          <p:nvPr>
            <p:ph idx="1"/>
          </p:nvPr>
        </p:nvSpPr>
        <p:spPr>
          <a:xfrm>
            <a:off x="610699" y="980728"/>
            <a:ext cx="7920000" cy="5112568"/>
          </a:xfrm>
        </p:spPr>
        <p:txBody>
          <a:bodyPr>
            <a:noAutofit/>
          </a:bodyPr>
          <a:lstStyle/>
          <a:p>
            <a:r>
              <a:rPr lang="en-US" sz="2000" dirty="0">
                <a:solidFill>
                  <a:schemeClr val="tx1">
                    <a:lumMod val="65000"/>
                    <a:lumOff val="35000"/>
                  </a:schemeClr>
                </a:solidFill>
              </a:rPr>
              <a:t>Scope, Interfaces, Team</a:t>
            </a:r>
          </a:p>
          <a:p>
            <a:r>
              <a:rPr lang="en-US" sz="2000" dirty="0">
                <a:solidFill>
                  <a:schemeClr val="tx1">
                    <a:lumMod val="65000"/>
                    <a:lumOff val="35000"/>
                  </a:schemeClr>
                </a:solidFill>
              </a:rPr>
              <a:t>Progress / Achievements</a:t>
            </a:r>
          </a:p>
          <a:p>
            <a:r>
              <a:rPr lang="en-US" sz="2000" dirty="0">
                <a:solidFill>
                  <a:schemeClr val="tx1">
                    <a:lumMod val="65000"/>
                    <a:lumOff val="35000"/>
                  </a:schemeClr>
                </a:solidFill>
              </a:rPr>
              <a:t>COVID impacts</a:t>
            </a:r>
          </a:p>
          <a:p>
            <a:r>
              <a:rPr lang="en-US" sz="2000" dirty="0">
                <a:solidFill>
                  <a:schemeClr val="tx1">
                    <a:lumMod val="65000"/>
                    <a:lumOff val="35000"/>
                  </a:schemeClr>
                </a:solidFill>
              </a:rPr>
              <a:t>COVID BCRs</a:t>
            </a:r>
          </a:p>
          <a:p>
            <a:r>
              <a:rPr lang="en-US" sz="2000" dirty="0">
                <a:solidFill>
                  <a:schemeClr val="tx1">
                    <a:lumMod val="65000"/>
                    <a:lumOff val="35000"/>
                  </a:schemeClr>
                </a:solidFill>
              </a:rPr>
              <a:t>Schedule</a:t>
            </a:r>
          </a:p>
          <a:p>
            <a:r>
              <a:rPr lang="en-US" sz="2000" dirty="0">
                <a:solidFill>
                  <a:schemeClr val="tx1">
                    <a:lumMod val="65000"/>
                    <a:lumOff val="35000"/>
                  </a:schemeClr>
                </a:solidFill>
              </a:rPr>
              <a:t>Cost and Schedule Performance &amp; VAR Reports</a:t>
            </a:r>
          </a:p>
          <a:p>
            <a:r>
              <a:rPr lang="en-US" sz="2000" dirty="0">
                <a:solidFill>
                  <a:schemeClr val="tx1">
                    <a:lumMod val="65000"/>
                    <a:lumOff val="35000"/>
                  </a:schemeClr>
                </a:solidFill>
              </a:rPr>
              <a:t>Estimate at Completion</a:t>
            </a:r>
          </a:p>
          <a:p>
            <a:r>
              <a:rPr lang="en-US" sz="2000" dirty="0">
                <a:solidFill>
                  <a:schemeClr val="tx1">
                    <a:lumMod val="65000"/>
                    <a:lumOff val="35000"/>
                  </a:schemeClr>
                </a:solidFill>
              </a:rPr>
              <a:t>QA / QC</a:t>
            </a:r>
          </a:p>
          <a:p>
            <a:r>
              <a:rPr lang="en-US" sz="2000" dirty="0">
                <a:solidFill>
                  <a:schemeClr val="tx1">
                    <a:lumMod val="65000"/>
                    <a:lumOff val="35000"/>
                  </a:schemeClr>
                </a:solidFill>
              </a:rPr>
              <a:t>Risks</a:t>
            </a:r>
          </a:p>
          <a:p>
            <a:r>
              <a:rPr lang="en-US" sz="2000" dirty="0">
                <a:solidFill>
                  <a:schemeClr val="tx1">
                    <a:lumMod val="65000"/>
                    <a:lumOff val="35000"/>
                  </a:schemeClr>
                </a:solidFill>
              </a:rPr>
              <a:t>ES&amp;H</a:t>
            </a:r>
          </a:p>
          <a:p>
            <a:r>
              <a:rPr lang="en-US" sz="2000" dirty="0">
                <a:solidFill>
                  <a:schemeClr val="tx1">
                    <a:lumMod val="65000"/>
                    <a:lumOff val="35000"/>
                  </a:schemeClr>
                </a:solidFill>
              </a:rPr>
              <a:t>Summary</a:t>
            </a:r>
          </a:p>
        </p:txBody>
      </p:sp>
      <p:sp>
        <p:nvSpPr>
          <p:cNvPr id="5" name="Footer Placeholder 4"/>
          <p:cNvSpPr>
            <a:spLocks noGrp="1"/>
          </p:cNvSpPr>
          <p:nvPr>
            <p:ph type="ftr" sz="quarter" idx="3"/>
          </p:nvPr>
        </p:nvSpPr>
        <p:spPr>
          <a:xfrm>
            <a:off x="1987704" y="6356350"/>
            <a:ext cx="6550800" cy="360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64BCD9"/>
                </a:solidFill>
                <a:effectLst/>
                <a:uLnTx/>
                <a:uFillTx/>
                <a:latin typeface="Arial"/>
                <a:ea typeface="+mn-ea"/>
                <a:cs typeface="+mn-cs"/>
              </a:rPr>
              <a:t>HL-LHC AUP Rebaseline DOE Rev. – Dec 13-15, 2022</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a:t>
            </a:fld>
            <a:endParaRPr lang="fr-FR" dirty="0"/>
          </a:p>
        </p:txBody>
      </p:sp>
    </p:spTree>
    <p:extLst>
      <p:ext uri="{BB962C8B-B14F-4D97-AF65-F5344CB8AC3E}">
        <p14:creationId xmlns:p14="http://schemas.microsoft.com/office/powerpoint/2010/main" val="385626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09ED2B-CAC4-687A-E4F9-D204E0462A62}"/>
              </a:ext>
            </a:extLst>
          </p:cNvPr>
          <p:cNvPicPr>
            <a:picLocks noChangeAspect="1"/>
          </p:cNvPicPr>
          <p:nvPr/>
        </p:nvPicPr>
        <p:blipFill>
          <a:blip r:embed="rId2"/>
          <a:stretch>
            <a:fillRect/>
          </a:stretch>
        </p:blipFill>
        <p:spPr>
          <a:xfrm>
            <a:off x="899592" y="1628800"/>
            <a:ext cx="6599029" cy="3668383"/>
          </a:xfrm>
          <a:prstGeom prst="rect">
            <a:avLst/>
          </a:prstGeom>
        </p:spPr>
      </p:pic>
      <p:sp>
        <p:nvSpPr>
          <p:cNvPr id="2" name="Title 1"/>
          <p:cNvSpPr>
            <a:spLocks noGrp="1"/>
          </p:cNvSpPr>
          <p:nvPr>
            <p:ph type="title"/>
          </p:nvPr>
        </p:nvSpPr>
        <p:spPr/>
        <p:txBody>
          <a:bodyPr/>
          <a:lstStyle/>
          <a:p>
            <a:r>
              <a:rPr lang="en-US" dirty="0"/>
              <a:t>Resource Type Breakdown</a:t>
            </a:r>
          </a:p>
        </p:txBody>
      </p:sp>
      <p:sp>
        <p:nvSpPr>
          <p:cNvPr id="3" name="Content Placeholder 2"/>
          <p:cNvSpPr>
            <a:spLocks noGrp="1"/>
          </p:cNvSpPr>
          <p:nvPr>
            <p:ph idx="1"/>
          </p:nvPr>
        </p:nvSpPr>
        <p:spPr>
          <a:xfrm>
            <a:off x="513534" y="1196752"/>
            <a:ext cx="8533266" cy="4968552"/>
          </a:xfrm>
        </p:spPr>
        <p:txBody>
          <a:bodyPr>
            <a:noAutofit/>
          </a:bodyPr>
          <a:lstStyle/>
          <a:p>
            <a:r>
              <a:rPr lang="en-US" sz="1600" dirty="0"/>
              <a:t>Fully burdened values.</a:t>
            </a:r>
          </a:p>
        </p:txBody>
      </p:sp>
      <p:sp>
        <p:nvSpPr>
          <p:cNvPr id="5" name="Footer Placeholder 4"/>
          <p:cNvSpPr>
            <a:spLocks noGrp="1"/>
          </p:cNvSpPr>
          <p:nvPr>
            <p:ph type="ftr" sz="quarter" idx="3"/>
          </p:nvPr>
        </p:nvSpPr>
        <p:spPr/>
        <p:txBody>
          <a:bodyPr/>
          <a:lstStyle/>
          <a:p>
            <a:pPr lvl="0" defTabSz="914400">
              <a:defRPr/>
            </a:pPr>
            <a:r>
              <a:rPr kumimoji="0" lang="en-US" b="0" i="0" u="none" strike="noStrike" kern="0" cap="none" spc="0" normalizeH="0" baseline="0" noProof="0">
                <a:ln>
                  <a:noFill/>
                </a:ln>
                <a:effectLst/>
                <a:uLnTx/>
                <a:uFillTx/>
              </a:rPr>
              <a:t>HL-LHC AUP Rebaseline DOE Rev. – Dec 13-15, 2022</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20</a:t>
            </a:fld>
            <a:endParaRPr lang="fr-FR" dirty="0"/>
          </a:p>
        </p:txBody>
      </p:sp>
      <p:pic>
        <p:nvPicPr>
          <p:cNvPr id="7" name="Picture 6">
            <a:extLst>
              <a:ext uri="{FF2B5EF4-FFF2-40B4-BE49-F238E27FC236}">
                <a16:creationId xmlns:a16="http://schemas.microsoft.com/office/drawing/2014/main" id="{D85C6D69-0143-6AE5-21AB-319ED246FB86}"/>
              </a:ext>
            </a:extLst>
          </p:cNvPr>
          <p:cNvPicPr>
            <a:picLocks noChangeAspect="1"/>
          </p:cNvPicPr>
          <p:nvPr/>
        </p:nvPicPr>
        <p:blipFill>
          <a:blip r:embed="rId3"/>
          <a:stretch>
            <a:fillRect/>
          </a:stretch>
        </p:blipFill>
        <p:spPr>
          <a:xfrm>
            <a:off x="5358200" y="4365104"/>
            <a:ext cx="2760076" cy="864096"/>
          </a:xfrm>
          <a:prstGeom prst="rect">
            <a:avLst/>
          </a:prstGeom>
        </p:spPr>
      </p:pic>
    </p:spTree>
    <p:extLst>
      <p:ext uri="{BB962C8B-B14F-4D97-AF65-F5344CB8AC3E}">
        <p14:creationId xmlns:p14="http://schemas.microsoft.com/office/powerpoint/2010/main" val="21968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EA60B-14DA-C910-5E73-F1648C980FB1}"/>
              </a:ext>
            </a:extLst>
          </p:cNvPr>
          <p:cNvPicPr>
            <a:picLocks noChangeAspect="1"/>
          </p:cNvPicPr>
          <p:nvPr/>
        </p:nvPicPr>
        <p:blipFill>
          <a:blip r:embed="rId2"/>
          <a:stretch>
            <a:fillRect/>
          </a:stretch>
        </p:blipFill>
        <p:spPr>
          <a:xfrm>
            <a:off x="886569" y="1237159"/>
            <a:ext cx="7317729" cy="4065405"/>
          </a:xfrm>
          <a:prstGeom prst="rect">
            <a:avLst/>
          </a:prstGeom>
        </p:spPr>
      </p:pic>
      <p:sp>
        <p:nvSpPr>
          <p:cNvPr id="2" name="Title 1"/>
          <p:cNvSpPr>
            <a:spLocks noGrp="1"/>
          </p:cNvSpPr>
          <p:nvPr>
            <p:ph type="title"/>
          </p:nvPr>
        </p:nvSpPr>
        <p:spPr/>
        <p:txBody>
          <a:bodyPr/>
          <a:lstStyle/>
          <a:p>
            <a:r>
              <a:rPr lang="en-US" dirty="0"/>
              <a:t>Estimate Quality</a:t>
            </a:r>
          </a:p>
        </p:txBody>
      </p:sp>
      <p:sp>
        <p:nvSpPr>
          <p:cNvPr id="3" name="Content Placeholder 2"/>
          <p:cNvSpPr>
            <a:spLocks noGrp="1"/>
          </p:cNvSpPr>
          <p:nvPr>
            <p:ph idx="1"/>
          </p:nvPr>
        </p:nvSpPr>
        <p:spPr>
          <a:xfrm>
            <a:off x="390400" y="1052736"/>
            <a:ext cx="8533266" cy="5167518"/>
          </a:xfrm>
        </p:spPr>
        <p:txBody>
          <a:bodyPr>
            <a:noAutofit/>
          </a:bodyPr>
          <a:lstStyle/>
          <a:p>
            <a:r>
              <a:rPr lang="en-US" sz="1200" dirty="0"/>
              <a:t>.</a:t>
            </a:r>
          </a:p>
        </p:txBody>
      </p:sp>
      <p:sp>
        <p:nvSpPr>
          <p:cNvPr id="5" name="Footer Placeholder 4"/>
          <p:cNvSpPr>
            <a:spLocks noGrp="1"/>
          </p:cNvSpPr>
          <p:nvPr>
            <p:ph type="ftr" sz="quarter" idx="3"/>
          </p:nvPr>
        </p:nvSpPr>
        <p:spPr/>
        <p:txBody>
          <a:bodyPr/>
          <a:lstStyle/>
          <a:p>
            <a:pPr lvl="0" defTabSz="914400">
              <a:defRPr/>
            </a:pPr>
            <a:r>
              <a:rPr kumimoji="0" lang="en-US" b="0" i="0" u="none" strike="noStrike" kern="0" cap="none" spc="0" normalizeH="0" baseline="0" noProof="0">
                <a:ln>
                  <a:noFill/>
                </a:ln>
                <a:effectLst/>
                <a:uLnTx/>
                <a:uFillTx/>
              </a:rPr>
              <a:t>HL-LHC AUP Rebaseline DOE Rev. – Dec 13-15, 2022</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21</a:t>
            </a:fld>
            <a:endParaRPr lang="fr-FR" dirty="0"/>
          </a:p>
        </p:txBody>
      </p:sp>
      <p:pic>
        <p:nvPicPr>
          <p:cNvPr id="7" name="Picture 6">
            <a:extLst>
              <a:ext uri="{FF2B5EF4-FFF2-40B4-BE49-F238E27FC236}">
                <a16:creationId xmlns:a16="http://schemas.microsoft.com/office/drawing/2014/main" id="{ECE5D76A-C1F2-62A2-021C-D2300F9A4CBA}"/>
              </a:ext>
            </a:extLst>
          </p:cNvPr>
          <p:cNvPicPr>
            <a:picLocks noChangeAspect="1"/>
          </p:cNvPicPr>
          <p:nvPr/>
        </p:nvPicPr>
        <p:blipFill>
          <a:blip r:embed="rId3"/>
          <a:stretch>
            <a:fillRect/>
          </a:stretch>
        </p:blipFill>
        <p:spPr>
          <a:xfrm>
            <a:off x="5051706" y="4221088"/>
            <a:ext cx="2964450" cy="792088"/>
          </a:xfrm>
          <a:prstGeom prst="rect">
            <a:avLst/>
          </a:prstGeom>
        </p:spPr>
      </p:pic>
    </p:spTree>
    <p:extLst>
      <p:ext uri="{BB962C8B-B14F-4D97-AF65-F5344CB8AC3E}">
        <p14:creationId xmlns:p14="http://schemas.microsoft.com/office/powerpoint/2010/main" val="357921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7920000" cy="720000"/>
          </a:xfrm>
        </p:spPr>
        <p:txBody>
          <a:bodyPr/>
          <a:lstStyle/>
          <a:p>
            <a:r>
              <a:rPr lang="en-US" dirty="0"/>
              <a:t>FTE Breakdown</a:t>
            </a:r>
          </a:p>
        </p:txBody>
      </p:sp>
      <p:sp>
        <p:nvSpPr>
          <p:cNvPr id="3" name="Content Placeholder 2"/>
          <p:cNvSpPr>
            <a:spLocks noGrp="1"/>
          </p:cNvSpPr>
          <p:nvPr>
            <p:ph idx="1"/>
          </p:nvPr>
        </p:nvSpPr>
        <p:spPr>
          <a:xfrm>
            <a:off x="390400" y="1052736"/>
            <a:ext cx="8533266" cy="5167518"/>
          </a:xfrm>
        </p:spPr>
        <p:txBody>
          <a:bodyPr>
            <a:noAutofit/>
          </a:bodyPr>
          <a:lstStyle/>
          <a:p>
            <a:r>
              <a:rPr lang="en-US" sz="1200" dirty="0"/>
              <a:t>.</a:t>
            </a:r>
          </a:p>
        </p:txBody>
      </p:sp>
      <p:sp>
        <p:nvSpPr>
          <p:cNvPr id="5" name="Footer Placeholder 4"/>
          <p:cNvSpPr>
            <a:spLocks noGrp="1"/>
          </p:cNvSpPr>
          <p:nvPr>
            <p:ph type="ftr" sz="quarter" idx="3"/>
          </p:nvPr>
        </p:nvSpPr>
        <p:spPr/>
        <p:txBody>
          <a:bodyPr/>
          <a:lstStyle/>
          <a:p>
            <a:pPr lvl="0" defTabSz="914400">
              <a:defRPr/>
            </a:pPr>
            <a:r>
              <a:rPr kumimoji="0" lang="en-US" b="0" i="0" u="none" strike="noStrike" kern="0" cap="none" spc="0" normalizeH="0" baseline="0" noProof="0">
                <a:ln>
                  <a:noFill/>
                </a:ln>
                <a:effectLst/>
                <a:uLnTx/>
                <a:uFillTx/>
              </a:rPr>
              <a:t>HL-LHC AUP Rebaseline DOE Rev. – Dec 13-15, 2022</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22</a:t>
            </a:fld>
            <a:endParaRPr lang="fr-FR" dirty="0"/>
          </a:p>
        </p:txBody>
      </p:sp>
      <p:pic>
        <p:nvPicPr>
          <p:cNvPr id="4" name="Picture 3">
            <a:extLst>
              <a:ext uri="{FF2B5EF4-FFF2-40B4-BE49-F238E27FC236}">
                <a16:creationId xmlns:a16="http://schemas.microsoft.com/office/drawing/2014/main" id="{CE1A85AA-6968-CF4C-EDAC-B08960893927}"/>
              </a:ext>
            </a:extLst>
          </p:cNvPr>
          <p:cNvPicPr>
            <a:picLocks noChangeAspect="1"/>
          </p:cNvPicPr>
          <p:nvPr/>
        </p:nvPicPr>
        <p:blipFill>
          <a:blip r:embed="rId2"/>
          <a:stretch>
            <a:fillRect/>
          </a:stretch>
        </p:blipFill>
        <p:spPr>
          <a:xfrm>
            <a:off x="1146269" y="1102539"/>
            <a:ext cx="6851460" cy="4110876"/>
          </a:xfrm>
          <a:prstGeom prst="rect">
            <a:avLst/>
          </a:prstGeom>
        </p:spPr>
      </p:pic>
      <p:pic>
        <p:nvPicPr>
          <p:cNvPr id="7" name="Picture 6">
            <a:extLst>
              <a:ext uri="{FF2B5EF4-FFF2-40B4-BE49-F238E27FC236}">
                <a16:creationId xmlns:a16="http://schemas.microsoft.com/office/drawing/2014/main" id="{23E407D4-8F5B-B00F-C6F7-3E55E5A206DD}"/>
              </a:ext>
            </a:extLst>
          </p:cNvPr>
          <p:cNvPicPr>
            <a:picLocks noChangeAspect="1"/>
          </p:cNvPicPr>
          <p:nvPr/>
        </p:nvPicPr>
        <p:blipFill>
          <a:blip r:embed="rId3"/>
          <a:stretch>
            <a:fillRect/>
          </a:stretch>
        </p:blipFill>
        <p:spPr>
          <a:xfrm>
            <a:off x="305367" y="5166426"/>
            <a:ext cx="8533266" cy="535828"/>
          </a:xfrm>
          <a:prstGeom prst="rect">
            <a:avLst/>
          </a:prstGeom>
        </p:spPr>
      </p:pic>
    </p:spTree>
    <p:extLst>
      <p:ext uri="{BB962C8B-B14F-4D97-AF65-F5344CB8AC3E}">
        <p14:creationId xmlns:p14="http://schemas.microsoft.com/office/powerpoint/2010/main" val="402059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848432" cy="720000"/>
          </a:xfrm>
        </p:spPr>
        <p:txBody>
          <a:bodyPr/>
          <a:lstStyle/>
          <a:p>
            <a:r>
              <a:rPr lang="en-US" dirty="0"/>
              <a:t>WBS 302.2.06 – Other BCRs / CVs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23</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27310" y="1246184"/>
            <a:ext cx="8435720" cy="2182816"/>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Top-10 non-COVID BCRs &amp; cost variance:</a:t>
            </a:r>
          </a:p>
          <a:p>
            <a:pPr lvl="3"/>
            <a:endParaRPr lang="en-US" sz="800" dirty="0"/>
          </a:p>
          <a:p>
            <a:pPr lvl="3"/>
            <a:endParaRPr lang="en-US" sz="1000" dirty="0"/>
          </a:p>
          <a:p>
            <a:pPr lvl="1"/>
            <a:endParaRPr lang="en-US" sz="1600" dirty="0"/>
          </a:p>
          <a:p>
            <a:pPr lvl="2"/>
            <a:endParaRPr lang="en-US" sz="1200" dirty="0"/>
          </a:p>
          <a:p>
            <a:pPr lvl="1"/>
            <a:endParaRPr lang="en-US" sz="1600" dirty="0"/>
          </a:p>
        </p:txBody>
      </p:sp>
      <p:pic>
        <p:nvPicPr>
          <p:cNvPr id="6" name="Picture 5">
            <a:extLst>
              <a:ext uri="{FF2B5EF4-FFF2-40B4-BE49-F238E27FC236}">
                <a16:creationId xmlns:a16="http://schemas.microsoft.com/office/drawing/2014/main" id="{17C17D15-F082-EBDD-8141-7AFD00BB35F5}"/>
              </a:ext>
            </a:extLst>
          </p:cNvPr>
          <p:cNvPicPr>
            <a:picLocks noChangeAspect="1"/>
          </p:cNvPicPr>
          <p:nvPr/>
        </p:nvPicPr>
        <p:blipFill>
          <a:blip r:embed="rId2"/>
          <a:stretch>
            <a:fillRect/>
          </a:stretch>
        </p:blipFill>
        <p:spPr>
          <a:xfrm>
            <a:off x="1619672" y="2229991"/>
            <a:ext cx="6162675" cy="2686050"/>
          </a:xfrm>
          <a:prstGeom prst="rect">
            <a:avLst/>
          </a:prstGeom>
        </p:spPr>
      </p:pic>
    </p:spTree>
    <p:extLst>
      <p:ext uri="{BB962C8B-B14F-4D97-AF65-F5344CB8AC3E}">
        <p14:creationId xmlns:p14="http://schemas.microsoft.com/office/powerpoint/2010/main" val="209999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Performance Report</a:t>
            </a:r>
          </a:p>
        </p:txBody>
      </p:sp>
      <p:sp>
        <p:nvSpPr>
          <p:cNvPr id="3" name="Content Placeholder 2"/>
          <p:cNvSpPr>
            <a:spLocks noGrp="1"/>
          </p:cNvSpPr>
          <p:nvPr>
            <p:ph idx="1"/>
          </p:nvPr>
        </p:nvSpPr>
        <p:spPr>
          <a:xfrm>
            <a:off x="604544" y="1196752"/>
            <a:ext cx="7709992" cy="1944216"/>
          </a:xfrm>
        </p:spPr>
        <p:txBody>
          <a:bodyPr>
            <a:noAutofit/>
          </a:bodyPr>
          <a:lstStyle/>
          <a:p>
            <a:r>
              <a:rPr lang="en-US" sz="1600" dirty="0"/>
              <a:t>BAC = $16.4M</a:t>
            </a:r>
          </a:p>
          <a:p>
            <a:endParaRPr lang="en-US" sz="1600" dirty="0"/>
          </a:p>
          <a:p>
            <a:r>
              <a:rPr lang="en-US" sz="1600" dirty="0"/>
              <a:t>Cumulative SPI = .98, CPI = 1.43</a:t>
            </a:r>
          </a:p>
          <a:p>
            <a:pPr lvl="1"/>
            <a:endParaRPr lang="en-US" sz="1400" dirty="0"/>
          </a:p>
        </p:txBody>
      </p:sp>
      <p:sp>
        <p:nvSpPr>
          <p:cNvPr id="5" name="Footer Placeholder 4"/>
          <p:cNvSpPr>
            <a:spLocks noGrp="1"/>
          </p:cNvSpPr>
          <p:nvPr>
            <p:ph type="ftr" sz="quarter" idx="3"/>
          </p:nvPr>
        </p:nvSpPr>
        <p:spPr/>
        <p:txBody>
          <a:bodyPr/>
          <a:lstStyle/>
          <a:p>
            <a:pPr lvl="0" defTabSz="914400">
              <a:defRPr/>
            </a:pPr>
            <a:r>
              <a:rPr kumimoji="0" lang="en-US" b="0" i="0" u="none" strike="noStrike" kern="0" cap="none" spc="0" normalizeH="0" baseline="0" noProof="0">
                <a:ln>
                  <a:noFill/>
                </a:ln>
                <a:effectLst/>
                <a:uLnTx/>
                <a:uFillTx/>
              </a:rPr>
              <a:t>HL-LHC AUP Rebaseline DOE Rev. – Dec 13-15, 2022</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24</a:t>
            </a:fld>
            <a:endParaRPr lang="fr-FR" dirty="0"/>
          </a:p>
        </p:txBody>
      </p:sp>
      <p:pic>
        <p:nvPicPr>
          <p:cNvPr id="8" name="Picture 7" descr="Graphical user interface, application&#10;&#10;Description automatically generated">
            <a:extLst>
              <a:ext uri="{FF2B5EF4-FFF2-40B4-BE49-F238E27FC236}">
                <a16:creationId xmlns:a16="http://schemas.microsoft.com/office/drawing/2014/main" id="{7A011BED-6A24-083F-3E02-DB5B6D75E57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1070" y="2404342"/>
            <a:ext cx="8925730" cy="2017422"/>
          </a:xfrm>
          <a:prstGeom prst="rect">
            <a:avLst/>
          </a:prstGeom>
        </p:spPr>
      </p:pic>
    </p:spTree>
    <p:extLst>
      <p:ext uri="{BB962C8B-B14F-4D97-AF65-F5344CB8AC3E}">
        <p14:creationId xmlns:p14="http://schemas.microsoft.com/office/powerpoint/2010/main" val="181579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Scope</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3</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240587" y="1102210"/>
            <a:ext cx="4519790" cy="2902853"/>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Fabricate 50 coils. </a:t>
            </a:r>
          </a:p>
          <a:p>
            <a:pPr lvl="1"/>
            <a:r>
              <a:rPr lang="en-US" sz="1600" dirty="0"/>
              <a:t>Fabrication includes winding, curing, reaction, impregnation and shipping.</a:t>
            </a:r>
          </a:p>
          <a:p>
            <a:pPr lvl="2"/>
            <a:endParaRPr lang="en-US" sz="800" dirty="0"/>
          </a:p>
          <a:p>
            <a:pPr lvl="1"/>
            <a:r>
              <a:rPr lang="en-US" sz="1600" dirty="0"/>
              <a:t>Deliver a minimum of 41 accepted coils.</a:t>
            </a:r>
          </a:p>
          <a:p>
            <a:pPr lvl="2"/>
            <a:endParaRPr lang="en-US" sz="800" dirty="0"/>
          </a:p>
          <a:p>
            <a:pPr lvl="1"/>
            <a:r>
              <a:rPr lang="en-US" sz="1600" dirty="0"/>
              <a:t>Production yield:</a:t>
            </a:r>
          </a:p>
          <a:p>
            <a:pPr lvl="2"/>
            <a:r>
              <a:rPr lang="en-US" sz="1400" dirty="0"/>
              <a:t>Originally assumed to be 87.5% (1 in 8 rejected).</a:t>
            </a:r>
          </a:p>
          <a:p>
            <a:pPr lvl="2"/>
            <a:r>
              <a:rPr lang="en-US" sz="1400" dirty="0"/>
              <a:t>Revised expected yield 82.4%, based on past performance.</a:t>
            </a:r>
          </a:p>
          <a:p>
            <a:pPr lvl="2"/>
            <a:r>
              <a:rPr lang="en-US" sz="1400" dirty="0"/>
              <a:t>3 coils have been added to scope.</a:t>
            </a:r>
          </a:p>
          <a:p>
            <a:endParaRPr lang="en-US" sz="1600" dirty="0"/>
          </a:p>
        </p:txBody>
      </p:sp>
      <p:sp>
        <p:nvSpPr>
          <p:cNvPr id="15" name="Rectangle 14"/>
          <p:cNvSpPr/>
          <p:nvPr/>
        </p:nvSpPr>
        <p:spPr>
          <a:xfrm>
            <a:off x="5366982" y="5405308"/>
            <a:ext cx="3196746" cy="307777"/>
          </a:xfrm>
          <a:prstGeom prst="rect">
            <a:avLst/>
          </a:prstGeom>
          <a:ln>
            <a:solidFill>
              <a:schemeClr val="tx1"/>
            </a:solidFill>
          </a:ln>
        </p:spPr>
        <p:txBody>
          <a:bodyPr wrap="square" anchor="ctr" anchorCtr="1">
            <a:spAutoFit/>
          </a:bodyPr>
          <a:lstStyle/>
          <a:p>
            <a:pPr>
              <a:spcBef>
                <a:spcPct val="20000"/>
              </a:spcBef>
              <a:buClr>
                <a:srgbClr val="FB963C"/>
              </a:buClr>
            </a:pPr>
            <a:r>
              <a:rPr lang="en-US" sz="1400" dirty="0">
                <a:solidFill>
                  <a:srgbClr val="5A5A5A"/>
                </a:solidFill>
              </a:rPr>
              <a:t>WBS Dictionary (US-HiLumi-doc-39)</a:t>
            </a:r>
          </a:p>
        </p:txBody>
      </p:sp>
      <p:pic>
        <p:nvPicPr>
          <p:cNvPr id="6" name="Picture 5">
            <a:extLst>
              <a:ext uri="{FF2B5EF4-FFF2-40B4-BE49-F238E27FC236}">
                <a16:creationId xmlns:a16="http://schemas.microsoft.com/office/drawing/2014/main" id="{51C138E5-46B6-4CFA-B977-AB996B49B5F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40242" y="4181217"/>
            <a:ext cx="4320480" cy="1998978"/>
          </a:xfrm>
          <a:prstGeom prst="rect">
            <a:avLst/>
          </a:prstGeom>
        </p:spPr>
      </p:pic>
      <p:sp>
        <p:nvSpPr>
          <p:cNvPr id="17" name="TextBox 16"/>
          <p:cNvSpPr txBox="1"/>
          <p:nvPr/>
        </p:nvSpPr>
        <p:spPr>
          <a:xfrm>
            <a:off x="2305926" y="5685387"/>
            <a:ext cx="2252382" cy="307777"/>
          </a:xfrm>
          <a:prstGeom prst="rect">
            <a:avLst/>
          </a:prstGeom>
          <a:solidFill>
            <a:schemeClr val="bg1"/>
          </a:solidFill>
          <a:ln>
            <a:solidFill>
              <a:schemeClr val="tx1"/>
            </a:solidFill>
          </a:ln>
        </p:spPr>
        <p:txBody>
          <a:bodyPr wrap="square" rtlCol="0" anchor="ctr" anchorCtr="1">
            <a:spAutoFit/>
          </a:bodyPr>
          <a:lstStyle/>
          <a:p>
            <a:pPr defTabSz="457200"/>
            <a:r>
              <a:rPr lang="en-US" sz="1400" dirty="0">
                <a:solidFill>
                  <a:prstClr val="black"/>
                </a:solidFill>
              </a:rPr>
              <a:t>Impregnated Coil</a:t>
            </a:r>
          </a:p>
        </p:txBody>
      </p:sp>
      <p:pic>
        <p:nvPicPr>
          <p:cNvPr id="7" name="Picture 6" descr="Graphical user interface, text, application&#10;&#10;Description automatically generated">
            <a:extLst>
              <a:ext uri="{FF2B5EF4-FFF2-40B4-BE49-F238E27FC236}">
                <a16:creationId xmlns:a16="http://schemas.microsoft.com/office/drawing/2014/main" id="{05E3F17B-A5F6-62A9-1812-31B302694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70" y="1311896"/>
            <a:ext cx="4214009" cy="3771292"/>
          </a:xfrm>
          <a:prstGeom prst="rect">
            <a:avLst/>
          </a:prstGeom>
        </p:spPr>
      </p:pic>
      <p:sp>
        <p:nvSpPr>
          <p:cNvPr id="4" name="TextBox 3">
            <a:extLst>
              <a:ext uri="{FF2B5EF4-FFF2-40B4-BE49-F238E27FC236}">
                <a16:creationId xmlns:a16="http://schemas.microsoft.com/office/drawing/2014/main" id="{66761ACA-3780-AF3E-56CF-E18A8AFF1C7F}"/>
              </a:ext>
            </a:extLst>
          </p:cNvPr>
          <p:cNvSpPr txBox="1"/>
          <p:nvPr/>
        </p:nvSpPr>
        <p:spPr>
          <a:xfrm>
            <a:off x="7803916" y="59780"/>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#9</a:t>
            </a:r>
          </a:p>
        </p:txBody>
      </p:sp>
    </p:spTree>
    <p:extLst>
      <p:ext uri="{BB962C8B-B14F-4D97-AF65-F5344CB8AC3E}">
        <p14:creationId xmlns:p14="http://schemas.microsoft.com/office/powerpoint/2010/main" val="121770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49" y="105116"/>
            <a:ext cx="7920000" cy="720000"/>
          </a:xfrm>
        </p:spPr>
        <p:txBody>
          <a:bodyPr/>
          <a:lstStyle/>
          <a:p>
            <a:r>
              <a:rPr lang="en-US" dirty="0"/>
              <a:t>WBS 302.2.06 - Interfaces</a:t>
            </a:r>
          </a:p>
        </p:txBody>
      </p:sp>
      <p:sp>
        <p:nvSpPr>
          <p:cNvPr id="6" name="Footer Placeholder 5"/>
          <p:cNvSpPr>
            <a:spLocks noGrp="1"/>
          </p:cNvSpPr>
          <p:nvPr>
            <p:ph type="ftr" sz="quarter" idx="3"/>
          </p:nvPr>
        </p:nvSpPr>
        <p:spPr>
          <a:xfrm>
            <a:off x="1983405" y="6381328"/>
            <a:ext cx="6550800" cy="360000"/>
          </a:xfrm>
        </p:spPr>
        <p:txBody>
          <a:bodyPr/>
          <a:lstStyle/>
          <a:p>
            <a:r>
              <a:rPr lang="en-US"/>
              <a:t>HL-LHC AUP Rebaseline DOE Rev. – Dec 13-15, 2022</a:t>
            </a:r>
            <a:endParaRPr lang="en-GB" dirty="0"/>
          </a:p>
        </p:txBody>
      </p:sp>
      <p:sp>
        <p:nvSpPr>
          <p:cNvPr id="17" name="Content Placeholder 2">
            <a:extLst>
              <a:ext uri="{FF2B5EF4-FFF2-40B4-BE49-F238E27FC236}">
                <a16:creationId xmlns:a16="http://schemas.microsoft.com/office/drawing/2014/main" id="{4D69BBB9-1355-403C-9BF3-9CC6C40BAB42}"/>
              </a:ext>
            </a:extLst>
          </p:cNvPr>
          <p:cNvSpPr txBox="1">
            <a:spLocks/>
          </p:cNvSpPr>
          <p:nvPr/>
        </p:nvSpPr>
        <p:spPr>
          <a:xfrm>
            <a:off x="467544" y="1178860"/>
            <a:ext cx="7846227" cy="1656184"/>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Coil Fabrication interfaces with several other activities.</a:t>
            </a:r>
          </a:p>
          <a:p>
            <a:pPr lvl="2"/>
            <a:endParaRPr lang="en-US" sz="1000" dirty="0"/>
          </a:p>
          <a:p>
            <a:pPr lvl="1"/>
            <a:r>
              <a:rPr lang="en-US" sz="1400" dirty="0"/>
              <a:t>Q1/Q3 Cryo-assembly Interface Control Matrix (US-HiLumi-doc-219).</a:t>
            </a:r>
          </a:p>
          <a:p>
            <a:pPr lvl="2"/>
            <a:endParaRPr lang="en-US" sz="1000" dirty="0"/>
          </a:p>
          <a:p>
            <a:r>
              <a:rPr lang="en-US" sz="1800" dirty="0"/>
              <a:t>Interface control documents (ICDs) detail the flow of materials and data from one WBS to another.</a:t>
            </a:r>
          </a:p>
        </p:txBody>
      </p:sp>
      <p:sp>
        <p:nvSpPr>
          <p:cNvPr id="3" name="Slide Number Placeholder 2"/>
          <p:cNvSpPr>
            <a:spLocks noGrp="1"/>
          </p:cNvSpPr>
          <p:nvPr>
            <p:ph type="sldNum" sz="quarter" idx="12"/>
          </p:nvPr>
        </p:nvSpPr>
        <p:spPr/>
        <p:txBody>
          <a:bodyPr/>
          <a:lstStyle/>
          <a:p>
            <a:fld id="{BFDCA1C4-9514-7B4F-976F-D92F7E296653}" type="slidenum">
              <a:rPr lang="fr-FR" smtClean="0"/>
              <a:pPr/>
              <a:t>4</a:t>
            </a:fld>
            <a:endParaRPr lang="fr-FR" dirty="0"/>
          </a:p>
        </p:txBody>
      </p:sp>
      <p:sp>
        <p:nvSpPr>
          <p:cNvPr id="8" name="Content Placeholder 2">
            <a:extLst>
              <a:ext uri="{FF2B5EF4-FFF2-40B4-BE49-F238E27FC236}">
                <a16:creationId xmlns:a16="http://schemas.microsoft.com/office/drawing/2014/main" id="{4D69BBB9-1355-403C-9BF3-9CC6C40BAB42}"/>
              </a:ext>
            </a:extLst>
          </p:cNvPr>
          <p:cNvSpPr txBox="1">
            <a:spLocks/>
          </p:cNvSpPr>
          <p:nvPr/>
        </p:nvSpPr>
        <p:spPr>
          <a:xfrm>
            <a:off x="467544" y="2879114"/>
            <a:ext cx="5904656" cy="1656184"/>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dirty="0"/>
              <a:t>Receive cable and coil parts from FNAL (US-</a:t>
            </a:r>
            <a:r>
              <a:rPr lang="en-US" sz="1400" dirty="0" err="1"/>
              <a:t>HiLumi</a:t>
            </a:r>
            <a:r>
              <a:rPr lang="en-US" sz="1400" dirty="0"/>
              <a:t>-doc- 270).</a:t>
            </a:r>
          </a:p>
          <a:p>
            <a:pPr lvl="3"/>
            <a:endParaRPr lang="en-US" sz="800" dirty="0"/>
          </a:p>
          <a:p>
            <a:pPr lvl="1"/>
            <a:r>
              <a:rPr lang="en-US" sz="1400" dirty="0"/>
              <a:t>Receive reaction witness samples from FNAL (and send them back after reaction) (US-HiLumi-doc-279).</a:t>
            </a:r>
          </a:p>
          <a:p>
            <a:pPr lvl="3"/>
            <a:endParaRPr lang="en-US" sz="800" dirty="0"/>
          </a:p>
          <a:p>
            <a:pPr lvl="1"/>
            <a:r>
              <a:rPr lang="en-US" sz="1400" dirty="0"/>
              <a:t>Send completed coils to LBNL (US-HiLumi-doc-309).</a:t>
            </a:r>
          </a:p>
        </p:txBody>
      </p:sp>
      <p:pic>
        <p:nvPicPr>
          <p:cNvPr id="9" name="Picture 8">
            <a:extLst>
              <a:ext uri="{FF2B5EF4-FFF2-40B4-BE49-F238E27FC236}">
                <a16:creationId xmlns:a16="http://schemas.microsoft.com/office/drawing/2014/main" id="{BA3B250C-EB06-460D-AFAE-B54A546E37C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6684" r="8275" b="3845"/>
          <a:stretch/>
        </p:blipFill>
        <p:spPr>
          <a:xfrm>
            <a:off x="3630726" y="2879114"/>
            <a:ext cx="5045730" cy="3358198"/>
          </a:xfrm>
          <a:prstGeom prst="rect">
            <a:avLst/>
          </a:prstGeom>
        </p:spPr>
      </p:pic>
      <p:sp>
        <p:nvSpPr>
          <p:cNvPr id="4" name="TextBox 3">
            <a:extLst>
              <a:ext uri="{FF2B5EF4-FFF2-40B4-BE49-F238E27FC236}">
                <a16:creationId xmlns:a16="http://schemas.microsoft.com/office/drawing/2014/main" id="{164FEDDD-F958-8EA2-4AA1-AC9351B7DDB8}"/>
              </a:ext>
            </a:extLst>
          </p:cNvPr>
          <p:cNvSpPr txBox="1"/>
          <p:nvPr/>
        </p:nvSpPr>
        <p:spPr>
          <a:xfrm>
            <a:off x="7784916" y="59780"/>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#9</a:t>
            </a:r>
          </a:p>
        </p:txBody>
      </p:sp>
    </p:spTree>
    <p:extLst>
      <p:ext uri="{BB962C8B-B14F-4D97-AF65-F5344CB8AC3E}">
        <p14:creationId xmlns:p14="http://schemas.microsoft.com/office/powerpoint/2010/main" val="273368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with medium confidence">
            <a:extLst>
              <a:ext uri="{FF2B5EF4-FFF2-40B4-BE49-F238E27FC236}">
                <a16:creationId xmlns:a16="http://schemas.microsoft.com/office/drawing/2014/main" id="{B56B381F-C75B-35BA-ED32-638274E24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0" y="1396130"/>
            <a:ext cx="8892480" cy="1925415"/>
          </a:xfrm>
          <a:prstGeom prst="rect">
            <a:avLst/>
          </a:prstGeom>
        </p:spPr>
      </p:pic>
      <p:sp>
        <p:nvSpPr>
          <p:cNvPr id="2" name="Title 1">
            <a:extLst>
              <a:ext uri="{FF2B5EF4-FFF2-40B4-BE49-F238E27FC236}">
                <a16:creationId xmlns:a16="http://schemas.microsoft.com/office/drawing/2014/main" id="{73B83BD3-B0D7-4D35-8B5E-69AFA7239D88}"/>
              </a:ext>
            </a:extLst>
          </p:cNvPr>
          <p:cNvSpPr>
            <a:spLocks noGrp="1"/>
          </p:cNvSpPr>
          <p:nvPr>
            <p:ph type="title"/>
          </p:nvPr>
        </p:nvSpPr>
        <p:spPr>
          <a:xfrm>
            <a:off x="612000" y="148021"/>
            <a:ext cx="7920000" cy="720000"/>
          </a:xfrm>
        </p:spPr>
        <p:txBody>
          <a:bodyPr/>
          <a:lstStyle/>
          <a:p>
            <a:r>
              <a:rPr lang="en-US" dirty="0"/>
              <a:t>WBS 302.2.06 - Team</a:t>
            </a:r>
          </a:p>
        </p:txBody>
      </p:sp>
      <p:sp>
        <p:nvSpPr>
          <p:cNvPr id="5" name="Footer Placeholder 4">
            <a:extLst>
              <a:ext uri="{FF2B5EF4-FFF2-40B4-BE49-F238E27FC236}">
                <a16:creationId xmlns:a16="http://schemas.microsoft.com/office/drawing/2014/main" id="{B9468BA2-2414-4318-8F02-6A833A8D9C66}"/>
              </a:ext>
            </a:extLst>
          </p:cNvPr>
          <p:cNvSpPr>
            <a:spLocks noGrp="1"/>
          </p:cNvSpPr>
          <p:nvPr>
            <p:ph type="ftr" sz="quarter" idx="3"/>
          </p:nvPr>
        </p:nvSpPr>
        <p:spPr/>
        <p:txBody>
          <a:bodyPr/>
          <a:lstStyle/>
          <a:p>
            <a:r>
              <a:rPr lang="en-US"/>
              <a:t>HL-LHC AUP Rebaseline DOE Rev. – Dec 13-15, 2022</a:t>
            </a:r>
            <a:endParaRPr lang="en-GB" dirty="0"/>
          </a:p>
        </p:txBody>
      </p:sp>
      <p:sp>
        <p:nvSpPr>
          <p:cNvPr id="7" name="Slide Number Placeholder 6"/>
          <p:cNvSpPr>
            <a:spLocks noGrp="1"/>
          </p:cNvSpPr>
          <p:nvPr>
            <p:ph type="sldNum" sz="quarter" idx="12"/>
          </p:nvPr>
        </p:nvSpPr>
        <p:spPr/>
        <p:txBody>
          <a:bodyPr/>
          <a:lstStyle/>
          <a:p>
            <a:fld id="{BFDCA1C4-9514-7B4F-976F-D92F7E296653}" type="slidenum">
              <a:rPr lang="fr-FR" smtClean="0"/>
              <a:pPr/>
              <a:t>5</a:t>
            </a:fld>
            <a:endParaRPr lang="fr-FR" dirty="0"/>
          </a:p>
        </p:txBody>
      </p:sp>
      <p:sp>
        <p:nvSpPr>
          <p:cNvPr id="10" name="Content Placeholder 2">
            <a:extLst>
              <a:ext uri="{FF2B5EF4-FFF2-40B4-BE49-F238E27FC236}">
                <a16:creationId xmlns:a16="http://schemas.microsoft.com/office/drawing/2014/main" id="{4D69BBB9-1355-403C-9BF3-9CC6C40BAB42}"/>
              </a:ext>
            </a:extLst>
          </p:cNvPr>
          <p:cNvSpPr txBox="1">
            <a:spLocks/>
          </p:cNvSpPr>
          <p:nvPr/>
        </p:nvSpPr>
        <p:spPr>
          <a:xfrm>
            <a:off x="591550" y="948430"/>
            <a:ext cx="7198155" cy="72008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Organization Chart - US-HiLumi-doc-104</a:t>
            </a:r>
          </a:p>
          <a:p>
            <a:pPr lvl="2"/>
            <a:endParaRPr lang="en-US" sz="1000" dirty="0"/>
          </a:p>
          <a:p>
            <a:endParaRPr lang="en-US" dirty="0"/>
          </a:p>
        </p:txBody>
      </p:sp>
      <p:cxnSp>
        <p:nvCxnSpPr>
          <p:cNvPr id="12" name="Straight Connector 11"/>
          <p:cNvCxnSpPr/>
          <p:nvPr/>
        </p:nvCxnSpPr>
        <p:spPr>
          <a:xfrm flipH="1">
            <a:off x="7164288" y="3185091"/>
            <a:ext cx="0" cy="4320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300192" y="3617139"/>
            <a:ext cx="1728192" cy="2585323"/>
          </a:xfrm>
          <a:prstGeom prst="rect">
            <a:avLst/>
          </a:prstGeom>
          <a:solidFill>
            <a:schemeClr val="bg1"/>
          </a:solidFill>
          <a:ln w="25400">
            <a:solidFill>
              <a:srgbClr val="00B050"/>
            </a:solidFill>
          </a:ln>
        </p:spPr>
        <p:txBody>
          <a:bodyPr wrap="square">
            <a:spAutoFit/>
          </a:bodyPr>
          <a:lstStyle/>
          <a:p>
            <a:pPr lvl="0"/>
            <a:endParaRPr lang="en-US" sz="600" dirty="0"/>
          </a:p>
          <a:p>
            <a:pPr lvl="0" algn="ctr"/>
            <a:r>
              <a:rPr lang="en-US" sz="1200" dirty="0"/>
              <a:t>Technical Support</a:t>
            </a:r>
          </a:p>
          <a:p>
            <a:pPr lvl="0" algn="ctr"/>
            <a:r>
              <a:rPr lang="en-US" sz="400" dirty="0"/>
              <a:t>     </a:t>
            </a:r>
          </a:p>
          <a:p>
            <a:pPr lvl="0" algn="ctr"/>
            <a:endParaRPr lang="en-US" sz="800" dirty="0"/>
          </a:p>
          <a:p>
            <a:pPr lvl="0" algn="ctr"/>
            <a:r>
              <a:rPr lang="en-US" sz="1200" dirty="0"/>
              <a:t>C. </a:t>
            </a:r>
            <a:r>
              <a:rPr lang="en-US" sz="1200" dirty="0" err="1"/>
              <a:t>Atanasio</a:t>
            </a:r>
            <a:endParaRPr lang="en-US" sz="1200" dirty="0"/>
          </a:p>
          <a:p>
            <a:pPr lvl="0" algn="ctr"/>
            <a:r>
              <a:rPr lang="en-US" sz="1200" dirty="0"/>
              <a:t>S. DiLoreto</a:t>
            </a:r>
          </a:p>
          <a:p>
            <a:pPr lvl="0" algn="ctr"/>
            <a:r>
              <a:rPr lang="en-US" sz="1200" dirty="0"/>
              <a:t>M. </a:t>
            </a:r>
            <a:r>
              <a:rPr lang="en-US" sz="1200" dirty="0" err="1"/>
              <a:t>Hartsough</a:t>
            </a:r>
            <a:endParaRPr lang="en-US" sz="1200" dirty="0"/>
          </a:p>
          <a:p>
            <a:pPr lvl="0" algn="ctr"/>
            <a:r>
              <a:rPr lang="en-US" sz="1200" dirty="0"/>
              <a:t>G. </a:t>
            </a:r>
            <a:r>
              <a:rPr lang="en-US" sz="1200" dirty="0" err="1"/>
              <a:t>Jochen</a:t>
            </a:r>
            <a:endParaRPr lang="en-US" sz="1200" dirty="0"/>
          </a:p>
          <a:p>
            <a:pPr lvl="0" algn="ctr"/>
            <a:r>
              <a:rPr lang="en-US" sz="1200" dirty="0"/>
              <a:t>T. Levine</a:t>
            </a:r>
          </a:p>
          <a:p>
            <a:pPr lvl="0" algn="ctr"/>
            <a:r>
              <a:rPr lang="en-US" sz="1200" dirty="0"/>
              <a:t>J. Martinelli</a:t>
            </a:r>
          </a:p>
          <a:p>
            <a:pPr lvl="0" algn="ctr"/>
            <a:r>
              <a:rPr lang="en-US" sz="1200" dirty="0"/>
              <a:t>M. Milidantri</a:t>
            </a:r>
          </a:p>
          <a:p>
            <a:pPr lvl="0" algn="ctr"/>
            <a:r>
              <a:rPr lang="en-US" sz="1200" dirty="0"/>
              <a:t>J. Perreco</a:t>
            </a:r>
          </a:p>
          <a:p>
            <a:pPr lvl="0" algn="ctr"/>
            <a:r>
              <a:rPr lang="en-US" sz="1200" dirty="0"/>
              <a:t>W. Themann</a:t>
            </a:r>
          </a:p>
          <a:p>
            <a:pPr lvl="0" algn="ctr"/>
            <a:r>
              <a:rPr lang="en-US" sz="1200" dirty="0"/>
              <a:t>T. Van </a:t>
            </a:r>
            <a:r>
              <a:rPr lang="en-US" sz="1200" dirty="0" err="1"/>
              <a:t>Winckel</a:t>
            </a:r>
            <a:endParaRPr lang="en-US" sz="1200" dirty="0"/>
          </a:p>
          <a:p>
            <a:pPr lvl="0" algn="ctr"/>
            <a:endParaRPr lang="en-US" sz="800" dirty="0"/>
          </a:p>
        </p:txBody>
      </p:sp>
      <p:sp>
        <p:nvSpPr>
          <p:cNvPr id="8" name="Rectangle 7">
            <a:extLst>
              <a:ext uri="{FF2B5EF4-FFF2-40B4-BE49-F238E27FC236}">
                <a16:creationId xmlns:a16="http://schemas.microsoft.com/office/drawing/2014/main" id="{0016E8AD-BA10-45A3-913E-94F4098B2C00}"/>
              </a:ext>
            </a:extLst>
          </p:cNvPr>
          <p:cNvSpPr/>
          <p:nvPr/>
        </p:nvSpPr>
        <p:spPr>
          <a:xfrm>
            <a:off x="6583680" y="2551176"/>
            <a:ext cx="1207008" cy="685800"/>
          </a:xfrm>
          <a:prstGeom prst="rect">
            <a:avLst/>
          </a:prstGeom>
          <a:noFill/>
          <a:ln w="38100">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C7F659-ECDE-92D0-CB4B-CDD2CA5D4A9F}"/>
              </a:ext>
            </a:extLst>
          </p:cNvPr>
          <p:cNvSpPr txBox="1"/>
          <p:nvPr/>
        </p:nvSpPr>
        <p:spPr>
          <a:xfrm>
            <a:off x="7801304" y="59780"/>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#4</a:t>
            </a:r>
          </a:p>
        </p:txBody>
      </p:sp>
    </p:spTree>
    <p:extLst>
      <p:ext uri="{BB962C8B-B14F-4D97-AF65-F5344CB8AC3E}">
        <p14:creationId xmlns:p14="http://schemas.microsoft.com/office/powerpoint/2010/main" val="374633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Progress / Achievements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6</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507132" y="1340768"/>
            <a:ext cx="4539668" cy="3976771"/>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 started in late 2018.</a:t>
            </a:r>
          </a:p>
          <a:p>
            <a:pPr lvl="2"/>
            <a:endParaRPr lang="en-US" sz="1200" dirty="0"/>
          </a:p>
          <a:p>
            <a:r>
              <a:rPr lang="en-US" sz="2000" dirty="0"/>
              <a:t>Coil fabrication to date:</a:t>
            </a:r>
          </a:p>
          <a:p>
            <a:pPr lvl="1"/>
            <a:r>
              <a:rPr lang="en-US" sz="1600" dirty="0"/>
              <a:t>29 coils completed.</a:t>
            </a:r>
          </a:p>
          <a:p>
            <a:pPr lvl="1"/>
            <a:r>
              <a:rPr lang="en-US" sz="1600" dirty="0"/>
              <a:t>5 coils in progress (2.5 complete).</a:t>
            </a:r>
          </a:p>
          <a:p>
            <a:pPr lvl="1"/>
            <a:r>
              <a:rPr lang="en-US" sz="1600" dirty="0"/>
              <a:t>3 coils rejected.</a:t>
            </a:r>
          </a:p>
          <a:p>
            <a:pPr lvl="1"/>
            <a:r>
              <a:rPr lang="en-US" sz="1600" dirty="0"/>
              <a:t>3 coils on hold.</a:t>
            </a:r>
          </a:p>
          <a:p>
            <a:pPr lvl="2"/>
            <a:endParaRPr lang="en-US" sz="1200" dirty="0"/>
          </a:p>
          <a:p>
            <a:r>
              <a:rPr lang="en-US" sz="2000" dirty="0"/>
              <a:t>Yield originally assumed to be 87.5%, updated to 82.4%.</a:t>
            </a:r>
          </a:p>
          <a:p>
            <a:pPr lvl="1"/>
            <a:r>
              <a:rPr lang="en-US" sz="1600" dirty="0"/>
              <a:t>Current BNL coil yield:</a:t>
            </a:r>
          </a:p>
          <a:p>
            <a:pPr marL="457200" lvl="1" indent="0">
              <a:buNone/>
            </a:pPr>
            <a:r>
              <a:rPr lang="en-US" sz="1600" dirty="0"/>
              <a:t>        88% after coil fabrication</a:t>
            </a:r>
          </a:p>
          <a:p>
            <a:pPr marL="457200" lvl="1" indent="0">
              <a:buNone/>
            </a:pPr>
            <a:r>
              <a:rPr lang="en-US" sz="1600" dirty="0"/>
              <a:t>        80% after magnet assembly &amp; test</a:t>
            </a:r>
          </a:p>
          <a:p>
            <a:pPr lvl="2"/>
            <a:endParaRPr lang="en-US" sz="1200" dirty="0"/>
          </a:p>
        </p:txBody>
      </p:sp>
      <p:sp>
        <p:nvSpPr>
          <p:cNvPr id="9" name="Content Placeholder 2">
            <a:extLst>
              <a:ext uri="{FF2B5EF4-FFF2-40B4-BE49-F238E27FC236}">
                <a16:creationId xmlns:a16="http://schemas.microsoft.com/office/drawing/2014/main" id="{5C7F00F5-F6D9-4402-84F3-EC65B7932AC5}"/>
              </a:ext>
            </a:extLst>
          </p:cNvPr>
          <p:cNvSpPr txBox="1">
            <a:spLocks/>
          </p:cNvSpPr>
          <p:nvPr/>
        </p:nvSpPr>
        <p:spPr>
          <a:xfrm>
            <a:off x="323528" y="4623658"/>
            <a:ext cx="5256584" cy="1513965"/>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Design is the same at FNAL &amp; BNL.</a:t>
            </a:r>
          </a:p>
          <a:p>
            <a:pPr lvl="1"/>
            <a:r>
              <a:rPr lang="en-US" sz="1400" dirty="0"/>
              <a:t>BNL working to FNAL Coil Drawings.</a:t>
            </a:r>
          </a:p>
          <a:p>
            <a:r>
              <a:rPr lang="en-US" sz="1800" dirty="0"/>
              <a:t>BNL Coil fab production readiness review completed April 2020.</a:t>
            </a:r>
          </a:p>
          <a:p>
            <a:r>
              <a:rPr lang="en-US" sz="1800" dirty="0"/>
              <a:t>Coil acceptance reviews for every magnet.</a:t>
            </a:r>
          </a:p>
          <a:p>
            <a:pPr lvl="1"/>
            <a:endParaRPr lang="en-US" sz="1600" dirty="0"/>
          </a:p>
          <a:p>
            <a:endParaRPr lang="en-US" sz="1600" dirty="0"/>
          </a:p>
        </p:txBody>
      </p:sp>
      <p:sp>
        <p:nvSpPr>
          <p:cNvPr id="10" name="TextBox 9">
            <a:extLst>
              <a:ext uri="{FF2B5EF4-FFF2-40B4-BE49-F238E27FC236}">
                <a16:creationId xmlns:a16="http://schemas.microsoft.com/office/drawing/2014/main" id="{730232B6-F591-40BC-8428-0C86AA218F3F}"/>
              </a:ext>
            </a:extLst>
          </p:cNvPr>
          <p:cNvSpPr txBox="1"/>
          <p:nvPr/>
        </p:nvSpPr>
        <p:spPr>
          <a:xfrm>
            <a:off x="1535034" y="4035600"/>
            <a:ext cx="2664296" cy="369332"/>
          </a:xfrm>
          <a:prstGeom prst="rect">
            <a:avLst/>
          </a:prstGeom>
          <a:noFill/>
        </p:spPr>
        <p:txBody>
          <a:bodyPr wrap="square" rtlCol="0">
            <a:spAutoFit/>
          </a:bodyPr>
          <a:lstStyle/>
          <a:p>
            <a:r>
              <a:rPr lang="en-US" sz="900" dirty="0">
                <a:solidFill>
                  <a:schemeClr val="bg1">
                    <a:lumMod val="50000"/>
                  </a:schemeClr>
                </a:solidFill>
              </a:rPr>
              <a:t>- Assumes 1/2 of coils on hold are accepted</a:t>
            </a:r>
          </a:p>
          <a:p>
            <a:r>
              <a:rPr lang="en-US" sz="900" dirty="0">
                <a:solidFill>
                  <a:schemeClr val="bg1">
                    <a:lumMod val="50000"/>
                  </a:schemeClr>
                </a:solidFill>
              </a:rPr>
              <a:t>- Rejected % does not indicate coil yield</a:t>
            </a:r>
          </a:p>
        </p:txBody>
      </p:sp>
      <p:pic>
        <p:nvPicPr>
          <p:cNvPr id="4" name="Picture 3">
            <a:extLst>
              <a:ext uri="{FF2B5EF4-FFF2-40B4-BE49-F238E27FC236}">
                <a16:creationId xmlns:a16="http://schemas.microsoft.com/office/drawing/2014/main" id="{20C88BC3-E1AB-5335-7702-D763F5C9F575}"/>
              </a:ext>
            </a:extLst>
          </p:cNvPr>
          <p:cNvPicPr>
            <a:picLocks noChangeAspect="1"/>
          </p:cNvPicPr>
          <p:nvPr/>
        </p:nvPicPr>
        <p:blipFill>
          <a:blip r:embed="rId2"/>
          <a:stretch>
            <a:fillRect/>
          </a:stretch>
        </p:blipFill>
        <p:spPr>
          <a:xfrm>
            <a:off x="890403" y="1182799"/>
            <a:ext cx="3462828" cy="2743438"/>
          </a:xfrm>
          <a:prstGeom prst="rect">
            <a:avLst/>
          </a:prstGeom>
        </p:spPr>
      </p:pic>
      <p:sp>
        <p:nvSpPr>
          <p:cNvPr id="6" name="TextBox 5">
            <a:extLst>
              <a:ext uri="{FF2B5EF4-FFF2-40B4-BE49-F238E27FC236}">
                <a16:creationId xmlns:a16="http://schemas.microsoft.com/office/drawing/2014/main" id="{A6ACAC63-B0EF-11BF-6E33-B0DFA976EB39}"/>
              </a:ext>
            </a:extLst>
          </p:cNvPr>
          <p:cNvSpPr txBox="1"/>
          <p:nvPr/>
        </p:nvSpPr>
        <p:spPr>
          <a:xfrm>
            <a:off x="7784916" y="59780"/>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#5</a:t>
            </a:r>
          </a:p>
        </p:txBody>
      </p:sp>
    </p:spTree>
    <p:extLst>
      <p:ext uri="{BB962C8B-B14F-4D97-AF65-F5344CB8AC3E}">
        <p14:creationId xmlns:p14="http://schemas.microsoft.com/office/powerpoint/2010/main" val="223596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COVID Impacts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7</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62152" y="1177399"/>
            <a:ext cx="8069848" cy="4503202"/>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Coil fab was halted for approximately 14 weeks while BNL was closed.</a:t>
            </a:r>
          </a:p>
          <a:p>
            <a:endParaRPr lang="en-US" sz="1800" dirty="0"/>
          </a:p>
          <a:p>
            <a:r>
              <a:rPr lang="en-US" sz="1800" dirty="0"/>
              <a:t>AUP coil fabrication was made a priority on re-start.</a:t>
            </a:r>
          </a:p>
          <a:p>
            <a:pPr lvl="1"/>
            <a:r>
              <a:rPr lang="en-US" sz="1600" dirty="0"/>
              <a:t>Coil techs were included with 1</a:t>
            </a:r>
            <a:r>
              <a:rPr lang="en-US" sz="1600" baseline="30000" dirty="0"/>
              <a:t>st</a:t>
            </a:r>
            <a:r>
              <a:rPr lang="en-US" sz="1600" dirty="0"/>
              <a:t> group to return.</a:t>
            </a:r>
          </a:p>
          <a:p>
            <a:endParaRPr lang="en-US" sz="1800" dirty="0"/>
          </a:p>
          <a:p>
            <a:pPr lvl="2"/>
            <a:endParaRPr lang="en-US" sz="800" dirty="0"/>
          </a:p>
          <a:p>
            <a:r>
              <a:rPr lang="en-US" sz="1800" dirty="0"/>
              <a:t>Four coils were in progress at time of shutdown:</a:t>
            </a:r>
          </a:p>
          <a:p>
            <a:pPr lvl="1"/>
            <a:endParaRPr lang="en-US" sz="1000" dirty="0"/>
          </a:p>
          <a:p>
            <a:pPr lvl="1"/>
            <a:r>
              <a:rPr lang="en-US" sz="1600" dirty="0"/>
              <a:t>QXFA211 – Impregnated coil.  Coil remained closed in the impregnation fixture, hanging in the impregnation tank.</a:t>
            </a:r>
          </a:p>
          <a:p>
            <a:pPr lvl="3"/>
            <a:endParaRPr lang="en-US" sz="800" dirty="0"/>
          </a:p>
          <a:p>
            <a:pPr lvl="1"/>
            <a:r>
              <a:rPr lang="en-US" sz="1600" dirty="0"/>
              <a:t>QXFA212 – Reacted coil with leads soldered.  Coil stored in the lower half of the reaction fixture, clamped with several </a:t>
            </a:r>
            <a:r>
              <a:rPr lang="en-US" sz="1600" dirty="0" err="1"/>
              <a:t>formblocks</a:t>
            </a:r>
            <a:r>
              <a:rPr lang="en-US" sz="1600" dirty="0"/>
              <a:t> and covered in plastic.</a:t>
            </a:r>
          </a:p>
          <a:p>
            <a:pPr lvl="3"/>
            <a:endParaRPr lang="en-US" sz="800" dirty="0"/>
          </a:p>
          <a:p>
            <a:pPr lvl="1"/>
            <a:r>
              <a:rPr lang="en-US" sz="1600" dirty="0"/>
              <a:t>QXFA213 – Reacted coil.  Coil remained closed in the reaction fixture, in the oven.</a:t>
            </a:r>
          </a:p>
          <a:p>
            <a:pPr lvl="3"/>
            <a:endParaRPr lang="en-US" sz="800" dirty="0"/>
          </a:p>
          <a:p>
            <a:endParaRPr lang="en-US" sz="1600" dirty="0"/>
          </a:p>
        </p:txBody>
      </p:sp>
      <p:sp>
        <p:nvSpPr>
          <p:cNvPr id="6" name="TextBox 5">
            <a:extLst>
              <a:ext uri="{FF2B5EF4-FFF2-40B4-BE49-F238E27FC236}">
                <a16:creationId xmlns:a16="http://schemas.microsoft.com/office/drawing/2014/main" id="{8AE94FA9-AFA3-EF70-CB2F-1A3A7EFAF8D2}"/>
              </a:ext>
            </a:extLst>
          </p:cNvPr>
          <p:cNvSpPr txBox="1"/>
          <p:nvPr/>
        </p:nvSpPr>
        <p:spPr>
          <a:xfrm>
            <a:off x="7784916" y="60267"/>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#1</a:t>
            </a:r>
          </a:p>
        </p:txBody>
      </p:sp>
    </p:spTree>
    <p:extLst>
      <p:ext uri="{BB962C8B-B14F-4D97-AF65-F5344CB8AC3E}">
        <p14:creationId xmlns:p14="http://schemas.microsoft.com/office/powerpoint/2010/main" val="110324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COVID Impacts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8</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62152" y="1086038"/>
            <a:ext cx="8069848" cy="3357892"/>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endParaRPr lang="en-US" sz="800" dirty="0"/>
          </a:p>
          <a:p>
            <a:r>
              <a:rPr lang="en-US" sz="1800" dirty="0"/>
              <a:t>Four coils were in progress at time of shutdown:</a:t>
            </a:r>
          </a:p>
          <a:p>
            <a:pPr lvl="3"/>
            <a:endParaRPr lang="en-US" sz="800" dirty="0"/>
          </a:p>
          <a:p>
            <a:pPr lvl="1"/>
            <a:r>
              <a:rPr lang="en-US" sz="1600" dirty="0"/>
              <a:t>QXFA214 – Inner layer wound and cured.  Coil stored on mandrel in winding machine, inner layer pushers bolted in place supporting midplane, numerous Velcro straps securing coil OD and coil ends, coil covered in plastic.</a:t>
            </a:r>
          </a:p>
          <a:p>
            <a:pPr lvl="2"/>
            <a:endParaRPr lang="en-US" sz="1000" dirty="0"/>
          </a:p>
          <a:p>
            <a:pPr lvl="2"/>
            <a:r>
              <a:rPr lang="en-US" sz="1400" dirty="0"/>
              <a:t>Unusual for coil to be stored longer than a few days in this state. </a:t>
            </a:r>
          </a:p>
          <a:p>
            <a:pPr lvl="2"/>
            <a:endParaRPr lang="en-US" sz="1200" dirty="0"/>
          </a:p>
          <a:p>
            <a:endParaRPr lang="en-US" sz="1600" dirty="0"/>
          </a:p>
        </p:txBody>
      </p:sp>
      <p:pic>
        <p:nvPicPr>
          <p:cNvPr id="4" name="Content Placeholder 5">
            <a:extLst>
              <a:ext uri="{FF2B5EF4-FFF2-40B4-BE49-F238E27FC236}">
                <a16:creationId xmlns:a16="http://schemas.microsoft.com/office/drawing/2014/main" id="{C30B92EF-2D38-8B38-D994-C91EF31D01D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77746" y="3209277"/>
            <a:ext cx="3788508" cy="2841382"/>
          </a:xfrm>
          <a:prstGeom prst="rect">
            <a:avLst/>
          </a:prstGeom>
        </p:spPr>
      </p:pic>
      <p:sp>
        <p:nvSpPr>
          <p:cNvPr id="6" name="TextBox 5">
            <a:extLst>
              <a:ext uri="{FF2B5EF4-FFF2-40B4-BE49-F238E27FC236}">
                <a16:creationId xmlns:a16="http://schemas.microsoft.com/office/drawing/2014/main" id="{8AE94FA9-AFA3-EF70-CB2F-1A3A7EFAF8D2}"/>
              </a:ext>
            </a:extLst>
          </p:cNvPr>
          <p:cNvSpPr txBox="1"/>
          <p:nvPr/>
        </p:nvSpPr>
        <p:spPr>
          <a:xfrm>
            <a:off x="7784916" y="60267"/>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#1</a:t>
            </a:r>
          </a:p>
        </p:txBody>
      </p:sp>
    </p:spTree>
    <p:extLst>
      <p:ext uri="{BB962C8B-B14F-4D97-AF65-F5344CB8AC3E}">
        <p14:creationId xmlns:p14="http://schemas.microsoft.com/office/powerpoint/2010/main" val="7642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848432" cy="720000"/>
          </a:xfrm>
        </p:spPr>
        <p:txBody>
          <a:bodyPr/>
          <a:lstStyle/>
          <a:p>
            <a:r>
              <a:rPr lang="en-US" dirty="0"/>
              <a:t>WBS 302.2.06 – COVID BCRs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Rebaseline DOE Rev. – Dec 13-15, 2022</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9</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384752" y="854983"/>
            <a:ext cx="8435720" cy="2673016"/>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Contingency consumption:</a:t>
            </a:r>
          </a:p>
          <a:p>
            <a:endParaRPr lang="en-US" sz="2000" dirty="0"/>
          </a:p>
          <a:p>
            <a:endParaRPr lang="en-US" sz="1600" dirty="0"/>
          </a:p>
          <a:p>
            <a:r>
              <a:rPr lang="en-US" sz="2000" dirty="0"/>
              <a:t>COVID BCRs – total $620k:</a:t>
            </a:r>
            <a:endParaRPr lang="en-US" sz="800" dirty="0"/>
          </a:p>
          <a:p>
            <a:pPr lvl="1"/>
            <a:r>
              <a:rPr lang="en-US" sz="1600" dirty="0"/>
              <a:t>BCR 0144, 0149, 0154, 0160, 0163 – COVID Shutdown – Cost $189k</a:t>
            </a:r>
            <a:endParaRPr lang="en-US" sz="800" dirty="0"/>
          </a:p>
          <a:p>
            <a:pPr lvl="1"/>
            <a:r>
              <a:rPr lang="en-US" sz="1600" dirty="0"/>
              <a:t>BCR 0168, 0188, 0199, 0216, 0246 – COVID Inefficiencies – Cost $233k</a:t>
            </a:r>
          </a:p>
          <a:p>
            <a:pPr lvl="2"/>
            <a:r>
              <a:rPr lang="en-US" sz="1400" dirty="0"/>
              <a:t>Originally assumed efficiency to be 87.5%, later stopped based on observations.</a:t>
            </a:r>
            <a:endParaRPr lang="en-US" sz="800" dirty="0"/>
          </a:p>
          <a:p>
            <a:pPr lvl="1"/>
            <a:r>
              <a:rPr lang="en-US" sz="1600" dirty="0"/>
              <a:t>BCR 0279 – one additional coil at BNL – Cost $186k (COVID Portion)</a:t>
            </a:r>
          </a:p>
        </p:txBody>
      </p:sp>
      <p:pic>
        <p:nvPicPr>
          <p:cNvPr id="4" name="Picture 3">
            <a:extLst>
              <a:ext uri="{FF2B5EF4-FFF2-40B4-BE49-F238E27FC236}">
                <a16:creationId xmlns:a16="http://schemas.microsoft.com/office/drawing/2014/main" id="{E4B20BDD-5611-B03A-E16E-43C4131FC6EA}"/>
              </a:ext>
            </a:extLst>
          </p:cNvPr>
          <p:cNvPicPr>
            <a:picLocks noChangeAspect="1"/>
          </p:cNvPicPr>
          <p:nvPr/>
        </p:nvPicPr>
        <p:blipFill>
          <a:blip r:embed="rId2"/>
          <a:stretch>
            <a:fillRect/>
          </a:stretch>
        </p:blipFill>
        <p:spPr>
          <a:xfrm>
            <a:off x="734290" y="3429000"/>
            <a:ext cx="7603852" cy="2814299"/>
          </a:xfrm>
          <a:prstGeom prst="rect">
            <a:avLst/>
          </a:prstGeom>
        </p:spPr>
      </p:pic>
      <p:sp>
        <p:nvSpPr>
          <p:cNvPr id="6" name="TextBox 5">
            <a:extLst>
              <a:ext uri="{FF2B5EF4-FFF2-40B4-BE49-F238E27FC236}">
                <a16:creationId xmlns:a16="http://schemas.microsoft.com/office/drawing/2014/main" id="{6E282A72-476F-562F-4C19-B03242ABBA3D}"/>
              </a:ext>
            </a:extLst>
          </p:cNvPr>
          <p:cNvSpPr txBox="1"/>
          <p:nvPr/>
        </p:nvSpPr>
        <p:spPr>
          <a:xfrm>
            <a:off x="7825248" y="69792"/>
            <a:ext cx="126188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#1</a:t>
            </a:r>
          </a:p>
        </p:txBody>
      </p:sp>
      <p:pic>
        <p:nvPicPr>
          <p:cNvPr id="9" name="Picture 8">
            <a:extLst>
              <a:ext uri="{FF2B5EF4-FFF2-40B4-BE49-F238E27FC236}">
                <a16:creationId xmlns:a16="http://schemas.microsoft.com/office/drawing/2014/main" id="{11FFD979-0AF2-BEEC-CCBE-8CAF42CF4FB9}"/>
              </a:ext>
            </a:extLst>
          </p:cNvPr>
          <p:cNvPicPr>
            <a:picLocks noChangeAspect="1"/>
          </p:cNvPicPr>
          <p:nvPr/>
        </p:nvPicPr>
        <p:blipFill>
          <a:blip r:embed="rId3"/>
          <a:stretch>
            <a:fillRect/>
          </a:stretch>
        </p:blipFill>
        <p:spPr>
          <a:xfrm>
            <a:off x="1295856" y="1270292"/>
            <a:ext cx="6480720" cy="609381"/>
          </a:xfrm>
          <a:prstGeom prst="rect">
            <a:avLst/>
          </a:prstGeom>
        </p:spPr>
      </p:pic>
    </p:spTree>
    <p:extLst>
      <p:ext uri="{BB962C8B-B14F-4D97-AF65-F5344CB8AC3E}">
        <p14:creationId xmlns:p14="http://schemas.microsoft.com/office/powerpoint/2010/main" val="48112103"/>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1811</Words>
  <Application>Microsoft Office PowerPoint</Application>
  <PresentationFormat>On-screen Show (4:3)</PresentationFormat>
  <Paragraphs>289</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Thème Office</vt:lpstr>
      <vt:lpstr>Magnets 302.2.06 Coil Fabrication at BNL</vt:lpstr>
      <vt:lpstr>Outline</vt:lpstr>
      <vt:lpstr>WBS 302.2.06 - Scope</vt:lpstr>
      <vt:lpstr>WBS 302.2.06 - Interfaces</vt:lpstr>
      <vt:lpstr>WBS 302.2.06 - Team</vt:lpstr>
      <vt:lpstr>WBS 302.2.06 – Progress / Achievements</vt:lpstr>
      <vt:lpstr>WBS 302.2.06 – COVID Impacts</vt:lpstr>
      <vt:lpstr>WBS 302.2.06 – COVID Impacts</vt:lpstr>
      <vt:lpstr>WBS 302.2.06 – COVID BCRs</vt:lpstr>
      <vt:lpstr>WBS 302.2.06 - Schedule</vt:lpstr>
      <vt:lpstr>WBS 302.2.06 – Cost &amp; Schedule Performance</vt:lpstr>
      <vt:lpstr>WBS 302.2.06 – Estimate at Completion</vt:lpstr>
      <vt:lpstr>WBS 302.2.06 - QA / QC</vt:lpstr>
      <vt:lpstr>WBS 302.2.06 - QA / QC</vt:lpstr>
      <vt:lpstr>WBS 302.2.06 - QA / QC</vt:lpstr>
      <vt:lpstr>WBS 302.2.06 – Risks</vt:lpstr>
      <vt:lpstr>WBS 302.2.06 – ES&amp;H</vt:lpstr>
      <vt:lpstr>Summary</vt:lpstr>
      <vt:lpstr>-</vt:lpstr>
      <vt:lpstr>Resource Type Breakdown</vt:lpstr>
      <vt:lpstr>Estimate Quality</vt:lpstr>
      <vt:lpstr>FTE Breakdown</vt:lpstr>
      <vt:lpstr>WBS 302.2.06 – Other BCRs / CVs</vt:lpstr>
      <vt:lpstr>Cost Performance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2018-05-31T12:12:16Z</dcterms:created>
  <dcterms:modified xsi:type="dcterms:W3CDTF">2022-11-15T14:30:46Z</dcterms:modified>
</cp:coreProperties>
</file>