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3" r:id="rId5"/>
    <p:sldId id="354" r:id="rId6"/>
    <p:sldId id="516" r:id="rId7"/>
    <p:sldId id="517" r:id="rId8"/>
    <p:sldId id="518" r:id="rId9"/>
    <p:sldId id="519" r:id="rId10"/>
    <p:sldId id="520" r:id="rId11"/>
    <p:sldId id="383" r:id="rId12"/>
    <p:sldId id="525" r:id="rId13"/>
    <p:sldId id="510" r:id="rId14"/>
    <p:sldId id="335" r:id="rId15"/>
    <p:sldId id="385" r:id="rId16"/>
    <p:sldId id="391" r:id="rId17"/>
    <p:sldId id="522" r:id="rId18"/>
    <p:sldId id="388" r:id="rId19"/>
    <p:sldId id="523" r:id="rId20"/>
    <p:sldId id="337" r:id="rId21"/>
    <p:sldId id="521" r:id="rId22"/>
    <p:sldId id="515" r:id="rId23"/>
    <p:sldId id="524" r:id="rId24"/>
    <p:sldId id="377" r:id="rId25"/>
    <p:sldId id="378" r:id="rId26"/>
    <p:sldId id="379" r:id="rId27"/>
    <p:sldId id="376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E699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2" autoAdjust="0"/>
    <p:restoredTop sz="96407" autoAdjust="0"/>
  </p:normalViewPr>
  <p:slideViewPr>
    <p:cSldViewPr snapToObjects="1" showGuides="1">
      <p:cViewPr varScale="1">
        <p:scale>
          <a:sx n="104" d="100"/>
          <a:sy n="104" d="100"/>
        </p:scale>
        <p:origin x="1218" y="10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38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E1D9C-0177-415E-B094-66AFD9ECE7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97FD9-1FCB-45A3-A913-24FCE51142E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800" dirty="0"/>
            <a:t>302.2</a:t>
          </a:r>
        </a:p>
        <a:p>
          <a:r>
            <a:rPr lang="en-US" sz="800" dirty="0">
              <a:solidFill>
                <a:sysClr val="windowText" lastClr="000000"/>
              </a:solidFill>
            </a:rPr>
            <a:t>MQXFA Magnets Fabrication</a:t>
          </a:r>
        </a:p>
        <a:p>
          <a:r>
            <a:rPr lang="en-US" sz="800" dirty="0">
              <a:solidFill>
                <a:sysClr val="windowText" lastClr="000000"/>
              </a:solidFill>
            </a:rPr>
            <a:t>L2: G. Ambrosio </a:t>
          </a:r>
        </a:p>
        <a:p>
          <a:r>
            <a:rPr lang="en-US" sz="800" dirty="0">
              <a:solidFill>
                <a:sysClr val="windowText" lastClr="000000"/>
              </a:solidFill>
            </a:rPr>
            <a:t>(M. Baldini, P. Ferracin)</a:t>
          </a:r>
        </a:p>
      </dgm:t>
    </dgm:pt>
    <dgm:pt modelId="{5A4F90CC-7ADB-45E5-BD16-4CEDAD7D331B}" type="parTrans" cxnId="{7B3DAEA9-0141-434C-B386-63629A4BE43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DCD2F35-20E5-4B74-BC7D-CEDAA02813F6}" type="sibTrans" cxnId="{7B3DAEA9-0141-434C-B386-63629A4BE439}">
      <dgm:prSet/>
      <dgm:spPr/>
      <dgm:t>
        <a:bodyPr/>
        <a:lstStyle/>
        <a:p>
          <a:endParaRPr lang="en-US"/>
        </a:p>
      </dgm:t>
    </dgm:pt>
    <dgm:pt modelId="{BD99BB60-052D-49CD-8B35-B1D9879FB83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/>
            <a:t>302.2.01</a:t>
          </a:r>
        </a:p>
        <a:p>
          <a:r>
            <a:rPr lang="en-US"/>
            <a:t>Magnets Integration and Coordination</a:t>
          </a:r>
        </a:p>
        <a:p>
          <a:r>
            <a:rPr lang="en-US"/>
            <a:t>L3/CAM: G. Ambrosio </a:t>
          </a:r>
        </a:p>
        <a:p>
          <a:r>
            <a:rPr lang="en-US"/>
            <a:t>(M. Baldini)</a:t>
          </a:r>
        </a:p>
      </dgm:t>
    </dgm:pt>
    <dgm:pt modelId="{78F9B200-59A8-4E77-BB1F-ABE02A1DDD58}" type="parTrans" cxnId="{B42FD79F-BB4C-4CFD-A770-8A4664F8047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F0C646C-2E8A-45A1-8424-FF8D77B133F3}" type="sibTrans" cxnId="{B42FD79F-BB4C-4CFD-A770-8A4664F8047A}">
      <dgm:prSet/>
      <dgm:spPr/>
      <dgm:t>
        <a:bodyPr/>
        <a:lstStyle/>
        <a:p>
          <a:endParaRPr lang="en-US"/>
        </a:p>
      </dgm:t>
    </dgm:pt>
    <dgm:pt modelId="{4BD8EC11-0EAD-43FA-95F5-A02E4D07788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/>
            <a:t>302.2.04</a:t>
          </a:r>
        </a:p>
        <a:p>
          <a:r>
            <a:rPr lang="en-US"/>
            <a:t>Coil Parts, Materials and Tooling Procurement</a:t>
          </a:r>
        </a:p>
        <a:p>
          <a:r>
            <a:rPr lang="en-US"/>
            <a:t>L3/CAM: M. Yu (A. Nobrega)</a:t>
          </a:r>
        </a:p>
      </dgm:t>
    </dgm:pt>
    <dgm:pt modelId="{92ADC32A-35BB-4CF1-8810-B919AF003AEA}" type="parTrans" cxnId="{1025404D-B458-4957-97DB-B329CD8D62A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C491284-1370-46BC-A1D7-BD9157803BDB}" type="sibTrans" cxnId="{1025404D-B458-4957-97DB-B329CD8D62AB}">
      <dgm:prSet/>
      <dgm:spPr/>
      <dgm:t>
        <a:bodyPr/>
        <a:lstStyle/>
        <a:p>
          <a:endParaRPr lang="en-US"/>
        </a:p>
      </dgm:t>
    </dgm:pt>
    <dgm:pt modelId="{1C9A11AA-B3DB-42F2-97C1-3D3E1968B1B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/>
            <a:t>302.2.05</a:t>
          </a:r>
        </a:p>
        <a:p>
          <a:r>
            <a:rPr lang="en-US"/>
            <a:t>Coil Fabrication at FNAL</a:t>
          </a:r>
        </a:p>
        <a:p>
          <a:r>
            <a:rPr lang="en-US"/>
            <a:t>L3/CAM: A. Nobrega (M. Yu)</a:t>
          </a:r>
        </a:p>
        <a:p>
          <a:endParaRPr lang="en-US"/>
        </a:p>
      </dgm:t>
    </dgm:pt>
    <dgm:pt modelId="{5A8266C2-2A9F-4432-A8E6-8AD1E94AE6EF}" type="parTrans" cxnId="{3EBEB136-F090-46C5-AACD-A579D0A9EB3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1B21EC5-A892-48B2-9646-417C7DD1C86D}" type="sibTrans" cxnId="{3EBEB136-F090-46C5-AACD-A579D0A9EB39}">
      <dgm:prSet/>
      <dgm:spPr/>
      <dgm:t>
        <a:bodyPr/>
        <a:lstStyle/>
        <a:p>
          <a:endParaRPr lang="en-US"/>
        </a:p>
      </dgm:t>
    </dgm:pt>
    <dgm:pt modelId="{2B5B23C5-B9B0-46FA-A54E-29190E32167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/>
            <a:t>302.2.06</a:t>
          </a:r>
        </a:p>
        <a:p>
          <a:r>
            <a:rPr lang="en-US"/>
            <a:t>Coil Fabrication at BNL</a:t>
          </a:r>
        </a:p>
        <a:p>
          <a:r>
            <a:rPr lang="en-US"/>
            <a:t>L3/CAM: J. Schmalzle </a:t>
          </a:r>
        </a:p>
        <a:p>
          <a:r>
            <a:rPr lang="en-US"/>
            <a:t>(M. Anerella)</a:t>
          </a:r>
        </a:p>
      </dgm:t>
    </dgm:pt>
    <dgm:pt modelId="{EA9CC6BC-D442-41FB-9093-4C029DE8BBA4}" type="parTrans" cxnId="{38A23386-2ACE-4BE0-A8CB-1668712862D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5E12DF9-DB0D-4578-9C6A-0DAE8DCF7196}" type="sibTrans" cxnId="{38A23386-2ACE-4BE0-A8CB-1668712862D4}">
      <dgm:prSet/>
      <dgm:spPr/>
      <dgm:t>
        <a:bodyPr/>
        <a:lstStyle/>
        <a:p>
          <a:endParaRPr lang="en-US"/>
        </a:p>
      </dgm:t>
    </dgm:pt>
    <dgm:pt modelId="{154E3FE6-D707-47F9-9219-A54CE43F88F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/>
            <a:t>302.2.07</a:t>
          </a:r>
        </a:p>
        <a:p>
          <a:r>
            <a:rPr lang="en-US"/>
            <a:t>Structure Fabrication and Magnets Assembly</a:t>
          </a:r>
        </a:p>
        <a:p>
          <a:r>
            <a:rPr lang="en-US"/>
            <a:t>L3/CAM: S. Prestemon </a:t>
          </a:r>
        </a:p>
        <a:p>
          <a:r>
            <a:rPr lang="en-US"/>
            <a:t>(D. Cheng)</a:t>
          </a:r>
        </a:p>
      </dgm:t>
    </dgm:pt>
    <dgm:pt modelId="{F1946AFA-49F1-468A-9130-56C6CBCAADBF}" type="parTrans" cxnId="{42F1105F-5411-4E93-9C82-B44250CB7BD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0A370D6-FC7D-456A-A8CC-675A9E77785B}" type="sibTrans" cxnId="{42F1105F-5411-4E93-9C82-B44250CB7BD0}">
      <dgm:prSet/>
      <dgm:spPr/>
      <dgm:t>
        <a:bodyPr/>
        <a:lstStyle/>
        <a:p>
          <a:endParaRPr lang="en-US"/>
        </a:p>
      </dgm:t>
    </dgm:pt>
    <dgm:pt modelId="{D1680F25-155B-4C2E-B1F2-94D80391A4F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/>
            <a:t>302.2.03</a:t>
          </a:r>
        </a:p>
        <a:p>
          <a:r>
            <a:rPr lang="en-US"/>
            <a:t>Cable Fabrication</a:t>
          </a:r>
        </a:p>
        <a:p>
          <a:r>
            <a:rPr lang="en-US"/>
            <a:t>L3/CAM: I. Pong (E. Lee)</a:t>
          </a:r>
        </a:p>
        <a:p>
          <a:r>
            <a:rPr lang="en-US"/>
            <a:t>CAM Dep: I. Pong (M. Naus)</a:t>
          </a:r>
        </a:p>
      </dgm:t>
    </dgm:pt>
    <dgm:pt modelId="{205D8F09-2529-4A35-85C4-35D6CA377A13}" type="parTrans" cxnId="{3C5435F1-35C6-4A1A-B6DE-391E5C314FF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7AED369-93D6-4C58-BAEC-F6C9EE5C410B}" type="sibTrans" cxnId="{3C5435F1-35C6-4A1A-B6DE-391E5C314FFE}">
      <dgm:prSet/>
      <dgm:spPr/>
      <dgm:t>
        <a:bodyPr/>
        <a:lstStyle/>
        <a:p>
          <a:endParaRPr lang="en-US"/>
        </a:p>
      </dgm:t>
    </dgm:pt>
    <dgm:pt modelId="{DFD84609-98D9-4611-A998-ACFD7C75622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/>
            <a:t>302.2.02</a:t>
          </a:r>
        </a:p>
        <a:p>
          <a:r>
            <a:rPr lang="en-US"/>
            <a:t>Strand Procurement</a:t>
          </a:r>
        </a:p>
        <a:p>
          <a:r>
            <a:rPr lang="en-US"/>
            <a:t>L3: L. Cooley (V. Lombardo)</a:t>
          </a:r>
        </a:p>
        <a:p>
          <a:r>
            <a:rPr lang="en-US"/>
            <a:t>CAM: V. Lombardo</a:t>
          </a:r>
        </a:p>
      </dgm:t>
    </dgm:pt>
    <dgm:pt modelId="{91F02EB7-895C-492F-9614-EBAB6C33E21E}" type="parTrans" cxnId="{D2371346-E8EC-41F2-8628-C6BBA5BC0F3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BA7831E-C033-4B6E-BAB7-E5D6746A181C}" type="sibTrans" cxnId="{D2371346-E8EC-41F2-8628-C6BBA5BC0F3E}">
      <dgm:prSet/>
      <dgm:spPr/>
      <dgm:t>
        <a:bodyPr/>
        <a:lstStyle/>
        <a:p>
          <a:endParaRPr lang="en-US"/>
        </a:p>
      </dgm:t>
    </dgm:pt>
    <dgm:pt modelId="{7EC0A7A3-9968-8E44-8A57-DEF442B91F77}">
      <dgm:prSet custT="1"/>
      <dgm:spPr>
        <a:noFill/>
      </dgm:spPr>
      <dgm:t>
        <a:bodyPr/>
        <a:lstStyle/>
        <a:p>
          <a:r>
            <a:rPr lang="en-US" sz="1000">
              <a:solidFill>
                <a:sysClr val="windowText" lastClr="000000"/>
              </a:solidFill>
            </a:rPr>
            <a:t>Control Account</a:t>
          </a:r>
        </a:p>
      </dgm:t>
    </dgm:pt>
    <dgm:pt modelId="{940C9191-51D4-5B4A-BE89-72FFA40220BB}" type="parTrans" cxnId="{0D360B7D-BC45-2346-AC1F-A968BF29BF30}">
      <dgm:prSet/>
      <dgm:spPr/>
      <dgm:t>
        <a:bodyPr/>
        <a:lstStyle/>
        <a:p>
          <a:endParaRPr lang="en-US"/>
        </a:p>
      </dgm:t>
    </dgm:pt>
    <dgm:pt modelId="{D34BC14E-4BFE-2B49-A094-E98864881A58}" type="sibTrans" cxnId="{0D360B7D-BC45-2346-AC1F-A968BF29BF30}">
      <dgm:prSet/>
      <dgm:spPr/>
      <dgm:t>
        <a:bodyPr/>
        <a:lstStyle/>
        <a:p>
          <a:endParaRPr lang="en-US"/>
        </a:p>
      </dgm:t>
    </dgm:pt>
    <dgm:pt modelId="{681DDE38-49D6-4671-89BA-4FE90C5135B9}" type="pres">
      <dgm:prSet presAssocID="{953E1D9C-0177-415E-B094-66AFD9ECE7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14D94B-F3FD-C845-ACA8-D7D9C511EE5C}" type="pres">
      <dgm:prSet presAssocID="{0FE97FD9-1FCB-45A3-A913-24FCE51142E5}" presName="hierRoot1" presStyleCnt="0">
        <dgm:presLayoutVars>
          <dgm:hierBranch val="init"/>
        </dgm:presLayoutVars>
      </dgm:prSet>
      <dgm:spPr/>
    </dgm:pt>
    <dgm:pt modelId="{FF17E0B0-25B9-7442-AD00-43D45279A07C}" type="pres">
      <dgm:prSet presAssocID="{0FE97FD9-1FCB-45A3-A913-24FCE51142E5}" presName="rootComposite1" presStyleCnt="0"/>
      <dgm:spPr/>
    </dgm:pt>
    <dgm:pt modelId="{14590993-E305-7249-AD5A-A3F5FD450964}" type="pres">
      <dgm:prSet presAssocID="{0FE97FD9-1FCB-45A3-A913-24FCE51142E5}" presName="rootText1" presStyleLbl="node0" presStyleIdx="0" presStyleCnt="2" custScaleX="125029" custScaleY="131564" custLinFactY="-79728" custLinFactNeighborX="-2419" custLinFactNeighborY="-100000">
        <dgm:presLayoutVars>
          <dgm:chPref val="3"/>
        </dgm:presLayoutVars>
      </dgm:prSet>
      <dgm:spPr/>
    </dgm:pt>
    <dgm:pt modelId="{1603D36D-ADF6-2641-B4F3-9FBA6E04DF33}" type="pres">
      <dgm:prSet presAssocID="{0FE97FD9-1FCB-45A3-A913-24FCE51142E5}" presName="rootConnector1" presStyleLbl="node1" presStyleIdx="0" presStyleCnt="0"/>
      <dgm:spPr/>
    </dgm:pt>
    <dgm:pt modelId="{A803AA25-DEDF-964A-BC5E-9E6D0D4F4F08}" type="pres">
      <dgm:prSet presAssocID="{0FE97FD9-1FCB-45A3-A913-24FCE51142E5}" presName="hierChild2" presStyleCnt="0"/>
      <dgm:spPr/>
    </dgm:pt>
    <dgm:pt modelId="{80DF2A44-F8C7-4170-9959-21E76A0D266B}" type="pres">
      <dgm:prSet presAssocID="{78F9B200-59A8-4E77-BB1F-ABE02A1DDD58}" presName="Name37" presStyleLbl="parChTrans1D2" presStyleIdx="0" presStyleCnt="7"/>
      <dgm:spPr/>
    </dgm:pt>
    <dgm:pt modelId="{559B7BAF-9920-4B92-97E1-2E3F966C642F}" type="pres">
      <dgm:prSet presAssocID="{BD99BB60-052D-49CD-8B35-B1D9879FB832}" presName="hierRoot2" presStyleCnt="0">
        <dgm:presLayoutVars>
          <dgm:hierBranch val="init"/>
        </dgm:presLayoutVars>
      </dgm:prSet>
      <dgm:spPr/>
    </dgm:pt>
    <dgm:pt modelId="{6D9A0CEA-9AB2-418C-8E49-85CB8EE45BE4}" type="pres">
      <dgm:prSet presAssocID="{BD99BB60-052D-49CD-8B35-B1D9879FB832}" presName="rootComposite" presStyleCnt="0"/>
      <dgm:spPr/>
    </dgm:pt>
    <dgm:pt modelId="{105D0E9F-B3C8-46FD-9E74-3D4D2F07AA74}" type="pres">
      <dgm:prSet presAssocID="{BD99BB60-052D-49CD-8B35-B1D9879FB832}" presName="rootText" presStyleLbl="node2" presStyleIdx="0" presStyleCnt="7" custScaleY="121761" custLinFactY="-52308" custLinFactNeighborX="-216" custLinFactNeighborY="-100000">
        <dgm:presLayoutVars>
          <dgm:chPref val="3"/>
        </dgm:presLayoutVars>
      </dgm:prSet>
      <dgm:spPr/>
    </dgm:pt>
    <dgm:pt modelId="{496144D6-BD1F-4C48-B334-B66D8D5C0AF9}" type="pres">
      <dgm:prSet presAssocID="{BD99BB60-052D-49CD-8B35-B1D9879FB832}" presName="rootConnector" presStyleLbl="node2" presStyleIdx="0" presStyleCnt="7"/>
      <dgm:spPr/>
    </dgm:pt>
    <dgm:pt modelId="{24D140D8-1AC1-43EF-9BFD-D1E08434395A}" type="pres">
      <dgm:prSet presAssocID="{BD99BB60-052D-49CD-8B35-B1D9879FB832}" presName="hierChild4" presStyleCnt="0"/>
      <dgm:spPr/>
    </dgm:pt>
    <dgm:pt modelId="{DDC7C4B4-6095-4C9A-B604-AEA4A62AAAF3}" type="pres">
      <dgm:prSet presAssocID="{BD99BB60-052D-49CD-8B35-B1D9879FB832}" presName="hierChild5" presStyleCnt="0"/>
      <dgm:spPr/>
    </dgm:pt>
    <dgm:pt modelId="{1051C20F-ED92-4775-B30C-492EE37943C6}" type="pres">
      <dgm:prSet presAssocID="{91F02EB7-895C-492F-9614-EBAB6C33E21E}" presName="Name37" presStyleLbl="parChTrans1D2" presStyleIdx="1" presStyleCnt="7"/>
      <dgm:spPr/>
    </dgm:pt>
    <dgm:pt modelId="{EFB8C97E-A2FF-45B0-BFD0-0BD201185779}" type="pres">
      <dgm:prSet presAssocID="{DFD84609-98D9-4611-A998-ACFD7C75622C}" presName="hierRoot2" presStyleCnt="0">
        <dgm:presLayoutVars>
          <dgm:hierBranch val="init"/>
        </dgm:presLayoutVars>
      </dgm:prSet>
      <dgm:spPr/>
    </dgm:pt>
    <dgm:pt modelId="{B7A1E143-0840-43F0-972C-9EA0DBB80450}" type="pres">
      <dgm:prSet presAssocID="{DFD84609-98D9-4611-A998-ACFD7C75622C}" presName="rootComposite" presStyleCnt="0"/>
      <dgm:spPr/>
    </dgm:pt>
    <dgm:pt modelId="{EA43D224-8980-47E4-B28B-23FAE0898800}" type="pres">
      <dgm:prSet presAssocID="{DFD84609-98D9-4611-A998-ACFD7C75622C}" presName="rootText" presStyleLbl="node2" presStyleIdx="1" presStyleCnt="7" custLinFactY="-52308" custLinFactNeighborX="-2403" custLinFactNeighborY="-100000">
        <dgm:presLayoutVars>
          <dgm:chPref val="3"/>
        </dgm:presLayoutVars>
      </dgm:prSet>
      <dgm:spPr/>
    </dgm:pt>
    <dgm:pt modelId="{31EA87A2-A9C9-4BCD-9467-F66E63F80035}" type="pres">
      <dgm:prSet presAssocID="{DFD84609-98D9-4611-A998-ACFD7C75622C}" presName="rootConnector" presStyleLbl="node2" presStyleIdx="1" presStyleCnt="7"/>
      <dgm:spPr/>
    </dgm:pt>
    <dgm:pt modelId="{9FB43E5A-61A8-4CCA-A442-669BB894295D}" type="pres">
      <dgm:prSet presAssocID="{DFD84609-98D9-4611-A998-ACFD7C75622C}" presName="hierChild4" presStyleCnt="0"/>
      <dgm:spPr/>
    </dgm:pt>
    <dgm:pt modelId="{F22AE913-01AE-4A1D-A848-6A1208340E7D}" type="pres">
      <dgm:prSet presAssocID="{DFD84609-98D9-4611-A998-ACFD7C75622C}" presName="hierChild5" presStyleCnt="0"/>
      <dgm:spPr/>
    </dgm:pt>
    <dgm:pt modelId="{3F82142A-E3F4-4B3B-A863-FA04861082B7}" type="pres">
      <dgm:prSet presAssocID="{205D8F09-2529-4A35-85C4-35D6CA377A13}" presName="Name37" presStyleLbl="parChTrans1D2" presStyleIdx="2" presStyleCnt="7"/>
      <dgm:spPr/>
    </dgm:pt>
    <dgm:pt modelId="{47F0FECF-C0A7-4DAB-A820-12F70E8BF078}" type="pres">
      <dgm:prSet presAssocID="{D1680F25-155B-4C2E-B1F2-94D80391A4F4}" presName="hierRoot2" presStyleCnt="0">
        <dgm:presLayoutVars>
          <dgm:hierBranch val="init"/>
        </dgm:presLayoutVars>
      </dgm:prSet>
      <dgm:spPr/>
    </dgm:pt>
    <dgm:pt modelId="{4786CC97-85E2-4E73-9FA2-E56D198968D3}" type="pres">
      <dgm:prSet presAssocID="{D1680F25-155B-4C2E-B1F2-94D80391A4F4}" presName="rootComposite" presStyleCnt="0"/>
      <dgm:spPr/>
    </dgm:pt>
    <dgm:pt modelId="{1C70C601-EC65-45E5-B72B-5766CDB65A4E}" type="pres">
      <dgm:prSet presAssocID="{D1680F25-155B-4C2E-B1F2-94D80391A4F4}" presName="rootText" presStyleLbl="node2" presStyleIdx="2" presStyleCnt="7" custLinFactY="-52308" custLinFactNeighborX="-2403" custLinFactNeighborY="-100000">
        <dgm:presLayoutVars>
          <dgm:chPref val="3"/>
        </dgm:presLayoutVars>
      </dgm:prSet>
      <dgm:spPr/>
    </dgm:pt>
    <dgm:pt modelId="{F20A6B5A-7555-4395-900B-116C04080CDC}" type="pres">
      <dgm:prSet presAssocID="{D1680F25-155B-4C2E-B1F2-94D80391A4F4}" presName="rootConnector" presStyleLbl="node2" presStyleIdx="2" presStyleCnt="7"/>
      <dgm:spPr/>
    </dgm:pt>
    <dgm:pt modelId="{152472A1-F107-41F0-AD65-EF55A33A58B2}" type="pres">
      <dgm:prSet presAssocID="{D1680F25-155B-4C2E-B1F2-94D80391A4F4}" presName="hierChild4" presStyleCnt="0"/>
      <dgm:spPr/>
    </dgm:pt>
    <dgm:pt modelId="{89CCDD45-9BFA-403E-AA02-E7A0FF43619C}" type="pres">
      <dgm:prSet presAssocID="{D1680F25-155B-4C2E-B1F2-94D80391A4F4}" presName="hierChild5" presStyleCnt="0"/>
      <dgm:spPr/>
    </dgm:pt>
    <dgm:pt modelId="{9F62576C-F89C-484A-A339-F9F12B127E5E}" type="pres">
      <dgm:prSet presAssocID="{92ADC32A-35BB-4CF1-8810-B919AF003AEA}" presName="Name37" presStyleLbl="parChTrans1D2" presStyleIdx="3" presStyleCnt="7"/>
      <dgm:spPr/>
    </dgm:pt>
    <dgm:pt modelId="{0B5B38A8-FE62-49BB-8D8A-EF4883467F0E}" type="pres">
      <dgm:prSet presAssocID="{4BD8EC11-0EAD-43FA-95F5-A02E4D077886}" presName="hierRoot2" presStyleCnt="0">
        <dgm:presLayoutVars>
          <dgm:hierBranch val="init"/>
        </dgm:presLayoutVars>
      </dgm:prSet>
      <dgm:spPr/>
    </dgm:pt>
    <dgm:pt modelId="{DB6CE642-CC6F-47DB-8D97-73793F23DE33}" type="pres">
      <dgm:prSet presAssocID="{4BD8EC11-0EAD-43FA-95F5-A02E4D077886}" presName="rootComposite" presStyleCnt="0"/>
      <dgm:spPr/>
    </dgm:pt>
    <dgm:pt modelId="{7F391CD3-A7D2-404D-BCB8-E225BFB88285}" type="pres">
      <dgm:prSet presAssocID="{4BD8EC11-0EAD-43FA-95F5-A02E4D077886}" presName="rootText" presStyleLbl="node2" presStyleIdx="3" presStyleCnt="7" custLinFactY="-52308" custLinFactNeighborX="-2403" custLinFactNeighborY="-100000">
        <dgm:presLayoutVars>
          <dgm:chPref val="3"/>
        </dgm:presLayoutVars>
      </dgm:prSet>
      <dgm:spPr/>
    </dgm:pt>
    <dgm:pt modelId="{F5222693-DB77-4A11-9BF4-90B245728508}" type="pres">
      <dgm:prSet presAssocID="{4BD8EC11-0EAD-43FA-95F5-A02E4D077886}" presName="rootConnector" presStyleLbl="node2" presStyleIdx="3" presStyleCnt="7"/>
      <dgm:spPr/>
    </dgm:pt>
    <dgm:pt modelId="{994F5E26-878A-491F-9F5B-552CA49D764F}" type="pres">
      <dgm:prSet presAssocID="{4BD8EC11-0EAD-43FA-95F5-A02E4D077886}" presName="hierChild4" presStyleCnt="0"/>
      <dgm:spPr/>
    </dgm:pt>
    <dgm:pt modelId="{DF792EF6-32F3-4238-8681-3BDEE58EC1FA}" type="pres">
      <dgm:prSet presAssocID="{4BD8EC11-0EAD-43FA-95F5-A02E4D077886}" presName="hierChild5" presStyleCnt="0"/>
      <dgm:spPr/>
    </dgm:pt>
    <dgm:pt modelId="{8064D00F-E67B-4E98-98E5-0EF97EBA8D12}" type="pres">
      <dgm:prSet presAssocID="{5A8266C2-2A9F-4432-A8E6-8AD1E94AE6EF}" presName="Name37" presStyleLbl="parChTrans1D2" presStyleIdx="4" presStyleCnt="7"/>
      <dgm:spPr/>
    </dgm:pt>
    <dgm:pt modelId="{8BC72435-2867-445E-B3FB-249C07F2A7C7}" type="pres">
      <dgm:prSet presAssocID="{1C9A11AA-B3DB-42F2-97C1-3D3E1968B1B7}" presName="hierRoot2" presStyleCnt="0">
        <dgm:presLayoutVars>
          <dgm:hierBranch val="init"/>
        </dgm:presLayoutVars>
      </dgm:prSet>
      <dgm:spPr/>
    </dgm:pt>
    <dgm:pt modelId="{29ABE93B-9EB8-4AF4-B718-71BB5F8A0ED5}" type="pres">
      <dgm:prSet presAssocID="{1C9A11AA-B3DB-42F2-97C1-3D3E1968B1B7}" presName="rootComposite" presStyleCnt="0"/>
      <dgm:spPr/>
    </dgm:pt>
    <dgm:pt modelId="{1AC46197-F04C-4651-AC11-B05A2AAAB540}" type="pres">
      <dgm:prSet presAssocID="{1C9A11AA-B3DB-42F2-97C1-3D3E1968B1B7}" presName="rootText" presStyleLbl="node2" presStyleIdx="4" presStyleCnt="7" custLinFactY="-52308" custLinFactNeighborX="-2403" custLinFactNeighborY="-100000">
        <dgm:presLayoutVars>
          <dgm:chPref val="3"/>
        </dgm:presLayoutVars>
      </dgm:prSet>
      <dgm:spPr/>
    </dgm:pt>
    <dgm:pt modelId="{D58AAC87-B04C-45FC-A95B-A19C2882F5AD}" type="pres">
      <dgm:prSet presAssocID="{1C9A11AA-B3DB-42F2-97C1-3D3E1968B1B7}" presName="rootConnector" presStyleLbl="node2" presStyleIdx="4" presStyleCnt="7"/>
      <dgm:spPr/>
    </dgm:pt>
    <dgm:pt modelId="{361D32BB-B924-4D8B-AFA5-077AB4A630AD}" type="pres">
      <dgm:prSet presAssocID="{1C9A11AA-B3DB-42F2-97C1-3D3E1968B1B7}" presName="hierChild4" presStyleCnt="0"/>
      <dgm:spPr/>
    </dgm:pt>
    <dgm:pt modelId="{F2C9A67B-ABD2-4061-8D85-A842042B9269}" type="pres">
      <dgm:prSet presAssocID="{1C9A11AA-B3DB-42F2-97C1-3D3E1968B1B7}" presName="hierChild5" presStyleCnt="0"/>
      <dgm:spPr/>
    </dgm:pt>
    <dgm:pt modelId="{CEBC4BCE-11C5-4949-A12B-E1E23BFBBB67}" type="pres">
      <dgm:prSet presAssocID="{EA9CC6BC-D442-41FB-9093-4C029DE8BBA4}" presName="Name37" presStyleLbl="parChTrans1D2" presStyleIdx="5" presStyleCnt="7"/>
      <dgm:spPr/>
    </dgm:pt>
    <dgm:pt modelId="{7CA35366-EF5B-4293-9A74-0CC9ECD3EBEE}" type="pres">
      <dgm:prSet presAssocID="{2B5B23C5-B9B0-46FA-A54E-29190E321670}" presName="hierRoot2" presStyleCnt="0">
        <dgm:presLayoutVars>
          <dgm:hierBranch val="init"/>
        </dgm:presLayoutVars>
      </dgm:prSet>
      <dgm:spPr/>
    </dgm:pt>
    <dgm:pt modelId="{59856BFD-89BF-4FF6-B33B-ED249D732661}" type="pres">
      <dgm:prSet presAssocID="{2B5B23C5-B9B0-46FA-A54E-29190E321670}" presName="rootComposite" presStyleCnt="0"/>
      <dgm:spPr/>
    </dgm:pt>
    <dgm:pt modelId="{E9F11A2C-6C83-4E2A-8C47-37E00E922E84}" type="pres">
      <dgm:prSet presAssocID="{2B5B23C5-B9B0-46FA-A54E-29190E321670}" presName="rootText" presStyleLbl="node2" presStyleIdx="5" presStyleCnt="7" custScaleY="101674" custLinFactY="-52308" custLinFactNeighborX="-2403" custLinFactNeighborY="-100000">
        <dgm:presLayoutVars>
          <dgm:chPref val="3"/>
        </dgm:presLayoutVars>
      </dgm:prSet>
      <dgm:spPr/>
    </dgm:pt>
    <dgm:pt modelId="{B599566F-30D6-46FF-9689-0D71418CACDF}" type="pres">
      <dgm:prSet presAssocID="{2B5B23C5-B9B0-46FA-A54E-29190E321670}" presName="rootConnector" presStyleLbl="node2" presStyleIdx="5" presStyleCnt="7"/>
      <dgm:spPr/>
    </dgm:pt>
    <dgm:pt modelId="{5D4F4A0B-E870-4144-9F5A-F8FD9FEF46CA}" type="pres">
      <dgm:prSet presAssocID="{2B5B23C5-B9B0-46FA-A54E-29190E321670}" presName="hierChild4" presStyleCnt="0"/>
      <dgm:spPr/>
    </dgm:pt>
    <dgm:pt modelId="{43DCED7C-52DB-4ACB-8D6A-F84C49E8FBE1}" type="pres">
      <dgm:prSet presAssocID="{2B5B23C5-B9B0-46FA-A54E-29190E321670}" presName="hierChild5" presStyleCnt="0"/>
      <dgm:spPr/>
    </dgm:pt>
    <dgm:pt modelId="{078783A8-4327-420D-9144-5AB19550C9AB}" type="pres">
      <dgm:prSet presAssocID="{F1946AFA-49F1-468A-9130-56C6CBCAADBF}" presName="Name37" presStyleLbl="parChTrans1D2" presStyleIdx="6" presStyleCnt="7"/>
      <dgm:spPr/>
    </dgm:pt>
    <dgm:pt modelId="{EB04D2E1-6B30-44A6-A8CD-57BB6DD3E4D4}" type="pres">
      <dgm:prSet presAssocID="{154E3FE6-D707-47F9-9219-A54CE43F88F8}" presName="hierRoot2" presStyleCnt="0">
        <dgm:presLayoutVars>
          <dgm:hierBranch val="init"/>
        </dgm:presLayoutVars>
      </dgm:prSet>
      <dgm:spPr/>
    </dgm:pt>
    <dgm:pt modelId="{C5BA3F3F-3611-45D9-B487-0988BA00190B}" type="pres">
      <dgm:prSet presAssocID="{154E3FE6-D707-47F9-9219-A54CE43F88F8}" presName="rootComposite" presStyleCnt="0"/>
      <dgm:spPr/>
    </dgm:pt>
    <dgm:pt modelId="{AB0E8552-50FA-4042-A51B-121227C08F17}" type="pres">
      <dgm:prSet presAssocID="{154E3FE6-D707-47F9-9219-A54CE43F88F8}" presName="rootText" presStyleLbl="node2" presStyleIdx="6" presStyleCnt="7" custScaleY="118460" custLinFactY="-52380" custLinFactNeighborX="-7042" custLinFactNeighborY="-100000">
        <dgm:presLayoutVars>
          <dgm:chPref val="3"/>
        </dgm:presLayoutVars>
      </dgm:prSet>
      <dgm:spPr/>
    </dgm:pt>
    <dgm:pt modelId="{D68904DE-A5A8-4426-924D-3A6A4412B7DA}" type="pres">
      <dgm:prSet presAssocID="{154E3FE6-D707-47F9-9219-A54CE43F88F8}" presName="rootConnector" presStyleLbl="node2" presStyleIdx="6" presStyleCnt="7"/>
      <dgm:spPr/>
    </dgm:pt>
    <dgm:pt modelId="{6676A2A7-2EBD-42FB-913F-44F64E9993DB}" type="pres">
      <dgm:prSet presAssocID="{154E3FE6-D707-47F9-9219-A54CE43F88F8}" presName="hierChild4" presStyleCnt="0"/>
      <dgm:spPr/>
    </dgm:pt>
    <dgm:pt modelId="{2FC5E7D0-AC06-40DD-A2FF-86A7A2D5F299}" type="pres">
      <dgm:prSet presAssocID="{154E3FE6-D707-47F9-9219-A54CE43F88F8}" presName="hierChild5" presStyleCnt="0"/>
      <dgm:spPr/>
    </dgm:pt>
    <dgm:pt modelId="{E25161AC-611A-F443-95D8-007C4B3E79A2}" type="pres">
      <dgm:prSet presAssocID="{0FE97FD9-1FCB-45A3-A913-24FCE51142E5}" presName="hierChild3" presStyleCnt="0"/>
      <dgm:spPr/>
    </dgm:pt>
    <dgm:pt modelId="{099D5077-2BF0-6F43-9850-454366CE8E28}" type="pres">
      <dgm:prSet presAssocID="{7EC0A7A3-9968-8E44-8A57-DEF442B91F77}" presName="hierRoot1" presStyleCnt="0">
        <dgm:presLayoutVars>
          <dgm:hierBranch val="init"/>
        </dgm:presLayoutVars>
      </dgm:prSet>
      <dgm:spPr/>
    </dgm:pt>
    <dgm:pt modelId="{88309272-13AB-1C46-85AC-76C416857A9F}" type="pres">
      <dgm:prSet presAssocID="{7EC0A7A3-9968-8E44-8A57-DEF442B91F77}" presName="rootComposite1" presStyleCnt="0"/>
      <dgm:spPr/>
    </dgm:pt>
    <dgm:pt modelId="{83C1A3EA-3134-DD47-842B-0CA0E0239248}" type="pres">
      <dgm:prSet presAssocID="{7EC0A7A3-9968-8E44-8A57-DEF442B91F77}" presName="rootText1" presStyleLbl="node0" presStyleIdx="1" presStyleCnt="2" custAng="10800000" custFlipVert="1" custScaleY="44942" custLinFactX="-200000" custLinFactY="-100000" custLinFactNeighborX="-234732" custLinFactNeighborY="-102421">
        <dgm:presLayoutVars>
          <dgm:chPref val="3"/>
        </dgm:presLayoutVars>
      </dgm:prSet>
      <dgm:spPr/>
    </dgm:pt>
    <dgm:pt modelId="{CA235E78-5A50-104A-A41F-65110FF9F617}" type="pres">
      <dgm:prSet presAssocID="{7EC0A7A3-9968-8E44-8A57-DEF442B91F77}" presName="rootConnector1" presStyleLbl="node1" presStyleIdx="0" presStyleCnt="0"/>
      <dgm:spPr/>
    </dgm:pt>
    <dgm:pt modelId="{77917699-02A8-AD43-A774-F5889AAA8F83}" type="pres">
      <dgm:prSet presAssocID="{7EC0A7A3-9968-8E44-8A57-DEF442B91F77}" presName="hierChild2" presStyleCnt="0"/>
      <dgm:spPr/>
    </dgm:pt>
    <dgm:pt modelId="{7B597EF1-E178-AC4E-8228-0A2E529F4ACD}" type="pres">
      <dgm:prSet presAssocID="{7EC0A7A3-9968-8E44-8A57-DEF442B91F77}" presName="hierChild3" presStyleCnt="0"/>
      <dgm:spPr/>
    </dgm:pt>
  </dgm:ptLst>
  <dgm:cxnLst>
    <dgm:cxn modelId="{DDD24D26-7DAC-4A47-9A71-5785BE05F410}" type="presOf" srcId="{BD99BB60-052D-49CD-8B35-B1D9879FB832}" destId="{496144D6-BD1F-4C48-B334-B66D8D5C0AF9}" srcOrd="1" destOrd="0" presId="urn:microsoft.com/office/officeart/2005/8/layout/orgChart1"/>
    <dgm:cxn modelId="{3EBEB136-F090-46C5-AACD-A579D0A9EB39}" srcId="{0FE97FD9-1FCB-45A3-A913-24FCE51142E5}" destId="{1C9A11AA-B3DB-42F2-97C1-3D3E1968B1B7}" srcOrd="4" destOrd="0" parTransId="{5A8266C2-2A9F-4432-A8E6-8AD1E94AE6EF}" sibTransId="{31B21EC5-A892-48B2-9646-417C7DD1C86D}"/>
    <dgm:cxn modelId="{56540C39-33A0-1D46-9FFB-BCD0EFF1F1C4}" type="presOf" srcId="{D1680F25-155B-4C2E-B1F2-94D80391A4F4}" destId="{F20A6B5A-7555-4395-900B-116C04080CDC}" srcOrd="1" destOrd="0" presId="urn:microsoft.com/office/officeart/2005/8/layout/orgChart1"/>
    <dgm:cxn modelId="{02653D39-819C-BB40-BD09-514AACC2EA7A}" type="presOf" srcId="{154E3FE6-D707-47F9-9219-A54CE43F88F8}" destId="{D68904DE-A5A8-4426-924D-3A6A4412B7DA}" srcOrd="1" destOrd="0" presId="urn:microsoft.com/office/officeart/2005/8/layout/orgChart1"/>
    <dgm:cxn modelId="{A29FF43F-91E3-BA44-B8AB-D51D30EE821E}" type="presOf" srcId="{5A8266C2-2A9F-4432-A8E6-8AD1E94AE6EF}" destId="{8064D00F-E67B-4E98-98E5-0EF97EBA8D12}" srcOrd="0" destOrd="0" presId="urn:microsoft.com/office/officeart/2005/8/layout/orgChart1"/>
    <dgm:cxn modelId="{7774425C-E1C9-A04A-9D43-CC0AD76A8195}" type="presOf" srcId="{EA9CC6BC-D442-41FB-9093-4C029DE8BBA4}" destId="{CEBC4BCE-11C5-4949-A12B-E1E23BFBBB67}" srcOrd="0" destOrd="0" presId="urn:microsoft.com/office/officeart/2005/8/layout/orgChart1"/>
    <dgm:cxn modelId="{42F1105F-5411-4E93-9C82-B44250CB7BD0}" srcId="{0FE97FD9-1FCB-45A3-A913-24FCE51142E5}" destId="{154E3FE6-D707-47F9-9219-A54CE43F88F8}" srcOrd="6" destOrd="0" parTransId="{F1946AFA-49F1-468A-9130-56C6CBCAADBF}" sibTransId="{E0A370D6-FC7D-456A-A8CC-675A9E77785B}"/>
    <dgm:cxn modelId="{FBF08D65-55A8-1846-9254-D045E00B7DB7}" type="presOf" srcId="{953E1D9C-0177-415E-B094-66AFD9ECE79F}" destId="{681DDE38-49D6-4671-89BA-4FE90C5135B9}" srcOrd="0" destOrd="0" presId="urn:microsoft.com/office/officeart/2005/8/layout/orgChart1"/>
    <dgm:cxn modelId="{D2371346-E8EC-41F2-8628-C6BBA5BC0F3E}" srcId="{0FE97FD9-1FCB-45A3-A913-24FCE51142E5}" destId="{DFD84609-98D9-4611-A998-ACFD7C75622C}" srcOrd="1" destOrd="0" parTransId="{91F02EB7-895C-492F-9614-EBAB6C33E21E}" sibTransId="{CBA7831E-C033-4B6E-BAB7-E5D6746A181C}"/>
    <dgm:cxn modelId="{FDD3C248-8F02-174F-A6CA-25C2D9747898}" type="presOf" srcId="{0FE97FD9-1FCB-45A3-A913-24FCE51142E5}" destId="{1603D36D-ADF6-2641-B4F3-9FBA6E04DF33}" srcOrd="1" destOrd="0" presId="urn:microsoft.com/office/officeart/2005/8/layout/orgChart1"/>
    <dgm:cxn modelId="{5284444A-62C9-8840-938F-CBF80259162D}" type="presOf" srcId="{154E3FE6-D707-47F9-9219-A54CE43F88F8}" destId="{AB0E8552-50FA-4042-A51B-121227C08F17}" srcOrd="0" destOrd="0" presId="urn:microsoft.com/office/officeart/2005/8/layout/orgChart1"/>
    <dgm:cxn modelId="{3B8FC96A-3DBF-E84F-B83D-AC47587BF9DA}" type="presOf" srcId="{1C9A11AA-B3DB-42F2-97C1-3D3E1968B1B7}" destId="{1AC46197-F04C-4651-AC11-B05A2AAAB540}" srcOrd="0" destOrd="0" presId="urn:microsoft.com/office/officeart/2005/8/layout/orgChart1"/>
    <dgm:cxn modelId="{1025404D-B458-4957-97DB-B329CD8D62AB}" srcId="{0FE97FD9-1FCB-45A3-A913-24FCE51142E5}" destId="{4BD8EC11-0EAD-43FA-95F5-A02E4D077886}" srcOrd="3" destOrd="0" parTransId="{92ADC32A-35BB-4CF1-8810-B919AF003AEA}" sibTransId="{0C491284-1370-46BC-A1D7-BD9157803BDB}"/>
    <dgm:cxn modelId="{A58D776D-92A5-E046-AF35-123B0AD64076}" type="presOf" srcId="{92ADC32A-35BB-4CF1-8810-B919AF003AEA}" destId="{9F62576C-F89C-484A-A339-F9F12B127E5E}" srcOrd="0" destOrd="0" presId="urn:microsoft.com/office/officeart/2005/8/layout/orgChart1"/>
    <dgm:cxn modelId="{2F8D9752-25A5-2A49-B8ED-DE779EE58800}" type="presOf" srcId="{205D8F09-2529-4A35-85C4-35D6CA377A13}" destId="{3F82142A-E3F4-4B3B-A863-FA04861082B7}" srcOrd="0" destOrd="0" presId="urn:microsoft.com/office/officeart/2005/8/layout/orgChart1"/>
    <dgm:cxn modelId="{2DA9EF75-A297-CB49-BD0D-18557B978F63}" type="presOf" srcId="{BD99BB60-052D-49CD-8B35-B1D9879FB832}" destId="{105D0E9F-B3C8-46FD-9E74-3D4D2F07AA74}" srcOrd="0" destOrd="0" presId="urn:microsoft.com/office/officeart/2005/8/layout/orgChart1"/>
    <dgm:cxn modelId="{0D360B7D-BC45-2346-AC1F-A968BF29BF30}" srcId="{953E1D9C-0177-415E-B094-66AFD9ECE79F}" destId="{7EC0A7A3-9968-8E44-8A57-DEF442B91F77}" srcOrd="1" destOrd="0" parTransId="{940C9191-51D4-5B4A-BE89-72FFA40220BB}" sibTransId="{D34BC14E-4BFE-2B49-A094-E98864881A58}"/>
    <dgm:cxn modelId="{379E987F-DC70-1D4D-962F-5D0CC0272B38}" type="presOf" srcId="{4BD8EC11-0EAD-43FA-95F5-A02E4D077886}" destId="{F5222693-DB77-4A11-9BF4-90B245728508}" srcOrd="1" destOrd="0" presId="urn:microsoft.com/office/officeart/2005/8/layout/orgChart1"/>
    <dgm:cxn modelId="{38A23386-2ACE-4BE0-A8CB-1668712862D4}" srcId="{0FE97FD9-1FCB-45A3-A913-24FCE51142E5}" destId="{2B5B23C5-B9B0-46FA-A54E-29190E321670}" srcOrd="5" destOrd="0" parTransId="{EA9CC6BC-D442-41FB-9093-4C029DE8BBA4}" sibTransId="{B5E12DF9-DB0D-4578-9C6A-0DAE8DCF7196}"/>
    <dgm:cxn modelId="{54B9188F-FD01-FC4B-9758-12C9AFAAE783}" type="presOf" srcId="{D1680F25-155B-4C2E-B1F2-94D80391A4F4}" destId="{1C70C601-EC65-45E5-B72B-5766CDB65A4E}" srcOrd="0" destOrd="0" presId="urn:microsoft.com/office/officeart/2005/8/layout/orgChart1"/>
    <dgm:cxn modelId="{089A1391-912F-A140-845F-BE70E40272F6}" type="presOf" srcId="{78F9B200-59A8-4E77-BB1F-ABE02A1DDD58}" destId="{80DF2A44-F8C7-4170-9959-21E76A0D266B}" srcOrd="0" destOrd="0" presId="urn:microsoft.com/office/officeart/2005/8/layout/orgChart1"/>
    <dgm:cxn modelId="{DC3AA59B-B31B-9049-8C70-D60C890FE8C0}" type="presOf" srcId="{2B5B23C5-B9B0-46FA-A54E-29190E321670}" destId="{E9F11A2C-6C83-4E2A-8C47-37E00E922E84}" srcOrd="0" destOrd="0" presId="urn:microsoft.com/office/officeart/2005/8/layout/orgChart1"/>
    <dgm:cxn modelId="{EB3AB39C-23A5-714A-A4F0-9C844DD69F4F}" type="presOf" srcId="{DFD84609-98D9-4611-A998-ACFD7C75622C}" destId="{31EA87A2-A9C9-4BCD-9467-F66E63F80035}" srcOrd="1" destOrd="0" presId="urn:microsoft.com/office/officeart/2005/8/layout/orgChart1"/>
    <dgm:cxn modelId="{B42FD79F-BB4C-4CFD-A770-8A4664F8047A}" srcId="{0FE97FD9-1FCB-45A3-A913-24FCE51142E5}" destId="{BD99BB60-052D-49CD-8B35-B1D9879FB832}" srcOrd="0" destOrd="0" parTransId="{78F9B200-59A8-4E77-BB1F-ABE02A1DDD58}" sibTransId="{EF0C646C-2E8A-45A1-8424-FF8D77B133F3}"/>
    <dgm:cxn modelId="{711EA5A8-402C-0B43-B56B-35C671C5951E}" type="presOf" srcId="{4BD8EC11-0EAD-43FA-95F5-A02E4D077886}" destId="{7F391CD3-A7D2-404D-BCB8-E225BFB88285}" srcOrd="0" destOrd="0" presId="urn:microsoft.com/office/officeart/2005/8/layout/orgChart1"/>
    <dgm:cxn modelId="{7B3DAEA9-0141-434C-B386-63629A4BE439}" srcId="{953E1D9C-0177-415E-B094-66AFD9ECE79F}" destId="{0FE97FD9-1FCB-45A3-A913-24FCE51142E5}" srcOrd="0" destOrd="0" parTransId="{5A4F90CC-7ADB-45E5-BD16-4CEDAD7D331B}" sibTransId="{5DCD2F35-20E5-4B74-BC7D-CEDAA02813F6}"/>
    <dgm:cxn modelId="{AD50F8B3-2650-ED48-93F7-A528DB758ED4}" type="presOf" srcId="{91F02EB7-895C-492F-9614-EBAB6C33E21E}" destId="{1051C20F-ED92-4775-B30C-492EE37943C6}" srcOrd="0" destOrd="0" presId="urn:microsoft.com/office/officeart/2005/8/layout/orgChart1"/>
    <dgm:cxn modelId="{3A4915C3-A176-4F4A-BF73-50B1CE7B7E7E}" type="presOf" srcId="{1C9A11AA-B3DB-42F2-97C1-3D3E1968B1B7}" destId="{D58AAC87-B04C-45FC-A95B-A19C2882F5AD}" srcOrd="1" destOrd="0" presId="urn:microsoft.com/office/officeart/2005/8/layout/orgChart1"/>
    <dgm:cxn modelId="{95AF78CD-120C-4A4E-84C7-243DB7BCCEDF}" type="presOf" srcId="{DFD84609-98D9-4611-A998-ACFD7C75622C}" destId="{EA43D224-8980-47E4-B28B-23FAE0898800}" srcOrd="0" destOrd="0" presId="urn:microsoft.com/office/officeart/2005/8/layout/orgChart1"/>
    <dgm:cxn modelId="{BCF3E7DD-CFEE-674B-A4E2-44E5362705EE}" type="presOf" srcId="{2B5B23C5-B9B0-46FA-A54E-29190E321670}" destId="{B599566F-30D6-46FF-9689-0D71418CACDF}" srcOrd="1" destOrd="0" presId="urn:microsoft.com/office/officeart/2005/8/layout/orgChart1"/>
    <dgm:cxn modelId="{283DA8E0-D1A4-E64F-874F-251590B79205}" type="presOf" srcId="{7EC0A7A3-9968-8E44-8A57-DEF442B91F77}" destId="{CA235E78-5A50-104A-A41F-65110FF9F617}" srcOrd="1" destOrd="0" presId="urn:microsoft.com/office/officeart/2005/8/layout/orgChart1"/>
    <dgm:cxn modelId="{923855E1-1FF7-7544-88D3-28009EF8DADF}" type="presOf" srcId="{F1946AFA-49F1-468A-9130-56C6CBCAADBF}" destId="{078783A8-4327-420D-9144-5AB19550C9AB}" srcOrd="0" destOrd="0" presId="urn:microsoft.com/office/officeart/2005/8/layout/orgChart1"/>
    <dgm:cxn modelId="{627732EE-47AD-D543-9C6D-13EDCABBE006}" type="presOf" srcId="{0FE97FD9-1FCB-45A3-A913-24FCE51142E5}" destId="{14590993-E305-7249-AD5A-A3F5FD450964}" srcOrd="0" destOrd="0" presId="urn:microsoft.com/office/officeart/2005/8/layout/orgChart1"/>
    <dgm:cxn modelId="{3C5435F1-35C6-4A1A-B6DE-391E5C314FFE}" srcId="{0FE97FD9-1FCB-45A3-A913-24FCE51142E5}" destId="{D1680F25-155B-4C2E-B1F2-94D80391A4F4}" srcOrd="2" destOrd="0" parTransId="{205D8F09-2529-4A35-85C4-35D6CA377A13}" sibTransId="{37AED369-93D6-4C58-BAEC-F6C9EE5C410B}"/>
    <dgm:cxn modelId="{5EC91CFB-A304-F947-A695-39DF8813346D}" type="presOf" srcId="{7EC0A7A3-9968-8E44-8A57-DEF442B91F77}" destId="{83C1A3EA-3134-DD47-842B-0CA0E0239248}" srcOrd="0" destOrd="0" presId="urn:microsoft.com/office/officeart/2005/8/layout/orgChart1"/>
    <dgm:cxn modelId="{5F4D58AB-AB3E-1443-A943-60729B448E0D}" type="presParOf" srcId="{681DDE38-49D6-4671-89BA-4FE90C5135B9}" destId="{3B14D94B-F3FD-C845-ACA8-D7D9C511EE5C}" srcOrd="0" destOrd="0" presId="urn:microsoft.com/office/officeart/2005/8/layout/orgChart1"/>
    <dgm:cxn modelId="{EE29DDEA-E158-5B41-BE01-06044607B3F5}" type="presParOf" srcId="{3B14D94B-F3FD-C845-ACA8-D7D9C511EE5C}" destId="{FF17E0B0-25B9-7442-AD00-43D45279A07C}" srcOrd="0" destOrd="0" presId="urn:microsoft.com/office/officeart/2005/8/layout/orgChart1"/>
    <dgm:cxn modelId="{308CE412-A3C5-124A-9E28-2A67454B0543}" type="presParOf" srcId="{FF17E0B0-25B9-7442-AD00-43D45279A07C}" destId="{14590993-E305-7249-AD5A-A3F5FD450964}" srcOrd="0" destOrd="0" presId="urn:microsoft.com/office/officeart/2005/8/layout/orgChart1"/>
    <dgm:cxn modelId="{6E5F3CE6-8C15-2845-B2CF-AC9447D6FE79}" type="presParOf" srcId="{FF17E0B0-25B9-7442-AD00-43D45279A07C}" destId="{1603D36D-ADF6-2641-B4F3-9FBA6E04DF33}" srcOrd="1" destOrd="0" presId="urn:microsoft.com/office/officeart/2005/8/layout/orgChart1"/>
    <dgm:cxn modelId="{246A38D8-BAF0-8C49-B748-B0B4D9471A68}" type="presParOf" srcId="{3B14D94B-F3FD-C845-ACA8-D7D9C511EE5C}" destId="{A803AA25-DEDF-964A-BC5E-9E6D0D4F4F08}" srcOrd="1" destOrd="0" presId="urn:microsoft.com/office/officeart/2005/8/layout/orgChart1"/>
    <dgm:cxn modelId="{C3E33F9F-EA24-4A4D-B3E8-441CAC21D821}" type="presParOf" srcId="{A803AA25-DEDF-964A-BC5E-9E6D0D4F4F08}" destId="{80DF2A44-F8C7-4170-9959-21E76A0D266B}" srcOrd="0" destOrd="0" presId="urn:microsoft.com/office/officeart/2005/8/layout/orgChart1"/>
    <dgm:cxn modelId="{FF68EC0C-E418-CE43-AC11-2399AC42D478}" type="presParOf" srcId="{A803AA25-DEDF-964A-BC5E-9E6D0D4F4F08}" destId="{559B7BAF-9920-4B92-97E1-2E3F966C642F}" srcOrd="1" destOrd="0" presId="urn:microsoft.com/office/officeart/2005/8/layout/orgChart1"/>
    <dgm:cxn modelId="{F79214F1-BBB3-2E49-8052-71D09C8CBBA6}" type="presParOf" srcId="{559B7BAF-9920-4B92-97E1-2E3F966C642F}" destId="{6D9A0CEA-9AB2-418C-8E49-85CB8EE45BE4}" srcOrd="0" destOrd="0" presId="urn:microsoft.com/office/officeart/2005/8/layout/orgChart1"/>
    <dgm:cxn modelId="{08CD9967-BBAB-E745-9302-684B6ED8A176}" type="presParOf" srcId="{6D9A0CEA-9AB2-418C-8E49-85CB8EE45BE4}" destId="{105D0E9F-B3C8-46FD-9E74-3D4D2F07AA74}" srcOrd="0" destOrd="0" presId="urn:microsoft.com/office/officeart/2005/8/layout/orgChart1"/>
    <dgm:cxn modelId="{D2D09560-339C-EE4B-AD6F-1177D35A9DB6}" type="presParOf" srcId="{6D9A0CEA-9AB2-418C-8E49-85CB8EE45BE4}" destId="{496144D6-BD1F-4C48-B334-B66D8D5C0AF9}" srcOrd="1" destOrd="0" presId="urn:microsoft.com/office/officeart/2005/8/layout/orgChart1"/>
    <dgm:cxn modelId="{A376EB09-B547-FA4F-820C-2307E9697F6C}" type="presParOf" srcId="{559B7BAF-9920-4B92-97E1-2E3F966C642F}" destId="{24D140D8-1AC1-43EF-9BFD-D1E08434395A}" srcOrd="1" destOrd="0" presId="urn:microsoft.com/office/officeart/2005/8/layout/orgChart1"/>
    <dgm:cxn modelId="{B0DF2D66-620D-D24E-B333-32CCB8BCD129}" type="presParOf" srcId="{559B7BAF-9920-4B92-97E1-2E3F966C642F}" destId="{DDC7C4B4-6095-4C9A-B604-AEA4A62AAAF3}" srcOrd="2" destOrd="0" presId="urn:microsoft.com/office/officeart/2005/8/layout/orgChart1"/>
    <dgm:cxn modelId="{3E94FCD6-73CC-B74A-81D9-FF0C1EC5951A}" type="presParOf" srcId="{A803AA25-DEDF-964A-BC5E-9E6D0D4F4F08}" destId="{1051C20F-ED92-4775-B30C-492EE37943C6}" srcOrd="2" destOrd="0" presId="urn:microsoft.com/office/officeart/2005/8/layout/orgChart1"/>
    <dgm:cxn modelId="{34797135-1763-8E4E-AEF7-06A29D750E88}" type="presParOf" srcId="{A803AA25-DEDF-964A-BC5E-9E6D0D4F4F08}" destId="{EFB8C97E-A2FF-45B0-BFD0-0BD201185779}" srcOrd="3" destOrd="0" presId="urn:microsoft.com/office/officeart/2005/8/layout/orgChart1"/>
    <dgm:cxn modelId="{FD40E485-3494-5943-A856-4122F5B15780}" type="presParOf" srcId="{EFB8C97E-A2FF-45B0-BFD0-0BD201185779}" destId="{B7A1E143-0840-43F0-972C-9EA0DBB80450}" srcOrd="0" destOrd="0" presId="urn:microsoft.com/office/officeart/2005/8/layout/orgChart1"/>
    <dgm:cxn modelId="{2AA68D67-6ED3-CE48-ADE7-C3CEE6BF0A62}" type="presParOf" srcId="{B7A1E143-0840-43F0-972C-9EA0DBB80450}" destId="{EA43D224-8980-47E4-B28B-23FAE0898800}" srcOrd="0" destOrd="0" presId="urn:microsoft.com/office/officeart/2005/8/layout/orgChart1"/>
    <dgm:cxn modelId="{9CC5343C-0014-314C-859B-235864D6F35D}" type="presParOf" srcId="{B7A1E143-0840-43F0-972C-9EA0DBB80450}" destId="{31EA87A2-A9C9-4BCD-9467-F66E63F80035}" srcOrd="1" destOrd="0" presId="urn:microsoft.com/office/officeart/2005/8/layout/orgChart1"/>
    <dgm:cxn modelId="{A8578D9C-5BBC-634A-A135-EB44723FFF84}" type="presParOf" srcId="{EFB8C97E-A2FF-45B0-BFD0-0BD201185779}" destId="{9FB43E5A-61A8-4CCA-A442-669BB894295D}" srcOrd="1" destOrd="0" presId="urn:microsoft.com/office/officeart/2005/8/layout/orgChart1"/>
    <dgm:cxn modelId="{3F9F656C-B33B-394D-A7F3-53F202692AC1}" type="presParOf" srcId="{EFB8C97E-A2FF-45B0-BFD0-0BD201185779}" destId="{F22AE913-01AE-4A1D-A848-6A1208340E7D}" srcOrd="2" destOrd="0" presId="urn:microsoft.com/office/officeart/2005/8/layout/orgChart1"/>
    <dgm:cxn modelId="{323A38CA-87E6-734A-AED4-997106800393}" type="presParOf" srcId="{A803AA25-DEDF-964A-BC5E-9E6D0D4F4F08}" destId="{3F82142A-E3F4-4B3B-A863-FA04861082B7}" srcOrd="4" destOrd="0" presId="urn:microsoft.com/office/officeart/2005/8/layout/orgChart1"/>
    <dgm:cxn modelId="{CF031515-E364-7F4F-90B8-3750BB0BE824}" type="presParOf" srcId="{A803AA25-DEDF-964A-BC5E-9E6D0D4F4F08}" destId="{47F0FECF-C0A7-4DAB-A820-12F70E8BF078}" srcOrd="5" destOrd="0" presId="urn:microsoft.com/office/officeart/2005/8/layout/orgChart1"/>
    <dgm:cxn modelId="{80C007A6-C705-BD4A-B5AE-F82DF8D42593}" type="presParOf" srcId="{47F0FECF-C0A7-4DAB-A820-12F70E8BF078}" destId="{4786CC97-85E2-4E73-9FA2-E56D198968D3}" srcOrd="0" destOrd="0" presId="urn:microsoft.com/office/officeart/2005/8/layout/orgChart1"/>
    <dgm:cxn modelId="{EF61EE9A-2810-4D4A-9FC0-9C45E1391B94}" type="presParOf" srcId="{4786CC97-85E2-4E73-9FA2-E56D198968D3}" destId="{1C70C601-EC65-45E5-B72B-5766CDB65A4E}" srcOrd="0" destOrd="0" presId="urn:microsoft.com/office/officeart/2005/8/layout/orgChart1"/>
    <dgm:cxn modelId="{E9900DC3-33F5-B343-AEF7-0A17BB975F8A}" type="presParOf" srcId="{4786CC97-85E2-4E73-9FA2-E56D198968D3}" destId="{F20A6B5A-7555-4395-900B-116C04080CDC}" srcOrd="1" destOrd="0" presId="urn:microsoft.com/office/officeart/2005/8/layout/orgChart1"/>
    <dgm:cxn modelId="{6B688BDA-0602-7B45-BB7C-86B3D8960D0B}" type="presParOf" srcId="{47F0FECF-C0A7-4DAB-A820-12F70E8BF078}" destId="{152472A1-F107-41F0-AD65-EF55A33A58B2}" srcOrd="1" destOrd="0" presId="urn:microsoft.com/office/officeart/2005/8/layout/orgChart1"/>
    <dgm:cxn modelId="{F33C6537-2C2F-C44B-A2A8-C2EF66DDFB08}" type="presParOf" srcId="{47F0FECF-C0A7-4DAB-A820-12F70E8BF078}" destId="{89CCDD45-9BFA-403E-AA02-E7A0FF43619C}" srcOrd="2" destOrd="0" presId="urn:microsoft.com/office/officeart/2005/8/layout/orgChart1"/>
    <dgm:cxn modelId="{469DF538-6276-7C4D-B7F8-98473DBF52B2}" type="presParOf" srcId="{A803AA25-DEDF-964A-BC5E-9E6D0D4F4F08}" destId="{9F62576C-F89C-484A-A339-F9F12B127E5E}" srcOrd="6" destOrd="0" presId="urn:microsoft.com/office/officeart/2005/8/layout/orgChart1"/>
    <dgm:cxn modelId="{106611A7-CFC3-1E40-8ECB-7B77DFD55F6B}" type="presParOf" srcId="{A803AA25-DEDF-964A-BC5E-9E6D0D4F4F08}" destId="{0B5B38A8-FE62-49BB-8D8A-EF4883467F0E}" srcOrd="7" destOrd="0" presId="urn:microsoft.com/office/officeart/2005/8/layout/orgChart1"/>
    <dgm:cxn modelId="{31CDECF8-40FB-7C4F-9ECF-8214A7B2001A}" type="presParOf" srcId="{0B5B38A8-FE62-49BB-8D8A-EF4883467F0E}" destId="{DB6CE642-CC6F-47DB-8D97-73793F23DE33}" srcOrd="0" destOrd="0" presId="urn:microsoft.com/office/officeart/2005/8/layout/orgChart1"/>
    <dgm:cxn modelId="{312C2D95-45A5-E449-964F-3F23CF4AF75F}" type="presParOf" srcId="{DB6CE642-CC6F-47DB-8D97-73793F23DE33}" destId="{7F391CD3-A7D2-404D-BCB8-E225BFB88285}" srcOrd="0" destOrd="0" presId="urn:microsoft.com/office/officeart/2005/8/layout/orgChart1"/>
    <dgm:cxn modelId="{575E9E98-80B2-6F47-9703-EEDDBC737530}" type="presParOf" srcId="{DB6CE642-CC6F-47DB-8D97-73793F23DE33}" destId="{F5222693-DB77-4A11-9BF4-90B245728508}" srcOrd="1" destOrd="0" presId="urn:microsoft.com/office/officeart/2005/8/layout/orgChart1"/>
    <dgm:cxn modelId="{C5C8B357-B09F-704F-8A62-C4517F7C8CB1}" type="presParOf" srcId="{0B5B38A8-FE62-49BB-8D8A-EF4883467F0E}" destId="{994F5E26-878A-491F-9F5B-552CA49D764F}" srcOrd="1" destOrd="0" presId="urn:microsoft.com/office/officeart/2005/8/layout/orgChart1"/>
    <dgm:cxn modelId="{8397F307-453C-3C41-ABCD-FB5A314789AB}" type="presParOf" srcId="{0B5B38A8-FE62-49BB-8D8A-EF4883467F0E}" destId="{DF792EF6-32F3-4238-8681-3BDEE58EC1FA}" srcOrd="2" destOrd="0" presId="urn:microsoft.com/office/officeart/2005/8/layout/orgChart1"/>
    <dgm:cxn modelId="{B10E5F5C-C199-864E-BFEF-AFA1E97CD52D}" type="presParOf" srcId="{A803AA25-DEDF-964A-BC5E-9E6D0D4F4F08}" destId="{8064D00F-E67B-4E98-98E5-0EF97EBA8D12}" srcOrd="8" destOrd="0" presId="urn:microsoft.com/office/officeart/2005/8/layout/orgChart1"/>
    <dgm:cxn modelId="{3F029727-17AC-F547-B56E-850889E3E439}" type="presParOf" srcId="{A803AA25-DEDF-964A-BC5E-9E6D0D4F4F08}" destId="{8BC72435-2867-445E-B3FB-249C07F2A7C7}" srcOrd="9" destOrd="0" presId="urn:microsoft.com/office/officeart/2005/8/layout/orgChart1"/>
    <dgm:cxn modelId="{C9AA0852-E2D5-9E40-B679-3F81C35F6C26}" type="presParOf" srcId="{8BC72435-2867-445E-B3FB-249C07F2A7C7}" destId="{29ABE93B-9EB8-4AF4-B718-71BB5F8A0ED5}" srcOrd="0" destOrd="0" presId="urn:microsoft.com/office/officeart/2005/8/layout/orgChart1"/>
    <dgm:cxn modelId="{EC88D77D-8CB8-6046-A0BD-650B77590EB3}" type="presParOf" srcId="{29ABE93B-9EB8-4AF4-B718-71BB5F8A0ED5}" destId="{1AC46197-F04C-4651-AC11-B05A2AAAB540}" srcOrd="0" destOrd="0" presId="urn:microsoft.com/office/officeart/2005/8/layout/orgChart1"/>
    <dgm:cxn modelId="{2E3895F7-001B-5B41-B79A-E27F04D4A817}" type="presParOf" srcId="{29ABE93B-9EB8-4AF4-B718-71BB5F8A0ED5}" destId="{D58AAC87-B04C-45FC-A95B-A19C2882F5AD}" srcOrd="1" destOrd="0" presId="urn:microsoft.com/office/officeart/2005/8/layout/orgChart1"/>
    <dgm:cxn modelId="{D837A55F-D631-714A-8674-BA1CB9BDC7E6}" type="presParOf" srcId="{8BC72435-2867-445E-B3FB-249C07F2A7C7}" destId="{361D32BB-B924-4D8B-AFA5-077AB4A630AD}" srcOrd="1" destOrd="0" presId="urn:microsoft.com/office/officeart/2005/8/layout/orgChart1"/>
    <dgm:cxn modelId="{00DB0624-1616-C54B-8288-95DF60AFA7D7}" type="presParOf" srcId="{8BC72435-2867-445E-B3FB-249C07F2A7C7}" destId="{F2C9A67B-ABD2-4061-8D85-A842042B9269}" srcOrd="2" destOrd="0" presId="urn:microsoft.com/office/officeart/2005/8/layout/orgChart1"/>
    <dgm:cxn modelId="{1D61ECF6-CD60-B648-ADB0-61AB40EDE17E}" type="presParOf" srcId="{A803AA25-DEDF-964A-BC5E-9E6D0D4F4F08}" destId="{CEBC4BCE-11C5-4949-A12B-E1E23BFBBB67}" srcOrd="10" destOrd="0" presId="urn:microsoft.com/office/officeart/2005/8/layout/orgChart1"/>
    <dgm:cxn modelId="{376A40C0-2B3B-8843-A6E4-4D034DF3B5A3}" type="presParOf" srcId="{A803AA25-DEDF-964A-BC5E-9E6D0D4F4F08}" destId="{7CA35366-EF5B-4293-9A74-0CC9ECD3EBEE}" srcOrd="11" destOrd="0" presId="urn:microsoft.com/office/officeart/2005/8/layout/orgChart1"/>
    <dgm:cxn modelId="{30186D13-18B1-514A-9AD5-D560FB66ED70}" type="presParOf" srcId="{7CA35366-EF5B-4293-9A74-0CC9ECD3EBEE}" destId="{59856BFD-89BF-4FF6-B33B-ED249D732661}" srcOrd="0" destOrd="0" presId="urn:microsoft.com/office/officeart/2005/8/layout/orgChart1"/>
    <dgm:cxn modelId="{009CBD4D-0F9A-EB4D-8E5D-609275169AF7}" type="presParOf" srcId="{59856BFD-89BF-4FF6-B33B-ED249D732661}" destId="{E9F11A2C-6C83-4E2A-8C47-37E00E922E84}" srcOrd="0" destOrd="0" presId="urn:microsoft.com/office/officeart/2005/8/layout/orgChart1"/>
    <dgm:cxn modelId="{DB39BA08-71AB-4345-BD3B-9E6172040CF6}" type="presParOf" srcId="{59856BFD-89BF-4FF6-B33B-ED249D732661}" destId="{B599566F-30D6-46FF-9689-0D71418CACDF}" srcOrd="1" destOrd="0" presId="urn:microsoft.com/office/officeart/2005/8/layout/orgChart1"/>
    <dgm:cxn modelId="{D07C1D69-E9D6-0B43-AF0E-E6854DCF617F}" type="presParOf" srcId="{7CA35366-EF5B-4293-9A74-0CC9ECD3EBEE}" destId="{5D4F4A0B-E870-4144-9F5A-F8FD9FEF46CA}" srcOrd="1" destOrd="0" presId="urn:microsoft.com/office/officeart/2005/8/layout/orgChart1"/>
    <dgm:cxn modelId="{E7021BF9-167B-A84A-A170-F067E3D05CD5}" type="presParOf" srcId="{7CA35366-EF5B-4293-9A74-0CC9ECD3EBEE}" destId="{43DCED7C-52DB-4ACB-8D6A-F84C49E8FBE1}" srcOrd="2" destOrd="0" presId="urn:microsoft.com/office/officeart/2005/8/layout/orgChart1"/>
    <dgm:cxn modelId="{E4A6D945-B1EF-A548-88A0-9EE00D42B2B5}" type="presParOf" srcId="{A803AA25-DEDF-964A-BC5E-9E6D0D4F4F08}" destId="{078783A8-4327-420D-9144-5AB19550C9AB}" srcOrd="12" destOrd="0" presId="urn:microsoft.com/office/officeart/2005/8/layout/orgChart1"/>
    <dgm:cxn modelId="{DB0F866C-C575-114B-968F-E2BCC92BF1C4}" type="presParOf" srcId="{A803AA25-DEDF-964A-BC5E-9E6D0D4F4F08}" destId="{EB04D2E1-6B30-44A6-A8CD-57BB6DD3E4D4}" srcOrd="13" destOrd="0" presId="urn:microsoft.com/office/officeart/2005/8/layout/orgChart1"/>
    <dgm:cxn modelId="{E797BA92-9644-504F-BF67-0E6BC411F11C}" type="presParOf" srcId="{EB04D2E1-6B30-44A6-A8CD-57BB6DD3E4D4}" destId="{C5BA3F3F-3611-45D9-B487-0988BA00190B}" srcOrd="0" destOrd="0" presId="urn:microsoft.com/office/officeart/2005/8/layout/orgChart1"/>
    <dgm:cxn modelId="{A078976B-C4F7-9B41-A9B8-BA5790889312}" type="presParOf" srcId="{C5BA3F3F-3611-45D9-B487-0988BA00190B}" destId="{AB0E8552-50FA-4042-A51B-121227C08F17}" srcOrd="0" destOrd="0" presId="urn:microsoft.com/office/officeart/2005/8/layout/orgChart1"/>
    <dgm:cxn modelId="{5757974B-C725-3749-BEBD-A3B1D86C9561}" type="presParOf" srcId="{C5BA3F3F-3611-45D9-B487-0988BA00190B}" destId="{D68904DE-A5A8-4426-924D-3A6A4412B7DA}" srcOrd="1" destOrd="0" presId="urn:microsoft.com/office/officeart/2005/8/layout/orgChart1"/>
    <dgm:cxn modelId="{21555340-3CE7-C84F-8CAB-B57EE45E81C3}" type="presParOf" srcId="{EB04D2E1-6B30-44A6-A8CD-57BB6DD3E4D4}" destId="{6676A2A7-2EBD-42FB-913F-44F64E9993DB}" srcOrd="1" destOrd="0" presId="urn:microsoft.com/office/officeart/2005/8/layout/orgChart1"/>
    <dgm:cxn modelId="{400E6656-5A3A-3F4B-8A20-F871E14F4B87}" type="presParOf" srcId="{EB04D2E1-6B30-44A6-A8CD-57BB6DD3E4D4}" destId="{2FC5E7D0-AC06-40DD-A2FF-86A7A2D5F299}" srcOrd="2" destOrd="0" presId="urn:microsoft.com/office/officeart/2005/8/layout/orgChart1"/>
    <dgm:cxn modelId="{4874B844-3EEC-5647-A2BD-B83D83870B82}" type="presParOf" srcId="{3B14D94B-F3FD-C845-ACA8-D7D9C511EE5C}" destId="{E25161AC-611A-F443-95D8-007C4B3E79A2}" srcOrd="2" destOrd="0" presId="urn:microsoft.com/office/officeart/2005/8/layout/orgChart1"/>
    <dgm:cxn modelId="{06297435-7E69-7E4E-8929-C0EDEB282EEB}" type="presParOf" srcId="{681DDE38-49D6-4671-89BA-4FE90C5135B9}" destId="{099D5077-2BF0-6F43-9850-454366CE8E28}" srcOrd="1" destOrd="0" presId="urn:microsoft.com/office/officeart/2005/8/layout/orgChart1"/>
    <dgm:cxn modelId="{8D548037-25B3-3142-A0BA-5114B9760A0A}" type="presParOf" srcId="{099D5077-2BF0-6F43-9850-454366CE8E28}" destId="{88309272-13AB-1C46-85AC-76C416857A9F}" srcOrd="0" destOrd="0" presId="urn:microsoft.com/office/officeart/2005/8/layout/orgChart1"/>
    <dgm:cxn modelId="{A12A8EF9-B6B5-D442-A570-D8223FF0067E}" type="presParOf" srcId="{88309272-13AB-1C46-85AC-76C416857A9F}" destId="{83C1A3EA-3134-DD47-842B-0CA0E0239248}" srcOrd="0" destOrd="0" presId="urn:microsoft.com/office/officeart/2005/8/layout/orgChart1"/>
    <dgm:cxn modelId="{D35BBCC4-0B3F-2B46-8B2C-E4F9E5AF529D}" type="presParOf" srcId="{88309272-13AB-1C46-85AC-76C416857A9F}" destId="{CA235E78-5A50-104A-A41F-65110FF9F617}" srcOrd="1" destOrd="0" presId="urn:microsoft.com/office/officeart/2005/8/layout/orgChart1"/>
    <dgm:cxn modelId="{20D6693F-4558-3A43-90DF-128C8B710DAE}" type="presParOf" srcId="{099D5077-2BF0-6F43-9850-454366CE8E28}" destId="{77917699-02A8-AD43-A774-F5889AAA8F83}" srcOrd="1" destOrd="0" presId="urn:microsoft.com/office/officeart/2005/8/layout/orgChart1"/>
    <dgm:cxn modelId="{53C943A8-2772-8F44-9FF2-D5AEA9A74F9B}" type="presParOf" srcId="{099D5077-2BF0-6F43-9850-454366CE8E28}" destId="{7B597EF1-E178-AC4E-8228-0A2E529F4ACD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783A8-4327-420D-9144-5AB19550C9AB}">
      <dsp:nvSpPr>
        <dsp:cNvPr id="0" name=""/>
        <dsp:cNvSpPr/>
      </dsp:nvSpPr>
      <dsp:spPr>
        <a:xfrm>
          <a:off x="4545235" y="1370126"/>
          <a:ext cx="3965241" cy="38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71"/>
              </a:lnTo>
              <a:lnTo>
                <a:pt x="3965241" y="267471"/>
              </a:lnTo>
              <a:lnTo>
                <a:pt x="3965241" y="383648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EBC4BCE-11C5-4949-A12B-E1E23BFBBB67}">
      <dsp:nvSpPr>
        <dsp:cNvPr id="0" name=""/>
        <dsp:cNvSpPr/>
      </dsp:nvSpPr>
      <dsp:spPr>
        <a:xfrm>
          <a:off x="4545235" y="1370126"/>
          <a:ext cx="2677771" cy="384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70"/>
              </a:lnTo>
              <a:lnTo>
                <a:pt x="2677771" y="267870"/>
              </a:lnTo>
              <a:lnTo>
                <a:pt x="2677771" y="38404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064D00F-E67B-4E98-98E5-0EF97EBA8D12}">
      <dsp:nvSpPr>
        <dsp:cNvPr id="0" name=""/>
        <dsp:cNvSpPr/>
      </dsp:nvSpPr>
      <dsp:spPr>
        <a:xfrm>
          <a:off x="4545235" y="1370126"/>
          <a:ext cx="1338974" cy="384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70"/>
              </a:lnTo>
              <a:lnTo>
                <a:pt x="1338974" y="267870"/>
              </a:lnTo>
              <a:lnTo>
                <a:pt x="1338974" y="38404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F62576C-F89C-484A-A339-F9F12B127E5E}">
      <dsp:nvSpPr>
        <dsp:cNvPr id="0" name=""/>
        <dsp:cNvSpPr/>
      </dsp:nvSpPr>
      <dsp:spPr>
        <a:xfrm>
          <a:off x="4499515" y="1370126"/>
          <a:ext cx="91440" cy="384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870"/>
              </a:lnTo>
              <a:lnTo>
                <a:pt x="45897" y="267870"/>
              </a:lnTo>
              <a:lnTo>
                <a:pt x="45897" y="38404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F82142A-E3F4-4B3B-A863-FA04861082B7}">
      <dsp:nvSpPr>
        <dsp:cNvPr id="0" name=""/>
        <dsp:cNvSpPr/>
      </dsp:nvSpPr>
      <dsp:spPr>
        <a:xfrm>
          <a:off x="3206614" y="1370126"/>
          <a:ext cx="1338620" cy="384046"/>
        </a:xfrm>
        <a:custGeom>
          <a:avLst/>
          <a:gdLst/>
          <a:ahLst/>
          <a:cxnLst/>
          <a:rect l="0" t="0" r="0" b="0"/>
          <a:pathLst>
            <a:path>
              <a:moveTo>
                <a:pt x="1338620" y="0"/>
              </a:moveTo>
              <a:lnTo>
                <a:pt x="1338620" y="267870"/>
              </a:lnTo>
              <a:lnTo>
                <a:pt x="0" y="267870"/>
              </a:lnTo>
              <a:lnTo>
                <a:pt x="0" y="38404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051C20F-ED92-4775-B30C-492EE37943C6}">
      <dsp:nvSpPr>
        <dsp:cNvPr id="0" name=""/>
        <dsp:cNvSpPr/>
      </dsp:nvSpPr>
      <dsp:spPr>
        <a:xfrm>
          <a:off x="1867817" y="1370126"/>
          <a:ext cx="2677417" cy="384046"/>
        </a:xfrm>
        <a:custGeom>
          <a:avLst/>
          <a:gdLst/>
          <a:ahLst/>
          <a:cxnLst/>
          <a:rect l="0" t="0" r="0" b="0"/>
          <a:pathLst>
            <a:path>
              <a:moveTo>
                <a:pt x="2677417" y="0"/>
              </a:moveTo>
              <a:lnTo>
                <a:pt x="2677417" y="267870"/>
              </a:lnTo>
              <a:lnTo>
                <a:pt x="0" y="267870"/>
              </a:lnTo>
              <a:lnTo>
                <a:pt x="0" y="38404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0DF2A44-F8C7-4170-9959-21E76A0D266B}">
      <dsp:nvSpPr>
        <dsp:cNvPr id="0" name=""/>
        <dsp:cNvSpPr/>
      </dsp:nvSpPr>
      <dsp:spPr>
        <a:xfrm>
          <a:off x="553222" y="1370126"/>
          <a:ext cx="3992013" cy="384046"/>
        </a:xfrm>
        <a:custGeom>
          <a:avLst/>
          <a:gdLst/>
          <a:ahLst/>
          <a:cxnLst/>
          <a:rect l="0" t="0" r="0" b="0"/>
          <a:pathLst>
            <a:path>
              <a:moveTo>
                <a:pt x="3992013" y="0"/>
              </a:moveTo>
              <a:lnTo>
                <a:pt x="3992013" y="267870"/>
              </a:lnTo>
              <a:lnTo>
                <a:pt x="0" y="267870"/>
              </a:lnTo>
              <a:lnTo>
                <a:pt x="0" y="38404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4590993-E305-7249-AD5A-A3F5FD450964}">
      <dsp:nvSpPr>
        <dsp:cNvPr id="0" name=""/>
        <dsp:cNvSpPr/>
      </dsp:nvSpPr>
      <dsp:spPr>
        <a:xfrm>
          <a:off x="3853547" y="642285"/>
          <a:ext cx="1383375" cy="72784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302.2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Text" lastClr="000000"/>
              </a:solidFill>
            </a:rPr>
            <a:t>MQXFA Magnets Fabrication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Text" lastClr="000000"/>
              </a:solidFill>
            </a:rPr>
            <a:t>L2: G. Ambrosio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Text" lastClr="000000"/>
              </a:solidFill>
            </a:rPr>
            <a:t>(M. Baldini, P. Ferracin)</a:t>
          </a:r>
        </a:p>
      </dsp:txBody>
      <dsp:txXfrm>
        <a:off x="3853547" y="642285"/>
        <a:ext cx="1383375" cy="727841"/>
      </dsp:txXfrm>
    </dsp:sp>
    <dsp:sp modelId="{105D0E9F-B3C8-46FD-9E74-3D4D2F07AA74}">
      <dsp:nvSpPr>
        <dsp:cNvPr id="0" name=""/>
        <dsp:cNvSpPr/>
      </dsp:nvSpPr>
      <dsp:spPr>
        <a:xfrm>
          <a:off x="0" y="1754172"/>
          <a:ext cx="1106444" cy="673608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302.2.01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Magnets Integration and Coordination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L3/CAM: G. Ambrosio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(M. Baldini)</a:t>
          </a:r>
        </a:p>
      </dsp:txBody>
      <dsp:txXfrm>
        <a:off x="0" y="1754172"/>
        <a:ext cx="1106444" cy="673608"/>
      </dsp:txXfrm>
    </dsp:sp>
    <dsp:sp modelId="{EA43D224-8980-47E4-B28B-23FAE0898800}">
      <dsp:nvSpPr>
        <dsp:cNvPr id="0" name=""/>
        <dsp:cNvSpPr/>
      </dsp:nvSpPr>
      <dsp:spPr>
        <a:xfrm>
          <a:off x="1314595" y="1754172"/>
          <a:ext cx="1106444" cy="553222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302.2.02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Strand Procurement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L3: L. Cooley (V. Lombardo)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CAM: V. Lombardo</a:t>
          </a:r>
        </a:p>
      </dsp:txBody>
      <dsp:txXfrm>
        <a:off x="1314595" y="1754172"/>
        <a:ext cx="1106444" cy="553222"/>
      </dsp:txXfrm>
    </dsp:sp>
    <dsp:sp modelId="{1C70C601-EC65-45E5-B72B-5766CDB65A4E}">
      <dsp:nvSpPr>
        <dsp:cNvPr id="0" name=""/>
        <dsp:cNvSpPr/>
      </dsp:nvSpPr>
      <dsp:spPr>
        <a:xfrm>
          <a:off x="2653392" y="1754172"/>
          <a:ext cx="1106444" cy="553222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302.2.03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Cable Fabrication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L3/CAM: I. Pong (E. Lee)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CAM Dep: I. Pong (M. Naus)</a:t>
          </a:r>
        </a:p>
      </dsp:txBody>
      <dsp:txXfrm>
        <a:off x="2653392" y="1754172"/>
        <a:ext cx="1106444" cy="553222"/>
      </dsp:txXfrm>
    </dsp:sp>
    <dsp:sp modelId="{7F391CD3-A7D2-404D-BCB8-E225BFB88285}">
      <dsp:nvSpPr>
        <dsp:cNvPr id="0" name=""/>
        <dsp:cNvSpPr/>
      </dsp:nvSpPr>
      <dsp:spPr>
        <a:xfrm>
          <a:off x="3992190" y="1754172"/>
          <a:ext cx="1106444" cy="553222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302.2.04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Coil Parts, Materials and Tooling Procurement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L3/CAM: M. Yu (A. Nobrega)</a:t>
          </a:r>
        </a:p>
      </dsp:txBody>
      <dsp:txXfrm>
        <a:off x="3992190" y="1754172"/>
        <a:ext cx="1106444" cy="553222"/>
      </dsp:txXfrm>
    </dsp:sp>
    <dsp:sp modelId="{1AC46197-F04C-4651-AC11-B05A2AAAB540}">
      <dsp:nvSpPr>
        <dsp:cNvPr id="0" name=""/>
        <dsp:cNvSpPr/>
      </dsp:nvSpPr>
      <dsp:spPr>
        <a:xfrm>
          <a:off x="5330987" y="1754172"/>
          <a:ext cx="1106444" cy="553222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302.2.05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Coil Fabrication at FNAL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L3/CAM: A. Nobrega (M. Yu)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330987" y="1754172"/>
        <a:ext cx="1106444" cy="553222"/>
      </dsp:txXfrm>
    </dsp:sp>
    <dsp:sp modelId="{E9F11A2C-6C83-4E2A-8C47-37E00E922E84}">
      <dsp:nvSpPr>
        <dsp:cNvPr id="0" name=""/>
        <dsp:cNvSpPr/>
      </dsp:nvSpPr>
      <dsp:spPr>
        <a:xfrm>
          <a:off x="6669784" y="1754172"/>
          <a:ext cx="1106444" cy="562482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302.2.06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Coil Fabrication at BNL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L3/CAM: J. Schmalzle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(M. Anerella)</a:t>
          </a:r>
        </a:p>
      </dsp:txBody>
      <dsp:txXfrm>
        <a:off x="6669784" y="1754172"/>
        <a:ext cx="1106444" cy="562482"/>
      </dsp:txXfrm>
    </dsp:sp>
    <dsp:sp modelId="{AB0E8552-50FA-4042-A51B-121227C08F17}">
      <dsp:nvSpPr>
        <dsp:cNvPr id="0" name=""/>
        <dsp:cNvSpPr/>
      </dsp:nvSpPr>
      <dsp:spPr>
        <a:xfrm>
          <a:off x="7957254" y="1753774"/>
          <a:ext cx="1106444" cy="655346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302.2.07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Structure Fabrication and Magnets Assembly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L3/CAM: S. Prestemon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(D. Cheng)</a:t>
          </a:r>
        </a:p>
      </dsp:txBody>
      <dsp:txXfrm>
        <a:off x="7957254" y="1753774"/>
        <a:ext cx="1106444" cy="655346"/>
      </dsp:txXfrm>
    </dsp:sp>
    <dsp:sp modelId="{83C1A3EA-3134-DD47-842B-0CA0E0239248}">
      <dsp:nvSpPr>
        <dsp:cNvPr id="0" name=""/>
        <dsp:cNvSpPr/>
      </dsp:nvSpPr>
      <dsp:spPr>
        <a:xfrm rot="10800000" flipV="1">
          <a:off x="685974" y="516742"/>
          <a:ext cx="1106444" cy="2486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Text" lastClr="000000"/>
              </a:solidFill>
            </a:rPr>
            <a:t>Control Account</a:t>
          </a:r>
        </a:p>
      </dsp:txBody>
      <dsp:txXfrm rot="-10800000">
        <a:off x="685974" y="516742"/>
        <a:ext cx="1106444" cy="24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81D83-D392-484C-A88E-6AB33035C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1C0938-3010-8148-8020-61B47D4AFE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B0F276-C90F-EE40-A60D-12B4AA5B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76FA-4A0F-E24B-9298-03D0C0208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2CC318-7D30-5748-B35B-E093CE35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A6EF2E-9F18-581D-083F-12C4DBD5B11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0u1shpQMyykNpILuD0EzPEVVFsxXEKPL/view?usp=shar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GB" sz="3600" dirty="0"/>
              <a:t>Magnets </a:t>
            </a:r>
            <a:r>
              <a:rPr lang="en-US" sz="3600" dirty="0"/>
              <a:t>302.2.03</a:t>
            </a:r>
            <a:br>
              <a:rPr lang="en-GB" sz="3600" dirty="0"/>
            </a:br>
            <a:r>
              <a:rPr lang="en-GB" sz="3600" dirty="0"/>
              <a:t>Cable Fabrication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Ian Pong – LBNL (L3 and CAM)</a:t>
            </a:r>
          </a:p>
          <a:p>
            <a:r>
              <a:rPr lang="en-GB" dirty="0"/>
              <a:t>Elizabeth Lee – LBNL (L3 deputy)</a:t>
            </a:r>
          </a:p>
          <a:p>
            <a:r>
              <a:rPr lang="en-GB" dirty="0"/>
              <a:t>Mike Naus – LBNL (CAM deputy)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DOE Rev.  – Dec. 13</a:t>
            </a:r>
            <a:r>
              <a:rPr lang="en-US" baseline="30000" dirty="0"/>
              <a:t>th</a:t>
            </a:r>
            <a:r>
              <a:rPr lang="en-US" dirty="0"/>
              <a:t>–15</a:t>
            </a:r>
            <a:r>
              <a:rPr lang="en-US" baseline="30000" dirty="0"/>
              <a:t>th</a:t>
            </a:r>
            <a:r>
              <a:rPr lang="en-US" dirty="0"/>
              <a:t> 2022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045" y="178723"/>
            <a:ext cx="6408272" cy="720000"/>
          </a:xfrm>
        </p:spPr>
        <p:txBody>
          <a:bodyPr/>
          <a:lstStyle/>
          <a:p>
            <a:r>
              <a:rPr lang="en-US" dirty="0"/>
              <a:t>WBS 302.2.03: COVID, Abnormal Escalation, and Other Impacts</a:t>
            </a:r>
            <a:endParaRPr lang="en-US" i="1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32" y="1119931"/>
            <a:ext cx="8712968" cy="4901357"/>
          </a:xfrm>
        </p:spPr>
        <p:txBody>
          <a:bodyPr>
            <a:normAutofit/>
          </a:bodyPr>
          <a:lstStyle/>
          <a:p>
            <a:r>
              <a:rPr lang="en-US" dirty="0"/>
              <a:t>Limited COVID impact (total $400k).  Major items:</a:t>
            </a:r>
          </a:p>
          <a:p>
            <a:pPr lvl="1"/>
            <a:r>
              <a:rPr lang="en-US" dirty="0"/>
              <a:t>Inefficiencies ($257k)</a:t>
            </a:r>
          </a:p>
          <a:p>
            <a:pPr lvl="1"/>
            <a:r>
              <a:rPr lang="en-US" dirty="0"/>
              <a:t>COVID Attribution portion of Addition of 5 Cables ($94k)</a:t>
            </a:r>
          </a:p>
          <a:p>
            <a:pPr lvl="1"/>
            <a:r>
              <a:rPr lang="en-US" dirty="0"/>
              <a:t>Lockdown in 2020 LOE adjustment ($31k)</a:t>
            </a:r>
          </a:p>
          <a:p>
            <a:pPr lvl="1"/>
            <a:r>
              <a:rPr lang="en-US" dirty="0"/>
              <a:t>A current period BCR #267 ($11k), due to COVID sickness and close contact isolation requirements</a:t>
            </a:r>
          </a:p>
          <a:p>
            <a:r>
              <a:rPr lang="en-US" dirty="0"/>
              <a:t>No Abnormal Escalation attributable</a:t>
            </a:r>
          </a:p>
          <a:p>
            <a:r>
              <a:rPr lang="en-US" dirty="0"/>
              <a:t>Other BCR / Adjustment (total $417k).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B16924-C207-374D-AE5F-D98053CC9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DOE Rev.  – Dec. 13–15, 2022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61026-B649-7E3C-265C-3276812E26AE}"/>
              </a:ext>
            </a:extLst>
          </p:cNvPr>
          <p:cNvSpPr txBox="1"/>
          <p:nvPr/>
        </p:nvSpPr>
        <p:spPr>
          <a:xfrm>
            <a:off x="7901058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2502802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9800"/>
            <a:ext cx="7920000" cy="720000"/>
          </a:xfrm>
        </p:spPr>
        <p:txBody>
          <a:bodyPr/>
          <a:lstStyle/>
          <a:p>
            <a:r>
              <a:rPr lang="en-US" dirty="0"/>
              <a:t>WBS 302.2.03: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0C7D0FF-57D7-084B-891B-FCE4C6EFF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538B3-7186-8A58-5132-1E457481DF4E}"/>
              </a:ext>
            </a:extLst>
          </p:cNvPr>
          <p:cNvSpPr txBox="1"/>
          <p:nvPr/>
        </p:nvSpPr>
        <p:spPr>
          <a:xfrm>
            <a:off x="7882116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2CA0E4-F45D-9FEC-7D1E-CBCC0F58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013176"/>
            <a:ext cx="7920000" cy="1080120"/>
          </a:xfrm>
        </p:spPr>
        <p:txBody>
          <a:bodyPr>
            <a:normAutofit/>
          </a:bodyPr>
          <a:lstStyle/>
          <a:p>
            <a:endParaRPr lang="en-US" sz="2000" dirty="0">
              <a:highlight>
                <a:srgbClr val="FF0000"/>
              </a:highlight>
            </a:endParaRPr>
          </a:p>
          <a:p>
            <a:r>
              <a:rPr lang="en-US" sz="2000" dirty="0"/>
              <a:t>302.2.03 is not on but will be close to the critical path in Jan 2023 due to staff shortage half a year ago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349E7-1764-41E2-7F29-DB2A592E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32" y="815935"/>
            <a:ext cx="8082136" cy="452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9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FDED-C0D1-4DAC-9F3C-C5310388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778" y="117239"/>
            <a:ext cx="6307338" cy="720000"/>
          </a:xfrm>
        </p:spPr>
        <p:txBody>
          <a:bodyPr/>
          <a:lstStyle/>
          <a:p>
            <a:r>
              <a:rPr lang="en-US" dirty="0"/>
              <a:t>WBS 302.2.03: Cost and Schedule Performance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5F45-2533-4A81-A58D-0995DB33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B0F656E-82F5-144B-ADB3-544C7EB9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254979-EED6-464B-86E6-87F51E65B390}"/>
              </a:ext>
            </a:extLst>
          </p:cNvPr>
          <p:cNvSpPr txBox="1"/>
          <p:nvPr/>
        </p:nvSpPr>
        <p:spPr>
          <a:xfrm>
            <a:off x="7510219" y="0"/>
            <a:ext cx="163378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Charges #2,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40C55-0373-26F7-7CF8-E35BDAB3545C}"/>
              </a:ext>
            </a:extLst>
          </p:cNvPr>
          <p:cNvSpPr txBox="1"/>
          <p:nvPr/>
        </p:nvSpPr>
        <p:spPr>
          <a:xfrm>
            <a:off x="1043608" y="5013176"/>
            <a:ext cx="7200360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Control Account cost and schedule historical performance </a:t>
            </a:r>
          </a:p>
          <a:p>
            <a:pPr algn="ctr"/>
            <a:r>
              <a:rPr lang="en-US" b="1" i="1" dirty="0"/>
              <a:t>is reasonable and has been stable during COVID; </a:t>
            </a:r>
          </a:p>
          <a:p>
            <a:pPr algn="ctr"/>
            <a:r>
              <a:rPr lang="en-US" b="1" i="1" dirty="0"/>
              <a:t>variances well understood and documented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5374E-EF39-A387-D571-B6B102C82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17" y="2333512"/>
            <a:ext cx="3701240" cy="2220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59D37-7FBD-59E7-35DA-118D70DF1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709" y="2333512"/>
            <a:ext cx="3791173" cy="22747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CA11EA8-3F75-304E-0341-7C737EAC3EFC}"/>
              </a:ext>
            </a:extLst>
          </p:cNvPr>
          <p:cNvSpPr txBox="1"/>
          <p:nvPr/>
        </p:nvSpPr>
        <p:spPr>
          <a:xfrm>
            <a:off x="539952" y="2060848"/>
            <a:ext cx="1092167" cy="63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Deputy resigned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D7DD1C-46C0-6300-A772-1B99C7E6D307}"/>
              </a:ext>
            </a:extLst>
          </p:cNvPr>
          <p:cNvCxnSpPr>
            <a:cxnSpLocks/>
          </p:cNvCxnSpPr>
          <p:nvPr/>
        </p:nvCxnSpPr>
        <p:spPr>
          <a:xfrm flipV="1">
            <a:off x="1547664" y="3630530"/>
            <a:ext cx="0" cy="293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C02F89-EDB2-98A0-C521-32D68956D627}"/>
              </a:ext>
            </a:extLst>
          </p:cNvPr>
          <p:cNvSpPr txBox="1"/>
          <p:nvPr/>
        </p:nvSpPr>
        <p:spPr>
          <a:xfrm>
            <a:off x="436866" y="3535547"/>
            <a:ext cx="1074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</a:rPr>
              <a:t>BCR #120</a:t>
            </a:r>
          </a:p>
          <a:p>
            <a:pPr algn="r"/>
            <a:r>
              <a:rPr lang="en-US" sz="1400" dirty="0">
                <a:solidFill>
                  <a:schemeClr val="bg2"/>
                </a:solidFill>
              </a:rPr>
              <a:t>(CA PSPS)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2FA88-EBE8-51A8-E21F-42E141F67749}"/>
              </a:ext>
            </a:extLst>
          </p:cNvPr>
          <p:cNvSpPr txBox="1"/>
          <p:nvPr/>
        </p:nvSpPr>
        <p:spPr>
          <a:xfrm>
            <a:off x="1501793" y="2653551"/>
            <a:ext cx="1702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New members joined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592C72-1FFA-7D81-2677-FC564526C951}"/>
              </a:ext>
            </a:extLst>
          </p:cNvPr>
          <p:cNvCxnSpPr>
            <a:cxnSpLocks/>
          </p:cNvCxnSpPr>
          <p:nvPr/>
        </p:nvCxnSpPr>
        <p:spPr>
          <a:xfrm>
            <a:off x="994008" y="2869561"/>
            <a:ext cx="0" cy="377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5F39ABB-7347-F397-2021-3E1D4F5C7232}"/>
              </a:ext>
            </a:extLst>
          </p:cNvPr>
          <p:cNvCxnSpPr>
            <a:cxnSpLocks/>
          </p:cNvCxnSpPr>
          <p:nvPr/>
        </p:nvCxnSpPr>
        <p:spPr>
          <a:xfrm>
            <a:off x="1632119" y="3265974"/>
            <a:ext cx="0" cy="28861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9D4A59-CDDE-5D16-C5BA-CAD1C021A8F3}"/>
              </a:ext>
            </a:extLst>
          </p:cNvPr>
          <p:cNvCxnSpPr>
            <a:cxnSpLocks/>
          </p:cNvCxnSpPr>
          <p:nvPr/>
        </p:nvCxnSpPr>
        <p:spPr>
          <a:xfrm>
            <a:off x="1691680" y="3246937"/>
            <a:ext cx="0" cy="28861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A80BDC-9A82-3428-28A7-1E754F39D138}"/>
              </a:ext>
            </a:extLst>
          </p:cNvPr>
          <p:cNvCxnSpPr>
            <a:cxnSpLocks/>
          </p:cNvCxnSpPr>
          <p:nvPr/>
        </p:nvCxnSpPr>
        <p:spPr>
          <a:xfrm>
            <a:off x="1763688" y="3246937"/>
            <a:ext cx="0" cy="28861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79D1DFA-3611-7D18-FE45-1CE1C58F70FD}"/>
              </a:ext>
            </a:extLst>
          </p:cNvPr>
          <p:cNvSpPr/>
          <p:nvPr/>
        </p:nvSpPr>
        <p:spPr>
          <a:xfrm>
            <a:off x="1781326" y="3173965"/>
            <a:ext cx="2214609" cy="803976"/>
          </a:xfrm>
          <a:prstGeom prst="roundRect">
            <a:avLst/>
          </a:prstGeom>
          <a:solidFill>
            <a:schemeClr val="bg1">
              <a:lumMod val="85000"/>
              <a:alpha val="3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b" anchorCtr="0"/>
          <a:lstStyle/>
          <a:p>
            <a:pPr algn="ctr"/>
            <a:r>
              <a:rPr lang="en-US" dirty="0"/>
              <a:t>COVID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F19C56-3CDE-9EF1-54AF-48436156505E}"/>
              </a:ext>
            </a:extLst>
          </p:cNvPr>
          <p:cNvCxnSpPr>
            <a:cxnSpLocks/>
          </p:cNvCxnSpPr>
          <p:nvPr/>
        </p:nvCxnSpPr>
        <p:spPr>
          <a:xfrm>
            <a:off x="5496498" y="2933679"/>
            <a:ext cx="0" cy="377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78B30A-3DEE-B5D6-86A2-B3817A6D3D1B}"/>
              </a:ext>
            </a:extLst>
          </p:cNvPr>
          <p:cNvCxnSpPr>
            <a:cxnSpLocks/>
          </p:cNvCxnSpPr>
          <p:nvPr/>
        </p:nvCxnSpPr>
        <p:spPr>
          <a:xfrm>
            <a:off x="6134609" y="2789085"/>
            <a:ext cx="0" cy="28861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61E71D-C89E-FADA-8BE5-BAB9803F0431}"/>
              </a:ext>
            </a:extLst>
          </p:cNvPr>
          <p:cNvCxnSpPr>
            <a:cxnSpLocks/>
          </p:cNvCxnSpPr>
          <p:nvPr/>
        </p:nvCxnSpPr>
        <p:spPr>
          <a:xfrm>
            <a:off x="6194170" y="2770048"/>
            <a:ext cx="0" cy="28861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C992E25-A059-81A7-5574-798A63ECA026}"/>
              </a:ext>
            </a:extLst>
          </p:cNvPr>
          <p:cNvCxnSpPr>
            <a:cxnSpLocks/>
          </p:cNvCxnSpPr>
          <p:nvPr/>
        </p:nvCxnSpPr>
        <p:spPr>
          <a:xfrm>
            <a:off x="6266178" y="2789085"/>
            <a:ext cx="0" cy="28861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045B9EB-00D3-8949-0513-F3AF16F42148}"/>
              </a:ext>
            </a:extLst>
          </p:cNvPr>
          <p:cNvSpPr/>
          <p:nvPr/>
        </p:nvSpPr>
        <p:spPr>
          <a:xfrm>
            <a:off x="6283816" y="3173965"/>
            <a:ext cx="2214609" cy="803976"/>
          </a:xfrm>
          <a:prstGeom prst="roundRect">
            <a:avLst/>
          </a:prstGeom>
          <a:solidFill>
            <a:schemeClr val="bg1">
              <a:lumMod val="85000"/>
              <a:alpha val="3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b" anchorCtr="0"/>
          <a:lstStyle/>
          <a:p>
            <a:pPr algn="ctr"/>
            <a:r>
              <a:rPr lang="en-US" dirty="0"/>
              <a:t>COVID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9FF74D1-E66D-9634-3769-9F66EDBA6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90262"/>
              </p:ext>
            </p:extLst>
          </p:nvPr>
        </p:nvGraphicFramePr>
        <p:xfrm>
          <a:off x="1187731" y="1193494"/>
          <a:ext cx="6985001" cy="571500"/>
        </p:xfrm>
        <a:graphic>
          <a:graphicData uri="http://schemas.openxmlformats.org/drawingml/2006/table">
            <a:tbl>
              <a:tblPr/>
              <a:tblGrid>
                <a:gridCol w="951203">
                  <a:extLst>
                    <a:ext uri="{9D8B030D-6E8A-4147-A177-3AD203B41FA5}">
                      <a16:colId xmlns:a16="http://schemas.microsoft.com/office/drawing/2014/main" val="3159924556"/>
                    </a:ext>
                  </a:extLst>
                </a:gridCol>
                <a:gridCol w="951203">
                  <a:extLst>
                    <a:ext uri="{9D8B030D-6E8A-4147-A177-3AD203B41FA5}">
                      <a16:colId xmlns:a16="http://schemas.microsoft.com/office/drawing/2014/main" val="2621496240"/>
                    </a:ext>
                  </a:extLst>
                </a:gridCol>
                <a:gridCol w="951203">
                  <a:extLst>
                    <a:ext uri="{9D8B030D-6E8A-4147-A177-3AD203B41FA5}">
                      <a16:colId xmlns:a16="http://schemas.microsoft.com/office/drawing/2014/main" val="1023499071"/>
                    </a:ext>
                  </a:extLst>
                </a:gridCol>
                <a:gridCol w="900472">
                  <a:extLst>
                    <a:ext uri="{9D8B030D-6E8A-4147-A177-3AD203B41FA5}">
                      <a16:colId xmlns:a16="http://schemas.microsoft.com/office/drawing/2014/main" val="1657813033"/>
                    </a:ext>
                  </a:extLst>
                </a:gridCol>
                <a:gridCol w="596087">
                  <a:extLst>
                    <a:ext uri="{9D8B030D-6E8A-4147-A177-3AD203B41FA5}">
                      <a16:colId xmlns:a16="http://schemas.microsoft.com/office/drawing/2014/main" val="4291654185"/>
                    </a:ext>
                  </a:extLst>
                </a:gridCol>
                <a:gridCol w="837059">
                  <a:extLst>
                    <a:ext uri="{9D8B030D-6E8A-4147-A177-3AD203B41FA5}">
                      <a16:colId xmlns:a16="http://schemas.microsoft.com/office/drawing/2014/main" val="2818865662"/>
                    </a:ext>
                  </a:extLst>
                </a:gridCol>
                <a:gridCol w="599258">
                  <a:extLst>
                    <a:ext uri="{9D8B030D-6E8A-4147-A177-3AD203B41FA5}">
                      <a16:colId xmlns:a16="http://schemas.microsoft.com/office/drawing/2014/main" val="3354217494"/>
                    </a:ext>
                  </a:extLst>
                </a:gridCol>
                <a:gridCol w="599258">
                  <a:extLst>
                    <a:ext uri="{9D8B030D-6E8A-4147-A177-3AD203B41FA5}">
                      <a16:colId xmlns:a16="http://schemas.microsoft.com/office/drawing/2014/main" val="3226141170"/>
                    </a:ext>
                  </a:extLst>
                </a:gridCol>
                <a:gridCol w="599258">
                  <a:extLst>
                    <a:ext uri="{9D8B030D-6E8A-4147-A177-3AD203B41FA5}">
                      <a16:colId xmlns:a16="http://schemas.microsoft.com/office/drawing/2014/main" val="869095317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Cumulative to Date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612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349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5,655,479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5,322,748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5,243,512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(322,731)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79,236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451352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35095F6-7487-8963-28E9-169FBFACC0CC}"/>
              </a:ext>
            </a:extLst>
          </p:cNvPr>
          <p:cNvCxnSpPr>
            <a:cxnSpLocks/>
          </p:cNvCxnSpPr>
          <p:nvPr/>
        </p:nvCxnSpPr>
        <p:spPr>
          <a:xfrm flipV="1">
            <a:off x="6513902" y="3406038"/>
            <a:ext cx="0" cy="293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674B8EC-3472-0286-99ED-BE8366FABC25}"/>
              </a:ext>
            </a:extLst>
          </p:cNvPr>
          <p:cNvSpPr txBox="1"/>
          <p:nvPr/>
        </p:nvSpPr>
        <p:spPr>
          <a:xfrm>
            <a:off x="5367582" y="3337828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</a:rPr>
              <a:t>BCR #145</a:t>
            </a:r>
          </a:p>
          <a:p>
            <a:pPr algn="r"/>
            <a:r>
              <a:rPr lang="en-US" sz="1400" dirty="0">
                <a:solidFill>
                  <a:schemeClr val="bg2"/>
                </a:solidFill>
              </a:rPr>
              <a:t>(ETC 2020)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4F81-9F9F-44AA-BA72-7177AB92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302.2.03: Estimate at Completion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25B8B-8153-4E20-A8EE-D57F0BB6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035E9F-E20E-9F40-B7E0-EB2AD7539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42855-3DC0-ADBE-4B3F-8B4A5F96A91F}"/>
              </a:ext>
            </a:extLst>
          </p:cNvPr>
          <p:cNvSpPr txBox="1"/>
          <p:nvPr/>
        </p:nvSpPr>
        <p:spPr>
          <a:xfrm>
            <a:off x="7510219" y="0"/>
            <a:ext cx="163378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Charges #2, 7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9254D1-6590-052D-825F-F8675C37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88021"/>
            <a:ext cx="8568952" cy="334523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CPI = 1.02 </a:t>
            </a:r>
            <a:r>
              <a:rPr lang="en-US" dirty="0">
                <a:sym typeface="Wingdings" panose="05000000000000000000" pitchFamily="2" charset="2"/>
              </a:rPr>
              <a:t> Positive VAC, AC &lt; EV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EV/BAC &gt;86% -- nearly complete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SPI &lt; 1  EV &lt; PV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4CBBD2-18A8-A050-34A0-3927B8C73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6931"/>
              </p:ext>
            </p:extLst>
          </p:nvPr>
        </p:nvGraphicFramePr>
        <p:xfrm>
          <a:off x="1835696" y="1195200"/>
          <a:ext cx="5587999" cy="571500"/>
        </p:xfrm>
        <a:graphic>
          <a:graphicData uri="http://schemas.openxmlformats.org/drawingml/2006/table">
            <a:tbl>
              <a:tblPr/>
              <a:tblGrid>
                <a:gridCol w="950340">
                  <a:extLst>
                    <a:ext uri="{9D8B030D-6E8A-4147-A177-3AD203B41FA5}">
                      <a16:colId xmlns:a16="http://schemas.microsoft.com/office/drawing/2014/main" val="1931637875"/>
                    </a:ext>
                  </a:extLst>
                </a:gridCol>
                <a:gridCol w="950340">
                  <a:extLst>
                    <a:ext uri="{9D8B030D-6E8A-4147-A177-3AD203B41FA5}">
                      <a16:colId xmlns:a16="http://schemas.microsoft.com/office/drawing/2014/main" val="2445104362"/>
                    </a:ext>
                  </a:extLst>
                </a:gridCol>
                <a:gridCol w="836299">
                  <a:extLst>
                    <a:ext uri="{9D8B030D-6E8A-4147-A177-3AD203B41FA5}">
                      <a16:colId xmlns:a16="http://schemas.microsoft.com/office/drawing/2014/main" val="4213904646"/>
                    </a:ext>
                  </a:extLst>
                </a:gridCol>
                <a:gridCol w="712755">
                  <a:extLst>
                    <a:ext uri="{9D8B030D-6E8A-4147-A177-3AD203B41FA5}">
                      <a16:colId xmlns:a16="http://schemas.microsoft.com/office/drawing/2014/main" val="3908961229"/>
                    </a:ext>
                  </a:extLst>
                </a:gridCol>
                <a:gridCol w="712755">
                  <a:extLst>
                    <a:ext uri="{9D8B030D-6E8A-4147-A177-3AD203B41FA5}">
                      <a16:colId xmlns:a16="http://schemas.microsoft.com/office/drawing/2014/main" val="1138999908"/>
                    </a:ext>
                  </a:extLst>
                </a:gridCol>
                <a:gridCol w="712755">
                  <a:extLst>
                    <a:ext uri="{9D8B030D-6E8A-4147-A177-3AD203B41FA5}">
                      <a16:colId xmlns:a16="http://schemas.microsoft.com/office/drawing/2014/main" val="1482797144"/>
                    </a:ext>
                  </a:extLst>
                </a:gridCol>
                <a:gridCol w="712755">
                  <a:extLst>
                    <a:ext uri="{9D8B030D-6E8A-4147-A177-3AD203B41FA5}">
                      <a16:colId xmlns:a16="http://schemas.microsoft.com/office/drawing/2014/main" val="3366544685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Complete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35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Spent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EV/BAC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PV/BAC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AC/BAC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11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6,133,110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6,078,207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$  54,904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670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41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DC20-568E-E87B-86CE-F56FF04B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302.2.03: QA/QC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EFACA-1CD1-9DFF-7D7E-4B02E0B46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MIP approved by CERN (EDMS 1866230)</a:t>
            </a:r>
          </a:p>
          <a:p>
            <a:pPr>
              <a:spcBef>
                <a:spcPts val="1200"/>
              </a:spcBef>
            </a:pPr>
            <a:r>
              <a:rPr lang="en-US" dirty="0"/>
              <a:t>AUP Quality Plan (Doc 903)</a:t>
            </a:r>
          </a:p>
          <a:p>
            <a:pPr>
              <a:spcBef>
                <a:spcPts val="1200"/>
              </a:spcBef>
            </a:pPr>
            <a:r>
              <a:rPr lang="en-US" dirty="0"/>
              <a:t>Three failed cables at time of manufacture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Wire crossover (DR 11712)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Mid-run bay brake activation (Traveler 464234)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Roller bearing failure (Traveler 464234)</a:t>
            </a:r>
          </a:p>
          <a:p>
            <a:pPr>
              <a:spcBef>
                <a:spcPts val="1200"/>
              </a:spcBef>
            </a:pPr>
            <a:r>
              <a:rPr lang="en-US" dirty="0"/>
              <a:t>Six impacted cables at time of coil winding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3 on-hold cables (DRs 12321,12323, 12799, 12822)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3 failures (DRs 12194, 12412, 12413, 12414, 12863, 12867)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Related to wire excess lubricant causing mechanical instability during coil winding. See also: US-</a:t>
            </a:r>
            <a:r>
              <a:rPr lang="en-US" dirty="0" err="1"/>
              <a:t>HiLumi</a:t>
            </a:r>
            <a:r>
              <a:rPr lang="en-US" dirty="0"/>
              <a:t> Docs. 4172, 4318</a:t>
            </a:r>
          </a:p>
          <a:p>
            <a:pPr>
              <a:spcBef>
                <a:spcPts val="1200"/>
              </a:spcBef>
            </a:pPr>
            <a:r>
              <a:rPr lang="en-US" dirty="0"/>
              <a:t>One cable on hold due to braiding issue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71928-1E02-016E-9495-BA6C1D16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06845-55A1-1111-6A6C-99EB78BF5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23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C64B-DDCF-409F-91FD-410073AB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302.2.03: Risks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6D19-EC91-4EAE-9D5F-F1471BF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2FBC0AA-7ECA-4D4C-A265-A037758A1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1F8E1-EE9D-CF82-008F-CDADC4C37507}"/>
              </a:ext>
            </a:extLst>
          </p:cNvPr>
          <p:cNvSpPr txBox="1"/>
          <p:nvPr/>
        </p:nvSpPr>
        <p:spPr>
          <a:xfrm>
            <a:off x="7882116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FC434D-410A-9BF8-5EC9-0DC29413E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Three threats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opportunity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relevant project-wide threat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CC9C09C5-5220-6880-9529-0D6BC2EB8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608389"/>
              </p:ext>
            </p:extLst>
          </p:nvPr>
        </p:nvGraphicFramePr>
        <p:xfrm>
          <a:off x="612000" y="1788800"/>
          <a:ext cx="769924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752">
                  <a:extLst>
                    <a:ext uri="{9D8B030D-6E8A-4147-A177-3AD203B41FA5}">
                      <a16:colId xmlns:a16="http://schemas.microsoft.com/office/drawing/2014/main" val="1121808352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4164285558"/>
                    </a:ext>
                  </a:extLst>
                </a:gridCol>
                <a:gridCol w="1290976">
                  <a:extLst>
                    <a:ext uri="{9D8B030D-6E8A-4147-A177-3AD203B41FA5}">
                      <a16:colId xmlns:a16="http://schemas.microsoft.com/office/drawing/2014/main" val="13976065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Risk-ID</a:t>
                      </a:r>
                    </a:p>
                  </a:txBody>
                  <a:tcPr marL="17495" marR="17495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 marL="17495" marR="17495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Risk Rank</a:t>
                      </a:r>
                    </a:p>
                  </a:txBody>
                  <a:tcPr marL="17495" marR="17495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170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RT-302-2-03-001*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cables fails to meet specifications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17495" marR="17495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7867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RT-302-2-03-004*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Failure of insulation contractor to deliver on time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17495" marR="17495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173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RT-302-2-03-003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Significant breakdown of cabling machine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17495" marR="17495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506075"/>
                  </a:ext>
                </a:extLst>
              </a:tr>
            </a:tbl>
          </a:graphicData>
        </a:graphic>
      </p:graphicFrame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D3F90B82-173F-3274-3618-B35A7DC16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968641"/>
              </p:ext>
            </p:extLst>
          </p:nvPr>
        </p:nvGraphicFramePr>
        <p:xfrm>
          <a:off x="612000" y="3877033"/>
          <a:ext cx="7699248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752">
                  <a:extLst>
                    <a:ext uri="{9D8B030D-6E8A-4147-A177-3AD203B41FA5}">
                      <a16:colId xmlns:a16="http://schemas.microsoft.com/office/drawing/2014/main" val="1121808352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4164285558"/>
                    </a:ext>
                  </a:extLst>
                </a:gridCol>
                <a:gridCol w="1290976">
                  <a:extLst>
                    <a:ext uri="{9D8B030D-6E8A-4147-A177-3AD203B41FA5}">
                      <a16:colId xmlns:a16="http://schemas.microsoft.com/office/drawing/2014/main" val="13976065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Opportunity-ID</a:t>
                      </a:r>
                    </a:p>
                  </a:txBody>
                  <a:tcPr marL="17495" marR="17495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 marL="17495" marR="17495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Risk Rank</a:t>
                      </a:r>
                    </a:p>
                  </a:txBody>
                  <a:tcPr marL="17495" marR="17495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170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RO-302-2-03-001</a:t>
                      </a:r>
                    </a:p>
                  </a:txBody>
                  <a:tcPr marL="17495" marR="17495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 optimization allows leftover from wire spools to be converted to a cable UL</a:t>
                      </a:r>
                    </a:p>
                  </a:txBody>
                  <a:tcPr marL="17495" marR="17495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17495" marR="17495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78671"/>
                  </a:ext>
                </a:extLst>
              </a:tr>
            </a:tbl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53BA110B-1714-9615-85FF-A17CC7D5EB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794349"/>
              </p:ext>
            </p:extLst>
          </p:nvPr>
        </p:nvGraphicFramePr>
        <p:xfrm>
          <a:off x="612000" y="5365968"/>
          <a:ext cx="7699248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752">
                  <a:extLst>
                    <a:ext uri="{9D8B030D-6E8A-4147-A177-3AD203B41FA5}">
                      <a16:colId xmlns:a16="http://schemas.microsoft.com/office/drawing/2014/main" val="1121808352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4164285558"/>
                    </a:ext>
                  </a:extLst>
                </a:gridCol>
                <a:gridCol w="1290976">
                  <a:extLst>
                    <a:ext uri="{9D8B030D-6E8A-4147-A177-3AD203B41FA5}">
                      <a16:colId xmlns:a16="http://schemas.microsoft.com/office/drawing/2014/main" val="13976065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Risk-ID</a:t>
                      </a:r>
                    </a:p>
                  </a:txBody>
                  <a:tcPr marL="17495" marR="17495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 marL="17495" marR="17495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Risk Rank</a:t>
                      </a:r>
                    </a:p>
                  </a:txBody>
                  <a:tcPr marL="17495" marR="17495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170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RT-302-1-005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to replace key personnel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17495" marR="17495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7867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C64D0A2-9912-BCB1-81CE-F4C0F2B40538}"/>
              </a:ext>
            </a:extLst>
          </p:cNvPr>
          <p:cNvSpPr txBox="1"/>
          <p:nvPr/>
        </p:nvSpPr>
        <p:spPr>
          <a:xfrm>
            <a:off x="267412" y="3068229"/>
            <a:ext cx="87690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 These risks have a separate COVID component in the risk register to account for additional probability/impact due to COVID pandemic.</a:t>
            </a:r>
          </a:p>
        </p:txBody>
      </p:sp>
    </p:spTree>
    <p:extLst>
      <p:ext uri="{BB962C8B-B14F-4D97-AF65-F5344CB8AC3E}">
        <p14:creationId xmlns:p14="http://schemas.microsoft.com/office/powerpoint/2010/main" val="209541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2EC-47D5-92A5-85D7-6D8585BC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302.2.03: ES&amp;H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7224-950F-6841-9D93-69F3EFD05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 meetings at LBNL, minutes &amp; roster kept in Google Drive with access control</a:t>
            </a:r>
          </a:p>
          <a:p>
            <a:r>
              <a:rPr lang="en-US" dirty="0"/>
              <a:t>WPC, Procedures, HAR (§9.1), etc. are in place</a:t>
            </a:r>
          </a:p>
          <a:p>
            <a:r>
              <a:rPr lang="en-US" dirty="0"/>
              <a:t>No injury-causing accident for &gt;25,000 labor-</a:t>
            </a:r>
            <a:r>
              <a:rPr lang="en-US" dirty="0" err="1"/>
              <a:t>hr</a:t>
            </a:r>
            <a:r>
              <a:rPr lang="en-US" dirty="0"/>
              <a:t>!</a:t>
            </a:r>
          </a:p>
          <a:p>
            <a:r>
              <a:rPr lang="en-US" dirty="0"/>
              <a:t>Fire sprinkler leak in 2019</a:t>
            </a:r>
          </a:p>
          <a:p>
            <a:pPr lvl="1"/>
            <a:r>
              <a:rPr lang="en-US" u="sng" dirty="0">
                <a:hlinkClick r:id="rId2"/>
              </a:rPr>
              <a:t>Causal Analysis Report</a:t>
            </a:r>
            <a:r>
              <a:rPr lang="en-US" dirty="0"/>
              <a:t> made by the LBNL PIMD, EHS, and IA&amp;I.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COVID control effective: no onsite transmission</a:t>
            </a:r>
          </a:p>
          <a:p>
            <a:r>
              <a:rPr lang="en-US" dirty="0"/>
              <a:t>Lab protocols and guidelines continually updated per DOE and CDC guidance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D95E6-4C06-93FF-CED3-5A734A54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27785-490A-43EF-4B66-4CDA719DE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2587D-8C7A-5EC0-409C-DFFEAD6CAE2E}"/>
              </a:ext>
            </a:extLst>
          </p:cNvPr>
          <p:cNvSpPr txBox="1"/>
          <p:nvPr/>
        </p:nvSpPr>
        <p:spPr>
          <a:xfrm>
            <a:off x="7753876" y="0"/>
            <a:ext cx="13901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#10</a:t>
            </a:r>
          </a:p>
        </p:txBody>
      </p:sp>
    </p:spTree>
    <p:extLst>
      <p:ext uri="{BB962C8B-B14F-4D97-AF65-F5344CB8AC3E}">
        <p14:creationId xmlns:p14="http://schemas.microsoft.com/office/powerpoint/2010/main" val="337350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302.2.03: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658072"/>
          </a:xfrm>
        </p:spPr>
        <p:txBody>
          <a:bodyPr>
            <a:normAutofit/>
          </a:bodyPr>
          <a:lstStyle/>
          <a:p>
            <a:r>
              <a:rPr lang="en-US" dirty="0"/>
              <a:t>302.2.03 is nearing completion (EV &gt;86%) </a:t>
            </a:r>
          </a:p>
          <a:p>
            <a:r>
              <a:rPr lang="en-US" dirty="0"/>
              <a:t>Technical work is proceeding according to the baseline plan</a:t>
            </a:r>
          </a:p>
          <a:p>
            <a:r>
              <a:rPr lang="en-US" dirty="0"/>
              <a:t>Cost is under control</a:t>
            </a:r>
          </a:p>
          <a:p>
            <a:r>
              <a:rPr lang="en-US" dirty="0"/>
              <a:t>Schedule performance has been stable since 2020</a:t>
            </a:r>
          </a:p>
          <a:p>
            <a:r>
              <a:rPr lang="en-US" dirty="0"/>
              <a:t>Hiring and retention have been the biggest challenge </a:t>
            </a:r>
          </a:p>
          <a:p>
            <a:r>
              <a:rPr lang="en-US" dirty="0"/>
              <a:t>Quality, Risk, and ES&amp;H are well managed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67DFAE-E8F5-7547-8DD1-11BD83F37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05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6023-07FD-9846-1C52-4E10BD4D9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CF3D5-1482-4D2E-0ED1-4CEE73931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3C8B5-CF2F-0999-9E8F-95C1A9C979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5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1D54-1144-42C2-B670-140DDDEE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128352" cy="720000"/>
          </a:xfrm>
        </p:spPr>
        <p:txBody>
          <a:bodyPr/>
          <a:lstStyle/>
          <a:p>
            <a:r>
              <a:rPr lang="en-US" dirty="0"/>
              <a:t>WBS 302.2.03: WBS Contingency Consumption by COVID Causes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912B5-709A-4CBB-9787-FF9D915F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466A51-EFDD-D46B-5A81-FDF923B0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76" y="1219200"/>
            <a:ext cx="6096000" cy="600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5B2658-0F03-E8A8-8B63-D22080469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2192853"/>
            <a:ext cx="6991350" cy="325755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CAB14B-25E0-20EC-4E07-36FDDCC8A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4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Scope, Interfaces, Dependencies &amp; Team</a:t>
            </a:r>
          </a:p>
          <a:p>
            <a:r>
              <a:rPr lang="en-US" dirty="0"/>
              <a:t>Achievements since CD-3</a:t>
            </a:r>
          </a:p>
          <a:p>
            <a:r>
              <a:rPr lang="en-US" dirty="0"/>
              <a:t>Contingency Consumption</a:t>
            </a:r>
          </a:p>
          <a:p>
            <a:r>
              <a:rPr lang="en-US" dirty="0"/>
              <a:t>COVID and Abnormal Escalation Impacts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 and Schedule Performance</a:t>
            </a:r>
          </a:p>
          <a:p>
            <a:r>
              <a:rPr lang="en-US" dirty="0"/>
              <a:t>Estimate at Completion</a:t>
            </a:r>
          </a:p>
          <a:p>
            <a:r>
              <a:rPr lang="en-US" dirty="0"/>
              <a:t>QA/QC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ES&amp;H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A150EB-5B1B-7748-8DB9-CD293559A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68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F712C7-199B-6EBF-D7ED-517CE4BD4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2192400"/>
            <a:ext cx="6991350" cy="2876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01D54-1144-42C2-B670-140DDDEE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128352" cy="720000"/>
          </a:xfrm>
        </p:spPr>
        <p:txBody>
          <a:bodyPr/>
          <a:lstStyle/>
          <a:p>
            <a:r>
              <a:rPr lang="en-US" dirty="0"/>
              <a:t>WBS 302.2.03: WBS Contingency Consumption by Other Causes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912B5-709A-4CBB-9787-FF9D915F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466A51-EFDD-D46B-5A81-FDF923B0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76" y="1219200"/>
            <a:ext cx="6096000" cy="6000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E9C1C9-169B-2738-D1F1-B69B17EAE7F8}"/>
              </a:ext>
            </a:extLst>
          </p:cNvPr>
          <p:cNvSpPr/>
          <p:nvPr/>
        </p:nvSpPr>
        <p:spPr>
          <a:xfrm>
            <a:off x="1259632" y="2192400"/>
            <a:ext cx="576064" cy="22848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78E216-C949-0F09-CA01-B20B681C8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0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925A-DAF5-3446-BBA0-F176EE91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302.2.03 Resource Type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B99A-9188-F14A-8EF4-C4D5963C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7696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77% Labor, 23% M&amp;S</a:t>
            </a:r>
          </a:p>
          <a:p>
            <a:r>
              <a:rPr lang="en-US" dirty="0"/>
              <a:t>M&amp;S Includes contractors (braiding vendor), travel, shipment,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75BBC-F515-FF46-ADC5-7E25401E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AF6DDE3-194E-654A-A4CE-9F6A9E0BA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83A54-D2B1-3B5F-869B-32B7B2A0D1F9}"/>
              </a:ext>
            </a:extLst>
          </p:cNvPr>
          <p:cNvSpPr txBox="1"/>
          <p:nvPr/>
        </p:nvSpPr>
        <p:spPr>
          <a:xfrm>
            <a:off x="7812360" y="62172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1A2A09-03F3-C813-D130-3790E14DB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78000"/>
            <a:ext cx="5943600" cy="3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576877-4566-B3F4-D11D-608554AAE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521773"/>
            <a:ext cx="18859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3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666F-872D-694B-8E64-BFAD8907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302.2.03 Estimate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BE1C-0768-8D42-8131-21057950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AB8F94-A1B9-0348-AFA2-79AED8B2C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8A656-BF6D-1245-16B1-A0A13651BE34}"/>
              </a:ext>
            </a:extLst>
          </p:cNvPr>
          <p:cNvSpPr txBox="1"/>
          <p:nvPr/>
        </p:nvSpPr>
        <p:spPr>
          <a:xfrm>
            <a:off x="7812360" y="62172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ADF54-2255-C26A-0959-66A5207AA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1017828"/>
            <a:ext cx="9177095" cy="5098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135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EFD-BD6E-2045-93A1-0E19E90B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302.2.03 FTE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11A8-8C58-9B40-A19E-A251CC2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EF89A36-CA77-DF43-8C6D-4B622B299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366C6-7D92-6AFD-67B1-7981A4739537}"/>
              </a:ext>
            </a:extLst>
          </p:cNvPr>
          <p:cNvSpPr txBox="1"/>
          <p:nvPr/>
        </p:nvSpPr>
        <p:spPr>
          <a:xfrm>
            <a:off x="7812360" y="62172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95BBF2-2AE6-F5C2-170D-77062DB6A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0120"/>
            <a:ext cx="8229600" cy="493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0E8B01-1BA0-1034-4C7B-DB82E058C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683567"/>
            <a:ext cx="64865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D0DC-EEAF-9E41-9079-7CB0F5A7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302.2.03 Cost Performance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15640-7022-664D-A90C-BCDAEEB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B1E0B-2EC9-5C42-92A6-DAD0B586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67086"/>
            <a:ext cx="7920000" cy="8416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 = $6.133M</a:t>
            </a:r>
          </a:p>
          <a:p>
            <a:r>
              <a:rPr lang="en-US" dirty="0"/>
              <a:t>Cumulative SPI = 0.94, CPI = 1.02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A9180-A53E-401D-B94D-E4B93634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35" y="2202210"/>
            <a:ext cx="4953000" cy="67627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2BBF77-3CF9-744E-842B-B8FD5C2B9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49B85-97FB-C9EF-B631-6760F79A129A}"/>
              </a:ext>
            </a:extLst>
          </p:cNvPr>
          <p:cNvSpPr txBox="1"/>
          <p:nvPr/>
        </p:nvSpPr>
        <p:spPr>
          <a:xfrm>
            <a:off x="7812360" y="62172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43EF9-B7A2-8AA3-CF9A-5C8EC090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65650"/>
            <a:ext cx="9144001" cy="52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8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0DD8-0581-4821-241D-853913AA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Requirement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A3072-D9AC-386D-1197-324CF15E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9C3D5-8176-749A-93B1-67E9174FF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11F7900D-8B8B-56C3-C1F8-394262C3F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161312"/>
              </p:ext>
            </p:extLst>
          </p:nvPr>
        </p:nvGraphicFramePr>
        <p:xfrm>
          <a:off x="467984" y="4263650"/>
          <a:ext cx="5904216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747427">
                  <a:extLst>
                    <a:ext uri="{9D8B030D-6E8A-4147-A177-3AD203B41FA5}">
                      <a16:colId xmlns:a16="http://schemas.microsoft.com/office/drawing/2014/main" val="1071469836"/>
                    </a:ext>
                  </a:extLst>
                </a:gridCol>
                <a:gridCol w="5156789">
                  <a:extLst>
                    <a:ext uri="{9D8B030D-6E8A-4147-A177-3AD203B41FA5}">
                      <a16:colId xmlns:a16="http://schemas.microsoft.com/office/drawing/2014/main" val="1310497993"/>
                    </a:ext>
                  </a:extLst>
                </a:gridCol>
              </a:tblGrid>
              <a:tr h="1296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99" marR="4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99" marR="4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025910"/>
                  </a:ext>
                </a:extLst>
              </a:tr>
              <a:tr h="259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R-T-03</a:t>
                      </a:r>
                    </a:p>
                  </a:txBody>
                  <a:tcPr marL="44199" marR="4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MQXFA magnet must be capable of operating at steady state providing an integrated gradient of 556.9 T in superfluid helium at (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HeII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bath at 1.3 bar and at a temperature of 1.9 K</a:t>
                      </a:r>
                    </a:p>
                  </a:txBody>
                  <a:tcPr marL="44199" marR="4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94624"/>
                  </a:ext>
                </a:extLst>
              </a:tr>
              <a:tr h="25924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R-T-16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MQXFA magnet coils and quench protection heaters shall pass the hi-pot tests specified in Table 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78B4F9-112D-C7AE-9206-3C847CCB7CF6}"/>
              </a:ext>
            </a:extLst>
          </p:cNvPr>
          <p:cNvSpPr txBox="1"/>
          <p:nvPr/>
        </p:nvSpPr>
        <p:spPr>
          <a:xfrm>
            <a:off x="399542" y="1046698"/>
            <a:ext cx="604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sym typeface="Wingdings" panose="05000000000000000000" pitchFamily="2" charset="2"/>
              </a:rPr>
              <a:t>Specification for Conductor (US-HiLumi-doc-40)</a:t>
            </a:r>
          </a:p>
          <a:p>
            <a:r>
              <a:rPr lang="en-US" b="1" dirty="0">
                <a:solidFill>
                  <a:schemeClr val="bg2"/>
                </a:solidFill>
                <a:sym typeface="Wingdings" panose="05000000000000000000" pitchFamily="2" charset="2"/>
              </a:rPr>
              <a:t>Specification for Cable (US-HiLumi-doc-74)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Define performance and length of conductor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Address FRS R-T-03</a:t>
            </a:r>
          </a:p>
          <a:p>
            <a:endParaRPr lang="en-US" b="1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chemeClr val="bg2"/>
                </a:solidFill>
                <a:sym typeface="Wingdings" panose="05000000000000000000" pitchFamily="2" charset="2"/>
              </a:rPr>
              <a:t>Specification for Cable Insulation (US-HiLumi-doc-75)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Defines glass fiber braiding for cable insulation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Addresses R-T-16 </a:t>
            </a:r>
          </a:p>
          <a:p>
            <a:pPr lvl="1"/>
            <a:endParaRPr lang="en-US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AA00C-808A-0200-8EF1-78E961EC0AC6}"/>
              </a:ext>
            </a:extLst>
          </p:cNvPr>
          <p:cNvSpPr txBox="1"/>
          <p:nvPr/>
        </p:nvSpPr>
        <p:spPr>
          <a:xfrm>
            <a:off x="399542" y="3778719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FRS (US-HiLumi-doc-36)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BFAB5BA1-ED18-E1B6-C21E-48857A9E8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421" y="3972350"/>
            <a:ext cx="1800000" cy="23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D2BCF64C-6705-8AAF-D434-FC85522B7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21" y="853269"/>
            <a:ext cx="1800000" cy="274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C2B97A-858D-92EE-89C2-B9424100066C}"/>
              </a:ext>
            </a:extLst>
          </p:cNvPr>
          <p:cNvSpPr txBox="1"/>
          <p:nvPr/>
        </p:nvSpPr>
        <p:spPr>
          <a:xfrm>
            <a:off x="7381979" y="0"/>
            <a:ext cx="176202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Charges #2, #9</a:t>
            </a:r>
          </a:p>
        </p:txBody>
      </p:sp>
    </p:spTree>
    <p:extLst>
      <p:ext uri="{BB962C8B-B14F-4D97-AF65-F5344CB8AC3E}">
        <p14:creationId xmlns:p14="http://schemas.microsoft.com/office/powerpoint/2010/main" val="385998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6827-8E2E-C322-DA30-D406D04D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WBS 302.2.03: Scope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542DD-F2EA-508E-7BB9-5E520D18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3CFE8-DE87-1EFD-70BB-600402A9B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6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83B77B3-FCAB-7329-9205-6B57739BF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44" y="1130186"/>
            <a:ext cx="8067313" cy="50385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CADEA9-8905-3D01-C466-A383FC91450B}"/>
              </a:ext>
            </a:extLst>
          </p:cNvPr>
          <p:cNvSpPr/>
          <p:nvPr/>
        </p:nvSpPr>
        <p:spPr>
          <a:xfrm>
            <a:off x="1362224" y="2240677"/>
            <a:ext cx="3240360" cy="21602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C8716C-5FF7-089E-10F7-274B14ABD6BB}"/>
              </a:ext>
            </a:extLst>
          </p:cNvPr>
          <p:cNvSpPr/>
          <p:nvPr/>
        </p:nvSpPr>
        <p:spPr>
          <a:xfrm>
            <a:off x="6732240" y="2235060"/>
            <a:ext cx="504056" cy="21602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6FF803-267E-C629-9DF0-4063C3C62504}"/>
              </a:ext>
            </a:extLst>
          </p:cNvPr>
          <p:cNvSpPr/>
          <p:nvPr/>
        </p:nvSpPr>
        <p:spPr>
          <a:xfrm>
            <a:off x="4211960" y="2886306"/>
            <a:ext cx="504056" cy="21602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4963B1-A8BA-B589-7E1D-580F7C53AAA4}"/>
              </a:ext>
            </a:extLst>
          </p:cNvPr>
          <p:cNvSpPr/>
          <p:nvPr/>
        </p:nvSpPr>
        <p:spPr>
          <a:xfrm>
            <a:off x="899592" y="4077072"/>
            <a:ext cx="3524493" cy="21602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C7EF8-0AFF-7852-32E3-F4F412FDC764}"/>
              </a:ext>
            </a:extLst>
          </p:cNvPr>
          <p:cNvSpPr txBox="1"/>
          <p:nvPr/>
        </p:nvSpPr>
        <p:spPr>
          <a:xfrm>
            <a:off x="1403648" y="3563724"/>
            <a:ext cx="679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Hitherto 96 AUP QXFA cables completed, 10 failed/on hold cable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A45481-A8CF-75DA-0EB0-FD4E79C23360}"/>
              </a:ext>
            </a:extLst>
          </p:cNvPr>
          <p:cNvSpPr txBox="1"/>
          <p:nvPr/>
        </p:nvSpPr>
        <p:spPr>
          <a:xfrm>
            <a:off x="6587986" y="6114782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US-HiLumi-doc-39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62B371-F5EB-851F-F2C5-68DE2D66AD76}"/>
              </a:ext>
            </a:extLst>
          </p:cNvPr>
          <p:cNvSpPr/>
          <p:nvPr/>
        </p:nvSpPr>
        <p:spPr>
          <a:xfrm>
            <a:off x="1801180" y="5511732"/>
            <a:ext cx="1402668" cy="21602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AFC5A-D8B2-C9BF-E56E-A50F5EE74B2C}"/>
              </a:ext>
            </a:extLst>
          </p:cNvPr>
          <p:cNvSpPr/>
          <p:nvPr/>
        </p:nvSpPr>
        <p:spPr>
          <a:xfrm>
            <a:off x="941156" y="4748161"/>
            <a:ext cx="5359036" cy="21602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7CA6D-E4BC-DCFC-B86A-EEC4EA35DE28}"/>
              </a:ext>
            </a:extLst>
          </p:cNvPr>
          <p:cNvSpPr txBox="1"/>
          <p:nvPr/>
        </p:nvSpPr>
        <p:spPr>
          <a:xfrm>
            <a:off x="7381979" y="0"/>
            <a:ext cx="176202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Charges #2, #9</a:t>
            </a:r>
          </a:p>
        </p:txBody>
      </p:sp>
    </p:spTree>
    <p:extLst>
      <p:ext uri="{BB962C8B-B14F-4D97-AF65-F5344CB8AC3E}">
        <p14:creationId xmlns:p14="http://schemas.microsoft.com/office/powerpoint/2010/main" val="16253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751E-430A-62F3-3419-3C051ECB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WBS 302.2.03: Scope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4150-E0DC-A420-E1AC-24965C944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Scope: fabricate 109 under AUP</a:t>
            </a:r>
          </a:p>
          <a:p>
            <a:r>
              <a:rPr lang="en-US" dirty="0"/>
              <a:t>Assumed yield 90% </a:t>
            </a:r>
            <a:r>
              <a:rPr lang="en-US" dirty="0">
                <a:sym typeface="Wingdings" panose="05000000000000000000" pitchFamily="2" charset="2"/>
              </a:rPr>
              <a:t> 98 delivered AUP cables</a:t>
            </a:r>
          </a:p>
          <a:p>
            <a:r>
              <a:rPr lang="en-US" dirty="0"/>
              <a:t>4 from LARP </a:t>
            </a:r>
            <a:r>
              <a:rPr lang="en-US" dirty="0">
                <a:sym typeface="Wingdings" panose="05000000000000000000" pitchFamily="2" charset="2"/>
              </a:rPr>
              <a:t> total cables for coils = 102</a:t>
            </a:r>
            <a:endParaRPr lang="en-US" dirty="0"/>
          </a:p>
          <a:p>
            <a:r>
              <a:rPr lang="en-US" dirty="0"/>
              <a:t>Scope includes:</a:t>
            </a:r>
          </a:p>
          <a:p>
            <a:pPr lvl="1"/>
            <a:r>
              <a:rPr lang="en-US" dirty="0"/>
              <a:t>Fabricate bare cables at LBNL</a:t>
            </a:r>
          </a:p>
          <a:p>
            <a:pPr lvl="1"/>
            <a:r>
              <a:rPr lang="en-US" dirty="0"/>
              <a:t>Insulation (braiding)</a:t>
            </a:r>
          </a:p>
          <a:p>
            <a:pPr lvl="1"/>
            <a:r>
              <a:rPr lang="en-US" dirty="0"/>
              <a:t>Extracted strand RRR QC</a:t>
            </a:r>
          </a:p>
          <a:p>
            <a:r>
              <a:rPr lang="en-US" b="1" dirty="0"/>
              <a:t>This task is near completion: its EV/BAC is </a:t>
            </a:r>
            <a:r>
              <a:rPr lang="en-US" b="1" dirty="0">
                <a:solidFill>
                  <a:srgbClr val="FF0000"/>
                </a:solidFill>
              </a:rPr>
              <a:t>&gt;86% as of September 31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EVMS data.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891BA-E835-B0FE-DAC3-D9F61443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510C9-BE48-8629-FFDD-C5C79A5F5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A2CDD-68F2-FDA6-15B2-BA46B45F5383}"/>
              </a:ext>
            </a:extLst>
          </p:cNvPr>
          <p:cNvSpPr txBox="1"/>
          <p:nvPr/>
        </p:nvSpPr>
        <p:spPr>
          <a:xfrm>
            <a:off x="7381979" y="0"/>
            <a:ext cx="176202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Charges #2, #9</a:t>
            </a:r>
          </a:p>
        </p:txBody>
      </p:sp>
    </p:spTree>
    <p:extLst>
      <p:ext uri="{BB962C8B-B14F-4D97-AF65-F5344CB8AC3E}">
        <p14:creationId xmlns:p14="http://schemas.microsoft.com/office/powerpoint/2010/main" val="169078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3FECB-7428-B5D5-37CE-6A68B2B4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302.2.03: Interfaces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F8F8E-0630-43C5-14D6-AD343C7A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4FF1B-7B81-5CC9-AB3F-BF72CF61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6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E7C52AF5-C480-FCB1-9979-F1891717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440016"/>
            <a:ext cx="7918450" cy="4664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8EA830-73DD-ED22-FE8D-8A3EE8526259}"/>
              </a:ext>
            </a:extLst>
          </p:cNvPr>
          <p:cNvSpPr txBox="1"/>
          <p:nvPr/>
        </p:nvSpPr>
        <p:spPr>
          <a:xfrm>
            <a:off x="6587986" y="6186790"/>
            <a:ext cx="207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US-HiLumi-doc-219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353110-F28B-FC00-803A-422E16BCB393}"/>
              </a:ext>
            </a:extLst>
          </p:cNvPr>
          <p:cNvSpPr/>
          <p:nvPr/>
        </p:nvSpPr>
        <p:spPr>
          <a:xfrm>
            <a:off x="3980438" y="4149080"/>
            <a:ext cx="36004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620679-743E-79E0-2465-A2B6D12D0980}"/>
              </a:ext>
            </a:extLst>
          </p:cNvPr>
          <p:cNvSpPr/>
          <p:nvPr/>
        </p:nvSpPr>
        <p:spPr>
          <a:xfrm>
            <a:off x="4227458" y="4285982"/>
            <a:ext cx="36004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8D89219-81A8-87A5-D548-675352AA676F}"/>
              </a:ext>
            </a:extLst>
          </p:cNvPr>
          <p:cNvSpPr/>
          <p:nvPr/>
        </p:nvSpPr>
        <p:spPr>
          <a:xfrm rot="20997808">
            <a:off x="726334" y="1804237"/>
            <a:ext cx="2072395" cy="6727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Not changed since CD-3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5B66F-54C2-1589-C9BA-6F670EA88A29}"/>
              </a:ext>
            </a:extLst>
          </p:cNvPr>
          <p:cNvSpPr txBox="1"/>
          <p:nvPr/>
        </p:nvSpPr>
        <p:spPr>
          <a:xfrm>
            <a:off x="7882116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#9</a:t>
            </a:r>
          </a:p>
        </p:txBody>
      </p:sp>
    </p:spTree>
    <p:extLst>
      <p:ext uri="{BB962C8B-B14F-4D97-AF65-F5344CB8AC3E}">
        <p14:creationId xmlns:p14="http://schemas.microsoft.com/office/powerpoint/2010/main" val="360092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4F9BD-1A74-EC5D-B94C-21C69DB1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302.2.03: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9C9C9-4467-97A5-6F64-87F55788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32175-BF02-F460-73C1-6B6B19FB8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426EAF9-11C5-9833-77E1-58B506402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914187"/>
              </p:ext>
            </p:extLst>
          </p:nvPr>
        </p:nvGraphicFramePr>
        <p:xfrm>
          <a:off x="0" y="764704"/>
          <a:ext cx="91440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6666AB3-3163-3D8E-4407-0A4504D49DFF}"/>
              </a:ext>
            </a:extLst>
          </p:cNvPr>
          <p:cNvSpPr/>
          <p:nvPr/>
        </p:nvSpPr>
        <p:spPr>
          <a:xfrm>
            <a:off x="727710" y="1283203"/>
            <a:ext cx="1035978" cy="2511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67">
            <a:extLst>
              <a:ext uri="{FF2B5EF4-FFF2-40B4-BE49-F238E27FC236}">
                <a16:creationId xmlns:a16="http://schemas.microsoft.com/office/drawing/2014/main" id="{56C6F100-8457-AE3E-92BE-4BAA4ED30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910" y="5640398"/>
            <a:ext cx="6559873" cy="54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HL-LHC Accelerator Upgrade Project: 302.2 MQXFA Magnets Fabrication</a:t>
            </a:r>
            <a:endParaRPr lang="en-US" altLang="en-US" sz="10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158803-0D9B-9FB5-CA5D-3BDAC3DE3847}"/>
              </a:ext>
            </a:extLst>
          </p:cNvPr>
          <p:cNvSpPr/>
          <p:nvPr/>
        </p:nvSpPr>
        <p:spPr>
          <a:xfrm>
            <a:off x="899592" y="3429000"/>
            <a:ext cx="3960440" cy="2053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Members:</a:t>
            </a:r>
          </a:p>
          <a:p>
            <a:pPr algn="ctr"/>
            <a:r>
              <a:rPr lang="en-US" dirty="0"/>
              <a:t>Ian Pong</a:t>
            </a:r>
          </a:p>
          <a:p>
            <a:pPr algn="ctr"/>
            <a:r>
              <a:rPr lang="en-US" dirty="0"/>
              <a:t>Elizabeth Lee (new L3 deputy)</a:t>
            </a:r>
          </a:p>
          <a:p>
            <a:pPr algn="ctr"/>
            <a:r>
              <a:rPr lang="en-US" dirty="0"/>
              <a:t>Mike Naus (new CAM deputy)</a:t>
            </a:r>
          </a:p>
          <a:p>
            <a:pPr algn="ctr"/>
            <a:r>
              <a:rPr lang="en-US" dirty="0"/>
              <a:t>Andy Lin</a:t>
            </a:r>
          </a:p>
          <a:p>
            <a:pPr algn="ctr"/>
            <a:r>
              <a:rPr lang="en-US" dirty="0"/>
              <a:t>Al Baskys (new research scientist)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90AC78-AACF-D90C-6ACE-0DD050D38686}"/>
              </a:ext>
            </a:extLst>
          </p:cNvPr>
          <p:cNvSpPr/>
          <p:nvPr/>
        </p:nvSpPr>
        <p:spPr>
          <a:xfrm>
            <a:off x="5076056" y="3429000"/>
            <a:ext cx="2952328" cy="20417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Assisting Members:</a:t>
            </a:r>
          </a:p>
          <a:p>
            <a:pPr algn="ctr"/>
            <a:r>
              <a:rPr lang="en-US" dirty="0"/>
              <a:t>Li Wang (</a:t>
            </a:r>
            <a:r>
              <a:rPr lang="en-US" dirty="0" err="1"/>
              <a:t>cryo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Hugh Higley (Retiree)</a:t>
            </a:r>
          </a:p>
          <a:p>
            <a:pPr algn="ctr"/>
            <a:r>
              <a:rPr lang="en-US" dirty="0"/>
              <a:t>Dan Dietderich (Retiree)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10B5B3-C26C-10C1-995D-9316346E7CCC}"/>
              </a:ext>
            </a:extLst>
          </p:cNvPr>
          <p:cNvSpPr txBox="1"/>
          <p:nvPr/>
        </p:nvSpPr>
        <p:spPr>
          <a:xfrm>
            <a:off x="6649771" y="6006307"/>
            <a:ext cx="207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US-HiLumi-doc-104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35850B-1C49-DDCB-0D9C-D30F7FA4A4F2}"/>
              </a:ext>
            </a:extLst>
          </p:cNvPr>
          <p:cNvSpPr txBox="1"/>
          <p:nvPr/>
        </p:nvSpPr>
        <p:spPr>
          <a:xfrm>
            <a:off x="7882116" y="6409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20341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F29B-D45A-4E65-A632-90456CE8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3874"/>
            <a:ext cx="7920000" cy="720000"/>
          </a:xfrm>
        </p:spPr>
        <p:txBody>
          <a:bodyPr/>
          <a:lstStyle/>
          <a:p>
            <a:r>
              <a:rPr lang="en-US" dirty="0"/>
              <a:t>WBS 302.2.03: Achievements since CD-3b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6501-171D-4294-ABF7-B0CE9694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30" y="2397393"/>
            <a:ext cx="7920000" cy="244827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CD-3b approval for full production</a:t>
            </a:r>
          </a:p>
          <a:p>
            <a:r>
              <a:rPr lang="en-US" dirty="0"/>
              <a:t>CDR, PDR, FDR, ICDR, </a:t>
            </a:r>
            <a:r>
              <a:rPr lang="en-US" b="1" u="sng" dirty="0"/>
              <a:t>PRR</a:t>
            </a:r>
            <a:r>
              <a:rPr lang="en-US" dirty="0"/>
              <a:t> all completed</a:t>
            </a:r>
          </a:p>
          <a:p>
            <a:r>
              <a:rPr lang="en-US" dirty="0"/>
              <a:t>No Action Items from previous Reviews</a:t>
            </a:r>
          </a:p>
          <a:p>
            <a:r>
              <a:rPr lang="en-US" dirty="0"/>
              <a:t>Yield in line with assumption</a:t>
            </a:r>
          </a:p>
          <a:p>
            <a:r>
              <a:rPr lang="en-US" dirty="0">
                <a:solidFill>
                  <a:srgbClr val="FF0000"/>
                </a:solidFill>
              </a:rPr>
              <a:t>&gt;86% complete (as of September 2022 by EV)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3034-DB7E-44C6-B775-EFA3884E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4D8574F-9D8E-094B-86CE-570829FC3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ECE0A-63FB-6310-D690-9144E2B853EF}"/>
              </a:ext>
            </a:extLst>
          </p:cNvPr>
          <p:cNvSpPr txBox="1"/>
          <p:nvPr/>
        </p:nvSpPr>
        <p:spPr>
          <a:xfrm>
            <a:off x="7270859" y="4893"/>
            <a:ext cx="187314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Charges #5, #11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2930D-6A9F-B603-CACC-BE4E1E553CBD}"/>
              </a:ext>
            </a:extLst>
          </p:cNvPr>
          <p:cNvSpPr txBox="1"/>
          <p:nvPr/>
        </p:nvSpPr>
        <p:spPr>
          <a:xfrm>
            <a:off x="499218" y="4940701"/>
            <a:ext cx="814556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We have been making technical progress despite all the challenges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02B61-D305-2AC1-E1E8-FE0C170EF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052" y="731556"/>
            <a:ext cx="2831895" cy="2279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884B88-11A7-0313-1C63-A87C84832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" b="3713"/>
          <a:stretch>
            <a:fillRect/>
          </a:stretch>
        </p:blipFill>
        <p:spPr bwMode="auto">
          <a:xfrm>
            <a:off x="482431" y="5335495"/>
            <a:ext cx="8238184" cy="830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252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1D54-1144-42C2-B670-140DDDEE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128352" cy="720000"/>
          </a:xfrm>
        </p:spPr>
        <p:txBody>
          <a:bodyPr/>
          <a:lstStyle/>
          <a:p>
            <a:r>
              <a:rPr lang="en-US" dirty="0"/>
              <a:t>WBS 302.2.03: WBS Contingency Consumption by COVID Causes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912B5-709A-4CBB-9787-FF9D915F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466A51-EFDD-D46B-5A81-FDF923B0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6096000" cy="600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5B2658-0F03-E8A8-8B63-D22080469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1971987"/>
            <a:ext cx="6991350" cy="3257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F384B-1E48-0FD6-1C75-6C163086E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1" y="5391953"/>
            <a:ext cx="8403040" cy="720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Limited COVID impact on this task (total $400k).  Major items: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Efficiencies remained high: 87.5% for 302.2.03.1040, 100% for other activities ($257k)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COVID Attribution portion of Addition of 5 Cables ($94k)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53B72E-2894-DF47-6CF3-29D92682D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DOE Rev.  – Dec. 13–15, 2022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58F0F-A59D-BAFC-1C0B-51FD26977042}"/>
              </a:ext>
            </a:extLst>
          </p:cNvPr>
          <p:cNvSpPr txBox="1"/>
          <p:nvPr/>
        </p:nvSpPr>
        <p:spPr>
          <a:xfrm>
            <a:off x="7901058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39945965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8946e33d-fd2f-4ae4-8ee9-d90c129cdf9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43766</TotalTime>
  <Words>1620</Words>
  <Application>Microsoft Office PowerPoint</Application>
  <PresentationFormat>On-screen Show (4:3)</PresentationFormat>
  <Paragraphs>305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Thème Office</vt:lpstr>
      <vt:lpstr>Magnets 302.2.03 Cable Fabrication </vt:lpstr>
      <vt:lpstr>General Outline</vt:lpstr>
      <vt:lpstr>Functional Requirement Specifications</vt:lpstr>
      <vt:lpstr>WBS 302.2.03: Scope</vt:lpstr>
      <vt:lpstr>WBS 302.2.03: Scope</vt:lpstr>
      <vt:lpstr>WBS 302.2.03: Interfaces</vt:lpstr>
      <vt:lpstr>WBS 302.2.03: Team</vt:lpstr>
      <vt:lpstr>WBS 302.2.03: Achievements since CD-3b</vt:lpstr>
      <vt:lpstr>WBS 302.2.03: WBS Contingency Consumption by COVID Causes</vt:lpstr>
      <vt:lpstr>WBS 302.2.03: COVID, Abnormal Escalation, and Other Impacts</vt:lpstr>
      <vt:lpstr>WBS 302.2.03: Schedule</vt:lpstr>
      <vt:lpstr>WBS 302.2.03: Cost and Schedule Performance</vt:lpstr>
      <vt:lpstr>WBS 302.2.03: Estimate at Completion</vt:lpstr>
      <vt:lpstr>WBS 302.2.03: QA/QC</vt:lpstr>
      <vt:lpstr>WBS 302.2.03: Risks</vt:lpstr>
      <vt:lpstr>WBS 302.2.03: ES&amp;H</vt:lpstr>
      <vt:lpstr>WBS 302.2.03: Summary</vt:lpstr>
      <vt:lpstr>Back up slides</vt:lpstr>
      <vt:lpstr>WBS 302.2.03: WBS Contingency Consumption by COVID Causes</vt:lpstr>
      <vt:lpstr>WBS 302.2.03: WBS Contingency Consumption by Other Causes</vt:lpstr>
      <vt:lpstr>302.2.03 Resource Type Breakdown</vt:lpstr>
      <vt:lpstr>302.2.03 Estimate Quality</vt:lpstr>
      <vt:lpstr>302.2.03 FTE Breakdown</vt:lpstr>
      <vt:lpstr>302.2.03 Cost Performance Report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Ian Pong</cp:lastModifiedBy>
  <cp:revision>855</cp:revision>
  <cp:lastPrinted>2022-08-22T14:25:57Z</cp:lastPrinted>
  <dcterms:created xsi:type="dcterms:W3CDTF">2016-03-23T12:58:39Z</dcterms:created>
  <dcterms:modified xsi:type="dcterms:W3CDTF">2022-11-14T18:29:50Z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