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3" r:id="rId5"/>
    <p:sldId id="387" r:id="rId6"/>
    <p:sldId id="377" r:id="rId7"/>
    <p:sldId id="386" r:id="rId8"/>
    <p:sldId id="383" r:id="rId9"/>
    <p:sldId id="390" r:id="rId10"/>
    <p:sldId id="391" r:id="rId11"/>
    <p:sldId id="392" r:id="rId12"/>
    <p:sldId id="389" r:id="rId13"/>
    <p:sldId id="393" r:id="rId14"/>
    <p:sldId id="388" r:id="rId15"/>
    <p:sldId id="384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9" autoAdjust="0"/>
    <p:restoredTop sz="96407" autoAdjust="0"/>
  </p:normalViewPr>
  <p:slideViewPr>
    <p:cSldViewPr snapToObjects="1" showGuides="1">
      <p:cViewPr varScale="1">
        <p:scale>
          <a:sx n="108" d="100"/>
          <a:sy n="108" d="100"/>
        </p:scale>
        <p:origin x="222" y="10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5" d="100"/>
        <a:sy n="165" d="100"/>
      </p:scale>
      <p:origin x="0" y="5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18/11/2022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36000" y="6318000"/>
            <a:ext cx="6396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Rebaseline DOE Rev.  – Dec. 13–15 2022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11889"/>
            <a:ext cx="8136904" cy="1286728"/>
          </a:xfrm>
        </p:spPr>
        <p:txBody>
          <a:bodyPr/>
          <a:lstStyle/>
          <a:p>
            <a:pPr algn="ctr"/>
            <a:r>
              <a:rPr lang="en-GB" sz="3600" dirty="0"/>
              <a:t>Magnets 302.2 – Charge Summary &amp; Previous Reviews Recommendations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G. Ambrosio</a:t>
            </a:r>
            <a:endParaRPr lang="en-US" dirty="0"/>
          </a:p>
          <a:p>
            <a:r>
              <a:rPr lang="en-US" i="1" dirty="0"/>
              <a:t>MQXFA Magnets L2 manager, </a:t>
            </a:r>
            <a:r>
              <a:rPr lang="en-GB" i="1" dirty="0" err="1"/>
              <a:t>Fermilab</a:t>
            </a:r>
            <a:endParaRPr lang="en-GB" i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7727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HL-LHC AUP </a:t>
            </a:r>
            <a:r>
              <a:rPr lang="en-US" dirty="0" err="1"/>
              <a:t>Rebaseline</a:t>
            </a:r>
            <a:r>
              <a:rPr lang="en-US" dirty="0"/>
              <a:t> DOE Rev.  – Dec. 13–15 2022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Is the planning for </a:t>
            </a:r>
            <a:r>
              <a:rPr lang="en-US" sz="2000" i="1" dirty="0">
                <a:highlight>
                  <a:srgbClr val="FFFF00"/>
                </a:highlight>
              </a:rPr>
              <a:t>major procurements</a:t>
            </a:r>
            <a:r>
              <a:rPr lang="en-US" sz="2000" i="1" dirty="0"/>
              <a:t>, </a:t>
            </a:r>
            <a:r>
              <a:rPr lang="en-US" sz="2000" i="1" dirty="0">
                <a:highlight>
                  <a:srgbClr val="FFFF00"/>
                </a:highlight>
              </a:rPr>
              <a:t>interfaces</a:t>
            </a:r>
            <a:r>
              <a:rPr lang="en-US" sz="2000" i="1" dirty="0"/>
              <a:t> between subsystems, and </a:t>
            </a:r>
            <a:r>
              <a:rPr lang="en-US" sz="2000" i="1" dirty="0">
                <a:highlight>
                  <a:srgbClr val="FFFF00"/>
                </a:highlight>
              </a:rPr>
              <a:t>integration</a:t>
            </a:r>
            <a:r>
              <a:rPr lang="en-US" sz="2000" i="1" dirty="0"/>
              <a:t> of the project adequate to proceed with the new baseline?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200" dirty="0"/>
              <a:t>All major components (strand, coil parts, structure parts) for magnet scope (302.2) have been ordered, and major procurements are close to completion</a:t>
            </a:r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  <a:p>
            <a:r>
              <a:rPr lang="en-US" sz="2200" dirty="0"/>
              <a:t>All magnet interfaces have been exercised several times and finalized</a:t>
            </a:r>
          </a:p>
          <a:p>
            <a:pPr lvl="2"/>
            <a:endParaRPr lang="en-US" sz="1400" dirty="0"/>
          </a:p>
          <a:p>
            <a:r>
              <a:rPr lang="en-US" sz="2200" dirty="0"/>
              <a:t>There was a magnet integration issue (two MQXFA09 coils rejected because of folded midplane insulation). Preventive actions have been implemented in order to avoid reoccurrence.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9</a:t>
            </a:r>
          </a:p>
        </p:txBody>
      </p:sp>
    </p:spTree>
    <p:extLst>
      <p:ext uri="{BB962C8B-B14F-4D97-AF65-F5344CB8AC3E}">
        <p14:creationId xmlns:p14="http://schemas.microsoft.com/office/powerpoint/2010/main" val="3594255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8136464" cy="563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Are </a:t>
            </a:r>
            <a:r>
              <a:rPr lang="en-US" sz="2000" i="1" dirty="0">
                <a:highlight>
                  <a:srgbClr val="FFFF00"/>
                </a:highlight>
              </a:rPr>
              <a:t>Environment Safety and Health </a:t>
            </a:r>
            <a:r>
              <a:rPr lang="en-US" sz="2000" i="1" dirty="0"/>
              <a:t>aspects being addressed properly at this stage of the project?</a:t>
            </a:r>
          </a:p>
          <a:p>
            <a:endParaRPr lang="en-US" sz="2200" dirty="0"/>
          </a:p>
          <a:p>
            <a:r>
              <a:rPr lang="en-US" sz="2200" dirty="0"/>
              <a:t>The AUP Hazard Analysis Report is complete </a:t>
            </a:r>
            <a:r>
              <a:rPr lang="en-US" sz="2200" dirty="0">
                <a:solidFill>
                  <a:srgbClr val="5F5F5F"/>
                </a:solidFill>
              </a:rPr>
              <a:t>(US-HiLumi-doc-1121)</a:t>
            </a:r>
          </a:p>
          <a:p>
            <a:pPr lvl="1"/>
            <a:r>
              <a:rPr lang="en-US" sz="1800" dirty="0"/>
              <a:t>Typical hazards: Material Handling, Hazardous Materials, Mechanical Hazards, Fire Hazards, Pressure Hazards, Electrical Hazards, Cryogenic Hazards, …</a:t>
            </a:r>
          </a:p>
          <a:p>
            <a:pPr lvl="1"/>
            <a:r>
              <a:rPr lang="en-US" sz="1800" dirty="0"/>
              <a:t>The HAR includes the use of COVID provisions</a:t>
            </a:r>
          </a:p>
          <a:p>
            <a:r>
              <a:rPr lang="en-US" sz="2200" dirty="0"/>
              <a:t>There is an AUP ES&amp;H Coordinator (Amy Pavnica), and we are working in close communication with her.</a:t>
            </a:r>
          </a:p>
          <a:p>
            <a:r>
              <a:rPr lang="en-US" sz="2200" dirty="0"/>
              <a:t>All L3s have performed hazard analyses and implemented policies and procedures of their laboratory, including COVID provisions</a:t>
            </a:r>
          </a:p>
          <a:p>
            <a:pPr lvl="1"/>
            <a:r>
              <a:rPr lang="en-US" sz="1800" dirty="0"/>
              <a:t>Details were presented in L3 talks</a:t>
            </a:r>
          </a:p>
          <a:p>
            <a:r>
              <a:rPr lang="en-US" sz="2200" dirty="0"/>
              <a:t>With 83.4% scope complete (EVMS), MQXFA ES&amp;H record looks good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10</a:t>
            </a:r>
          </a:p>
        </p:txBody>
      </p:sp>
    </p:spTree>
    <p:extLst>
      <p:ext uri="{BB962C8B-B14F-4D97-AF65-F5344CB8AC3E}">
        <p14:creationId xmlns:p14="http://schemas.microsoft.com/office/powerpoint/2010/main" val="414971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42" y="666907"/>
            <a:ext cx="8168958" cy="4365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Did the project respond satisfactorily to the </a:t>
            </a:r>
            <a:r>
              <a:rPr lang="en-US" sz="2000" i="1" dirty="0">
                <a:highlight>
                  <a:srgbClr val="FFFF00"/>
                </a:highlight>
              </a:rPr>
              <a:t>recommendations</a:t>
            </a:r>
            <a:r>
              <a:rPr lang="en-US" sz="2000" i="1" dirty="0"/>
              <a:t> from the previous IPR?</a:t>
            </a:r>
            <a:endParaRPr lang="en-US" sz="1200" dirty="0"/>
          </a:p>
          <a:p>
            <a:endParaRPr lang="en-US" sz="2000" dirty="0"/>
          </a:p>
          <a:p>
            <a:r>
              <a:rPr lang="en-US" sz="2000" dirty="0"/>
              <a:t>All recommendations from project reviews are being tracked</a:t>
            </a:r>
          </a:p>
          <a:p>
            <a:pPr lvl="1"/>
            <a:r>
              <a:rPr lang="en-US" sz="1600" dirty="0"/>
              <a:t>AUP reviews tracking is in US-HiLumi-doc-1322</a:t>
            </a:r>
          </a:p>
          <a:p>
            <a:pPr lvl="2"/>
            <a:endParaRPr lang="en-US" sz="1200" dirty="0"/>
          </a:p>
          <a:p>
            <a:r>
              <a:rPr lang="en-US" sz="2000" dirty="0"/>
              <a:t>All recommendations in AUP reviews regarding MQXFA Magnets are closed</a:t>
            </a:r>
          </a:p>
          <a:p>
            <a:pPr lvl="2"/>
            <a:endParaRPr lang="en-US" sz="1200" dirty="0"/>
          </a:p>
          <a:p>
            <a:r>
              <a:rPr lang="en-US" sz="2000" dirty="0"/>
              <a:t>All recommendation in Magnets Production Readiness Reviews are closed</a:t>
            </a:r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11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C6DC88-C24A-430B-8964-6ABDD4754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37112"/>
            <a:ext cx="9144000" cy="69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9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92008"/>
            <a:ext cx="7920000" cy="530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Has a </a:t>
            </a:r>
            <a:r>
              <a:rPr lang="en-US" sz="2000" i="1" dirty="0">
                <a:highlight>
                  <a:srgbClr val="FFFF00"/>
                </a:highlight>
              </a:rPr>
              <a:t>Root Cause Analysis (RCA) </a:t>
            </a:r>
            <a:r>
              <a:rPr lang="en-US" sz="2000" i="1" dirty="0"/>
              <a:t>been conducted that explains the reasons for performance deviation from the original project baseline? Has the RCA been independently reviewed? Does the </a:t>
            </a:r>
            <a:r>
              <a:rPr lang="en-US" sz="2000" i="1" dirty="0">
                <a:highlight>
                  <a:srgbClr val="FFFF00"/>
                </a:highlight>
              </a:rPr>
              <a:t>BCP plan </a:t>
            </a:r>
            <a:r>
              <a:rPr lang="en-US" sz="2000" i="1" dirty="0"/>
              <a:t>credibly address </a:t>
            </a:r>
            <a:r>
              <a:rPr lang="en-US" sz="2000" i="1" dirty="0">
                <a:highlight>
                  <a:srgbClr val="FFFF00"/>
                </a:highlight>
              </a:rPr>
              <a:t>mitigations</a:t>
            </a:r>
            <a:r>
              <a:rPr lang="en-US" sz="2000" i="1" dirty="0"/>
              <a:t> for the root causes of the performance deviations, going forward?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root cause analysis is presented in </a:t>
            </a:r>
            <a:r>
              <a:rPr lang="en-US" sz="2000" i="1" dirty="0"/>
              <a:t>“Root Cause Analysis of Cost Overruns and Schedule Delays” (US-HiLumi-doc-4319)</a:t>
            </a:r>
          </a:p>
          <a:p>
            <a:pPr lvl="1"/>
            <a:r>
              <a:rPr lang="en-US" sz="1600" i="1" dirty="0"/>
              <a:t>It was independently reviewed in November</a:t>
            </a:r>
            <a:endParaRPr lang="en-US" sz="16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600" i="1" dirty="0"/>
          </a:p>
          <a:p>
            <a:r>
              <a:rPr lang="en-US" sz="2000" dirty="0"/>
              <a:t>Issues were identified and corrective actions have been documented in the “</a:t>
            </a:r>
            <a:r>
              <a:rPr lang="en-US" sz="2000" i="1" dirty="0"/>
              <a:t>Baseline Change Proposal” (BCP), (US-HiLumi-Doc-4356)</a:t>
            </a:r>
            <a:r>
              <a:rPr lang="en-US" sz="2000" dirty="0"/>
              <a:t>. </a:t>
            </a:r>
          </a:p>
          <a:p>
            <a:pPr lvl="1"/>
            <a:r>
              <a:rPr lang="en-US" sz="1600" dirty="0"/>
              <a:t>For MQXFA magnets, corrective actions have been implemented starting from MQXFA10 (partially) and in all future magnets and re-assemblies (completely). 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1</a:t>
            </a:r>
          </a:p>
        </p:txBody>
      </p:sp>
    </p:spTree>
    <p:extLst>
      <p:ext uri="{BB962C8B-B14F-4D97-AF65-F5344CB8AC3E}">
        <p14:creationId xmlns:p14="http://schemas.microsoft.com/office/powerpoint/2010/main" val="77717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634" y="720000"/>
            <a:ext cx="8196837" cy="5517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i="1" dirty="0"/>
              <a:t>Is the </a:t>
            </a:r>
            <a:r>
              <a:rPr lang="en-US" sz="2000" i="1" dirty="0">
                <a:highlight>
                  <a:srgbClr val="FFFF00"/>
                </a:highlight>
              </a:rPr>
              <a:t>new resource-loaded schedule </a:t>
            </a:r>
            <a:r>
              <a:rPr lang="en-US" sz="2000" i="1" dirty="0"/>
              <a:t>sufficiently complete, consistent, and credible so that it can serve as the </a:t>
            </a:r>
            <a:r>
              <a:rPr lang="en-US" sz="2000" i="1" dirty="0">
                <a:highlight>
                  <a:srgbClr val="FFFF00"/>
                </a:highlight>
              </a:rPr>
              <a:t>Total Project Cost (TPC) </a:t>
            </a:r>
            <a:r>
              <a:rPr lang="en-US" sz="2000" i="1" dirty="0"/>
              <a:t>and schedule part of the project’s new performance baseline? Are the TPC and schedule in the </a:t>
            </a:r>
            <a:r>
              <a:rPr lang="en-US" sz="2000" i="1" dirty="0">
                <a:highlight>
                  <a:srgbClr val="FFFF00"/>
                </a:highlight>
              </a:rPr>
              <a:t>BCP</a:t>
            </a:r>
            <a:r>
              <a:rPr lang="en-US" sz="2000" i="1" dirty="0"/>
              <a:t> compatible with the project funding guidance provided?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The resource-loaded schedule for 302.2 is complete and credible since magnet scope is 83.4% complete, and it is within budget and schedule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/>
              <a:t>For MQXFA magnet fabrication (302.2) this </a:t>
            </a:r>
            <a:r>
              <a:rPr lang="en-US" sz="2000" dirty="0" err="1"/>
              <a:t>rebaseline</a:t>
            </a:r>
            <a:r>
              <a:rPr lang="en-US" sz="2000" dirty="0"/>
              <a:t> is due to COVID only: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The overall COVID impact on 302.2 BCRs is $3,934k 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The largest COVID impact on 302.2 BCRs is $2,789k due to MQXFA07/08 non-conformity 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The technical report </a:t>
            </a:r>
            <a:r>
              <a:rPr lang="en-US" sz="1600" i="1" dirty="0"/>
              <a:t>“Analysis of MQXFA07 Test Non-Conformity” </a:t>
            </a:r>
            <a:r>
              <a:rPr lang="en-US" sz="1600" dirty="0"/>
              <a:t>presents the investigation and analysis done to understand degradation mechanism and root causes.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The document </a:t>
            </a:r>
            <a:r>
              <a:rPr lang="en-US" sz="1600" i="1" dirty="0"/>
              <a:t>“Root Cause Analysis of Cost Overruns and Schedule Delays” </a:t>
            </a:r>
            <a:r>
              <a:rPr lang="en-US" sz="1600" dirty="0"/>
              <a:t>explains the 67% COVID attribution for MQXFA07/08 and lists all COVID BCRs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COVID BCRs not due to MQXFA07/08 have been presented by L3s 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2000" dirty="0"/>
              <a:t>COVID risks have been presented by L3s and explained by Vito Lombardo in talk “Management 302.1 - AUP Risks (with and w/o COVID, inflation &amp; escalation, etc.)”</a:t>
            </a:r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2</a:t>
            </a:r>
          </a:p>
        </p:txBody>
      </p:sp>
    </p:spTree>
    <p:extLst>
      <p:ext uri="{BB962C8B-B14F-4D97-AF65-F5344CB8AC3E}">
        <p14:creationId xmlns:p14="http://schemas.microsoft.com/office/powerpoint/2010/main" val="26446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8074800" cy="540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Have the project’s current </a:t>
            </a:r>
            <a:r>
              <a:rPr lang="en-US" sz="2000" i="1" dirty="0">
                <a:highlight>
                  <a:srgbClr val="FFFF00"/>
                </a:highlight>
              </a:rPr>
              <a:t>risks</a:t>
            </a:r>
            <a:r>
              <a:rPr lang="en-US" sz="2000" i="1" dirty="0"/>
              <a:t> been fully analyzed and will the BCP provide adequate </a:t>
            </a:r>
            <a:r>
              <a:rPr lang="en-US" sz="2000" i="1" dirty="0">
                <a:highlight>
                  <a:srgbClr val="FFFF00"/>
                </a:highlight>
              </a:rPr>
              <a:t>schedule contingency </a:t>
            </a:r>
            <a:r>
              <a:rPr lang="en-US" sz="2000" i="1" dirty="0"/>
              <a:t>to complete the defined scope and achieve the Key Performance Parameters?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major open risk for 302.2 is coil yield lower than in BL (risks RT-302-2-01-004/5). Mitigation plan includes:</a:t>
            </a:r>
          </a:p>
          <a:p>
            <a:pPr lvl="1"/>
            <a:r>
              <a:rPr lang="en-US" sz="1600" dirty="0"/>
              <a:t>We are procuring additional strand and coil parts. They will be available for additional coils (up to ~6) at the end of coil fabrication</a:t>
            </a:r>
          </a:p>
          <a:p>
            <a:pPr lvl="1"/>
            <a:r>
              <a:rPr lang="en-US" sz="1600" dirty="0"/>
              <a:t>Labor for additional coils is covered by risks RT-302-2-01-004/5</a:t>
            </a:r>
          </a:p>
          <a:p>
            <a:pPr lvl="1"/>
            <a:r>
              <a:rPr lang="en-US" sz="1600" dirty="0"/>
              <a:t>There is float at the end of coil fabrication for adding a few coils without project delay</a:t>
            </a:r>
          </a:p>
          <a:p>
            <a:r>
              <a:rPr lang="en-US" sz="2000" dirty="0"/>
              <a:t>Magnet scope (302.2) is 83.4% complete, so there is high confidence about understanding of other risks</a:t>
            </a:r>
          </a:p>
          <a:p>
            <a:r>
              <a:rPr lang="en-US" sz="2000" dirty="0"/>
              <a:t>All risks have been presented by L3s , and Vito Lombardo, AUP risk manager, explained risk strategy in his talk </a:t>
            </a:r>
            <a:r>
              <a:rPr lang="en-US" sz="2000" i="1" dirty="0"/>
              <a:t>“Management 302.1 - AUP Risks (with and w/o COVID, inflation &amp; escalation, etc.)”</a:t>
            </a:r>
          </a:p>
          <a:p>
            <a:r>
              <a:rPr lang="en-US" sz="2000" dirty="0"/>
              <a:t>We are very confident that magnet scope (302.2) will be completed within the </a:t>
            </a:r>
            <a:r>
              <a:rPr lang="en-US" sz="2000" dirty="0" err="1"/>
              <a:t>rebaselined</a:t>
            </a:r>
            <a:r>
              <a:rPr lang="en-US" sz="2000" dirty="0"/>
              <a:t> schedule.</a:t>
            </a:r>
          </a:p>
          <a:p>
            <a:endParaRPr lang="en-US" sz="20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3</a:t>
            </a:r>
          </a:p>
        </p:txBody>
      </p:sp>
    </p:spTree>
    <p:extLst>
      <p:ext uri="{BB962C8B-B14F-4D97-AF65-F5344CB8AC3E}">
        <p14:creationId xmlns:p14="http://schemas.microsoft.com/office/powerpoint/2010/main" val="405090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Is the </a:t>
            </a:r>
            <a:r>
              <a:rPr lang="en-US" sz="2000" i="1" dirty="0">
                <a:highlight>
                  <a:srgbClr val="FFFF00"/>
                </a:highlight>
              </a:rPr>
              <a:t>project team </a:t>
            </a:r>
            <a:r>
              <a:rPr lang="en-US" sz="2000" i="1" dirty="0"/>
              <a:t>staffed properly with the required skills to deliver the proposed </a:t>
            </a:r>
            <a:r>
              <a:rPr lang="en-US" sz="2000" i="1" dirty="0">
                <a:highlight>
                  <a:srgbClr val="FFFF00"/>
                </a:highlight>
              </a:rPr>
              <a:t>technical scope </a:t>
            </a:r>
            <a:r>
              <a:rPr lang="en-US" sz="2000" i="1" dirty="0"/>
              <a:t>within the baseline budget and schedule?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200" dirty="0"/>
          </a:p>
          <a:p>
            <a:r>
              <a:rPr lang="en-US" sz="2400" dirty="0"/>
              <a:t>We have an excellent team of very experienced scientists, engineers and technicians.</a:t>
            </a:r>
          </a:p>
          <a:p>
            <a:pPr lvl="1"/>
            <a:r>
              <a:rPr lang="en-US" sz="2000" dirty="0"/>
              <a:t>All L3s, CAMs and Deputies have been in AUP for a long time, most of them since LARP.   </a:t>
            </a:r>
          </a:p>
          <a:p>
            <a:endParaRPr lang="en-US" sz="2400" dirty="0"/>
          </a:p>
          <a:p>
            <a:r>
              <a:rPr lang="en-US" sz="2400" dirty="0"/>
              <a:t>Magnet scope (302.2) is 83.4% complete, and it is within budget and schedule</a:t>
            </a:r>
            <a:endParaRPr lang="en-US" sz="1600" dirty="0"/>
          </a:p>
          <a:p>
            <a:r>
              <a:rPr lang="en-US" sz="2400" dirty="0"/>
              <a:t>We are very confident that magnet scope will be completed within the </a:t>
            </a:r>
            <a:r>
              <a:rPr lang="en-US" sz="2400" dirty="0" err="1"/>
              <a:t>rebaselined</a:t>
            </a:r>
            <a:r>
              <a:rPr lang="en-US" sz="2400" dirty="0"/>
              <a:t> cost and schedule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4</a:t>
            </a:r>
          </a:p>
        </p:txBody>
      </p:sp>
    </p:spTree>
    <p:extLst>
      <p:ext uri="{BB962C8B-B14F-4D97-AF65-F5344CB8AC3E}">
        <p14:creationId xmlns:p14="http://schemas.microsoft.com/office/powerpoint/2010/main" val="177476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720000"/>
            <a:ext cx="7920000" cy="540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Is the project being </a:t>
            </a:r>
            <a:r>
              <a:rPr lang="en-US" sz="2000" i="1" dirty="0">
                <a:highlight>
                  <a:srgbClr val="FFFF00"/>
                </a:highlight>
              </a:rPr>
              <a:t>managed</a:t>
            </a:r>
            <a:r>
              <a:rPr lang="en-US" sz="2000" i="1" dirty="0"/>
              <a:t> well and supported properly by the </a:t>
            </a:r>
            <a:r>
              <a:rPr lang="en-US" sz="2000" i="1" dirty="0">
                <a:highlight>
                  <a:srgbClr val="FFFF00"/>
                </a:highlight>
              </a:rPr>
              <a:t>laboratories</a:t>
            </a:r>
            <a:r>
              <a:rPr lang="en-US" sz="2000" i="1" dirty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All project tools: EVMS, Variance analysis, BCRs, DCRs, Travelers DRs, NCRs and Risk Register are being used properly and with great care</a:t>
            </a:r>
          </a:p>
          <a:p>
            <a:r>
              <a:rPr lang="en-US" sz="2000" dirty="0"/>
              <a:t>MQXFA EVMS performance is good</a:t>
            </a:r>
          </a:p>
          <a:p>
            <a:r>
              <a:rPr lang="en-US" sz="2000" dirty="0"/>
              <a:t>The CAs that experience delays are implemented corrective actions (for instance hiring new technicians)</a:t>
            </a:r>
          </a:p>
          <a:p>
            <a:r>
              <a:rPr lang="en-US" sz="2000" dirty="0"/>
              <a:t>We have an excellent team of very experienced scientists, engineers and technicians </a:t>
            </a:r>
          </a:p>
          <a:p>
            <a:r>
              <a:rPr lang="en-US" sz="2000" dirty="0"/>
              <a:t>Fermilab is supporting well AUP effort. For instance, FNAL CAM </a:t>
            </a:r>
            <a:r>
              <a:rPr lang="en-US" sz="2000" dirty="0" err="1"/>
              <a:t>eToolbox</a:t>
            </a:r>
            <a:r>
              <a:rPr lang="en-US" sz="2000" dirty="0"/>
              <a:t> is extremely useful.</a:t>
            </a:r>
          </a:p>
          <a:p>
            <a:r>
              <a:rPr lang="en-US" sz="2000" dirty="0"/>
              <a:t>All labs are supporting strongly their MQXFA effort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5</a:t>
            </a:r>
          </a:p>
        </p:txBody>
      </p:sp>
    </p:spTree>
    <p:extLst>
      <p:ext uri="{BB962C8B-B14F-4D97-AF65-F5344CB8AC3E}">
        <p14:creationId xmlns:p14="http://schemas.microsoft.com/office/powerpoint/2010/main" val="273629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Does the project understand its dependencies on </a:t>
            </a:r>
            <a:r>
              <a:rPr lang="en-US" sz="2000" i="1" dirty="0">
                <a:highlight>
                  <a:srgbClr val="FFFF00"/>
                </a:highlight>
              </a:rPr>
              <a:t>outside resources </a:t>
            </a:r>
            <a:r>
              <a:rPr lang="en-US" sz="2000" i="1" dirty="0"/>
              <a:t>such as international collaborators and participation by researchers with </a:t>
            </a:r>
            <a:r>
              <a:rPr lang="en-US" sz="2000" i="1" dirty="0">
                <a:highlight>
                  <a:srgbClr val="FFFF00"/>
                </a:highlight>
              </a:rPr>
              <a:t>other funding sources</a:t>
            </a:r>
            <a:r>
              <a:rPr lang="en-US" sz="2000" i="1" dirty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Magnet scope (302.2) does not need outside resources nor other funding sources.</a:t>
            </a:r>
          </a:p>
          <a:p>
            <a:endParaRPr lang="en-US" sz="2400" dirty="0"/>
          </a:p>
          <a:p>
            <a:r>
              <a:rPr lang="en-US" sz="2400" dirty="0"/>
              <a:t>There is only one external dependence left: material for CLIQ leads to be delivered by CERN</a:t>
            </a:r>
          </a:p>
          <a:p>
            <a:pPr lvl="1"/>
            <a:r>
              <a:rPr lang="en-US" sz="2000" dirty="0"/>
              <a:t>We have received material for ~18 CLIQ leads, and the remaining material is being shipped</a:t>
            </a:r>
            <a:endParaRPr lang="en-US" sz="2000" dirty="0">
              <a:solidFill>
                <a:srgbClr val="FF0000"/>
              </a:solidFill>
            </a:endParaRPr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6</a:t>
            </a:r>
          </a:p>
        </p:txBody>
      </p:sp>
    </p:spTree>
    <p:extLst>
      <p:ext uri="{BB962C8B-B14F-4D97-AF65-F5344CB8AC3E}">
        <p14:creationId xmlns:p14="http://schemas.microsoft.com/office/powerpoint/2010/main" val="320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692696"/>
            <a:ext cx="7920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Does the project have a certified </a:t>
            </a:r>
            <a:r>
              <a:rPr lang="en-US" sz="2000" i="1" dirty="0">
                <a:highlight>
                  <a:srgbClr val="FFFF00"/>
                </a:highlight>
              </a:rPr>
              <a:t>Earned Value Management System </a:t>
            </a:r>
            <a:r>
              <a:rPr lang="en-US" sz="2000" i="1" dirty="0"/>
              <a:t>and has the project demonstrated an effective implementation?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200" dirty="0"/>
              <a:t>AUP is using FNAL Earned Value Management System. </a:t>
            </a:r>
          </a:p>
          <a:p>
            <a:pPr lvl="1"/>
            <a:endParaRPr lang="en-US" sz="1800" dirty="0"/>
          </a:p>
          <a:p>
            <a:r>
              <a:rPr lang="en-US" sz="2200" dirty="0"/>
              <a:t>All MQXFA CAMs are using it properly and timely, and </a:t>
            </a:r>
            <a:r>
              <a:rPr lang="en-US" sz="2400" dirty="0"/>
              <a:t>FNAL CAM </a:t>
            </a:r>
            <a:r>
              <a:rPr lang="en-US" sz="2400" dirty="0" err="1"/>
              <a:t>eToolbox</a:t>
            </a:r>
            <a:r>
              <a:rPr lang="en-US" sz="2400" dirty="0"/>
              <a:t> is extremely useful.</a:t>
            </a:r>
            <a:endParaRPr lang="en-US" sz="2200" dirty="0"/>
          </a:p>
          <a:p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3EFB83-FC55-4E7D-B5FE-E2B343E50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363028"/>
            <a:ext cx="6958890" cy="34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1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69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Is the </a:t>
            </a:r>
            <a:r>
              <a:rPr lang="en-US" sz="2000" i="1" dirty="0">
                <a:highlight>
                  <a:srgbClr val="FFFF00"/>
                </a:highlight>
              </a:rPr>
              <a:t>BCP documentation </a:t>
            </a:r>
            <a:r>
              <a:rPr lang="en-US" sz="2000" i="1" dirty="0"/>
              <a:t>complete and in good order?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All documentation is complete and approved</a:t>
            </a:r>
          </a:p>
          <a:p>
            <a:r>
              <a:rPr lang="en-US" sz="2000" dirty="0"/>
              <a:t>Project Management Plan (US-HiLumi-doc-437) </a:t>
            </a:r>
          </a:p>
          <a:p>
            <a:r>
              <a:rPr lang="en-US" sz="2000" dirty="0"/>
              <a:t>WBS dictionary (US-HiLumi-doc-36) </a:t>
            </a:r>
          </a:p>
          <a:p>
            <a:r>
              <a:rPr lang="en-US" sz="2000" dirty="0"/>
              <a:t>MQXFA Functional Requirements Specification (US-HiLumi-doc-36)</a:t>
            </a:r>
          </a:p>
          <a:p>
            <a:r>
              <a:rPr lang="en-US" sz="2000" dirty="0"/>
              <a:t>Acceptance Criteria Part A: MQXFA Magnet (US-HiLumi-doc-1103)</a:t>
            </a:r>
          </a:p>
          <a:p>
            <a:r>
              <a:rPr lang="en-US" sz="2000" dirty="0"/>
              <a:t>MQXFA Magnet Final Design Report (US-HiLumi-doc-948)</a:t>
            </a:r>
          </a:p>
          <a:p>
            <a:r>
              <a:rPr lang="en-US" sz="2000" dirty="0"/>
              <a:t>Magnet Interface Specification (US-HiLumi-doc-1674)</a:t>
            </a:r>
          </a:p>
          <a:p>
            <a:r>
              <a:rPr lang="en-US" sz="2000" dirty="0"/>
              <a:t>Interface Control Documents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000" dirty="0"/>
              <a:t>Documentation for </a:t>
            </a:r>
            <a:r>
              <a:rPr lang="en-US" sz="2000" dirty="0" err="1"/>
              <a:t>rebaseline</a:t>
            </a:r>
            <a:r>
              <a:rPr lang="en-US" sz="2000" dirty="0"/>
              <a:t> analysis:</a:t>
            </a:r>
          </a:p>
          <a:p>
            <a:r>
              <a:rPr lang="en-US" sz="2000" i="1" dirty="0"/>
              <a:t>Root Cause Analysis of Cost Overruns and Schedule Delays (US-HiLumi-doc-4319)</a:t>
            </a:r>
          </a:p>
          <a:p>
            <a:r>
              <a:rPr lang="en-US" sz="2000" i="1" dirty="0"/>
              <a:t>Analysis of MQXFA07 Test Non-Conformity (US-HiLumi-doc-4293)</a:t>
            </a:r>
          </a:p>
          <a:p>
            <a:r>
              <a:rPr lang="en-US" sz="2000" i="1" dirty="0"/>
              <a:t>Baseline Change Proposal (BCP) in (US-HiLumi-Doc-4356)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Rebaseline DOE Rev.  – Dec. 13–15 2022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BDD7FF-BCF7-40A5-BB13-9207D3C1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5" y="0"/>
            <a:ext cx="7920000" cy="720000"/>
          </a:xfrm>
        </p:spPr>
        <p:txBody>
          <a:bodyPr/>
          <a:lstStyle/>
          <a:p>
            <a:r>
              <a:rPr lang="en-US" dirty="0"/>
              <a:t>Charge Question 8</a:t>
            </a:r>
          </a:p>
        </p:txBody>
      </p:sp>
    </p:spTree>
    <p:extLst>
      <p:ext uri="{BB962C8B-B14F-4D97-AF65-F5344CB8AC3E}">
        <p14:creationId xmlns:p14="http://schemas.microsoft.com/office/powerpoint/2010/main" val="2242901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8946e33d-fd2f-4ae4-8ee9-d90c129cdf9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58643</TotalTime>
  <Words>1371</Words>
  <Application>Microsoft Office PowerPoint</Application>
  <PresentationFormat>On-screen Show (4:3)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Magnets 302.2 – Charge Summary &amp; Previous Reviews Recommendations </vt:lpstr>
      <vt:lpstr>Charge Question 1</vt:lpstr>
      <vt:lpstr>Charge Question 2</vt:lpstr>
      <vt:lpstr>Charge Question 3</vt:lpstr>
      <vt:lpstr>Charge Question 4</vt:lpstr>
      <vt:lpstr>Charge Question 5</vt:lpstr>
      <vt:lpstr>Charge Question 6</vt:lpstr>
      <vt:lpstr>Charge Question 7</vt:lpstr>
      <vt:lpstr>Charge Question 8</vt:lpstr>
      <vt:lpstr>Charge Question 9</vt:lpstr>
      <vt:lpstr>Charge Question 10</vt:lpstr>
      <vt:lpstr>Charge Question 11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948</cp:revision>
  <cp:lastPrinted>2018-11-30T00:18:13Z</cp:lastPrinted>
  <dcterms:created xsi:type="dcterms:W3CDTF">2016-03-23T12:58:39Z</dcterms:created>
  <dcterms:modified xsi:type="dcterms:W3CDTF">2022-11-18T19:46:53Z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