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8" r:id="rId5"/>
  </p:sldMasterIdLst>
  <p:notesMasterIdLst>
    <p:notesMasterId r:id="rId26"/>
  </p:notesMasterIdLst>
  <p:handoutMasterIdLst>
    <p:handoutMasterId r:id="rId27"/>
  </p:handoutMasterIdLst>
  <p:sldIdLst>
    <p:sldId id="263" r:id="rId6"/>
    <p:sldId id="354" r:id="rId7"/>
    <p:sldId id="356" r:id="rId8"/>
    <p:sldId id="759" r:id="rId9"/>
    <p:sldId id="437" r:id="rId10"/>
    <p:sldId id="1105" r:id="rId11"/>
    <p:sldId id="435" r:id="rId12"/>
    <p:sldId id="1152" r:id="rId13"/>
    <p:sldId id="1154" r:id="rId14"/>
    <p:sldId id="1159" r:id="rId15"/>
    <p:sldId id="1155" r:id="rId16"/>
    <p:sldId id="1156" r:id="rId17"/>
    <p:sldId id="438" r:id="rId18"/>
    <p:sldId id="403" r:id="rId19"/>
    <p:sldId id="1158" r:id="rId20"/>
    <p:sldId id="392" r:id="rId21"/>
    <p:sldId id="515" r:id="rId22"/>
    <p:sldId id="377" r:id="rId23"/>
    <p:sldId id="1157" r:id="rId24"/>
    <p:sldId id="379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00"/>
    <a:srgbClr val="FFE699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0" autoAdjust="0"/>
    <p:restoredTop sz="96407" autoAdjust="0"/>
  </p:normalViewPr>
  <p:slideViewPr>
    <p:cSldViewPr snapToObjects="1" showGuides="1">
      <p:cViewPr varScale="1">
        <p:scale>
          <a:sx n="112" d="100"/>
          <a:sy n="112" d="100"/>
        </p:scale>
        <p:origin x="648" y="6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B0F276-C90F-EE40-A60D-12B4AA5B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53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76FA-4A0F-E24B-9298-03D0C020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65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CC318-7D30-5748-B35B-E093CE35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81D83-D392-484C-A88E-6AB33035C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1C0938-3010-8148-8020-61B47D4AF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B0F276-C90F-EE40-A60D-12B4AA5B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76FA-4A0F-E24B-9298-03D0C020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CC318-7D30-5748-B35B-E093CE35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626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81D83-D392-484C-A88E-6AB33035C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39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1C0938-3010-8148-8020-61B47D4AF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50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302.2.01 – Magnet Integration and Coordination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G. Ambrosio - FNAL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HL-LHC AUP </a:t>
            </a:r>
            <a:r>
              <a:rPr lang="en-US" dirty="0" err="1"/>
              <a:t>Rebaseline</a:t>
            </a:r>
            <a:r>
              <a:rPr lang="en-US" dirty="0"/>
              <a:t> DOE Rev.  – Dec. 13–15, 2022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800"/>
            <a:ext cx="7920000" cy="720000"/>
          </a:xfrm>
        </p:spPr>
        <p:txBody>
          <a:bodyPr/>
          <a:lstStyle/>
          <a:p>
            <a:r>
              <a:rPr lang="en-US" dirty="0"/>
              <a:t>WBS 302.2.01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C7D0FF-57D7-084B-891B-FCE4C6EFF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F8CCB-13A5-4D1E-829F-F94F3A37BF6A}"/>
              </a:ext>
            </a:extLst>
          </p:cNvPr>
          <p:cNvSpPr txBox="1"/>
          <p:nvPr/>
        </p:nvSpPr>
        <p:spPr>
          <a:xfrm>
            <a:off x="7812360" y="62172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8490F-0A96-4C48-A4C9-FE5C1F402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696"/>
            <a:ext cx="9144000" cy="51816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D3E5D1-2D4D-4D0C-B257-9253B70689F7}"/>
              </a:ext>
            </a:extLst>
          </p:cNvPr>
          <p:cNvSpPr/>
          <p:nvPr/>
        </p:nvSpPr>
        <p:spPr>
          <a:xfrm>
            <a:off x="1331640" y="2420888"/>
            <a:ext cx="5256584" cy="1656184"/>
          </a:xfrm>
          <a:prstGeom prst="roundRect">
            <a:avLst>
              <a:gd name="adj" fmla="val 10099"/>
            </a:avLst>
          </a:prstGeom>
          <a:noFill/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FDED-C0D1-4DAC-9F3C-C5310388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16632"/>
            <a:ext cx="8136464" cy="720000"/>
          </a:xfrm>
        </p:spPr>
        <p:txBody>
          <a:bodyPr/>
          <a:lstStyle/>
          <a:p>
            <a:r>
              <a:rPr lang="en-US" dirty="0"/>
              <a:t>WBS 302.2.01: Cost and Schedule </a:t>
            </a:r>
            <a:br>
              <a:rPr lang="en-US" dirty="0"/>
            </a:br>
            <a:r>
              <a:rPr lang="en-US" dirty="0"/>
              <a:t>Performance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F2B2-F71D-4238-A98E-64F1FDD5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35" y="5718049"/>
            <a:ext cx="7920000" cy="694424"/>
          </a:xfrm>
        </p:spPr>
        <p:txBody>
          <a:bodyPr>
            <a:normAutofit/>
          </a:bodyPr>
          <a:lstStyle/>
          <a:p>
            <a:r>
              <a:rPr lang="en-US" dirty="0"/>
              <a:t>On schedule and ~on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5F45-2533-4A81-A58D-0995DB3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B43ED-20FB-431C-818F-C3FFE824F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DOE Rev.  – Dec. 13–15,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08E1B2-C3CE-42D6-A427-95B9D0F694D8}"/>
              </a:ext>
            </a:extLst>
          </p:cNvPr>
          <p:cNvSpPr/>
          <p:nvPr/>
        </p:nvSpPr>
        <p:spPr>
          <a:xfrm>
            <a:off x="2843808" y="2458597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409F1E-6A4B-4279-8C5A-D74634A9A3DD}"/>
              </a:ext>
            </a:extLst>
          </p:cNvPr>
          <p:cNvSpPr txBox="1"/>
          <p:nvPr/>
        </p:nvSpPr>
        <p:spPr>
          <a:xfrm>
            <a:off x="187271" y="3810118"/>
            <a:ext cx="150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Cost Performance Index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EE491-68E0-4C5C-9938-ADFCC8966981}"/>
              </a:ext>
            </a:extLst>
          </p:cNvPr>
          <p:cNvSpPr txBox="1"/>
          <p:nvPr/>
        </p:nvSpPr>
        <p:spPr>
          <a:xfrm>
            <a:off x="187271" y="2596290"/>
            <a:ext cx="188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Schedule Performance Index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9803D-56F2-4DA4-BD93-B07DA310D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6409" r="68644"/>
          <a:stretch/>
        </p:blipFill>
        <p:spPr>
          <a:xfrm>
            <a:off x="467544" y="1139951"/>
            <a:ext cx="3384376" cy="10346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86AD1F-484F-4397-B445-B74472A0489F}"/>
              </a:ext>
            </a:extLst>
          </p:cNvPr>
          <p:cNvSpPr/>
          <p:nvPr/>
        </p:nvSpPr>
        <p:spPr>
          <a:xfrm>
            <a:off x="3367240" y="2196493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* Dollars in thousands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2575F-A63E-4C2D-872E-1632FA3C2736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50573-F85B-4857-9427-36D241FC9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29" y="1347784"/>
            <a:ext cx="5053751" cy="7966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31D8CA-58DB-46EC-B850-566EFB010657}"/>
              </a:ext>
            </a:extLst>
          </p:cNvPr>
          <p:cNvSpPr/>
          <p:nvPr/>
        </p:nvSpPr>
        <p:spPr>
          <a:xfrm>
            <a:off x="467543" y="1363581"/>
            <a:ext cx="8424937" cy="796609"/>
          </a:xfrm>
          <a:prstGeom prst="rect">
            <a:avLst/>
          </a:prstGeom>
          <a:noFill/>
          <a:ln w="571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1F108B-CB9E-4340-A08A-69943781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6" y="2578822"/>
            <a:ext cx="6876254" cy="31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9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4F81-9F9F-44AA-BA72-7177AB92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704416" cy="720000"/>
          </a:xfrm>
        </p:spPr>
        <p:txBody>
          <a:bodyPr/>
          <a:lstStyle/>
          <a:p>
            <a:r>
              <a:rPr lang="en-US" dirty="0"/>
              <a:t>WBS 302.2.01: Estimate at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7323-F8B5-40F8-953B-74A524A3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205533"/>
            <a:ext cx="8208472" cy="2808312"/>
          </a:xfrm>
        </p:spPr>
        <p:txBody>
          <a:bodyPr>
            <a:normAutofit/>
          </a:bodyPr>
          <a:lstStyle/>
          <a:p>
            <a:r>
              <a:rPr lang="en-US" dirty="0"/>
              <a:t>Estimate at Complete (EAC) is $6,195k</a:t>
            </a:r>
          </a:p>
          <a:p>
            <a:r>
              <a:rPr lang="en-US" dirty="0"/>
              <a:t>Variance at Complete (VAC) is -$288k</a:t>
            </a:r>
          </a:p>
          <a:p>
            <a:pPr lvl="1"/>
            <a:r>
              <a:rPr lang="en-US" dirty="0"/>
              <a:t>Mostly due to effort for MQXFA07/08 analysis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5B8B-8153-4E20-A8EE-D57F0BB6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A1034-59EF-4F54-9350-15CEFBE56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DOE Rev.  – Dec. 13–15,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856F6-84A2-4AA4-B0DF-7BD8D2D4BD1B}"/>
              </a:ext>
            </a:extLst>
          </p:cNvPr>
          <p:cNvSpPr/>
          <p:nvPr/>
        </p:nvSpPr>
        <p:spPr>
          <a:xfrm>
            <a:off x="1403648" y="2503929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* Dollars in thousands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880E0-9666-4F25-BE22-5D72C8B89476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30495-56DF-4B3C-80E4-B79C7541A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47857"/>
            <a:ext cx="5743842" cy="10869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82F530-B841-421C-B58D-CD19EAA51441}"/>
              </a:ext>
            </a:extLst>
          </p:cNvPr>
          <p:cNvSpPr/>
          <p:nvPr/>
        </p:nvSpPr>
        <p:spPr>
          <a:xfrm>
            <a:off x="1475656" y="1351441"/>
            <a:ext cx="5743842" cy="1083398"/>
          </a:xfrm>
          <a:prstGeom prst="rect">
            <a:avLst/>
          </a:prstGeom>
          <a:noFill/>
          <a:ln w="571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9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21" y="160835"/>
            <a:ext cx="7920000" cy="720000"/>
          </a:xfrm>
        </p:spPr>
        <p:txBody>
          <a:bodyPr/>
          <a:lstStyle/>
          <a:p>
            <a:r>
              <a:rPr lang="en-US" sz="3200" dirty="0"/>
              <a:t>WBS 302.2.01: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B4EB9-6B66-4C76-8CC9-9007A89F7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DOE Rev.  – Dec. 13–15,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CBB31B5-B55C-4C42-AC95-27828A91F610}"/>
              </a:ext>
            </a:extLst>
          </p:cNvPr>
          <p:cNvSpPr txBox="1">
            <a:spLocks/>
          </p:cNvSpPr>
          <p:nvPr/>
        </p:nvSpPr>
        <p:spPr>
          <a:xfrm>
            <a:off x="394584" y="1048433"/>
            <a:ext cx="8137416" cy="102665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WBS element owns all risks affecting integration of magnet components</a:t>
            </a:r>
          </a:p>
          <a:p>
            <a:pPr lvl="1"/>
            <a:r>
              <a:rPr lang="en-US" dirty="0"/>
              <a:t>For instance, coil/magnet fabrication yield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4E78D-7105-4A39-88C5-91AFC42E7FED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9D01A2-FBA6-42E2-AA74-0DFDC9159FDF}"/>
              </a:ext>
            </a:extLst>
          </p:cNvPr>
          <p:cNvSpPr txBox="1"/>
          <p:nvPr/>
        </p:nvSpPr>
        <p:spPr>
          <a:xfrm>
            <a:off x="269877" y="4437442"/>
            <a:ext cx="8622604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(*) These risks have a separate COVID component in the risk register to account for additional probability/impact due to COVID pandemic.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BAD07F-C7CF-4310-B2BB-13BEE2DC7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68815"/>
              </p:ext>
            </p:extLst>
          </p:nvPr>
        </p:nvGraphicFramePr>
        <p:xfrm>
          <a:off x="269877" y="2413219"/>
          <a:ext cx="8694611" cy="1732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948">
                  <a:extLst>
                    <a:ext uri="{9D8B030D-6E8A-4147-A177-3AD203B41FA5}">
                      <a16:colId xmlns:a16="http://schemas.microsoft.com/office/drawing/2014/main" val="1245703795"/>
                    </a:ext>
                  </a:extLst>
                </a:gridCol>
                <a:gridCol w="5928641">
                  <a:extLst>
                    <a:ext uri="{9D8B030D-6E8A-4147-A177-3AD203B41FA5}">
                      <a16:colId xmlns:a16="http://schemas.microsoft.com/office/drawing/2014/main" val="3070358817"/>
                    </a:ext>
                  </a:extLst>
                </a:gridCol>
                <a:gridCol w="888022">
                  <a:extLst>
                    <a:ext uri="{9D8B030D-6E8A-4147-A177-3AD203B41FA5}">
                      <a16:colId xmlns:a16="http://schemas.microsoft.com/office/drawing/2014/main" val="1428967319"/>
                    </a:ext>
                  </a:extLst>
                </a:gridCol>
              </a:tblGrid>
              <a:tr h="288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RT-302-2-01-008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Magnet integration issue causes component rework and schedule delay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High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9524574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RT-302-2-01-004 (*)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Coils fail to meet specification and are rejected at FNAL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High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346906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RT-302-2-01-005 (*)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Coils fail to meet specification and are rejected at BNL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High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178827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RT-302-2-01-003 (*)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Series magnets fail to meet yield assumption in baseline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Medium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823560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RT-302-2-01-012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Coil/Magnet shipping or handling damage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Medium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7259457"/>
                  </a:ext>
                </a:extLst>
              </a:tr>
              <a:tr h="288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RT-302-2-01-017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Addition of new </a:t>
                      </a:r>
                      <a:r>
                        <a:rPr lang="en-US" sz="1400" u="none" strike="noStrike" dirty="0" err="1">
                          <a:effectLst/>
                        </a:rPr>
                        <a:t>hipot</a:t>
                      </a:r>
                      <a:r>
                        <a:rPr lang="en-US" sz="1400" u="none" strike="noStrike" dirty="0">
                          <a:effectLst/>
                        </a:rPr>
                        <a:t> test in helium gas reduces the coil yield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Medium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5350549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C401E0-42CC-48F0-930F-F6AF1A71BC91}"/>
              </a:ext>
            </a:extLst>
          </p:cNvPr>
          <p:cNvSpPr/>
          <p:nvPr/>
        </p:nvSpPr>
        <p:spPr>
          <a:xfrm>
            <a:off x="251520" y="2709564"/>
            <a:ext cx="8712968" cy="89865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0265D0-DEEF-4923-969D-1566F7499D70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4581179" y="3608215"/>
            <a:ext cx="206845" cy="82922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639330-961F-48E6-81E8-BF2997C42700}"/>
              </a:ext>
            </a:extLst>
          </p:cNvPr>
          <p:cNvSpPr txBox="1"/>
          <p:nvPr/>
        </p:nvSpPr>
        <p:spPr>
          <a:xfrm>
            <a:off x="251521" y="5251989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There is high probability we will need to add a few coils to the Baseline.</a:t>
            </a:r>
          </a:p>
          <a:p>
            <a:r>
              <a:rPr lang="en-US" i="1" dirty="0"/>
              <a:t>This is no problem because components (strand and coil parts) are available, and there is enough money in the risk contingency for this risk</a:t>
            </a:r>
          </a:p>
        </p:txBody>
      </p:sp>
    </p:spTree>
    <p:extLst>
      <p:ext uri="{BB962C8B-B14F-4D97-AF65-F5344CB8AC3E}">
        <p14:creationId xmlns:p14="http://schemas.microsoft.com/office/powerpoint/2010/main" val="3794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302.2.01: ES&amp;H and QA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22" y="1042317"/>
            <a:ext cx="8281555" cy="50509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special hazards for this WBS element, which involves mostly office work.</a:t>
            </a:r>
          </a:p>
          <a:p>
            <a:pPr lvl="1"/>
            <a:r>
              <a:rPr lang="en-US" sz="2000" dirty="0"/>
              <a:t>A few discrete activities (for instance coil autopsy) require use of PPE and following ES&amp;H procedures including COVID-restrictions</a:t>
            </a:r>
          </a:p>
          <a:p>
            <a:pPr lvl="1"/>
            <a:r>
              <a:rPr lang="en-US" sz="2000" dirty="0"/>
              <a:t>AUP Hazard Analysis Report (HAR) </a:t>
            </a:r>
            <a:r>
              <a:rPr lang="en-US" sz="2000" dirty="0">
                <a:solidFill>
                  <a:srgbClr val="5F5F5F"/>
                </a:solidFill>
              </a:rPr>
              <a:t>in US-HiLumi-doc-1121</a:t>
            </a:r>
          </a:p>
          <a:p>
            <a:pPr lvl="1"/>
            <a:r>
              <a:rPr lang="en-US" sz="2000" dirty="0"/>
              <a:t>Very small COVID impact</a:t>
            </a:r>
          </a:p>
          <a:p>
            <a:pPr lvl="3"/>
            <a:endParaRPr lang="en-US" dirty="0"/>
          </a:p>
          <a:p>
            <a:r>
              <a:rPr lang="en-US" dirty="0"/>
              <a:t>Together with QA manager supervise that: </a:t>
            </a:r>
          </a:p>
          <a:p>
            <a:pPr lvl="1"/>
            <a:r>
              <a:rPr lang="en-US" dirty="0"/>
              <a:t>AUP QA plan is applied by all labs</a:t>
            </a:r>
          </a:p>
          <a:p>
            <a:pPr lvl="2"/>
            <a:r>
              <a:rPr lang="en-US" dirty="0"/>
              <a:t>AUP Quality Assurance Plan in US-HiLumi-doc-80</a:t>
            </a:r>
          </a:p>
          <a:p>
            <a:pPr lvl="1"/>
            <a:r>
              <a:rPr lang="en-US" dirty="0"/>
              <a:t>Relevant documents are complete and under version control </a:t>
            </a:r>
          </a:p>
          <a:p>
            <a:pPr lvl="1"/>
            <a:r>
              <a:rPr lang="en-US" dirty="0"/>
              <a:t>Required documentation (MIPs), data (in MTF folders), and drawings (in CDD) are sent to CERN timely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96" y="6356350"/>
            <a:ext cx="360000" cy="360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DOE Rev.  – Dec. 13–15,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6C8EA-7F69-42AA-8E60-AEEC9A91D643}"/>
              </a:ext>
            </a:extLst>
          </p:cNvPr>
          <p:cNvSpPr txBox="1"/>
          <p:nvPr/>
        </p:nvSpPr>
        <p:spPr>
          <a:xfrm>
            <a:off x="7668344" y="44624"/>
            <a:ext cx="13901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#10</a:t>
            </a:r>
          </a:p>
        </p:txBody>
      </p:sp>
    </p:spTree>
    <p:extLst>
      <p:ext uri="{BB962C8B-B14F-4D97-AF65-F5344CB8AC3E}">
        <p14:creationId xmlns:p14="http://schemas.microsoft.com/office/powerpoint/2010/main" val="246194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302.2.01: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658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CA is proceeding according to the baseline plan.</a:t>
            </a:r>
          </a:p>
          <a:p>
            <a:pPr lvl="4"/>
            <a:endParaRPr lang="en-US" dirty="0"/>
          </a:p>
          <a:p>
            <a:r>
              <a:rPr lang="en-US" dirty="0"/>
              <a:t>It owns the largest MQXFA risks. They are monitored on monthly basis, and actions were taken to improve yield</a:t>
            </a:r>
          </a:p>
          <a:p>
            <a:pPr lvl="1"/>
            <a:r>
              <a:rPr lang="en-US" dirty="0"/>
              <a:t>A few additional coils may be needed by end of project; strand and parts are available</a:t>
            </a:r>
          </a:p>
          <a:p>
            <a:pPr lvl="1"/>
            <a:endParaRPr lang="en-US" dirty="0"/>
          </a:p>
          <a:p>
            <a:r>
              <a:rPr lang="en-US" dirty="0"/>
              <a:t>This CA is confident to complete its scope within re-baselined cost and schedule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512816-28A5-B241-AAB2-30EC23B9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DOE Rev.  – Dec. 13–15, 2022</a:t>
            </a:r>
            <a:endParaRPr lang="en-GB" dirty="0">
              <a:solidFill>
                <a:srgbClr val="64B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4666-BA24-4175-9C32-19348EE0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1E29-C5FC-4AAA-A13A-38DBD71A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43F1-5141-48A8-81C1-856E4D90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5E7DEC-33CF-4943-9CC5-A24672DD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5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1D54-1144-42C2-B670-140DDDEE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128352" cy="720000"/>
          </a:xfrm>
        </p:spPr>
        <p:txBody>
          <a:bodyPr/>
          <a:lstStyle/>
          <a:p>
            <a:r>
              <a:rPr lang="en-US" dirty="0"/>
              <a:t>WBS 302.2.01: WBS Contingency Consumption by Other Causes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912B5-709A-4CBB-9787-FF9D915F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B5C6A-7840-461B-BF32-A38B80D51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59E4DB-F242-4764-A519-C2BBF73DC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367204"/>
              </p:ext>
            </p:extLst>
          </p:nvPr>
        </p:nvGraphicFramePr>
        <p:xfrm>
          <a:off x="706031" y="2596148"/>
          <a:ext cx="7787456" cy="2708910"/>
        </p:xfrm>
        <a:graphic>
          <a:graphicData uri="http://schemas.openxmlformats.org/drawingml/2006/table">
            <a:tbl>
              <a:tblPr/>
              <a:tblGrid>
                <a:gridCol w="1597771">
                  <a:extLst>
                    <a:ext uri="{9D8B030D-6E8A-4147-A177-3AD203B41FA5}">
                      <a16:colId xmlns:a16="http://schemas.microsoft.com/office/drawing/2014/main" val="222785948"/>
                    </a:ext>
                  </a:extLst>
                </a:gridCol>
                <a:gridCol w="5316953">
                  <a:extLst>
                    <a:ext uri="{9D8B030D-6E8A-4147-A177-3AD203B41FA5}">
                      <a16:colId xmlns:a16="http://schemas.microsoft.com/office/drawing/2014/main" val="2205762942"/>
                    </a:ext>
                  </a:extLst>
                </a:gridCol>
                <a:gridCol w="872732">
                  <a:extLst>
                    <a:ext uri="{9D8B030D-6E8A-4147-A177-3AD203B41FA5}">
                      <a16:colId xmlns:a16="http://schemas.microsoft.com/office/drawing/2014/main" val="3820009056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TOP-10 OTHER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BCRs/EAC-MAs/CVs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WBS Cost Impact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043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302.2.01 Magnet Integration &amp; Coordination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$1,400,180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372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AUP_0265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 Assembly and Vertical Testing Schedule Revisions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$215,776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6786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EAC-MA-SV-2-01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LOE to account for the difference in completion of work between the baseline schedule and the PMB (see LOE for diff between WS vs BL tab)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$199,000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2380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AUP_0145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 - Spring 2020 - Control Accounts in 302.2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$197,528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3452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AUP_0237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 - Summer 2021 - Control Account 302.2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$196,904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144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AUP_0088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Disassembly and Assembly of Mirror Magnet for QH analysis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$163,622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2492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AUP_0066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Hours for Quench Heater Investigation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$134,691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4738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CV-302.2.01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302.2.01 Magnet Integration &amp; Coordination Cost Variance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$87,095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6019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AUP_0108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of Mirror Magnet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$73,318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5869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AUP_0215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Engineering Effort for FY21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$69,418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3495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AUP_0110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Hours for QH Analysis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$62,828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144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0FB70B-FD26-4E8A-A453-3A153259F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60674"/>
              </p:ext>
            </p:extLst>
          </p:nvPr>
        </p:nvGraphicFramePr>
        <p:xfrm>
          <a:off x="913830" y="1421493"/>
          <a:ext cx="7371859" cy="532130"/>
        </p:xfrm>
        <a:graphic>
          <a:graphicData uri="http://schemas.openxmlformats.org/drawingml/2006/table">
            <a:tbl>
              <a:tblPr/>
              <a:tblGrid>
                <a:gridCol w="3410794">
                  <a:extLst>
                    <a:ext uri="{9D8B030D-6E8A-4147-A177-3AD203B41FA5}">
                      <a16:colId xmlns:a16="http://schemas.microsoft.com/office/drawing/2014/main" val="4230408361"/>
                    </a:ext>
                  </a:extLst>
                </a:gridCol>
                <a:gridCol w="893614">
                  <a:extLst>
                    <a:ext uri="{9D8B030D-6E8A-4147-A177-3AD203B41FA5}">
                      <a16:colId xmlns:a16="http://schemas.microsoft.com/office/drawing/2014/main" val="3993786359"/>
                    </a:ext>
                  </a:extLst>
                </a:gridCol>
                <a:gridCol w="819146">
                  <a:extLst>
                    <a:ext uri="{9D8B030D-6E8A-4147-A177-3AD203B41FA5}">
                      <a16:colId xmlns:a16="http://schemas.microsoft.com/office/drawing/2014/main" val="1426811318"/>
                    </a:ext>
                  </a:extLst>
                </a:gridCol>
                <a:gridCol w="757993">
                  <a:extLst>
                    <a:ext uri="{9D8B030D-6E8A-4147-A177-3AD203B41FA5}">
                      <a16:colId xmlns:a16="http://schemas.microsoft.com/office/drawing/2014/main" val="687508321"/>
                    </a:ext>
                  </a:extLst>
                </a:gridCol>
                <a:gridCol w="713271">
                  <a:extLst>
                    <a:ext uri="{9D8B030D-6E8A-4147-A177-3AD203B41FA5}">
                      <a16:colId xmlns:a16="http://schemas.microsoft.com/office/drawing/2014/main" val="917998975"/>
                    </a:ext>
                  </a:extLst>
                </a:gridCol>
                <a:gridCol w="777041">
                  <a:extLst>
                    <a:ext uri="{9D8B030D-6E8A-4147-A177-3AD203B41FA5}">
                      <a16:colId xmlns:a16="http://schemas.microsoft.com/office/drawing/2014/main" val="2764085368"/>
                    </a:ext>
                  </a:extLst>
                </a:gridCol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WBS Estimate at Completion (EAC)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CD-2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 Consumption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43455"/>
                  </a:ext>
                </a:extLst>
              </a:tr>
              <a:tr h="161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Ab. Esc.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316442"/>
                  </a:ext>
                </a:extLst>
              </a:tr>
              <a:tr h="137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302.2.01 Magnet Integration &amp; Coordination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$4,067,707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$671,277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$1,455,899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$6,194,883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54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925A-DAF5-3446-BBA0-F176EE9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 Resource Type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5BBC-F515-FF46-ADC5-7E25401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F6DDE3-194E-654A-A4CE-9F6A9E0B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A4B397-7732-46A9-B662-027419FC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2523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EB0087A-905C-4DDE-A5EC-6FDA06613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12" y="3502833"/>
            <a:ext cx="20193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Text Box">
            <a:extLst>
              <a:ext uri="{FF2B5EF4-FFF2-40B4-BE49-F238E27FC236}">
                <a16:creationId xmlns:a16="http://schemas.microsoft.com/office/drawing/2014/main" id="{BBCE1602-ECED-4229-943F-16CC6F73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9450"/>
            <a:ext cx="11525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93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66F-872D-694B-8E64-BFAD8907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302.2.01 Estimate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BE1C-0768-8D42-8131-21057950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AB8F94-A1B9-0348-AFA2-79AED8B2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HL-LHC AUP Rebaseline DOE Rev.  – Dec. 13–15, 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7AFA6E9-598A-4B9F-AF73-360E32EBD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7" y="1047750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3CD1401-AD8C-43AE-9F6E-4828DCD3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50" y="3284984"/>
            <a:ext cx="22288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3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5976224" cy="720000"/>
          </a:xfrm>
        </p:spPr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24744"/>
            <a:ext cx="79200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Scope, Interfaces, Dependencies &amp; Team</a:t>
            </a:r>
          </a:p>
          <a:p>
            <a:r>
              <a:rPr lang="en-US" dirty="0"/>
              <a:t>Achievements &amp; Technical Status</a:t>
            </a:r>
          </a:p>
          <a:p>
            <a:r>
              <a:rPr lang="en-US" dirty="0"/>
              <a:t>Contingency Consumption and COVID Impact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 and Schedule Performance &amp; VAR Reports</a:t>
            </a:r>
          </a:p>
          <a:p>
            <a:r>
              <a:rPr lang="en-US" dirty="0"/>
              <a:t>QA/QC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ES&amp;H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A150EB-5B1B-7748-8DB9-CD293559A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EFD-BD6E-2045-93A1-0E19E90B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302.2.01 FTE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11A8-8C58-9B40-A19E-A251CC2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F89A36-CA77-DF43-8C6D-4B622B299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4ABECED-1393-4BF8-97BA-8F26909E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836712"/>
            <a:ext cx="7452321" cy="44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38773B3E-E659-4CC5-B5F4-00B5AFE8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84" y="5333578"/>
            <a:ext cx="6553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B81DE-26C0-4F0F-9315-339DA87D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6" y="1089093"/>
            <a:ext cx="8540661" cy="356519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478164" y="2420888"/>
            <a:ext cx="5389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Scope and WBS Deliverables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DOE Rev.  – Dec. 13–15,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4981" y="4746629"/>
            <a:ext cx="3627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WBS Dictionary: US-HiLumi-doc-39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940152" y="2420888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995936" y="2636912"/>
            <a:ext cx="864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563448" y="3068960"/>
            <a:ext cx="32408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5FB460-DEF6-48C5-90BC-61C8F96CCAD0}"/>
              </a:ext>
            </a:extLst>
          </p:cNvPr>
          <p:cNvCxnSpPr>
            <a:cxnSpLocks/>
          </p:cNvCxnSpPr>
          <p:nvPr/>
        </p:nvCxnSpPr>
        <p:spPr>
          <a:xfrm>
            <a:off x="1259632" y="2852936"/>
            <a:ext cx="52565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7630AD-7B7B-498B-AC9B-6530A8126B29}"/>
              </a:ext>
            </a:extLst>
          </p:cNvPr>
          <p:cNvCxnSpPr>
            <a:cxnSpLocks/>
          </p:cNvCxnSpPr>
          <p:nvPr/>
        </p:nvCxnSpPr>
        <p:spPr>
          <a:xfrm>
            <a:off x="3491880" y="3284984"/>
            <a:ext cx="136815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D45A9B-FB13-42CD-A8A9-040E9349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6" y="4930992"/>
            <a:ext cx="7920000" cy="1284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Dedicated talks:</a:t>
            </a:r>
          </a:p>
          <a:p>
            <a:pPr lvl="1"/>
            <a:r>
              <a:rPr lang="en-US" dirty="0"/>
              <a:t>MQXF Results and Plans</a:t>
            </a:r>
          </a:p>
          <a:p>
            <a:pPr lvl="1"/>
            <a:r>
              <a:rPr lang="en-US" dirty="0"/>
              <a:t>MQXFA Shipping Requirements and Execution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EFA13-4F10-4F0D-997A-BF427925B0BA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3425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8208F9-8C77-47CA-824C-9EB9B02A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01" y="354593"/>
            <a:ext cx="7920000" cy="720000"/>
          </a:xfrm>
        </p:spPr>
        <p:txBody>
          <a:bodyPr/>
          <a:lstStyle/>
          <a:p>
            <a:r>
              <a:rPr lang="en-US" dirty="0"/>
              <a:t>Requirements, Acceptance Criteria, FDR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9E477-0C96-44AB-9006-5B0AD99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D44C7-486E-41DE-8FCE-C8442A32A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DE454-9C05-434A-91AA-7D83442F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03" y="1877967"/>
            <a:ext cx="2944191" cy="39354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A17ECE-9E72-4D73-88FE-C4718E6E663E}"/>
              </a:ext>
            </a:extLst>
          </p:cNvPr>
          <p:cNvSpPr txBox="1"/>
          <p:nvPr/>
        </p:nvSpPr>
        <p:spPr>
          <a:xfrm>
            <a:off x="3347864" y="5808055"/>
            <a:ext cx="2178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US-HiLumi-doc-1103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2CA786-FA67-4988-8C0E-4906793C6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58395"/>
            <a:ext cx="2892357" cy="39239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370DAF-33B2-421D-A946-B88D8A6EAC72}"/>
              </a:ext>
            </a:extLst>
          </p:cNvPr>
          <p:cNvSpPr txBox="1"/>
          <p:nvPr/>
        </p:nvSpPr>
        <p:spPr>
          <a:xfrm>
            <a:off x="470533" y="5810033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US-HiLumi-doc-36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DCEA7-5E87-4999-BCAB-292B2EEDF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688" y="1750164"/>
            <a:ext cx="2725877" cy="4063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7B2192-4A47-4161-9443-2B190F86BC97}"/>
              </a:ext>
            </a:extLst>
          </p:cNvPr>
          <p:cNvSpPr txBox="1"/>
          <p:nvPr/>
        </p:nvSpPr>
        <p:spPr>
          <a:xfrm>
            <a:off x="6621931" y="5806948"/>
            <a:ext cx="224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US-HiLumi-doc-948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9CFF97-C598-4F1C-AEF6-16D235C1ED60}"/>
              </a:ext>
            </a:extLst>
          </p:cNvPr>
          <p:cNvSpPr txBox="1">
            <a:spLocks/>
          </p:cNvSpPr>
          <p:nvPr/>
        </p:nvSpPr>
        <p:spPr>
          <a:xfrm>
            <a:off x="633498" y="1135547"/>
            <a:ext cx="7920000" cy="72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complete, </a:t>
            </a:r>
            <a:r>
              <a:rPr lang="en-US" u="sng" dirty="0"/>
              <a:t>updated</a:t>
            </a:r>
            <a:r>
              <a:rPr lang="en-US" dirty="0"/>
              <a:t> and approved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4DD267-9BD1-4761-8546-232D3C5A6666}"/>
              </a:ext>
            </a:extLst>
          </p:cNvPr>
          <p:cNvSpPr txBox="1"/>
          <p:nvPr/>
        </p:nvSpPr>
        <p:spPr>
          <a:xfrm>
            <a:off x="7847659" y="22461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156287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894A7-C9B2-4C10-A253-CE730F6F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" y="1985898"/>
            <a:ext cx="7606056" cy="4544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720000"/>
          </a:xfrm>
        </p:spPr>
        <p:txBody>
          <a:bodyPr/>
          <a:lstStyle/>
          <a:p>
            <a:r>
              <a:rPr lang="en-US" sz="3200" dirty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01" y="670034"/>
            <a:ext cx="8481352" cy="11123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Two</a:t>
            </a:r>
            <a:r>
              <a:rPr lang="en-US" i="1" dirty="0"/>
              <a:t> Interface Control Document </a:t>
            </a:r>
            <a:r>
              <a:rPr lang="en-US" dirty="0"/>
              <a:t>for this WBS element</a:t>
            </a:r>
          </a:p>
          <a:p>
            <a:pPr lvl="2"/>
            <a:r>
              <a:rPr lang="en-US" dirty="0"/>
              <a:t>With CERN</a:t>
            </a:r>
          </a:p>
          <a:p>
            <a:pPr lvl="2"/>
            <a:r>
              <a:rPr lang="en-US" dirty="0"/>
              <a:t>With 302.4.01 Magnet Vertical Tests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CD6AF-0F60-422B-90E3-E0F70FDC297B}"/>
              </a:ext>
            </a:extLst>
          </p:cNvPr>
          <p:cNvSpPr/>
          <p:nvPr/>
        </p:nvSpPr>
        <p:spPr>
          <a:xfrm>
            <a:off x="4283968" y="4437113"/>
            <a:ext cx="2016224" cy="28803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F2FD3A-9E22-42E8-8C45-73A5DF5E6BBD}"/>
              </a:ext>
            </a:extLst>
          </p:cNvPr>
          <p:cNvCxnSpPr>
            <a:cxnSpLocks/>
          </p:cNvCxnSpPr>
          <p:nvPr/>
        </p:nvCxnSpPr>
        <p:spPr>
          <a:xfrm>
            <a:off x="2763433" y="1824291"/>
            <a:ext cx="1677044" cy="2756838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F1222C-BB91-4CB8-A345-23112E0C6BFC}"/>
              </a:ext>
            </a:extLst>
          </p:cNvPr>
          <p:cNvCxnSpPr>
            <a:cxnSpLocks/>
          </p:cNvCxnSpPr>
          <p:nvPr/>
        </p:nvCxnSpPr>
        <p:spPr>
          <a:xfrm>
            <a:off x="2898782" y="1223510"/>
            <a:ext cx="3185386" cy="328561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A3BA2A-E690-43B0-BAFD-F19BC0A99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DOE Rev.  – Dec. 13–15,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EEBFE-E285-4AF0-9949-707D6EC5F4CE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#9</a:t>
            </a:r>
          </a:p>
        </p:txBody>
      </p:sp>
    </p:spTree>
    <p:extLst>
      <p:ext uri="{BB962C8B-B14F-4D97-AF65-F5344CB8AC3E}">
        <p14:creationId xmlns:p14="http://schemas.microsoft.com/office/powerpoint/2010/main" val="135224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6A42-1CB1-41DB-838B-C1EE91A9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Interface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5D349-59BD-4F46-8127-708F3F1A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103527"/>
            <a:ext cx="5184576" cy="4372190"/>
          </a:xfrm>
        </p:spPr>
        <p:txBody>
          <a:bodyPr/>
          <a:lstStyle/>
          <a:p>
            <a:r>
              <a:rPr lang="en-US" dirty="0"/>
              <a:t>Interfaces between Magnet and Cold-mass</a:t>
            </a:r>
          </a:p>
          <a:p>
            <a:pPr lvl="1"/>
            <a:r>
              <a:rPr lang="en-US" dirty="0"/>
              <a:t>Mechanical (including Cold-mass welding and cooling)</a:t>
            </a:r>
          </a:p>
          <a:p>
            <a:pPr lvl="1"/>
            <a:r>
              <a:rPr lang="en-US" dirty="0"/>
              <a:t>Electrical</a:t>
            </a:r>
          </a:p>
          <a:p>
            <a:r>
              <a:rPr lang="en-US" dirty="0"/>
              <a:t>Interfaces with CERN systems through the Cold-mass</a:t>
            </a:r>
          </a:p>
          <a:p>
            <a:pPr lvl="1"/>
            <a:r>
              <a:rPr lang="en-US" dirty="0"/>
              <a:t>Quench protection</a:t>
            </a:r>
          </a:p>
          <a:p>
            <a:pPr lvl="1"/>
            <a:r>
              <a:rPr lang="en-US" dirty="0"/>
              <a:t>Instrumentation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6DBE4-C7EA-4A99-AFB1-558DAACC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5816F-8D6E-4BF6-BCEE-F28C598B0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64BCD9"/>
                </a:solidFill>
              </a:rPr>
              <a:t>HL-LHC AUP Rebaseline DOE Rev.  – Dec. 13–15, 2022</a:t>
            </a:r>
            <a:endParaRPr lang="en-GB" dirty="0">
              <a:solidFill>
                <a:srgbClr val="64BCD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474ED-FF57-48A9-B42D-C2C13652CC9D}"/>
              </a:ext>
            </a:extLst>
          </p:cNvPr>
          <p:cNvSpPr txBox="1"/>
          <p:nvPr/>
        </p:nvSpPr>
        <p:spPr>
          <a:xfrm>
            <a:off x="1619672" y="6145681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US-HiLumi-doc-1674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D89DA-A7D6-44D7-9DB9-4A60346A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814"/>
            <a:ext cx="3590623" cy="5366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E8C5A8-8B44-4BE1-85CB-7D5B0A8831F9}"/>
              </a:ext>
            </a:extLst>
          </p:cNvPr>
          <p:cNvSpPr txBox="1"/>
          <p:nvPr/>
        </p:nvSpPr>
        <p:spPr>
          <a:xfrm>
            <a:off x="1591646" y="6468971"/>
            <a:ext cx="2278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CERN-EDMS-2031177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E99B5-CB4C-4327-9457-F95CFE52E94D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#9</a:t>
            </a:r>
          </a:p>
        </p:txBody>
      </p:sp>
    </p:spTree>
    <p:extLst>
      <p:ext uri="{BB962C8B-B14F-4D97-AF65-F5344CB8AC3E}">
        <p14:creationId xmlns:p14="http://schemas.microsoft.com/office/powerpoint/2010/main" val="17281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3BD3-B0D7-4D35-8B5E-69AFA723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48DC-96AC-4CE0-BCEE-10C0BFD2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8BA2-2414-4318-8F02-6A833A8D9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HL-LHC AUP Rebaseline DOE Rev.  – Dec. 13–15, 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A9076-2DAB-4085-A17C-BF03881ABD02}"/>
              </a:ext>
            </a:extLst>
          </p:cNvPr>
          <p:cNvSpPr/>
          <p:nvPr/>
        </p:nvSpPr>
        <p:spPr>
          <a:xfrm>
            <a:off x="6646072" y="85073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US-HiLumi-doc-104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22783-EB50-4E00-A93C-50FAC2B8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25380"/>
            <a:ext cx="341406" cy="164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A0A59-8558-4E0A-B8DE-8FCD5311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6" y="44624"/>
            <a:ext cx="9144000" cy="67635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F68258-60C4-478E-863D-83D7E1CC356E}"/>
              </a:ext>
            </a:extLst>
          </p:cNvPr>
          <p:cNvSpPr txBox="1">
            <a:spLocks/>
          </p:cNvSpPr>
          <p:nvPr/>
        </p:nvSpPr>
        <p:spPr>
          <a:xfrm>
            <a:off x="73322" y="4413070"/>
            <a:ext cx="8636152" cy="18001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This WBS element is in charge of </a:t>
            </a:r>
            <a:r>
              <a:rPr lang="en-US" u="sng" dirty="0"/>
              <a:t>integration</a:t>
            </a:r>
            <a:r>
              <a:rPr lang="en-US" dirty="0"/>
              <a:t> and </a:t>
            </a:r>
            <a:r>
              <a:rPr lang="en-US" u="sng" dirty="0"/>
              <a:t>coordination</a:t>
            </a:r>
            <a:r>
              <a:rPr lang="en-US" dirty="0"/>
              <a:t> of all other WBS elements</a:t>
            </a:r>
          </a:p>
          <a:p>
            <a:pPr lvl="2"/>
            <a:r>
              <a:rPr lang="en-US" dirty="0"/>
              <a:t>Includes arranging Production Readiness Reviews and Interface Control Document Reviews (done together with or prior to PRRs)</a:t>
            </a:r>
          </a:p>
          <a:p>
            <a:pPr lvl="1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E394DC60-F571-4D28-A700-171610C70A79}"/>
              </a:ext>
            </a:extLst>
          </p:cNvPr>
          <p:cNvSpPr/>
          <p:nvPr/>
        </p:nvSpPr>
        <p:spPr>
          <a:xfrm>
            <a:off x="287964" y="3535040"/>
            <a:ext cx="648072" cy="463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23B73-9BB0-44F8-AF9E-1A569200E1DB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106637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2D6-AC57-4A73-AD74-92050B19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44" y="68590"/>
            <a:ext cx="7920000" cy="720000"/>
          </a:xfrm>
        </p:spPr>
        <p:txBody>
          <a:bodyPr/>
          <a:lstStyle/>
          <a:p>
            <a:r>
              <a:rPr lang="en-US" dirty="0"/>
              <a:t>Technical Status in next talks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BC621-2201-4C7A-8872-9E6C4148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32160-72A8-4933-B3D1-248AC41CF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HL-LHC AUP Rebaseline DOE Rev.  – Dec. 13–15, 2022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178F5A-D4CA-4C1F-9D50-40D9A46560D6}"/>
              </a:ext>
            </a:extLst>
          </p:cNvPr>
          <p:cNvSpPr txBox="1">
            <a:spLocks/>
          </p:cNvSpPr>
          <p:nvPr/>
        </p:nvSpPr>
        <p:spPr>
          <a:xfrm>
            <a:off x="338315" y="932004"/>
            <a:ext cx="8100000" cy="32890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Coil and Magnet shipments:</a:t>
            </a:r>
          </a:p>
          <a:p>
            <a:pPr lvl="1"/>
            <a:r>
              <a:rPr lang="en-US" sz="1800" dirty="0"/>
              <a:t>Accelerometer data analysis for all shipments</a:t>
            </a:r>
          </a:p>
          <a:p>
            <a:pPr lvl="3"/>
            <a:endParaRPr lang="en-US" sz="1200" dirty="0"/>
          </a:p>
          <a:p>
            <a:r>
              <a:rPr lang="en-US" sz="2400" dirty="0"/>
              <a:t>Magnet Post-Test Analysis:</a:t>
            </a:r>
          </a:p>
          <a:p>
            <a:pPr lvl="1"/>
            <a:r>
              <a:rPr lang="en-US" sz="1800" dirty="0"/>
              <a:t>Magnets MQXFA03, MQXFA04, MQXFA05, MQXFA06, MQXFA10 and MQXFA11 met all requirements tested at BNL</a:t>
            </a:r>
          </a:p>
          <a:p>
            <a:pPr lvl="1"/>
            <a:r>
              <a:rPr lang="en-US" sz="1800" dirty="0"/>
              <a:t>Magnets MQXFA07 and MQXFA08 did not meet requirements and have been dis-assembled</a:t>
            </a:r>
          </a:p>
          <a:p>
            <a:pPr lvl="2"/>
            <a:r>
              <a:rPr lang="en-US" sz="1400" dirty="0"/>
              <a:t>Present Magnet yield is 75%, lower than 83.3% assumed in baseline</a:t>
            </a:r>
          </a:p>
          <a:p>
            <a:pPr lvl="2"/>
            <a:r>
              <a:rPr lang="en-US" sz="1400" dirty="0"/>
              <a:t>Root causes of MQXFA07 &amp; MQXFA08 NC have been understood and addressed</a:t>
            </a:r>
          </a:p>
          <a:p>
            <a:endParaRPr lang="en-US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D5E874-DE07-414F-BE40-6B458F3DB84F}"/>
              </a:ext>
            </a:extLst>
          </p:cNvPr>
          <p:cNvSpPr txBox="1">
            <a:spLocks/>
          </p:cNvSpPr>
          <p:nvPr/>
        </p:nvSpPr>
        <p:spPr>
          <a:xfrm>
            <a:off x="185959" y="4566812"/>
            <a:ext cx="3960440" cy="13790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MQXFA03 and MQXFA04 are in the 1</a:t>
            </a:r>
            <a:r>
              <a:rPr lang="en-US" sz="1600" baseline="30000" dirty="0"/>
              <a:t>st</a:t>
            </a:r>
            <a:r>
              <a:rPr lang="en-US" sz="1600" dirty="0"/>
              <a:t> </a:t>
            </a:r>
            <a:r>
              <a:rPr lang="en-US" sz="1600" dirty="0" err="1"/>
              <a:t>Coldmass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MQXFA05 and MQXFA06 are being used for 2</a:t>
            </a:r>
            <a:r>
              <a:rPr lang="en-US" sz="1600" baseline="30000" dirty="0"/>
              <a:t>nd</a:t>
            </a:r>
            <a:r>
              <a:rPr lang="en-US" sz="1600" dirty="0"/>
              <a:t> </a:t>
            </a:r>
            <a:r>
              <a:rPr lang="en-US" sz="1600" dirty="0" err="1"/>
              <a:t>Coldmass</a:t>
            </a:r>
            <a:r>
              <a:rPr lang="en-US" sz="1600" dirty="0"/>
              <a:t> </a:t>
            </a:r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77A26-D639-40DA-98B8-099E0B470754}"/>
              </a:ext>
            </a:extLst>
          </p:cNvPr>
          <p:cNvSpPr txBox="1"/>
          <p:nvPr/>
        </p:nvSpPr>
        <p:spPr>
          <a:xfrm>
            <a:off x="5867338" y="806260"/>
            <a:ext cx="2664662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Talk “Magnets 302.2 - MQXFA Shipping Requirements and Execution” in magnet session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A47E4-4B57-4866-A2D8-FE985B247E0B}"/>
              </a:ext>
            </a:extLst>
          </p:cNvPr>
          <p:cNvSpPr txBox="1"/>
          <p:nvPr/>
        </p:nvSpPr>
        <p:spPr>
          <a:xfrm>
            <a:off x="5867338" y="1724353"/>
            <a:ext cx="266466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Talk “MQXF Results and Plans” in magnet session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95BC6-DBDA-4C8B-BC5B-3DCF1E43E019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49F6E-2E60-477A-A981-4A8DE030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147467"/>
            <a:ext cx="4157832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7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90" y="260728"/>
            <a:ext cx="7920000" cy="720000"/>
          </a:xfrm>
        </p:spPr>
        <p:txBody>
          <a:bodyPr/>
          <a:lstStyle/>
          <a:p>
            <a:r>
              <a:rPr lang="en-US" dirty="0"/>
              <a:t>302.2.01: Contingency consumption </a:t>
            </a:r>
            <a:br>
              <a:rPr lang="en-US" dirty="0"/>
            </a:br>
            <a:r>
              <a:rPr lang="en-US" dirty="0"/>
              <a:t>&amp; COVID Impact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4" y="2230671"/>
            <a:ext cx="7920000" cy="1163255"/>
          </a:xfrm>
        </p:spPr>
        <p:txBody>
          <a:bodyPr>
            <a:normAutofit fontScale="92500"/>
          </a:bodyPr>
          <a:lstStyle/>
          <a:p>
            <a:r>
              <a:rPr lang="en-US" dirty="0"/>
              <a:t>COVID impact on 302.2.01 is mostly through LOE</a:t>
            </a:r>
          </a:p>
          <a:p>
            <a:r>
              <a:rPr lang="en-US" dirty="0"/>
              <a:t>COVID BCRs: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B16924-C207-374D-AE5F-D98053CC9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Rebaseline DOE Rev.  – Dec. 13–15, 2022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F9107B-9187-4D4F-8092-F5CB24F732D0}"/>
              </a:ext>
            </a:extLst>
          </p:cNvPr>
          <p:cNvSpPr txBox="1"/>
          <p:nvPr/>
        </p:nvSpPr>
        <p:spPr>
          <a:xfrm>
            <a:off x="7812360" y="62172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859D66-ACF3-4973-B39C-A6E0BFE39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13858"/>
              </p:ext>
            </p:extLst>
          </p:nvPr>
        </p:nvGraphicFramePr>
        <p:xfrm>
          <a:off x="150384" y="3437852"/>
          <a:ext cx="8557480" cy="2447290"/>
        </p:xfrm>
        <a:graphic>
          <a:graphicData uri="http://schemas.openxmlformats.org/drawingml/2006/table">
            <a:tbl>
              <a:tblPr/>
              <a:tblGrid>
                <a:gridCol w="1755759">
                  <a:extLst>
                    <a:ext uri="{9D8B030D-6E8A-4147-A177-3AD203B41FA5}">
                      <a16:colId xmlns:a16="http://schemas.microsoft.com/office/drawing/2014/main" val="1319040853"/>
                    </a:ext>
                  </a:extLst>
                </a:gridCol>
                <a:gridCol w="5842693">
                  <a:extLst>
                    <a:ext uri="{9D8B030D-6E8A-4147-A177-3AD203B41FA5}">
                      <a16:colId xmlns:a16="http://schemas.microsoft.com/office/drawing/2014/main" val="2800134105"/>
                    </a:ext>
                  </a:extLst>
                </a:gridCol>
                <a:gridCol w="959028">
                  <a:extLst>
                    <a:ext uri="{9D8B030D-6E8A-4147-A177-3AD203B41FA5}">
                      <a16:colId xmlns:a16="http://schemas.microsoft.com/office/drawing/2014/main" val="378965486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WBS Cost Impact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3218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302.2.01 Magnet Integration &amp; Coordination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$671,277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903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AUP_0160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LOE Adjustments July 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$191,507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2852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AUP_0246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Inefficiency Planning for future work for Oct-Dec 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$179,898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526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AUP_0265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Attribution portion of Magnet Assembly and Vertical Testing Schedule Revisions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$103,680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0336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AUP_0211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Impacts to BNL Vertical Testing Activities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$73,647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5969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AUP_0274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Inefficiency Planning for April 2022 through December 2022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$67,779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2219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AUP_0188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Inefficiency Planning for future work for Nov-Dec 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$65,076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0525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AUP_0216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Inefficiency Planning for future work for Apr-Jun 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($3,136)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7731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AUP_0199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Inefficiency Planning for future work for Jan-Mar 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($3,445)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13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 AUP_0149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Schedule Delay April 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($3,729)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4647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9E33E3-33F7-4D77-8AE4-72915076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25660"/>
              </p:ext>
            </p:extLst>
          </p:nvPr>
        </p:nvGraphicFramePr>
        <p:xfrm>
          <a:off x="827584" y="1287899"/>
          <a:ext cx="7458105" cy="639355"/>
        </p:xfrm>
        <a:graphic>
          <a:graphicData uri="http://schemas.openxmlformats.org/drawingml/2006/table">
            <a:tbl>
              <a:tblPr/>
              <a:tblGrid>
                <a:gridCol w="3450698">
                  <a:extLst>
                    <a:ext uri="{9D8B030D-6E8A-4147-A177-3AD203B41FA5}">
                      <a16:colId xmlns:a16="http://schemas.microsoft.com/office/drawing/2014/main" val="4230408361"/>
                    </a:ext>
                  </a:extLst>
                </a:gridCol>
                <a:gridCol w="904069">
                  <a:extLst>
                    <a:ext uri="{9D8B030D-6E8A-4147-A177-3AD203B41FA5}">
                      <a16:colId xmlns:a16="http://schemas.microsoft.com/office/drawing/2014/main" val="3993786359"/>
                    </a:ext>
                  </a:extLst>
                </a:gridCol>
                <a:gridCol w="828729">
                  <a:extLst>
                    <a:ext uri="{9D8B030D-6E8A-4147-A177-3AD203B41FA5}">
                      <a16:colId xmlns:a16="http://schemas.microsoft.com/office/drawing/2014/main" val="1426811318"/>
                    </a:ext>
                  </a:extLst>
                </a:gridCol>
                <a:gridCol w="766861">
                  <a:extLst>
                    <a:ext uri="{9D8B030D-6E8A-4147-A177-3AD203B41FA5}">
                      <a16:colId xmlns:a16="http://schemas.microsoft.com/office/drawing/2014/main" val="687508321"/>
                    </a:ext>
                  </a:extLst>
                </a:gridCol>
                <a:gridCol w="721616">
                  <a:extLst>
                    <a:ext uri="{9D8B030D-6E8A-4147-A177-3AD203B41FA5}">
                      <a16:colId xmlns:a16="http://schemas.microsoft.com/office/drawing/2014/main" val="917998975"/>
                    </a:ext>
                  </a:extLst>
                </a:gridCol>
                <a:gridCol w="786132">
                  <a:extLst>
                    <a:ext uri="{9D8B030D-6E8A-4147-A177-3AD203B41FA5}">
                      <a16:colId xmlns:a16="http://schemas.microsoft.com/office/drawing/2014/main" val="2764085368"/>
                    </a:ext>
                  </a:extLst>
                </a:gridCol>
              </a:tblGrid>
              <a:tr h="221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WBS Estimate at Completion (EAC)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CD-2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 Consumption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2022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43455"/>
                  </a:ext>
                </a:extLst>
              </a:tr>
              <a:tr h="209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Ab. Esc.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316442"/>
                  </a:ext>
                </a:extLst>
              </a:tr>
              <a:tr h="209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302.2.01 Magnet Integration &amp; Coordination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$4,067,707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$671,277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$1,455,899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$6,194,883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3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618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47290</TotalTime>
  <Words>1391</Words>
  <Application>Microsoft Office PowerPoint</Application>
  <PresentationFormat>On-screen Show (4:3)</PresentationFormat>
  <Paragraphs>264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Thème Office</vt:lpstr>
      <vt:lpstr>1_Thème Office</vt:lpstr>
      <vt:lpstr>Magnets 302.2.01 – Magnet Integration and Coordination </vt:lpstr>
      <vt:lpstr>Outline</vt:lpstr>
      <vt:lpstr>Scope and WBS Deliverables</vt:lpstr>
      <vt:lpstr>Requirements, Acceptance Criteria, FDR </vt:lpstr>
      <vt:lpstr>Interfaces</vt:lpstr>
      <vt:lpstr>Magnet Interface Specification</vt:lpstr>
      <vt:lpstr>Organizational Chart</vt:lpstr>
      <vt:lpstr>Technical Status in next talks</vt:lpstr>
      <vt:lpstr>302.2.01: Contingency consumption  &amp; COVID Impact</vt:lpstr>
      <vt:lpstr>WBS 302.2.01 Schedule</vt:lpstr>
      <vt:lpstr>WBS 302.2.01: Cost and Schedule  Performance</vt:lpstr>
      <vt:lpstr>WBS 302.2.01: Estimate at Completion</vt:lpstr>
      <vt:lpstr>WBS 302.2.01: Risks</vt:lpstr>
      <vt:lpstr>WBS 302.2.01: ES&amp;H and QA</vt:lpstr>
      <vt:lpstr>WBS 302.2.01: Summary</vt:lpstr>
      <vt:lpstr>Backup Slides</vt:lpstr>
      <vt:lpstr>WBS 302.2.01: WBS Contingency Consumption by Other Causes</vt:lpstr>
      <vt:lpstr>302.2.03 Resource Type Breakdown</vt:lpstr>
      <vt:lpstr>302.2.01 Estimate Quality</vt:lpstr>
      <vt:lpstr>302.2.01 FTE Breakdown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</cp:lastModifiedBy>
  <cp:revision>908</cp:revision>
  <cp:lastPrinted>2022-07-27T16:38:01Z</cp:lastPrinted>
  <dcterms:created xsi:type="dcterms:W3CDTF">2016-03-23T12:58:39Z</dcterms:created>
  <dcterms:modified xsi:type="dcterms:W3CDTF">2022-11-16T21:40:26Z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