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9" r:id="rId5"/>
    <p:sldMasterId id="2147483669" r:id="rId6"/>
    <p:sldMasterId id="2147483684" r:id="rId7"/>
    <p:sldMasterId id="2147483698" r:id="rId8"/>
    <p:sldMasterId id="2147483705" r:id="rId9"/>
  </p:sldMasterIdLst>
  <p:notesMasterIdLst>
    <p:notesMasterId r:id="rId43"/>
  </p:notesMasterIdLst>
  <p:handoutMasterIdLst>
    <p:handoutMasterId r:id="rId44"/>
  </p:handoutMasterIdLst>
  <p:sldIdLst>
    <p:sldId id="263" r:id="rId10"/>
    <p:sldId id="1159" r:id="rId11"/>
    <p:sldId id="387" r:id="rId12"/>
    <p:sldId id="789" r:id="rId13"/>
    <p:sldId id="1091" r:id="rId14"/>
    <p:sldId id="1087" r:id="rId15"/>
    <p:sldId id="1152" r:id="rId16"/>
    <p:sldId id="664" r:id="rId17"/>
    <p:sldId id="1134" r:id="rId18"/>
    <p:sldId id="1126" r:id="rId19"/>
    <p:sldId id="1045" r:id="rId20"/>
    <p:sldId id="1153" r:id="rId21"/>
    <p:sldId id="1154" r:id="rId22"/>
    <p:sldId id="1155" r:id="rId23"/>
    <p:sldId id="1141" r:id="rId24"/>
    <p:sldId id="1142" r:id="rId25"/>
    <p:sldId id="1143" r:id="rId26"/>
    <p:sldId id="1145" r:id="rId27"/>
    <p:sldId id="1144" r:id="rId28"/>
    <p:sldId id="1096" r:id="rId29"/>
    <p:sldId id="1150" r:id="rId30"/>
    <p:sldId id="1083" r:id="rId31"/>
    <p:sldId id="1095" r:id="rId32"/>
    <p:sldId id="1157" r:id="rId33"/>
    <p:sldId id="1158" r:id="rId34"/>
    <p:sldId id="1567" r:id="rId35"/>
    <p:sldId id="1085" r:id="rId36"/>
    <p:sldId id="532" r:id="rId37"/>
    <p:sldId id="1124" r:id="rId38"/>
    <p:sldId id="1146" r:id="rId39"/>
    <p:sldId id="1136" r:id="rId40"/>
    <p:sldId id="1137" r:id="rId41"/>
    <p:sldId id="1139" r:id="rId42"/>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Baldini" initials="MB" lastIdx="1" clrIdx="0">
    <p:extLst>
      <p:ext uri="{19B8F6BF-5375-455C-9EA6-DF929625EA0E}">
        <p15:presenceInfo xmlns:p15="http://schemas.microsoft.com/office/powerpoint/2012/main" userId="S::mbaldini@services.fnal.gov::5828f898-10ca-4ebe-9420-c9a8ee02c5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6E7"/>
    <a:srgbClr val="FFCC00"/>
    <a:srgbClr val="000000"/>
    <a:srgbClr val="009900"/>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65" autoAdjust="0"/>
    <p:restoredTop sz="96407" autoAdjust="0"/>
  </p:normalViewPr>
  <p:slideViewPr>
    <p:cSldViewPr snapToObjects="1" showGuides="1">
      <p:cViewPr varScale="1">
        <p:scale>
          <a:sx n="112" d="100"/>
          <a:sy n="112" d="100"/>
        </p:scale>
        <p:origin x="248" y="68"/>
      </p:cViewPr>
      <p:guideLst>
        <p:guide orient="horz" pos="4080"/>
        <p:guide pos="240"/>
      </p:guideLst>
    </p:cSldViewPr>
  </p:slideViewPr>
  <p:notesTextViewPr>
    <p:cViewPr>
      <p:scale>
        <a:sx n="3" d="2"/>
        <a:sy n="3" d="2"/>
      </p:scale>
      <p:origin x="0" y="0"/>
    </p:cViewPr>
  </p:notesTextViewPr>
  <p:sorterViewPr>
    <p:cViewPr>
      <p:scale>
        <a:sx n="70" d="100"/>
        <a:sy n="70" d="100"/>
      </p:scale>
      <p:origin x="0" y="-21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16/11/2022</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4480" units="cm"/>
          <inkml:channel name="Y" type="integer" max="1440" units="cm"/>
          <inkml:channel name="T" type="integer" max="2.14748E9" units="dev"/>
        </inkml:traceFormat>
        <inkml:channelProperties>
          <inkml:channelProperty channel="X" name="resolution" value="144.98383" units="1/cm"/>
          <inkml:channelProperty channel="Y" name="resolution" value="82.75862" units="1/cm"/>
          <inkml:channelProperty channel="T" name="resolution" value="1" units="1/dev"/>
        </inkml:channelProperties>
      </inkml:inkSource>
      <inkml:timestamp xml:id="ts0" timeString="2022-08-23T19:00:03.945"/>
    </inkml:context>
    <inkml:brush xml:id="br0">
      <inkml:brushProperty name="width" value="0.1" units="cm"/>
      <inkml:brushProperty name="height" value="0.2" units="cm"/>
      <inkml:brushProperty name="color" value="#CA1100"/>
      <inkml:brushProperty name="tip" value="rectangle"/>
      <inkml:brushProperty name="rasterOp" value="maskPen"/>
      <inkml:brushProperty name="fitToCurve" value="1"/>
    </inkml:brush>
  </inkml:definitions>
  <inkml:trace contextRef="#ctx0" brushRef="#br0">261 0 0,'0'8'719,"-8"-8"-516,-1 0-125,9 8-16,-8-8-62,8 8 32,0 0-17,0 0 16,-9-8 1,9 8 171,0 0-172,-8-8-15,8 8-1,-9-8 1,1 0 0,8 8 15,0 0-16,-8-8 1,-1 0 15,9 8-31,-8 1 203,8-1-187,-9-8 15,9 7-15,-8-7 0,8 9-1,-9-9 1,9 8 15,-8-8-15,8 8-1,0 0 17,-8-8-1,8 8 16,0 0 31,-9-8-63,9 8 1,0 0 0,-8-8 15,8 8-15,0 0-16,-9-8 15,1 0-15,-1 0 31,9 8-15,0 0 15,-8 0 16,-1-8-31,9 8-1,-8-8 17,0 9-1,-1-9 0,9 7-15,-8-7 15,-1 0 32,9 8 405,-16 1-452,7-9 0,9 8-1,-8-8 1,8 8 15</inkml:trace>
</inkml:ink>
</file>

<file path=ppt/ink/ink2.xml><?xml version="1.0" encoding="utf-8"?>
<inkml:ink xmlns:inkml="http://www.w3.org/2003/InkML">
  <inkml:definitions>
    <inkml:context xml:id="ctx0">
      <inkml:inkSource xml:id="inkSrc0">
        <inkml:traceFormat>
          <inkml:channel name="X" type="integer" max="4480" units="cm"/>
          <inkml:channel name="Y" type="integer" max="1440" units="cm"/>
          <inkml:channel name="T" type="integer" max="2.14748E9" units="dev"/>
        </inkml:traceFormat>
        <inkml:channelProperties>
          <inkml:channelProperty channel="X" name="resolution" value="144.98383" units="1/cm"/>
          <inkml:channelProperty channel="Y" name="resolution" value="82.75862" units="1/cm"/>
          <inkml:channelProperty channel="T" name="resolution" value="1" units="1/dev"/>
        </inkml:channelProperties>
      </inkml:inkSource>
      <inkml:timestamp xml:id="ts0" timeString="2022-08-23T19:00:10.833"/>
    </inkml:context>
    <inkml:brush xml:id="br0">
      <inkml:brushProperty name="width" value="0.1" units="cm"/>
      <inkml:brushProperty name="height" value="0.2" units="cm"/>
      <inkml:brushProperty name="color" value="#FF0000"/>
      <inkml:brushProperty name="tip" value="rectangle"/>
      <inkml:brushProperty name="rasterOp" value="maskPen"/>
      <inkml:brushProperty name="fitToCurve" value="1"/>
    </inkml:brush>
  </inkml:definitions>
  <inkml:trace contextRef="#ctx0" brushRef="#br0">0 0 0,'0'8'219,"9"0"-188,-1-8-31,0 8 31,1 0-15,-9 0 0,8-8-1,-8 9 1,0-2 0,9-7-1,-9 8 1,8-8-16,0 0 15,-8 9-15,9-9 16,-9 7 0,0 2-16,0-1 62,8-8-62,1 0 31,-9 8 32,0 0 140,0 0-187,8-8-16,-8 8 15,8-8 1,-8 8-16,0 0 16,0 0-1,9-8 1,-1 8-1,-8 0 48,0 0-32,9-8 32,-9 8-48,0 0 48,0 0-48,0 1 32,0-2-31,8-7 0,0 0 15,1 0 0,-1 9-15,-8-1-16,9-1 31,-9 2-31,8-9 16,-8 8 15,0 0-31,9-8 31,-9 8-31,8-8 16,-8 8-1,8-8 32,-8 8-16,9-8-15,-9 8 0,8-8 15,1 0-15,-9 8-1,0 0 1,8-8-1,-8 8 1,9-8 0,-9 8-16,0 0 31,0 0 47,8 0-47,-8 0-15,0 0 0,8 0-1,-8 1 1,9-9-1,-9 8 1,0-1 0,8-7-1,-8 9 1,0-1 31,0 0-32,0 0 17,0 0-1,9-8-15,-9 8-16,0 0 15,8 0 1,-8 0-1,9-8-15,-9 8 16,8-8 15,-8 8-15,9 0 0,-9 0-1,0 0 1,0 1 15,8-9-31,-8 7 16,0 1 15,0 1 0,0-1-15,8-8-1,-8 8 1,0 0 0,9-8-1,-9 8-15,0 0 32,8-8-1,-8 8-31,9 0 15,-9 0 1,0 0 47,8-8-17,-8 8-30,9-8 0,-9 8-1,0 0 17,0 0 30,0 0-46,0 0 15,0 0 47,0 1-62,0-2-1,0 1 1,0 1 15,0-2-15,0 2 15,0-1-15,0 0 31,0 0 15,0 0-15,0 0-16,0 8 32,8-16-63,-8 8 15,0 0-15,0 0 16,8-8 0,-8 8-1,9 0 32,-9 0-31,8 0-1,-8 1-15,0-2 16,0 2 0,9-9-16,-9 8 15,0-1 1,0 2-1,0-1 17,0 0-17,0 0 1,0 8 31,0-8-32,0 0 1,0 0 0,0 0-16,0 0 15,0 0 1,0 0 0,0 0-16,0 0 15,0 0 1,8-8 15,-8 8 0,0 1 1,0-1 14,0 0 1,0 0-31,0 0 0,0 0-1,0 0 32,0 0-31,0 0-1,0 0-15,0 0 16,9-8-16,-9 8 16,0 8-1,0 0-15,0-8 16,0 1-16,0-2 15,8-7-15,-8 8 16,0 9 0,0-9-16,0 0 31,0 0-31,8 0 31,-8 0 157,0 0-157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16/11/2022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a:prstGeom prst="rect">
            <a:avLst/>
          </a:prstGeom>
        </p:spPr>
        <p:txBody>
          <a:bodyPr lIns="0" tIns="0" rIns="0" bIns="0" anchor="b" anchorCtr="0"/>
          <a:lstStyle>
            <a:lvl1pPr algn="r">
              <a:defRPr>
                <a:solidFill>
                  <a:schemeClr val="accent1"/>
                </a:solidFill>
              </a:defRPr>
            </a:lvl1pPr>
          </a:lstStyle>
          <a:p>
            <a:r>
              <a:rPr lang="en-US" noProof="0"/>
              <a:t>HL-LHC AUP Rebaseline DOE Rev.  – Dec. 13–15 2022</a:t>
            </a:r>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9592" y="673710"/>
            <a:ext cx="3785364" cy="1534388"/>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Lumi-1">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12000" y="1219200"/>
            <a:ext cx="7920000" cy="4906963"/>
          </a:xfrm>
          <a:prstGeom prst="rect">
            <a:avLst/>
          </a:prstGeo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835696" y="6344260"/>
            <a:ext cx="5900220" cy="372090"/>
          </a:xfrm>
        </p:spPr>
        <p:txBody>
          <a:bodyPr/>
          <a:lstStyle/>
          <a:p>
            <a:r>
              <a:rPr lang="en-US"/>
              <a:t>HL-LHC AUP Rebaseline DOE Rev.  – Dec. 13–15 2022</a:t>
            </a:r>
            <a:endParaRPr lang="en-GB" dirty="0"/>
          </a:p>
        </p:txBody>
      </p:sp>
      <p:sp>
        <p:nvSpPr>
          <p:cNvPr id="6" name="Espace réservé du numéro de diapositive 5"/>
          <p:cNvSpPr>
            <a:spLocks noGrp="1"/>
          </p:cNvSpPr>
          <p:nvPr>
            <p:ph type="sldNum" sz="quarter" idx="12"/>
          </p:nvPr>
        </p:nvSpPr>
        <p:spPr>
          <a:xfrm>
            <a:off x="8172400" y="6356350"/>
            <a:ext cx="360000" cy="360000"/>
          </a:xfrm>
        </p:spPr>
        <p:txBody>
          <a:bodyPr/>
          <a:lstStyle/>
          <a:p>
            <a:fld id="{BFDCA1C4-9514-7B4F-976F-D92F7E296653}" type="slidenum">
              <a:rPr lang="fr-FR" smtClean="0"/>
              <a:pPr/>
              <a:t>‹#›</a:t>
            </a:fld>
            <a:endParaRPr lang="fr-FR" dirty="0"/>
          </a:p>
        </p:txBody>
      </p:sp>
      <p:sp>
        <p:nvSpPr>
          <p:cNvPr id="4" name="Title 3">
            <a:extLst>
              <a:ext uri="{FF2B5EF4-FFF2-40B4-BE49-F238E27FC236}">
                <a16:creationId xmlns:a16="http://schemas.microsoft.com/office/drawing/2014/main" id="{F8D3D700-EE58-9942-92CD-DF1F706221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751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a:prstGeom prst="rect">
            <a:avLst/>
          </a:prstGeo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a:prstGeom prst="rect">
            <a:avLst/>
          </a:prstGeom>
        </p:spPr>
        <p:txBody>
          <a:bodyPr/>
          <a:lstStyle>
            <a:lvl1pPr marL="457200" indent="-457200">
              <a:buClr>
                <a:schemeClr val="bg2"/>
              </a:buClr>
              <a:buFont typeface="Arial" panose="020B0604020202020204" pitchFamily="34" charset="0"/>
              <a:buChar char="•"/>
              <a:defRPr sz="2400"/>
            </a:lvl1pPr>
            <a:lvl2pPr marL="914400" indent="-457200">
              <a:buClr>
                <a:schemeClr val="bg2"/>
              </a:buClr>
              <a:buFont typeface="Arial" panose="020B0604020202020204" pitchFamily="34" charset="0"/>
              <a:buChar char="•"/>
              <a:defRPr sz="2000"/>
            </a:lvl2pPr>
            <a:lvl3pPr marL="1257300" indent="-342900">
              <a:buClr>
                <a:schemeClr val="bg2"/>
              </a:buClr>
              <a:buFont typeface="Arial" panose="020B0604020202020204" pitchFamily="34" charset="0"/>
              <a:buChar char="•"/>
              <a:defRPr sz="1800"/>
            </a:lvl3pPr>
            <a:lvl4pPr marL="1714500" indent="-342900">
              <a:buClr>
                <a:schemeClr val="bg2"/>
              </a:buClr>
              <a:buFont typeface="Arial" panose="020B0604020202020204" pitchFamily="34" charset="0"/>
              <a:buChar char="•"/>
              <a:defRPr sz="1600"/>
            </a:lvl4pPr>
            <a:lvl5pPr marL="2171700" indent="-342900">
              <a:buClr>
                <a:schemeClr val="bg2"/>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a:prstGeom prst="rect">
            <a:avLst/>
          </a:prstGeo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a:prstGeom prst="rect">
            <a:avLst/>
          </a:prstGeom>
        </p:spPr>
        <p:txBody>
          <a:bodyPr/>
          <a:lstStyle>
            <a:lvl1pPr marL="342900" indent="-342900">
              <a:buClr>
                <a:schemeClr val="bg2"/>
              </a:buClr>
              <a:buFont typeface="Arial" panose="020B0604020202020204" pitchFamily="34" charset="0"/>
              <a:buChar char="•"/>
              <a:defRPr sz="2400"/>
            </a:lvl1pPr>
            <a:lvl2pPr marL="800100" indent="-342900">
              <a:buClr>
                <a:schemeClr val="bg2"/>
              </a:buClr>
              <a:buFont typeface="Arial" panose="020B0604020202020204" pitchFamily="34" charset="0"/>
              <a:buChar char="•"/>
              <a:defRPr sz="2000"/>
            </a:lvl2pPr>
            <a:lvl3pPr marL="1200150" indent="-285750">
              <a:buClr>
                <a:schemeClr val="bg2"/>
              </a:buClr>
              <a:buFont typeface="Arial" panose="020B0604020202020204" pitchFamily="34" charset="0"/>
              <a:buChar char="•"/>
              <a:defRPr sz="1800"/>
            </a:lvl3pPr>
            <a:lvl4pPr marL="1657350" indent="-285750">
              <a:buClr>
                <a:schemeClr val="bg2"/>
              </a:buClr>
              <a:buFont typeface="Arial" panose="020B0604020202020204" pitchFamily="34" charset="0"/>
              <a:buChar char="•"/>
              <a:defRPr sz="1600"/>
            </a:lvl4pPr>
            <a:lvl5pPr marL="2114550" indent="-285750">
              <a:buClr>
                <a:schemeClr val="bg2"/>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3189872" y="6356350"/>
            <a:ext cx="5342127" cy="360000"/>
          </a:xfrm>
        </p:spPr>
        <p:txBody>
          <a:bodyPr/>
          <a:lstStyle>
            <a:lvl1pPr algn="ctr">
              <a:defRPr/>
            </a:lvl1pPr>
          </a:lstStyle>
          <a:p>
            <a:r>
              <a:rPr lang="en-US"/>
              <a:t>HL-LHC AUP Rebaseline DOE Rev.  – Dec. 13–15 2022</a:t>
            </a:r>
            <a:endParaRPr lang="en-GB"/>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r="21633"/>
          <a:stretch/>
        </p:blipFill>
        <p:spPr>
          <a:xfrm>
            <a:off x="1905000" y="6263451"/>
            <a:ext cx="1168023" cy="504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1640" y="6267401"/>
            <a:ext cx="456510" cy="448949"/>
          </a:xfrm>
          <a:prstGeom prst="rect">
            <a:avLst/>
          </a:prstGeom>
        </p:spPr>
      </p:pic>
    </p:spTree>
    <p:extLst>
      <p:ext uri="{BB962C8B-B14F-4D97-AF65-F5344CB8AC3E}">
        <p14:creationId xmlns:p14="http://schemas.microsoft.com/office/powerpoint/2010/main" val="862635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lvl1pPr algn="ctr">
              <a:defRPr/>
            </a:lvl1pPr>
          </a:lstStyle>
          <a:p>
            <a:r>
              <a:rPr lang="en-US"/>
              <a:t>HL-LHC AUP Rebaseline DOE Rev.  – Dec. 13–15 2022</a:t>
            </a:r>
            <a:endParaRPr lang="en-GB"/>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pic>
        <p:nvPicPr>
          <p:cNvPr id="10"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3806254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n-US" noProof="0"/>
              <a:t>HL-LHC AUP Rebaseline DOE Rev.  – Dec. 13–15 2022</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8" name="ZoneTexte 7"/>
          <p:cNvSpPr txBox="1"/>
          <p:nvPr userDrawn="1"/>
        </p:nvSpPr>
        <p:spPr>
          <a:xfrm>
            <a:off x="1463700" y="6349251"/>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t>
            </a:r>
          </a:p>
        </p:txBody>
      </p:sp>
      <p:pic>
        <p:nvPicPr>
          <p:cNvPr id="9"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55571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lvl1pPr algn="ctr">
              <a:defRPr/>
            </a:lvl1pPr>
          </a:lstStyle>
          <a:p>
            <a:r>
              <a:rPr lang="en-US"/>
              <a:t>HL-LHC AUP Rebaseline DOE Rev.  – Dec. 13–15 2022</a:t>
            </a:r>
            <a:endParaRPr lang="en-GB"/>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a:prstGeom prst="rect">
            <a:avLst/>
          </a:prstGeom>
        </p:spPr>
        <p:txBody>
          <a:bodyPr/>
          <a:lstStyle>
            <a:lvl1pPr>
              <a:buFontTx/>
              <a:buNone/>
              <a:defRPr sz="1800">
                <a:solidFill>
                  <a:schemeClr val="bg2"/>
                </a:solidFill>
              </a:defRPr>
            </a:lvl1pPr>
          </a:lstStyle>
          <a:p>
            <a:pPr lvl="0"/>
            <a:r>
              <a:rPr lang="en-GB" dirty="0"/>
              <a:t>Image title</a:t>
            </a:r>
          </a:p>
        </p:txBody>
      </p:sp>
      <p:pic>
        <p:nvPicPr>
          <p:cNvPr id="13"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1232610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p:spPr>
        <p:txBody>
          <a:bodyPr/>
          <a:lstStyle>
            <a:lvl1pPr algn="ctr">
              <a:defRPr/>
            </a:lvl1pPr>
          </a:lstStyle>
          <a:p>
            <a:r>
              <a:rPr lang="en-US"/>
              <a:t>HL-LHC AUP Rebaseline DOE Rev.  – Dec. 13–15 2022</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a:prstGeom prst="rect">
            <a:avLst/>
          </a:prstGeo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pic>
        <p:nvPicPr>
          <p:cNvPr id="13" name="Image 7" descr="Logo-APO-LARP.png"/>
          <p:cNvPicPr>
            <a:picLocks noChangeAspect="1"/>
          </p:cNvPicPr>
          <p:nvPr userDrawn="1"/>
        </p:nvPicPr>
        <p:blipFill>
          <a:blip r:embed="rId4"/>
          <a:stretch>
            <a:fillRect/>
          </a:stretch>
        </p:blipFill>
        <p:spPr>
          <a:xfrm>
            <a:off x="466822" y="6263451"/>
            <a:ext cx="432770" cy="515102"/>
          </a:xfrm>
          <a:prstGeom prst="rect">
            <a:avLst/>
          </a:prstGeom>
        </p:spPr>
      </p:pic>
    </p:spTree>
    <p:extLst>
      <p:ext uri="{BB962C8B-B14F-4D97-AF65-F5344CB8AC3E}">
        <p14:creationId xmlns:p14="http://schemas.microsoft.com/office/powerpoint/2010/main" val="1766605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6324600" cy="609600"/>
          </a:xfrm>
        </p:spPr>
        <p:txBody>
          <a:bodyPr>
            <a:normAutofit/>
          </a:bodyPr>
          <a:lstStyle>
            <a:lvl1pPr>
              <a:defRPr sz="2800">
                <a:solidFill>
                  <a:schemeClr val="tx2">
                    <a:lumMod val="75000"/>
                  </a:schemeClr>
                </a:solidFill>
              </a:defRPr>
            </a:lvl1pPr>
          </a:lstStyle>
          <a:p>
            <a:r>
              <a:rPr lang="en-US" dirty="0"/>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lvl1pPr>
              <a:defRPr>
                <a:solidFill>
                  <a:schemeClr val="tx2">
                    <a:lumMod val="75000"/>
                  </a:schemeClr>
                </a:solidFill>
              </a:defRPr>
            </a:lvl1pPr>
          </a:lstStyle>
          <a:p>
            <a:r>
              <a:rPr lang="en-US"/>
              <a:t>HL-LHC AUP Rebaseline DOE Rev.  – Dec. 13–15 2022</a:t>
            </a:r>
            <a:endParaRPr lang="en-US" dirty="0"/>
          </a:p>
        </p:txBody>
      </p:sp>
      <p:sp>
        <p:nvSpPr>
          <p:cNvPr id="5" name="Slide Number Placeholder 4"/>
          <p:cNvSpPr>
            <a:spLocks noGrp="1"/>
          </p:cNvSpPr>
          <p:nvPr>
            <p:ph type="sldNum" sz="quarter" idx="12"/>
          </p:nvPr>
        </p:nvSpPr>
        <p:spPr/>
        <p:txBody>
          <a:bodyPr/>
          <a:lstStyle>
            <a:lvl1pPr>
              <a:defRPr>
                <a:solidFill>
                  <a:schemeClr val="tx2">
                    <a:lumMod val="75000"/>
                  </a:schemeClr>
                </a:solidFill>
              </a:defRPr>
            </a:lvl1pPr>
          </a:lstStyle>
          <a:p>
            <a:fld id="{E99BABBE-8C37-4EA0-B4C8-2876D6EC6807}" type="slidenum">
              <a:rPr lang="en-US" smtClean="0"/>
              <a:pPr/>
              <a:t>‹#›</a:t>
            </a:fld>
            <a:endParaRPr lang="en-US" dirty="0"/>
          </a:p>
        </p:txBody>
      </p:sp>
      <p:pic>
        <p:nvPicPr>
          <p:cNvPr id="10" name="Picture 3"/>
          <p:cNvPicPr>
            <a:picLocks noChangeAspect="1" noChangeArrowheads="1"/>
          </p:cNvPicPr>
          <p:nvPr userDrawn="1"/>
        </p:nvPicPr>
        <p:blipFill>
          <a:blip r:embed="rId2" cstate="print"/>
          <a:srcRect/>
          <a:stretch>
            <a:fillRect/>
          </a:stretch>
        </p:blipFill>
        <p:spPr bwMode="auto">
          <a:xfrm>
            <a:off x="152400" y="152400"/>
            <a:ext cx="914400" cy="924751"/>
          </a:xfrm>
          <a:prstGeom prst="rect">
            <a:avLst/>
          </a:prstGeom>
          <a:noFill/>
          <a:ln w="9525">
            <a:noFill/>
            <a:miter lim="800000"/>
            <a:headEnd/>
            <a:tailEnd/>
          </a:ln>
        </p:spPr>
      </p:pic>
      <p:cxnSp>
        <p:nvCxnSpPr>
          <p:cNvPr id="11" name="Straight Connector 10"/>
          <p:cNvCxnSpPr/>
          <p:nvPr userDrawn="1"/>
        </p:nvCxnSpPr>
        <p:spPr>
          <a:xfrm>
            <a:off x="1371600" y="838200"/>
            <a:ext cx="7467600"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52400" y="6324600"/>
            <a:ext cx="8763000" cy="1588"/>
          </a:xfrm>
          <a:prstGeom prst="line">
            <a:avLst/>
          </a:prstGeom>
          <a:ln w="19050">
            <a:solidFill>
              <a:srgbClr val="17375E"/>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76346" t="18308" r="8845" b="72769"/>
          <a:stretch/>
        </p:blipFill>
        <p:spPr bwMode="auto">
          <a:xfrm>
            <a:off x="7277683" y="0"/>
            <a:ext cx="1866317" cy="70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6642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8" y="5328760"/>
            <a:ext cx="8499231" cy="1247725"/>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4" y="4316829"/>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817013"/>
            <a:ext cx="918972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249845"/>
            <a:ext cx="9010786" cy="310883"/>
          </a:xfrm>
          <a:prstGeom prst="rect">
            <a:avLst/>
          </a:prstGeom>
        </p:spPr>
      </p:pic>
    </p:spTree>
    <p:extLst>
      <p:ext uri="{BB962C8B-B14F-4D97-AF65-F5344CB8AC3E}">
        <p14:creationId xmlns:p14="http://schemas.microsoft.com/office/powerpoint/2010/main" val="660629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971552"/>
            <a:ext cx="8672513" cy="5059363"/>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5"/>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6"/>
            <a:ext cx="6262118"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HL-LHC AUP Rebaseline DOE Rev.  – Dec. 13–15 2022</a:t>
            </a:r>
            <a:endParaRPr lang="en-US" b="1" dirty="0"/>
          </a:p>
        </p:txBody>
      </p:sp>
      <p:sp>
        <p:nvSpPr>
          <p:cNvPr id="10" name="Slide Number Placeholder 5"/>
          <p:cNvSpPr>
            <a:spLocks noGrp="1"/>
          </p:cNvSpPr>
          <p:nvPr>
            <p:ph type="sldNum" sz="quarter" idx="4"/>
          </p:nvPr>
        </p:nvSpPr>
        <p:spPr>
          <a:xfrm>
            <a:off x="222250" y="6504215"/>
            <a:ext cx="414338"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57611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1"/>
            <a:ext cx="4206240" cy="3633788"/>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6" y="971551"/>
            <a:ext cx="4215383" cy="3633788"/>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3"/>
            <a:ext cx="4205476" cy="1265812"/>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2" y="4765103"/>
            <a:ext cx="4206239" cy="1265812"/>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5"/>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12" name="Footer Placeholder 4"/>
          <p:cNvSpPr>
            <a:spLocks noGrp="1"/>
          </p:cNvSpPr>
          <p:nvPr>
            <p:ph type="ftr" sz="quarter" idx="3"/>
          </p:nvPr>
        </p:nvSpPr>
        <p:spPr>
          <a:xfrm>
            <a:off x="1530602" y="6504216"/>
            <a:ext cx="6262118"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HL-LHC AUP Rebaseline DOE Rev.  – Dec. 13–15 2022</a:t>
            </a:r>
            <a:endParaRPr lang="en-US" b="1" dirty="0"/>
          </a:p>
        </p:txBody>
      </p:sp>
      <p:sp>
        <p:nvSpPr>
          <p:cNvPr id="13" name="Slide Number Placeholder 5"/>
          <p:cNvSpPr>
            <a:spLocks noGrp="1"/>
          </p:cNvSpPr>
          <p:nvPr>
            <p:ph type="sldNum" sz="quarter" idx="4"/>
          </p:nvPr>
        </p:nvSpPr>
        <p:spPr>
          <a:xfrm>
            <a:off x="222250" y="6504215"/>
            <a:ext cx="414338"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00472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16577" y="6356350"/>
            <a:ext cx="6627000" cy="360000"/>
          </a:xfrm>
          <a:prstGeom prst="rect">
            <a:avLst/>
          </a:prstGeom>
        </p:spPr>
        <p:txBody>
          <a:bodyPr/>
          <a:lstStyle/>
          <a:p>
            <a:r>
              <a:rPr lang="en-US" noProof="0"/>
              <a:t>HL-LHC AUP Rebaseline DOE Rev.  – Dec. 13–15 2022</a:t>
            </a:r>
            <a:endParaRPr lang="en-GB" noProof="0"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51"/>
            <a:ext cx="3027894" cy="5022676"/>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6" y="958852"/>
            <a:ext cx="5347605" cy="5022675"/>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5"/>
            <a:ext cx="675368" cy="241300"/>
          </a:xfrm>
        </p:spPr>
        <p:txBody>
          <a:bodyPr/>
          <a:lstStyle>
            <a:lvl1pPr>
              <a:defRPr sz="900" smtClean="0"/>
            </a:lvl1pPr>
          </a:lstStyle>
          <a:p>
            <a:pPr>
              <a:defRPr/>
            </a:pPr>
            <a:endParaRPr lang="en-US" dirty="0"/>
          </a:p>
        </p:txBody>
      </p:sp>
      <p:sp>
        <p:nvSpPr>
          <p:cNvPr id="6" name="Footer Placeholder 4"/>
          <p:cNvSpPr>
            <a:spLocks noGrp="1"/>
          </p:cNvSpPr>
          <p:nvPr>
            <p:ph type="ftr" sz="quarter" idx="17"/>
          </p:nvPr>
        </p:nvSpPr>
        <p:spPr>
          <a:xfrm>
            <a:off x="1530605" y="6504215"/>
            <a:ext cx="6262119" cy="250031"/>
          </a:xfrm>
        </p:spPr>
        <p:txBody>
          <a:bodyPr/>
          <a:lstStyle>
            <a:lvl1pPr>
              <a:defRPr sz="900" dirty="0" smtClean="0"/>
            </a:lvl1pPr>
          </a:lstStyle>
          <a:p>
            <a:pPr>
              <a:defRPr/>
            </a:pPr>
            <a:r>
              <a:rPr lang="en-US"/>
              <a:t>HL-LHC AUP Rebaseline DOE Rev.  – Dec. 13–15 2022</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254027"/>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7131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2"/>
            <a:ext cx="8686800" cy="3726717"/>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5"/>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6"/>
            <a:ext cx="6251958"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HL-LHC AUP Rebaseline DOE Rev.  – Dec. 13–15 2022</a:t>
            </a:r>
            <a:endParaRPr lang="en-US" b="1" dirty="0"/>
          </a:p>
        </p:txBody>
      </p:sp>
      <p:sp>
        <p:nvSpPr>
          <p:cNvPr id="11" name="Slide Number Placeholder 5"/>
          <p:cNvSpPr>
            <a:spLocks noGrp="1"/>
          </p:cNvSpPr>
          <p:nvPr>
            <p:ph type="sldNum" sz="quarter" idx="4"/>
          </p:nvPr>
        </p:nvSpPr>
        <p:spPr>
          <a:xfrm>
            <a:off x="222250" y="6504215"/>
            <a:ext cx="414338"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283472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5"/>
            <a:ext cx="675368" cy="241300"/>
          </a:xfrm>
        </p:spPr>
        <p:txBody>
          <a:bodyPr/>
          <a:lstStyle>
            <a:lvl1pPr>
              <a:defRPr sz="900"/>
            </a:lvl1pPr>
          </a:lstStyle>
          <a:p>
            <a:pPr>
              <a:defRPr/>
            </a:pPr>
            <a:endParaRPr lang="en-US" dirty="0"/>
          </a:p>
        </p:txBody>
      </p:sp>
      <p:sp>
        <p:nvSpPr>
          <p:cNvPr id="4" name="Footer Placeholder 3"/>
          <p:cNvSpPr>
            <a:spLocks noGrp="1"/>
          </p:cNvSpPr>
          <p:nvPr>
            <p:ph type="ftr" sz="quarter" idx="11"/>
          </p:nvPr>
        </p:nvSpPr>
        <p:spPr>
          <a:xfrm>
            <a:off x="1530606" y="6504216"/>
            <a:ext cx="6260399" cy="242873"/>
          </a:xfrm>
        </p:spPr>
        <p:txBody>
          <a:bodyPr/>
          <a:lstStyle>
            <a:lvl1pPr>
              <a:defRPr sz="900"/>
            </a:lvl1pPr>
          </a:lstStyle>
          <a:p>
            <a:pPr>
              <a:defRPr/>
            </a:pPr>
            <a:r>
              <a:rPr lang="en-US"/>
              <a:t>HL-LHC AUP Rebaseline DOE Rev.  – Dec. 13–15 2022</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1"/>
            <a:ext cx="8675688" cy="5802923"/>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415353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a:xfrm>
            <a:off x="1530603" y="6504216"/>
            <a:ext cx="6272278" cy="242873"/>
          </a:xfrm>
        </p:spPr>
        <p:txBody>
          <a:bodyPr/>
          <a:lstStyle/>
          <a:p>
            <a:pPr>
              <a:defRPr/>
            </a:pPr>
            <a:r>
              <a:rPr lang="en-US"/>
              <a:t>HL-LHC AUP Rebaseline DOE Rev.  – Dec. 13–15 2022</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3841707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apositive de titr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1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1" y="6356350"/>
            <a:ext cx="6080720" cy="360000"/>
          </a:xfrm>
        </p:spPr>
        <p:txBody>
          <a:bodyPr lIns="0" tIns="0" rIns="0" bIns="0" anchor="b" anchorCtr="0"/>
          <a:lstStyle>
            <a:lvl1pPr algn="r">
              <a:defRPr>
                <a:solidFill>
                  <a:schemeClr val="accent1"/>
                </a:solidFill>
              </a:defRPr>
            </a:lvl1pPr>
          </a:lstStyle>
          <a:p>
            <a:r>
              <a:rPr lang="en-US"/>
              <a:t>HL-LHC AUP Rebaseline DOE Rev.  – Dec. 13–15 2022</a:t>
            </a:r>
            <a:endParaRPr lang="en-GB"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9633" y="476672"/>
            <a:ext cx="4048095" cy="1896020"/>
          </a:xfrm>
          <a:prstGeom prst="rect">
            <a:avLst/>
          </a:prstGeom>
        </p:spPr>
      </p:pic>
      <p:sp>
        <p:nvSpPr>
          <p:cNvPr id="7" name="Rectangle 6">
            <a:extLst>
              <a:ext uri="{FF2B5EF4-FFF2-40B4-BE49-F238E27FC236}">
                <a16:creationId xmlns:a16="http://schemas.microsoft.com/office/drawing/2014/main" id="{4B83573D-854A-4C61-B3B7-2CBCB6AA2BDD}"/>
              </a:ext>
            </a:extLst>
          </p:cNvPr>
          <p:cNvSpPr/>
          <p:nvPr/>
        </p:nvSpPr>
        <p:spPr>
          <a:xfrm>
            <a:off x="0" y="6165304"/>
            <a:ext cx="1371600" cy="692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solidFill>
                  <a:schemeClr val="bg1"/>
                </a:solidFill>
              </a:ln>
              <a:effectLst/>
            </a:endParaRPr>
          </a:p>
        </p:txBody>
      </p:sp>
    </p:spTree>
    <p:extLst>
      <p:ext uri="{BB962C8B-B14F-4D97-AF65-F5344CB8AC3E}">
        <p14:creationId xmlns:p14="http://schemas.microsoft.com/office/powerpoint/2010/main" val="168031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2"/>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4139952" y="6356350"/>
            <a:ext cx="4392048" cy="360000"/>
          </a:xfrm>
        </p:spPr>
        <p:txBody>
          <a:bodyPr/>
          <a:lstStyle>
            <a:lvl1pPr>
              <a:defRPr/>
            </a:lvl1pPr>
          </a:lstStyle>
          <a:p>
            <a:r>
              <a:rPr lang="en-US"/>
              <a:t>HL-LHC AUP Rebaseline DOE Rev.  – Dec. 13–15 2022</a:t>
            </a:r>
            <a:endParaRPr lang="en-GB"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5" name="Picture 14">
            <a:extLst>
              <a:ext uri="{FF2B5EF4-FFF2-40B4-BE49-F238E27FC236}">
                <a16:creationId xmlns:a16="http://schemas.microsoft.com/office/drawing/2014/main" id="{0593F3F2-3156-4CCA-9FFB-33FB735467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3809" y="6165306"/>
            <a:ext cx="639919" cy="591591"/>
          </a:xfrm>
          <a:prstGeom prst="rect">
            <a:avLst/>
          </a:prstGeom>
        </p:spPr>
      </p:pic>
      <p:pic>
        <p:nvPicPr>
          <p:cNvPr id="4" name="Picture 3">
            <a:extLst>
              <a:ext uri="{FF2B5EF4-FFF2-40B4-BE49-F238E27FC236}">
                <a16:creationId xmlns:a16="http://schemas.microsoft.com/office/drawing/2014/main" id="{CF044DD3-CADA-47CC-84EE-596A0AA20EE6}"/>
              </a:ext>
            </a:extLst>
          </p:cNvPr>
          <p:cNvPicPr>
            <a:picLocks noChangeAspect="1"/>
          </p:cNvPicPr>
          <p:nvPr userDrawn="1"/>
        </p:nvPicPr>
        <p:blipFill>
          <a:blip r:embed="rId3"/>
          <a:stretch>
            <a:fillRect/>
          </a:stretch>
        </p:blipFill>
        <p:spPr>
          <a:xfrm>
            <a:off x="2123728" y="6255974"/>
            <a:ext cx="1737511" cy="426757"/>
          </a:xfrm>
          <a:prstGeom prst="rect">
            <a:avLst/>
          </a:prstGeom>
        </p:spPr>
      </p:pic>
    </p:spTree>
    <p:extLst>
      <p:ext uri="{BB962C8B-B14F-4D97-AF65-F5344CB8AC3E}">
        <p14:creationId xmlns:p14="http://schemas.microsoft.com/office/powerpoint/2010/main" val="761276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1215232"/>
            <a:ext cx="4041775"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2057400"/>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lvl1pPr>
              <a:defRPr/>
            </a:lvl1pPr>
          </a:lstStyle>
          <a:p>
            <a:r>
              <a:rPr lang="en-US"/>
              <a:t>HL-LHC AUP Rebaseline DOE Rev.  – Dec. 13–15 2022</a:t>
            </a:r>
            <a:endParaRPr lang="en-GB"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6" name="Picture 15">
            <a:extLst>
              <a:ext uri="{FF2B5EF4-FFF2-40B4-BE49-F238E27FC236}">
                <a16:creationId xmlns:a16="http://schemas.microsoft.com/office/drawing/2014/main" id="{8DE33E18-C9A2-451C-9A6B-D39158041D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3809" y="6165306"/>
            <a:ext cx="639919" cy="591591"/>
          </a:xfrm>
          <a:prstGeom prst="rect">
            <a:avLst/>
          </a:prstGeom>
        </p:spPr>
      </p:pic>
    </p:spTree>
    <p:extLst>
      <p:ext uri="{BB962C8B-B14F-4D97-AF65-F5344CB8AC3E}">
        <p14:creationId xmlns:p14="http://schemas.microsoft.com/office/powerpoint/2010/main" val="794769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lvl1pPr>
              <a:defRPr/>
            </a:lvl1pPr>
          </a:lstStyle>
          <a:p>
            <a:r>
              <a:rPr lang="en-US"/>
              <a:t>HL-LHC AUP Rebaseline DOE Rev.  – Dec. 13–15 2022</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3" name="Picture 12">
            <a:extLst>
              <a:ext uri="{FF2B5EF4-FFF2-40B4-BE49-F238E27FC236}">
                <a16:creationId xmlns:a16="http://schemas.microsoft.com/office/drawing/2014/main" id="{AD813954-B0CB-4016-B535-BDE242BD93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1273737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lvl1pPr>
              <a:defRPr/>
            </a:lvl1pPr>
          </a:lstStyle>
          <a:p>
            <a:r>
              <a:rPr lang="en-US"/>
              <a:t>HL-LHC AUP Rebaseline DOE Rev.  – Dec. 13–15 2022</a:t>
            </a:r>
            <a:endParaRPr lang="en-GB"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Picture 11">
            <a:extLst>
              <a:ext uri="{FF2B5EF4-FFF2-40B4-BE49-F238E27FC236}">
                <a16:creationId xmlns:a16="http://schemas.microsoft.com/office/drawing/2014/main" id="{EE816CAA-2881-4B1D-B534-7399FA0A5F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1169035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lvl1pPr>
              <a:defRPr/>
            </a:lvl1pPr>
          </a:lstStyle>
          <a:p>
            <a:r>
              <a:rPr lang="en-US"/>
              <a:t>HL-LHC AUP Rebaseline DOE Rev.  – Dec. 13–15 2022</a:t>
            </a:r>
            <a:endParaRPr lang="en-GB"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350">
                <a:solidFill>
                  <a:schemeClr val="bg2"/>
                </a:solidFill>
              </a:defRPr>
            </a:lvl1pPr>
          </a:lstStyle>
          <a:p>
            <a:pPr lvl="0"/>
            <a:r>
              <a:rPr lang="en-GB" dirty="0"/>
              <a:t>Image title</a:t>
            </a:r>
          </a:p>
        </p:txBody>
      </p:sp>
      <p:pic>
        <p:nvPicPr>
          <p:cNvPr id="16" name="Picture 15">
            <a:extLst>
              <a:ext uri="{FF2B5EF4-FFF2-40B4-BE49-F238E27FC236}">
                <a16:creationId xmlns:a16="http://schemas.microsoft.com/office/drawing/2014/main" id="{459B40DA-0308-42AE-8E50-C270153898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1181405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a:prstGeom prst="rect">
            <a:avLst/>
          </a:prstGeom>
        </p:spPr>
        <p:txBody>
          <a:bodyPr/>
          <a:lstStyle/>
          <a:p>
            <a:r>
              <a:rPr lang="en-US" noProof="0"/>
              <a:t>HL-LHC AUP Rebaseline DOE Rev.  – Dec. 13–15 2022</a:t>
            </a:r>
            <a:endParaRPr lang="en-GB" noProof="0"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HL-LHC AUP Rebaseline DOE Rev.  – Dec. 13–15 2022</a:t>
            </a:r>
            <a:endParaRPr lang="en-GB" dirty="0"/>
          </a:p>
        </p:txBody>
      </p:sp>
    </p:spTree>
    <p:extLst>
      <p:ext uri="{BB962C8B-B14F-4D97-AF65-F5344CB8AC3E}">
        <p14:creationId xmlns:p14="http://schemas.microsoft.com/office/powerpoint/2010/main" val="1804147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Rebaseline DOE Rev.  – Dec. 13–15 2022</a:t>
            </a:r>
            <a:endParaRPr lang="en-GB" dirty="0"/>
          </a:p>
        </p:txBody>
      </p:sp>
    </p:spTree>
    <p:extLst>
      <p:ext uri="{BB962C8B-B14F-4D97-AF65-F5344CB8AC3E}">
        <p14:creationId xmlns:p14="http://schemas.microsoft.com/office/powerpoint/2010/main" val="3935896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Rebaseline DOE Rev.  – Dec. 13–15 2022</a:t>
            </a:r>
            <a:endParaRPr lang="en-GB" dirty="0"/>
          </a:p>
        </p:txBody>
      </p:sp>
    </p:spTree>
    <p:extLst>
      <p:ext uri="{BB962C8B-B14F-4D97-AF65-F5344CB8AC3E}">
        <p14:creationId xmlns:p14="http://schemas.microsoft.com/office/powerpoint/2010/main" val="3018365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Rebaseline DOE Rev.  – Dec. 13–15 2022</a:t>
            </a:r>
            <a:endParaRPr lang="en-GB" dirty="0"/>
          </a:p>
        </p:txBody>
      </p:sp>
    </p:spTree>
    <p:extLst>
      <p:ext uri="{BB962C8B-B14F-4D97-AF65-F5344CB8AC3E}">
        <p14:creationId xmlns:p14="http://schemas.microsoft.com/office/powerpoint/2010/main" val="3606461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Rebaseline DOE Rev.  – Dec. 13–15 2022</a:t>
            </a:r>
            <a:endParaRPr lang="en-GB" dirty="0"/>
          </a:p>
        </p:txBody>
      </p:sp>
    </p:spTree>
    <p:extLst>
      <p:ext uri="{BB962C8B-B14F-4D97-AF65-F5344CB8AC3E}">
        <p14:creationId xmlns:p14="http://schemas.microsoft.com/office/powerpoint/2010/main" val="4180248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Rebaseline DOE Rev.  – Dec. 13–15 2022</a:t>
            </a:r>
            <a:endParaRPr lang="en-GB" dirty="0"/>
          </a:p>
        </p:txBody>
      </p:sp>
    </p:spTree>
    <p:extLst>
      <p:ext uri="{BB962C8B-B14F-4D97-AF65-F5344CB8AC3E}">
        <p14:creationId xmlns:p14="http://schemas.microsoft.com/office/powerpoint/2010/main" val="2967186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iapositive de titr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1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1" y="6356350"/>
            <a:ext cx="6080720" cy="360000"/>
          </a:xfrm>
        </p:spPr>
        <p:txBody>
          <a:bodyPr lIns="0" tIns="0" rIns="0" bIns="0" anchor="b" anchorCtr="0"/>
          <a:lstStyle>
            <a:lvl1pPr algn="r">
              <a:defRPr>
                <a:solidFill>
                  <a:schemeClr val="accent1"/>
                </a:solidFill>
              </a:defRPr>
            </a:lvl1pPr>
          </a:lstStyle>
          <a:p>
            <a:r>
              <a:rPr lang="en-US"/>
              <a:t>HL-LHC AUP Rebaseline DOE Rev.  – Dec. 13–15 2022</a:t>
            </a:r>
            <a:endParaRPr lang="en-GB"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9633" y="476672"/>
            <a:ext cx="4048095" cy="1896020"/>
          </a:xfrm>
          <a:prstGeom prst="rect">
            <a:avLst/>
          </a:prstGeom>
        </p:spPr>
      </p:pic>
      <p:sp>
        <p:nvSpPr>
          <p:cNvPr id="7" name="Rectangle 6">
            <a:extLst>
              <a:ext uri="{FF2B5EF4-FFF2-40B4-BE49-F238E27FC236}">
                <a16:creationId xmlns:a16="http://schemas.microsoft.com/office/drawing/2014/main" id="{4B83573D-854A-4C61-B3B7-2CBCB6AA2BDD}"/>
              </a:ext>
            </a:extLst>
          </p:cNvPr>
          <p:cNvSpPr/>
          <p:nvPr/>
        </p:nvSpPr>
        <p:spPr>
          <a:xfrm>
            <a:off x="0" y="6165304"/>
            <a:ext cx="1371600" cy="692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solidFill>
                  <a:schemeClr val="bg1"/>
                </a:solidFill>
              </a:ln>
              <a:effectLst/>
            </a:endParaRPr>
          </a:p>
        </p:txBody>
      </p:sp>
    </p:spTree>
    <p:extLst>
      <p:ext uri="{BB962C8B-B14F-4D97-AF65-F5344CB8AC3E}">
        <p14:creationId xmlns:p14="http://schemas.microsoft.com/office/powerpoint/2010/main" val="4083122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2"/>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05000" y="6356350"/>
            <a:ext cx="6627000" cy="360000"/>
          </a:xfrm>
        </p:spPr>
        <p:txBody>
          <a:bodyPr/>
          <a:lstStyle>
            <a:lvl1pPr>
              <a:defRPr/>
            </a:lvl1pPr>
          </a:lstStyle>
          <a:p>
            <a:r>
              <a:rPr lang="en-US"/>
              <a:t>HL-LHC AUP Rebaseline DOE Rev.  – Dec. 13–15 2022</a:t>
            </a:r>
            <a:endParaRPr lang="en-GB"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5" name="Picture 14">
            <a:extLst>
              <a:ext uri="{FF2B5EF4-FFF2-40B4-BE49-F238E27FC236}">
                <a16:creationId xmlns:a16="http://schemas.microsoft.com/office/drawing/2014/main" id="{0593F3F2-3156-4CCA-9FFB-33FB735467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pic>
        <p:nvPicPr>
          <p:cNvPr id="7" name="Picture 6" descr="Text&#10;&#10;Description automatically generated">
            <a:extLst>
              <a:ext uri="{FF2B5EF4-FFF2-40B4-BE49-F238E27FC236}">
                <a16:creationId xmlns:a16="http://schemas.microsoft.com/office/drawing/2014/main" id="{58D81352-506E-4AC6-B67B-06B98711ED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14216" y="6233313"/>
            <a:ext cx="1737704" cy="424108"/>
          </a:xfrm>
          <a:prstGeom prst="rect">
            <a:avLst/>
          </a:prstGeom>
        </p:spPr>
      </p:pic>
    </p:spTree>
    <p:extLst>
      <p:ext uri="{BB962C8B-B14F-4D97-AF65-F5344CB8AC3E}">
        <p14:creationId xmlns:p14="http://schemas.microsoft.com/office/powerpoint/2010/main" val="439261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1215232"/>
            <a:ext cx="4041775"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2057400"/>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lvl1pPr>
              <a:defRPr/>
            </a:lvl1pPr>
          </a:lstStyle>
          <a:p>
            <a:r>
              <a:rPr lang="en-US"/>
              <a:t>HL-LHC AUP Rebaseline DOE Rev.  – Dec. 13–15 2022</a:t>
            </a:r>
            <a:endParaRPr lang="en-GB"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6" name="Picture 15">
            <a:extLst>
              <a:ext uri="{FF2B5EF4-FFF2-40B4-BE49-F238E27FC236}">
                <a16:creationId xmlns:a16="http://schemas.microsoft.com/office/drawing/2014/main" id="{8DE33E18-C9A2-451C-9A6B-D39158041D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666882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lvl1pPr>
              <a:defRPr/>
            </a:lvl1pPr>
          </a:lstStyle>
          <a:p>
            <a:r>
              <a:rPr lang="en-US"/>
              <a:t>HL-LHC AUP Rebaseline DOE Rev.  – Dec. 13–15 2022</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3" name="Picture 12">
            <a:extLst>
              <a:ext uri="{FF2B5EF4-FFF2-40B4-BE49-F238E27FC236}">
                <a16:creationId xmlns:a16="http://schemas.microsoft.com/office/drawing/2014/main" id="{AD813954-B0CB-4016-B535-BDE242BD93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307993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a:prstGeom prst="rect">
            <a:avLst/>
          </a:prstGeom>
        </p:spPr>
        <p:txBody>
          <a:bodyPr/>
          <a:lstStyle/>
          <a:p>
            <a:r>
              <a:rPr lang="en-US" noProof="0"/>
              <a:t>HL-LHC AUP Rebaseline DOE Rev.  – Dec. 13–15 2022</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lvl1pPr>
              <a:defRPr/>
            </a:lvl1pPr>
          </a:lstStyle>
          <a:p>
            <a:r>
              <a:rPr lang="en-US"/>
              <a:t>HL-LHC AUP Rebaseline DOE Rev.  – Dec. 13–15 2022</a:t>
            </a:r>
            <a:endParaRPr lang="en-GB"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Picture 11">
            <a:extLst>
              <a:ext uri="{FF2B5EF4-FFF2-40B4-BE49-F238E27FC236}">
                <a16:creationId xmlns:a16="http://schemas.microsoft.com/office/drawing/2014/main" id="{EE816CAA-2881-4B1D-B534-7399FA0A5F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210418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lvl1pPr>
              <a:defRPr/>
            </a:lvl1pPr>
          </a:lstStyle>
          <a:p>
            <a:r>
              <a:rPr lang="en-US"/>
              <a:t>HL-LHC AUP Rebaseline DOE Rev.  – Dec. 13–15 2022</a:t>
            </a:r>
            <a:endParaRPr lang="en-GB"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350">
                <a:solidFill>
                  <a:schemeClr val="bg2"/>
                </a:solidFill>
              </a:defRPr>
            </a:lvl1pPr>
          </a:lstStyle>
          <a:p>
            <a:pPr lvl="0"/>
            <a:r>
              <a:rPr lang="en-GB" dirty="0"/>
              <a:t>Image title</a:t>
            </a:r>
          </a:p>
        </p:txBody>
      </p:sp>
      <p:pic>
        <p:nvPicPr>
          <p:cNvPr id="16" name="Picture 15">
            <a:extLst>
              <a:ext uri="{FF2B5EF4-FFF2-40B4-BE49-F238E27FC236}">
                <a16:creationId xmlns:a16="http://schemas.microsoft.com/office/drawing/2014/main" id="{459B40DA-0308-42AE-8E50-C270153898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2777826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a:prstGeom prst="rect">
            <a:avLst/>
          </a:prstGeom>
        </p:spPr>
        <p:txBody>
          <a:bodyPr/>
          <a:lstStyle/>
          <a:p>
            <a:r>
              <a:rPr lang="en-US" noProof="0"/>
              <a:t>HL-LHC AUP Rebaseline DOE Rev.  – Dec. 13–15 2022</a:t>
            </a:r>
            <a:endParaRPr lang="en-GB" noProof="0"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a:prstGeom prst="rect">
            <a:avLst/>
          </a:prstGeom>
        </p:spPr>
        <p:txBody>
          <a:bodyPr/>
          <a:lstStyle/>
          <a:p>
            <a:r>
              <a:rPr lang="en-US" noProof="0"/>
              <a:t>HL-LHC AUP Rebaseline DOE Rev.  – Dec. 13–15 2022</a:t>
            </a:r>
            <a:endParaRPr lang="en-GB" noProof="0"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grpSp>
        <p:nvGrpSpPr>
          <p:cNvPr id="10" name="Grouper 9"/>
          <p:cNvGrpSpPr/>
          <p:nvPr userDrawn="1"/>
        </p:nvGrpSpPr>
        <p:grpSpPr>
          <a:xfrm>
            <a:off x="1440000" y="63000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a:prstGeom prst="rect">
            <a:avLst/>
          </a:prstGeom>
        </p:spPr>
        <p:txBody>
          <a:bodyPr/>
          <a:lstStyle/>
          <a:p>
            <a:r>
              <a:rPr lang="en-US" noProof="0"/>
              <a:t>HL-LHC AUP Rebaseline DOE Rev.  – Dec. 13–15 2022</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grpSp>
        <p:nvGrpSpPr>
          <p:cNvPr id="9" name="Grouper 8"/>
          <p:cNvGrpSpPr/>
          <p:nvPr userDrawn="1"/>
        </p:nvGrpSpPr>
        <p:grpSpPr>
          <a:xfrm>
            <a:off x="457200" y="6071400"/>
            <a:ext cx="457200" cy="457200"/>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dirty="0"/>
              <a:t>Presentation title - line 1 - Arial 30pt - bold </a:t>
            </a:r>
            <a:r>
              <a:rPr lang="en-GB" noProof="0" dirty="0" err="1"/>
              <a:t>HiLumi</a:t>
            </a:r>
            <a:r>
              <a:rPr lang="en-GB" noProof="0" dirty="0"/>
              <a:t> dark grey - line 2</a:t>
            </a:r>
            <a:br>
              <a:rPr lang="en-GB" noProof="0" dirty="0"/>
            </a:br>
            <a:r>
              <a:rPr lang="en-GB" noProof="0" dirty="0"/>
              <a:t>line 3</a:t>
            </a:r>
            <a:br>
              <a:rPr lang="en-GB" noProof="0" dirty="0"/>
            </a:br>
            <a:r>
              <a:rPr lang="en-GB" noProof="0" dirty="0"/>
              <a:t>line 4   </a:t>
            </a:r>
          </a:p>
        </p:txBody>
      </p:sp>
      <p:sp>
        <p:nvSpPr>
          <p:cNvPr id="3" name="Sous-titre 2"/>
          <p:cNvSpPr>
            <a:spLocks noGrp="1"/>
          </p:cNvSpPr>
          <p:nvPr>
            <p:ph type="subTitle" idx="1" hasCustomPrompt="1"/>
          </p:nvPr>
        </p:nvSpPr>
        <p:spPr>
          <a:xfrm>
            <a:off x="1371600" y="4800600"/>
            <a:ext cx="6480000" cy="990600"/>
          </a:xfrm>
          <a:prstGeom prst="rect">
            <a:avLst/>
          </a:prstGeo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n-US" noProof="0"/>
              <a:t>HL-LHC AUP Rebaseline DOE Rev.  – Dec. 13–15 2022</a:t>
            </a:r>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a:prstGeom prst="rect">
            <a:avLst/>
          </a:prstGeo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a:ln>
                  <a:noFill/>
                </a:ln>
                <a:solidFill>
                  <a:schemeClr val="bg2"/>
                </a:solidFill>
                <a:effectLst/>
                <a:uLnTx/>
                <a:uFillTx/>
                <a:latin typeface="+mn-lt"/>
                <a:ea typeface="+mn-ea"/>
                <a:cs typeface="+mn-cs"/>
              </a:rPr>
              <a:t>Conference - Location - Date</a:t>
            </a:r>
          </a:p>
          <a:p>
            <a:pPr lvl="0"/>
            <a:endParaRPr lang="en-GB" noProof="0" dirty="0"/>
          </a:p>
        </p:txBody>
      </p:sp>
      <p:grpSp>
        <p:nvGrpSpPr>
          <p:cNvPr id="10" name="Grouper 9"/>
          <p:cNvGrpSpPr/>
          <p:nvPr userDrawn="1"/>
        </p:nvGrpSpPr>
        <p:grpSpPr>
          <a:xfrm>
            <a:off x="457200" y="60714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6" name="Image 11" descr="HLU-logoN-title.png">
            <a:extLst>
              <a:ext uri="{FF2B5EF4-FFF2-40B4-BE49-F238E27FC236}">
                <a16:creationId xmlns:a16="http://schemas.microsoft.com/office/drawing/2014/main" id="{E648E206-9737-7940-BEF3-1C621346E30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46370" y="548680"/>
            <a:ext cx="3540430" cy="1534388"/>
          </a:xfrm>
          <a:prstGeom prst="rect">
            <a:avLst/>
          </a:prstGeom>
        </p:spPr>
      </p:pic>
      <p:pic>
        <p:nvPicPr>
          <p:cNvPr id="18" name="Picture 17">
            <a:extLst>
              <a:ext uri="{FF2B5EF4-FFF2-40B4-BE49-F238E27FC236}">
                <a16:creationId xmlns:a16="http://schemas.microsoft.com/office/drawing/2014/main" id="{A24CF305-757A-C44A-B525-5072C9F780CE}"/>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082010" y="548680"/>
            <a:ext cx="4057610" cy="1691297"/>
          </a:xfrm>
          <a:prstGeom prst="rect">
            <a:avLst/>
          </a:prstGeom>
        </p:spPr>
      </p:pic>
    </p:spTree>
    <p:extLst>
      <p:ext uri="{BB962C8B-B14F-4D97-AF65-F5344CB8AC3E}">
        <p14:creationId xmlns:p14="http://schemas.microsoft.com/office/powerpoint/2010/main" val="1282427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Hilumi-1a">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a:prstGeom prst="rect">
            <a:avLst/>
          </a:prstGeom>
        </p:spPr>
        <p:txBody>
          <a:bodyPr lIns="0" tIns="0" rIns="0" bIns="0"/>
          <a:lstStyle>
            <a:lvl1pPr marL="342900" indent="-342900">
              <a:buClr>
                <a:schemeClr val="bg2"/>
              </a:buClr>
              <a:buFont typeface="Arial" panose="020B0604020202020204" pitchFamily="34" charset="0"/>
              <a:buChar char="•"/>
              <a:defRPr/>
            </a:lvl1pPr>
            <a:lvl2pPr marL="742950" indent="-285750">
              <a:buClr>
                <a:schemeClr val="bg2"/>
              </a:buClr>
              <a:buFont typeface="Arial" panose="020B0604020202020204" pitchFamily="34" charset="0"/>
              <a:buChar char="•"/>
              <a:defRPr/>
            </a:lvl2pPr>
            <a:lvl3pPr marL="1143000" indent="-228600">
              <a:buClr>
                <a:schemeClr val="bg2"/>
              </a:buClr>
              <a:buFont typeface="Arial" panose="020B0604020202020204" pitchFamily="34" charset="0"/>
              <a:buChar char="•"/>
              <a:defRPr/>
            </a:lvl3pPr>
            <a:lvl4pPr marL="1600200" indent="-228600">
              <a:buClr>
                <a:schemeClr val="bg2"/>
              </a:buClr>
              <a:buFont typeface="Arial" panose="020B0604020202020204" pitchFamily="34" charset="0"/>
              <a:buChar char="•"/>
              <a:defRPr/>
            </a:lvl4pPr>
            <a:lvl5pPr marL="2057400" indent="-228600">
              <a:buClr>
                <a:schemeClr val="bg2"/>
              </a:buClr>
              <a:buFont typeface="Arial" panose="020B0604020202020204" pitchFamily="34" charset="0"/>
              <a:buChar char="•"/>
              <a:defRPr/>
            </a:lvl5pPr>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2627784" y="6356350"/>
            <a:ext cx="5904215" cy="360000"/>
          </a:xfrm>
        </p:spPr>
        <p:txBody>
          <a:bodyPr/>
          <a:lstStyle>
            <a:lvl1pPr algn="ctr">
              <a:defRPr/>
            </a:lvl1pPr>
          </a:lstStyle>
          <a:p>
            <a:r>
              <a:rPr lang="en-US"/>
              <a:t>HL-LHC AUP Rebaseline DOE Rev.  – Dec. 13–15 2022</a:t>
            </a:r>
            <a:endParaRPr lang="en-US"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21633"/>
          <a:stretch/>
        </p:blipFill>
        <p:spPr>
          <a:xfrm>
            <a:off x="1273172" y="6284350"/>
            <a:ext cx="1168023" cy="504000"/>
          </a:xfrm>
          <a:prstGeom prst="rect">
            <a:avLst/>
          </a:prstGeom>
        </p:spPr>
      </p:pic>
    </p:spTree>
    <p:extLst>
      <p:ext uri="{BB962C8B-B14F-4D97-AF65-F5344CB8AC3E}">
        <p14:creationId xmlns:p14="http://schemas.microsoft.com/office/powerpoint/2010/main" val="121695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2.png"/><Relationship Id="rId4" Type="http://schemas.openxmlformats.org/officeDocument/2006/relationships/slideLayout" Target="../slideLayouts/slideLayout39.xml"/><Relationship Id="rId9"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noProof="0"/>
              <a:t>HL-LHC AUP Rebaseline DOE Rev.  – Dec. 13–15 2022</a:t>
            </a:r>
            <a:endParaRPr lang="en-GB" noProof="0"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 id="2147483658"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dirty="0"/>
              <a:t>Slide title – line 1 – Arial 30 </a:t>
            </a:r>
            <a:r>
              <a:rPr lang="en-GB" noProof="0" dirty="0" err="1"/>
              <a:t>pt</a:t>
            </a:r>
            <a:r>
              <a:rPr lang="en-GB" noProof="0" dirty="0"/>
              <a:t> – </a:t>
            </a:r>
            <a:r>
              <a:rPr lang="en-GB" noProof="0" dirty="0" err="1"/>
              <a:t>HiLumi</a:t>
            </a:r>
            <a:r>
              <a:rPr lang="en-GB" noProof="0" dirty="0"/>
              <a:t> blue</a:t>
            </a:r>
            <a:br>
              <a:rPr lang="en-GB" noProof="0" dirty="0"/>
            </a:br>
            <a:r>
              <a:rPr lang="en-GB" noProof="0" dirty="0"/>
              <a:t>Slide title – line 2 – Arial 30 </a:t>
            </a:r>
            <a:r>
              <a:rPr lang="en-GB" noProof="0" dirty="0" err="1"/>
              <a:t>pt</a:t>
            </a:r>
            <a:r>
              <a:rPr lang="en-GB" noProof="0" dirty="0"/>
              <a:t> – </a:t>
            </a:r>
            <a:r>
              <a:rPr lang="en-GB" noProof="0" dirty="0" err="1"/>
              <a:t>HiLumi</a:t>
            </a:r>
            <a:r>
              <a:rPr lang="en-GB" noProof="0" dirty="0"/>
              <a:t> blue</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noProof="0"/>
              <a:t>HL-LHC AUP Rebaseline DOE Rev.  – Dec. 13–15 2022</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
        <p:nvSpPr>
          <p:cNvPr id="7" name="Text Placeholder 6">
            <a:extLst>
              <a:ext uri="{FF2B5EF4-FFF2-40B4-BE49-F238E27FC236}">
                <a16:creationId xmlns:a16="http://schemas.microsoft.com/office/drawing/2014/main" id="{5DC2580D-4E86-A944-9207-F70927A3F4E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708541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5"/>
            <a:ext cx="675368"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15" name="Footer Placeholder 4"/>
          <p:cNvSpPr>
            <a:spLocks noGrp="1"/>
          </p:cNvSpPr>
          <p:nvPr>
            <p:ph type="ftr" sz="quarter" idx="3"/>
          </p:nvPr>
        </p:nvSpPr>
        <p:spPr>
          <a:xfrm>
            <a:off x="1530606" y="6504216"/>
            <a:ext cx="6260399"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HL-LHC AUP Rebaseline DOE Rev.  – Dec. 13–15 2022</a:t>
            </a:r>
            <a:endParaRPr lang="en-US" b="1" dirty="0"/>
          </a:p>
        </p:txBody>
      </p:sp>
      <p:sp>
        <p:nvSpPr>
          <p:cNvPr id="16" name="Slide Number Placeholder 5"/>
          <p:cNvSpPr>
            <a:spLocks noGrp="1"/>
          </p:cNvSpPr>
          <p:nvPr>
            <p:ph type="sldNum" sz="quarter" idx="4"/>
          </p:nvPr>
        </p:nvSpPr>
        <p:spPr>
          <a:xfrm>
            <a:off x="222250" y="6504215"/>
            <a:ext cx="414338"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7" y="4477486"/>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dirty="0"/>
          </a:p>
        </p:txBody>
      </p:sp>
      <p:grpSp>
        <p:nvGrpSpPr>
          <p:cNvPr id="25" name="Group 24"/>
          <p:cNvGrpSpPr>
            <a:grpSpLocks noChangeAspect="1"/>
          </p:cNvGrpSpPr>
          <p:nvPr userDrawn="1"/>
        </p:nvGrpSpPr>
        <p:grpSpPr>
          <a:xfrm>
            <a:off x="215900" y="6227810"/>
            <a:ext cx="8699500" cy="269849"/>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9504508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n-US"/>
              <a:t>HL-LHC AUP Rebaseline DOE Rev.  – Dec. 13–15 2022</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900">
                <a:solidFill>
                  <a:schemeClr val="bg1"/>
                </a:solidFill>
              </a:defRPr>
            </a:lvl1pPr>
          </a:lstStyle>
          <a:p>
            <a:fld id="{BFDCA1C4-9514-7B4F-976F-D92F7E296653}" type="slidenum">
              <a:rPr lang="fr-FR" smtClean="0"/>
              <a:pPr/>
              <a:t>‹#›</a:t>
            </a:fld>
            <a:endParaRPr lang="fr-FR" dirty="0"/>
          </a:p>
        </p:txBody>
      </p:sp>
      <p:pic>
        <p:nvPicPr>
          <p:cNvPr id="10" name="Picture 9">
            <a:extLst>
              <a:ext uri="{FF2B5EF4-FFF2-40B4-BE49-F238E27FC236}">
                <a16:creationId xmlns:a16="http://schemas.microsoft.com/office/drawing/2014/main" id="{4982ECA5-1535-4B50-BC38-7FADCF7EA7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 y="6164664"/>
            <a:ext cx="1434505" cy="671884"/>
          </a:xfrm>
          <a:prstGeom prst="rect">
            <a:avLst/>
          </a:prstGeom>
        </p:spPr>
      </p:pic>
      <p:pic>
        <p:nvPicPr>
          <p:cNvPr id="7" name="Picture 6">
            <a:extLst>
              <a:ext uri="{FF2B5EF4-FFF2-40B4-BE49-F238E27FC236}">
                <a16:creationId xmlns:a16="http://schemas.microsoft.com/office/drawing/2014/main" id="{14277831-B09B-4D91-8BBA-DDE409E6AE9C}"/>
              </a:ext>
            </a:extLst>
          </p:cNvPr>
          <p:cNvPicPr>
            <a:picLocks/>
          </p:cNvPicPr>
          <p:nvPr userDrawn="1"/>
        </p:nvPicPr>
        <p:blipFill rotWithShape="1">
          <a:blip r:embed="rId10">
            <a:extLst>
              <a:ext uri="{28A0092B-C50C-407E-A947-70E740481C1C}">
                <a14:useLocalDpi xmlns:a14="http://schemas.microsoft.com/office/drawing/2010/main"/>
              </a:ext>
            </a:extLst>
          </a:blip>
          <a:srcRect/>
          <a:stretch/>
        </p:blipFill>
        <p:spPr>
          <a:xfrm>
            <a:off x="1" y="6212900"/>
            <a:ext cx="1826399" cy="645100"/>
          </a:xfrm>
          <a:prstGeom prst="rect">
            <a:avLst/>
          </a:prstGeom>
        </p:spPr>
      </p:pic>
    </p:spTree>
    <p:extLst>
      <p:ext uri="{BB962C8B-B14F-4D97-AF65-F5344CB8AC3E}">
        <p14:creationId xmlns:p14="http://schemas.microsoft.com/office/powerpoint/2010/main" val="30374279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hf hd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Rebaseline DOE Rev.  – Dec. 13–15 2022</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301857546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n-US"/>
              <a:t>HL-LHC AUP Rebaseline DOE Rev.  – Dec. 13–15 2022</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900">
                <a:solidFill>
                  <a:schemeClr val="bg1"/>
                </a:solidFill>
              </a:defRPr>
            </a:lvl1pPr>
          </a:lstStyle>
          <a:p>
            <a:fld id="{BFDCA1C4-9514-7B4F-976F-D92F7E296653}" type="slidenum">
              <a:rPr lang="fr-FR" smtClean="0"/>
              <a:pPr/>
              <a:t>‹#›</a:t>
            </a:fld>
            <a:endParaRPr lang="fr-FR" dirty="0"/>
          </a:p>
        </p:txBody>
      </p:sp>
      <p:pic>
        <p:nvPicPr>
          <p:cNvPr id="10" name="Picture 9">
            <a:extLst>
              <a:ext uri="{FF2B5EF4-FFF2-40B4-BE49-F238E27FC236}">
                <a16:creationId xmlns:a16="http://schemas.microsoft.com/office/drawing/2014/main" id="{4982ECA5-1535-4B50-BC38-7FADCF7EA7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 y="6164664"/>
            <a:ext cx="1434505" cy="671884"/>
          </a:xfrm>
          <a:prstGeom prst="rect">
            <a:avLst/>
          </a:prstGeom>
        </p:spPr>
      </p:pic>
      <p:pic>
        <p:nvPicPr>
          <p:cNvPr id="7" name="Picture 6">
            <a:extLst>
              <a:ext uri="{FF2B5EF4-FFF2-40B4-BE49-F238E27FC236}">
                <a16:creationId xmlns:a16="http://schemas.microsoft.com/office/drawing/2014/main" id="{14277831-B09B-4D91-8BBA-DDE409E6AE9C}"/>
              </a:ext>
            </a:extLst>
          </p:cNvPr>
          <p:cNvPicPr>
            <a:picLocks/>
          </p:cNvPicPr>
          <p:nvPr userDrawn="1"/>
        </p:nvPicPr>
        <p:blipFill rotWithShape="1">
          <a:blip r:embed="rId10">
            <a:extLst>
              <a:ext uri="{28A0092B-C50C-407E-A947-70E740481C1C}">
                <a14:useLocalDpi xmlns:a14="http://schemas.microsoft.com/office/drawing/2010/main"/>
              </a:ext>
            </a:extLst>
          </a:blip>
          <a:srcRect/>
          <a:stretch/>
        </p:blipFill>
        <p:spPr>
          <a:xfrm>
            <a:off x="-6016" y="6183700"/>
            <a:ext cx="1697696" cy="645100"/>
          </a:xfrm>
          <a:prstGeom prst="rect">
            <a:avLst/>
          </a:prstGeom>
        </p:spPr>
      </p:pic>
    </p:spTree>
    <p:extLst>
      <p:ext uri="{BB962C8B-B14F-4D97-AF65-F5344CB8AC3E}">
        <p14:creationId xmlns:p14="http://schemas.microsoft.com/office/powerpoint/2010/main" val="298452046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hf hd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42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410.png"/><Relationship Id="rId4" Type="http://schemas.openxmlformats.org/officeDocument/2006/relationships/customXml" Target="../ink/ink1.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3494697"/>
            <a:ext cx="7200000" cy="825624"/>
          </a:xfrm>
        </p:spPr>
        <p:txBody>
          <a:bodyPr/>
          <a:lstStyle/>
          <a:p>
            <a:r>
              <a:rPr lang="en-US" dirty="0"/>
              <a:t>MQXF Results and Plans </a:t>
            </a:r>
            <a:endParaRPr lang="en-GB" dirty="0"/>
          </a:p>
        </p:txBody>
      </p:sp>
      <p:sp>
        <p:nvSpPr>
          <p:cNvPr id="3" name="Sous-titre 2"/>
          <p:cNvSpPr>
            <a:spLocks noGrp="1"/>
          </p:cNvSpPr>
          <p:nvPr>
            <p:ph type="subTitle" idx="1"/>
          </p:nvPr>
        </p:nvSpPr>
        <p:spPr>
          <a:xfrm>
            <a:off x="1371600" y="4469024"/>
            <a:ext cx="6480000" cy="990600"/>
          </a:xfrm>
        </p:spPr>
        <p:txBody>
          <a:bodyPr>
            <a:normAutofit/>
          </a:bodyPr>
          <a:lstStyle/>
          <a:p>
            <a:r>
              <a:rPr lang="en-GB" dirty="0"/>
              <a:t>Giorgio Ambrosio and MQXFA L3s/CAMs</a:t>
            </a:r>
          </a:p>
        </p:txBody>
      </p:sp>
      <p:sp>
        <p:nvSpPr>
          <p:cNvPr id="4" name="Espace réservé du texte 3"/>
          <p:cNvSpPr>
            <a:spLocks noGrp="1"/>
          </p:cNvSpPr>
          <p:nvPr>
            <p:ph type="body" sz="quarter" idx="14"/>
          </p:nvPr>
        </p:nvSpPr>
        <p:spPr>
          <a:xfrm>
            <a:off x="1371600" y="5478827"/>
            <a:ext cx="7016824" cy="624746"/>
          </a:xfrm>
        </p:spPr>
        <p:txBody>
          <a:bodyPr>
            <a:normAutofit/>
          </a:bodyPr>
          <a:lstStyle/>
          <a:p>
            <a:r>
              <a:rPr lang="en-US" dirty="0"/>
              <a:t>HL-LHC AUP </a:t>
            </a:r>
            <a:r>
              <a:rPr lang="en-US" dirty="0" err="1"/>
              <a:t>Rebaseline</a:t>
            </a:r>
            <a:r>
              <a:rPr lang="en-US" dirty="0"/>
              <a:t> DOE Rev.  – Dec. 13–15 2022</a:t>
            </a:r>
            <a:endParaRPr lang="en-GB" dirty="0"/>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5007"/>
            <a:ext cx="7920000" cy="720000"/>
          </a:xfrm>
        </p:spPr>
        <p:txBody>
          <a:bodyPr/>
          <a:lstStyle/>
          <a:p>
            <a:r>
              <a:rPr lang="en-US" dirty="0"/>
              <a:t>Assessment of MQXFA Data &amp; Travelers</a:t>
            </a:r>
          </a:p>
        </p:txBody>
      </p:sp>
      <p:sp>
        <p:nvSpPr>
          <p:cNvPr id="3" name="Content Placeholder 2"/>
          <p:cNvSpPr>
            <a:spLocks noGrp="1"/>
          </p:cNvSpPr>
          <p:nvPr>
            <p:ph idx="1"/>
          </p:nvPr>
        </p:nvSpPr>
        <p:spPr>
          <a:xfrm>
            <a:off x="457200" y="816924"/>
            <a:ext cx="8147248" cy="3764204"/>
          </a:xfrm>
        </p:spPr>
        <p:txBody>
          <a:bodyPr>
            <a:normAutofit/>
          </a:bodyPr>
          <a:lstStyle/>
          <a:p>
            <a:pPr marL="0" indent="0">
              <a:buNone/>
            </a:pPr>
            <a:r>
              <a:rPr lang="en-US" dirty="0"/>
              <a:t>Completed assessment of travelers for Coil Fabrication at BNL, and Magnet Assembly at LBNL:</a:t>
            </a:r>
          </a:p>
          <a:p>
            <a:r>
              <a:rPr lang="en-US" dirty="0"/>
              <a:t>Assessment of coil parameters, which are being tracked, did not show any anomaly</a:t>
            </a:r>
          </a:p>
          <a:p>
            <a:r>
              <a:rPr lang="en-US" dirty="0"/>
              <a:t>Coil traveler assessment did not show any issue in addition to known DRs</a:t>
            </a:r>
          </a:p>
          <a:p>
            <a:r>
              <a:rPr lang="en-US" dirty="0"/>
              <a:t>Assessment of magnet assembly &amp; preload data in next slides  </a:t>
            </a:r>
          </a:p>
          <a:p>
            <a:endParaRPr lang="en-US"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10</a:t>
            </a:fld>
            <a:endParaRPr lang="fr-FR" dirty="0"/>
          </a:p>
        </p:txBody>
      </p:sp>
      <p:sp>
        <p:nvSpPr>
          <p:cNvPr id="5" name="Footer Placeholder 4"/>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Rebaseline DOE Rev.  – Dec. 13–15 2022</a:t>
            </a:r>
            <a:endParaRPr lang="en-GB" dirty="0"/>
          </a:p>
        </p:txBody>
      </p:sp>
      <p:pic>
        <p:nvPicPr>
          <p:cNvPr id="8" name="Picture 7">
            <a:extLst>
              <a:ext uri="{FF2B5EF4-FFF2-40B4-BE49-F238E27FC236}">
                <a16:creationId xmlns:a16="http://schemas.microsoft.com/office/drawing/2014/main" id="{7F0C1610-6AF7-467A-8A49-3CE5AEAE4AB9}"/>
              </a:ext>
            </a:extLst>
          </p:cNvPr>
          <p:cNvPicPr>
            <a:picLocks noChangeAspect="1"/>
          </p:cNvPicPr>
          <p:nvPr/>
        </p:nvPicPr>
        <p:blipFill>
          <a:blip r:embed="rId2"/>
          <a:stretch>
            <a:fillRect/>
          </a:stretch>
        </p:blipFill>
        <p:spPr>
          <a:xfrm>
            <a:off x="97200" y="4882725"/>
            <a:ext cx="4608975" cy="1975275"/>
          </a:xfrm>
          <a:prstGeom prst="rect">
            <a:avLst/>
          </a:prstGeom>
        </p:spPr>
      </p:pic>
      <p:pic>
        <p:nvPicPr>
          <p:cNvPr id="9" name="Picture 8">
            <a:extLst>
              <a:ext uri="{FF2B5EF4-FFF2-40B4-BE49-F238E27FC236}">
                <a16:creationId xmlns:a16="http://schemas.microsoft.com/office/drawing/2014/main" id="{33984262-631D-4598-B987-4DFAE2A92C25}"/>
              </a:ext>
            </a:extLst>
          </p:cNvPr>
          <p:cNvPicPr>
            <a:picLocks noChangeAspect="1"/>
          </p:cNvPicPr>
          <p:nvPr/>
        </p:nvPicPr>
        <p:blipFill>
          <a:blip r:embed="rId3"/>
          <a:stretch>
            <a:fillRect/>
          </a:stretch>
        </p:blipFill>
        <p:spPr>
          <a:xfrm>
            <a:off x="4988775" y="4216082"/>
            <a:ext cx="3615673" cy="2626911"/>
          </a:xfrm>
          <a:prstGeom prst="rect">
            <a:avLst/>
          </a:prstGeom>
        </p:spPr>
      </p:pic>
      <p:sp>
        <p:nvSpPr>
          <p:cNvPr id="10" name="Rectangle 9">
            <a:extLst>
              <a:ext uri="{FF2B5EF4-FFF2-40B4-BE49-F238E27FC236}">
                <a16:creationId xmlns:a16="http://schemas.microsoft.com/office/drawing/2014/main" id="{E1E556E0-F3EC-47AD-AFD1-7662512EBCDE}"/>
              </a:ext>
            </a:extLst>
          </p:cNvPr>
          <p:cNvSpPr/>
          <p:nvPr/>
        </p:nvSpPr>
        <p:spPr>
          <a:xfrm>
            <a:off x="2195736" y="5301208"/>
            <a:ext cx="360040" cy="154178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316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E7C1-D7F7-4163-834E-481404B5CFA9}"/>
              </a:ext>
            </a:extLst>
          </p:cNvPr>
          <p:cNvSpPr>
            <a:spLocks noGrp="1"/>
          </p:cNvSpPr>
          <p:nvPr>
            <p:ph type="title"/>
          </p:nvPr>
        </p:nvSpPr>
        <p:spPr>
          <a:xfrm>
            <a:off x="608674" y="91064"/>
            <a:ext cx="7920000" cy="720000"/>
          </a:xfrm>
        </p:spPr>
        <p:txBody>
          <a:bodyPr/>
          <a:lstStyle/>
          <a:p>
            <a:r>
              <a:rPr lang="en-US" dirty="0"/>
              <a:t>Structure Analysis &amp; MQXFA07 Disassembly</a:t>
            </a:r>
          </a:p>
        </p:txBody>
      </p:sp>
      <p:pic>
        <p:nvPicPr>
          <p:cNvPr id="4" name="Picture 3">
            <a:extLst>
              <a:ext uri="{FF2B5EF4-FFF2-40B4-BE49-F238E27FC236}">
                <a16:creationId xmlns:a16="http://schemas.microsoft.com/office/drawing/2014/main" id="{A1007441-C721-4BCD-B7B9-B7914BE92A03}"/>
              </a:ext>
            </a:extLst>
          </p:cNvPr>
          <p:cNvPicPr/>
          <p:nvPr/>
        </p:nvPicPr>
        <p:blipFill rotWithShape="1">
          <a:blip r:embed="rId2"/>
          <a:srcRect l="14287" t="46667" r="13293" b="9206"/>
          <a:stretch/>
        </p:blipFill>
        <p:spPr bwMode="auto">
          <a:xfrm>
            <a:off x="533400" y="1005710"/>
            <a:ext cx="8251677" cy="3153319"/>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58D574C-DDA1-4FF8-8789-D8F69F4D9B2C}"/>
              </a:ext>
            </a:extLst>
          </p:cNvPr>
          <p:cNvSpPr txBox="1"/>
          <p:nvPr/>
        </p:nvSpPr>
        <p:spPr>
          <a:xfrm>
            <a:off x="457200" y="1158111"/>
            <a:ext cx="60818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Yoke</a:t>
            </a:r>
          </a:p>
        </p:txBody>
      </p:sp>
      <p:sp>
        <p:nvSpPr>
          <p:cNvPr id="6" name="TextBox 5">
            <a:extLst>
              <a:ext uri="{FF2B5EF4-FFF2-40B4-BE49-F238E27FC236}">
                <a16:creationId xmlns:a16="http://schemas.microsoft.com/office/drawing/2014/main" id="{C93CEC06-4BEF-4150-B0F9-190B7A3FBBB1}"/>
              </a:ext>
            </a:extLst>
          </p:cNvPr>
          <p:cNvSpPr txBox="1"/>
          <p:nvPr/>
        </p:nvSpPr>
        <p:spPr>
          <a:xfrm>
            <a:off x="457200" y="3672711"/>
            <a:ext cx="830677"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Al shell</a:t>
            </a:r>
          </a:p>
        </p:txBody>
      </p:sp>
      <p:sp>
        <p:nvSpPr>
          <p:cNvPr id="7" name="TextBox 6">
            <a:extLst>
              <a:ext uri="{FF2B5EF4-FFF2-40B4-BE49-F238E27FC236}">
                <a16:creationId xmlns:a16="http://schemas.microsoft.com/office/drawing/2014/main" id="{C19C3D7B-2149-465D-A3F0-2A62D22F4596}"/>
              </a:ext>
            </a:extLst>
          </p:cNvPr>
          <p:cNvSpPr txBox="1"/>
          <p:nvPr/>
        </p:nvSpPr>
        <p:spPr>
          <a:xfrm>
            <a:off x="2895600" y="1158111"/>
            <a:ext cx="873957"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Gap key</a:t>
            </a:r>
          </a:p>
        </p:txBody>
      </p:sp>
      <p:cxnSp>
        <p:nvCxnSpPr>
          <p:cNvPr id="9" name="Straight Connector 8">
            <a:extLst>
              <a:ext uri="{FF2B5EF4-FFF2-40B4-BE49-F238E27FC236}">
                <a16:creationId xmlns:a16="http://schemas.microsoft.com/office/drawing/2014/main" id="{00CD7B0C-8246-4BEE-8B2B-B17573E96ADA}"/>
              </a:ext>
            </a:extLst>
          </p:cNvPr>
          <p:cNvCxnSpPr>
            <a:cxnSpLocks/>
          </p:cNvCxnSpPr>
          <p:nvPr/>
        </p:nvCxnSpPr>
        <p:spPr>
          <a:xfrm>
            <a:off x="753057" y="1412026"/>
            <a:ext cx="725014" cy="29618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42A90A5-CD1F-49C1-9436-E3A8BD53FB63}"/>
              </a:ext>
            </a:extLst>
          </p:cNvPr>
          <p:cNvCxnSpPr>
            <a:cxnSpLocks/>
          </p:cNvCxnSpPr>
          <p:nvPr/>
        </p:nvCxnSpPr>
        <p:spPr>
          <a:xfrm flipH="1">
            <a:off x="2880986" y="1493495"/>
            <a:ext cx="451592" cy="25855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345ABDE-8CFB-4244-A1A1-DD97D0360C14}"/>
              </a:ext>
            </a:extLst>
          </p:cNvPr>
          <p:cNvCxnSpPr>
            <a:cxnSpLocks/>
          </p:cNvCxnSpPr>
          <p:nvPr/>
        </p:nvCxnSpPr>
        <p:spPr>
          <a:xfrm flipH="1">
            <a:off x="774860" y="3524947"/>
            <a:ext cx="229095" cy="215653"/>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1AEAC73-3215-40F6-871F-A1C4B1B33A40}"/>
              </a:ext>
            </a:extLst>
          </p:cNvPr>
          <p:cNvSpPr txBox="1"/>
          <p:nvPr/>
        </p:nvSpPr>
        <p:spPr>
          <a:xfrm>
            <a:off x="2978739" y="3549600"/>
            <a:ext cx="898003" cy="584775"/>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Cooling </a:t>
            </a:r>
          </a:p>
          <a:p>
            <a:pPr algn="ctr"/>
            <a:r>
              <a:rPr lang="en-US" sz="1600" dirty="0">
                <a:latin typeface="Times New Roman" panose="02020603050405020304" pitchFamily="18" charset="0"/>
                <a:cs typeface="Times New Roman" panose="02020603050405020304" pitchFamily="18" charset="0"/>
              </a:rPr>
              <a:t>holes</a:t>
            </a:r>
          </a:p>
        </p:txBody>
      </p:sp>
      <p:cxnSp>
        <p:nvCxnSpPr>
          <p:cNvPr id="17" name="Straight Connector 16">
            <a:extLst>
              <a:ext uri="{FF2B5EF4-FFF2-40B4-BE49-F238E27FC236}">
                <a16:creationId xmlns:a16="http://schemas.microsoft.com/office/drawing/2014/main" id="{FEA06A0F-4529-4CE8-81B7-018182FEC157}"/>
              </a:ext>
            </a:extLst>
          </p:cNvPr>
          <p:cNvCxnSpPr>
            <a:cxnSpLocks/>
          </p:cNvCxnSpPr>
          <p:nvPr/>
        </p:nvCxnSpPr>
        <p:spPr>
          <a:xfrm flipH="1" flipV="1">
            <a:off x="2761989" y="3386700"/>
            <a:ext cx="344269" cy="51218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B6FFF7A-02C5-44A2-B180-254890CC1970}"/>
              </a:ext>
            </a:extLst>
          </p:cNvPr>
          <p:cNvSpPr txBox="1"/>
          <p:nvPr/>
        </p:nvSpPr>
        <p:spPr>
          <a:xfrm>
            <a:off x="3881612" y="3549662"/>
            <a:ext cx="69923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Collar</a:t>
            </a:r>
          </a:p>
        </p:txBody>
      </p:sp>
      <p:sp>
        <p:nvSpPr>
          <p:cNvPr id="20" name="TextBox 19">
            <a:extLst>
              <a:ext uri="{FF2B5EF4-FFF2-40B4-BE49-F238E27FC236}">
                <a16:creationId xmlns:a16="http://schemas.microsoft.com/office/drawing/2014/main" id="{B521B417-F886-4AB7-A1B3-FD4693808C91}"/>
              </a:ext>
            </a:extLst>
          </p:cNvPr>
          <p:cNvSpPr txBox="1"/>
          <p:nvPr/>
        </p:nvSpPr>
        <p:spPr>
          <a:xfrm>
            <a:off x="3840841" y="1272163"/>
            <a:ext cx="49244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Pad</a:t>
            </a:r>
          </a:p>
        </p:txBody>
      </p:sp>
      <p:sp>
        <p:nvSpPr>
          <p:cNvPr id="21" name="TextBox 20">
            <a:extLst>
              <a:ext uri="{FF2B5EF4-FFF2-40B4-BE49-F238E27FC236}">
                <a16:creationId xmlns:a16="http://schemas.microsoft.com/office/drawing/2014/main" id="{4EA806C9-A3FD-4E41-AED2-4E3A57AB00CE}"/>
              </a:ext>
            </a:extLst>
          </p:cNvPr>
          <p:cNvSpPr txBox="1"/>
          <p:nvPr/>
        </p:nvSpPr>
        <p:spPr>
          <a:xfrm>
            <a:off x="4750107" y="1284220"/>
            <a:ext cx="89800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Pole key</a:t>
            </a:r>
          </a:p>
        </p:txBody>
      </p:sp>
      <p:sp>
        <p:nvSpPr>
          <p:cNvPr id="22" name="TextBox 21">
            <a:extLst>
              <a:ext uri="{FF2B5EF4-FFF2-40B4-BE49-F238E27FC236}">
                <a16:creationId xmlns:a16="http://schemas.microsoft.com/office/drawing/2014/main" id="{E59B600E-3F8B-4B1A-BC1E-4875CC1E712E}"/>
              </a:ext>
            </a:extLst>
          </p:cNvPr>
          <p:cNvSpPr txBox="1"/>
          <p:nvPr/>
        </p:nvSpPr>
        <p:spPr>
          <a:xfrm>
            <a:off x="4929597" y="3549662"/>
            <a:ext cx="966931" cy="584775"/>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Axial rod</a:t>
            </a:r>
          </a:p>
          <a:p>
            <a:r>
              <a:rPr lang="en-US" sz="1600" dirty="0">
                <a:latin typeface="Times New Roman" panose="02020603050405020304" pitchFamily="18" charset="0"/>
                <a:cs typeface="Times New Roman" panose="02020603050405020304" pitchFamily="18" charset="0"/>
              </a:rPr>
              <a:t>location</a:t>
            </a:r>
          </a:p>
        </p:txBody>
      </p:sp>
      <p:cxnSp>
        <p:nvCxnSpPr>
          <p:cNvPr id="23" name="Straight Connector 22">
            <a:extLst>
              <a:ext uri="{FF2B5EF4-FFF2-40B4-BE49-F238E27FC236}">
                <a16:creationId xmlns:a16="http://schemas.microsoft.com/office/drawing/2014/main" id="{16D48781-CAB9-4397-B894-9EC390F97687}"/>
              </a:ext>
            </a:extLst>
          </p:cNvPr>
          <p:cNvCxnSpPr>
            <a:cxnSpLocks/>
          </p:cNvCxnSpPr>
          <p:nvPr/>
        </p:nvCxnSpPr>
        <p:spPr>
          <a:xfrm>
            <a:off x="4086674" y="1578933"/>
            <a:ext cx="378855" cy="37353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9EEA58F-1100-408D-AF0E-9D1BF17EFC4E}"/>
              </a:ext>
            </a:extLst>
          </p:cNvPr>
          <p:cNvCxnSpPr>
            <a:cxnSpLocks/>
          </p:cNvCxnSpPr>
          <p:nvPr/>
        </p:nvCxnSpPr>
        <p:spPr>
          <a:xfrm flipH="1">
            <a:off x="5062603" y="1576689"/>
            <a:ext cx="141961" cy="64717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F2C1D60-6CFE-4F21-9387-47A76C8FB8D4}"/>
              </a:ext>
            </a:extLst>
          </p:cNvPr>
          <p:cNvCxnSpPr>
            <a:cxnSpLocks/>
          </p:cNvCxnSpPr>
          <p:nvPr/>
        </p:nvCxnSpPr>
        <p:spPr>
          <a:xfrm flipH="1">
            <a:off x="4270882" y="3139311"/>
            <a:ext cx="309488" cy="46841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29CCB01-C356-414F-8053-75F96C991967}"/>
              </a:ext>
            </a:extLst>
          </p:cNvPr>
          <p:cNvCxnSpPr>
            <a:cxnSpLocks/>
          </p:cNvCxnSpPr>
          <p:nvPr/>
        </p:nvCxnSpPr>
        <p:spPr>
          <a:xfrm>
            <a:off x="5205095" y="3126847"/>
            <a:ext cx="129752" cy="50592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937E667E-F829-491D-8D9F-FFB14E9C35B6}"/>
              </a:ext>
            </a:extLst>
          </p:cNvPr>
          <p:cNvSpPr txBox="1"/>
          <p:nvPr/>
        </p:nvSpPr>
        <p:spPr>
          <a:xfrm>
            <a:off x="5752997" y="996141"/>
            <a:ext cx="808235" cy="584775"/>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Master </a:t>
            </a:r>
          </a:p>
          <a:p>
            <a:pPr algn="ctr"/>
            <a:r>
              <a:rPr lang="en-US" sz="1600" dirty="0">
                <a:latin typeface="Times New Roman" panose="02020603050405020304" pitchFamily="18" charset="0"/>
                <a:cs typeface="Times New Roman" panose="02020603050405020304" pitchFamily="18" charset="0"/>
              </a:rPr>
              <a:t>keys</a:t>
            </a:r>
          </a:p>
        </p:txBody>
      </p:sp>
      <p:sp>
        <p:nvSpPr>
          <p:cNvPr id="32" name="TextBox 31">
            <a:extLst>
              <a:ext uri="{FF2B5EF4-FFF2-40B4-BE49-F238E27FC236}">
                <a16:creationId xmlns:a16="http://schemas.microsoft.com/office/drawing/2014/main" id="{642337EB-7510-4B6A-92C7-B0D7B9EDF7B7}"/>
              </a:ext>
            </a:extLst>
          </p:cNvPr>
          <p:cNvSpPr txBox="1"/>
          <p:nvPr/>
        </p:nvSpPr>
        <p:spPr>
          <a:xfrm>
            <a:off x="8268934" y="3482506"/>
            <a:ext cx="657552" cy="584775"/>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Load </a:t>
            </a:r>
          </a:p>
          <a:p>
            <a:pPr algn="ctr"/>
            <a:r>
              <a:rPr lang="en-US" sz="1600" dirty="0">
                <a:latin typeface="Times New Roman" panose="02020603050405020304" pitchFamily="18" charset="0"/>
                <a:cs typeface="Times New Roman" panose="02020603050405020304" pitchFamily="18" charset="0"/>
              </a:rPr>
              <a:t>key</a:t>
            </a:r>
          </a:p>
        </p:txBody>
      </p:sp>
      <p:cxnSp>
        <p:nvCxnSpPr>
          <p:cNvPr id="33" name="Straight Connector 32">
            <a:extLst>
              <a:ext uri="{FF2B5EF4-FFF2-40B4-BE49-F238E27FC236}">
                <a16:creationId xmlns:a16="http://schemas.microsoft.com/office/drawing/2014/main" id="{305E712A-4DAA-4C80-BD1F-339F8BC86091}"/>
              </a:ext>
            </a:extLst>
          </p:cNvPr>
          <p:cNvCxnSpPr>
            <a:cxnSpLocks/>
          </p:cNvCxnSpPr>
          <p:nvPr/>
        </p:nvCxnSpPr>
        <p:spPr>
          <a:xfrm>
            <a:off x="6236669" y="1525417"/>
            <a:ext cx="696487" cy="257952"/>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0B25FDC-63BE-45F5-B9BE-1FA19BB3B3BE}"/>
              </a:ext>
            </a:extLst>
          </p:cNvPr>
          <p:cNvCxnSpPr>
            <a:cxnSpLocks/>
          </p:cNvCxnSpPr>
          <p:nvPr/>
        </p:nvCxnSpPr>
        <p:spPr>
          <a:xfrm>
            <a:off x="6244225" y="1532848"/>
            <a:ext cx="641627" cy="33582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98B6D27-E77D-499A-9859-1352FB062093}"/>
              </a:ext>
            </a:extLst>
          </p:cNvPr>
          <p:cNvCxnSpPr>
            <a:cxnSpLocks/>
          </p:cNvCxnSpPr>
          <p:nvPr/>
        </p:nvCxnSpPr>
        <p:spPr>
          <a:xfrm>
            <a:off x="8116866" y="2747873"/>
            <a:ext cx="446191" cy="811263"/>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FD918940-ECAF-45BA-B7AB-E6B5A54750AE}"/>
              </a:ext>
            </a:extLst>
          </p:cNvPr>
          <p:cNvSpPr txBox="1"/>
          <p:nvPr/>
        </p:nvSpPr>
        <p:spPr>
          <a:xfrm>
            <a:off x="7915806" y="908720"/>
            <a:ext cx="848309" cy="584775"/>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Bladder</a:t>
            </a:r>
          </a:p>
          <a:p>
            <a:r>
              <a:rPr lang="en-US" sz="1600" dirty="0">
                <a:latin typeface="Times New Roman" panose="02020603050405020304" pitchFamily="18" charset="0"/>
                <a:cs typeface="Times New Roman" panose="02020603050405020304" pitchFamily="18" charset="0"/>
              </a:rPr>
              <a:t>location</a:t>
            </a:r>
          </a:p>
        </p:txBody>
      </p:sp>
      <p:cxnSp>
        <p:nvCxnSpPr>
          <p:cNvPr id="40" name="Straight Connector 39">
            <a:extLst>
              <a:ext uri="{FF2B5EF4-FFF2-40B4-BE49-F238E27FC236}">
                <a16:creationId xmlns:a16="http://schemas.microsoft.com/office/drawing/2014/main" id="{52011812-C47B-4A30-8DCA-593FD17423C9}"/>
              </a:ext>
            </a:extLst>
          </p:cNvPr>
          <p:cNvCxnSpPr>
            <a:cxnSpLocks/>
            <a:stCxn id="39" idx="2"/>
          </p:cNvCxnSpPr>
          <p:nvPr/>
        </p:nvCxnSpPr>
        <p:spPr>
          <a:xfrm flipH="1">
            <a:off x="8111647" y="1493495"/>
            <a:ext cx="228314" cy="7644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F147D4C4-B422-410A-967E-D2FCEFD36BEB}"/>
              </a:ext>
            </a:extLst>
          </p:cNvPr>
          <p:cNvSpPr>
            <a:spLocks noGrp="1"/>
          </p:cNvSpPr>
          <p:nvPr>
            <p:ph type="ftr" sz="quarter" idx="11"/>
          </p:nvPr>
        </p:nvSpPr>
        <p:spPr/>
        <p:txBody>
          <a:bodyPr/>
          <a:lstStyle/>
          <a:p>
            <a:r>
              <a:rPr lang="en-US" noProof="0"/>
              <a:t>HL-LHC AUP Rebaseline DOE Rev.  – Dec. 13–15 2022</a:t>
            </a:r>
            <a:endParaRPr lang="en-GB" noProof="0"/>
          </a:p>
        </p:txBody>
      </p:sp>
      <p:sp>
        <p:nvSpPr>
          <p:cNvPr id="8" name="Slide Number Placeholder 7">
            <a:extLst>
              <a:ext uri="{FF2B5EF4-FFF2-40B4-BE49-F238E27FC236}">
                <a16:creationId xmlns:a16="http://schemas.microsoft.com/office/drawing/2014/main" id="{7F2D26BD-92D6-40EE-B8F2-ED7081F50467}"/>
              </a:ext>
            </a:extLst>
          </p:cNvPr>
          <p:cNvSpPr>
            <a:spLocks noGrp="1"/>
          </p:cNvSpPr>
          <p:nvPr>
            <p:ph type="sldNum" sz="quarter" idx="12"/>
          </p:nvPr>
        </p:nvSpPr>
        <p:spPr/>
        <p:txBody>
          <a:bodyPr/>
          <a:lstStyle/>
          <a:p>
            <a:fld id="{BFDCA1C4-9514-7B4F-976F-D92F7E296653}" type="slidenum">
              <a:rPr lang="fr-FR" smtClean="0"/>
              <a:pPr/>
              <a:t>11</a:t>
            </a:fld>
            <a:endParaRPr lang="fr-FR"/>
          </a:p>
        </p:txBody>
      </p:sp>
      <p:pic>
        <p:nvPicPr>
          <p:cNvPr id="10" name="Picture 9">
            <a:extLst>
              <a:ext uri="{FF2B5EF4-FFF2-40B4-BE49-F238E27FC236}">
                <a16:creationId xmlns:a16="http://schemas.microsoft.com/office/drawing/2014/main" id="{6B2F0031-9E5E-4C2F-B043-6D8ADF0F1A96}"/>
              </a:ext>
            </a:extLst>
          </p:cNvPr>
          <p:cNvPicPr>
            <a:picLocks noChangeAspect="1"/>
          </p:cNvPicPr>
          <p:nvPr/>
        </p:nvPicPr>
        <p:blipFill>
          <a:blip r:embed="rId3"/>
          <a:stretch>
            <a:fillRect/>
          </a:stretch>
        </p:blipFill>
        <p:spPr>
          <a:xfrm>
            <a:off x="4015348" y="4221088"/>
            <a:ext cx="4589100" cy="2636291"/>
          </a:xfrm>
          <a:prstGeom prst="rect">
            <a:avLst/>
          </a:prstGeom>
        </p:spPr>
      </p:pic>
      <p:sp>
        <p:nvSpPr>
          <p:cNvPr id="11" name="Oval 10">
            <a:extLst>
              <a:ext uri="{FF2B5EF4-FFF2-40B4-BE49-F238E27FC236}">
                <a16:creationId xmlns:a16="http://schemas.microsoft.com/office/drawing/2014/main" id="{0E5789B7-2388-4617-B302-A9570FADE51D}"/>
              </a:ext>
            </a:extLst>
          </p:cNvPr>
          <p:cNvSpPr/>
          <p:nvPr/>
        </p:nvSpPr>
        <p:spPr>
          <a:xfrm>
            <a:off x="4835374" y="2027391"/>
            <a:ext cx="454457" cy="447307"/>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433A99CE-734B-4E38-8051-BECED458523B}"/>
              </a:ext>
            </a:extLst>
          </p:cNvPr>
          <p:cNvCxnSpPr>
            <a:stCxn id="11" idx="4"/>
          </p:cNvCxnSpPr>
          <p:nvPr/>
        </p:nvCxnSpPr>
        <p:spPr>
          <a:xfrm flipH="1">
            <a:off x="4929597" y="2474698"/>
            <a:ext cx="133006" cy="17847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8AE3BE8-842A-42AD-987C-EC96C068F4AE}"/>
              </a:ext>
            </a:extLst>
          </p:cNvPr>
          <p:cNvSpPr txBox="1"/>
          <p:nvPr/>
        </p:nvSpPr>
        <p:spPr>
          <a:xfrm>
            <a:off x="260398" y="4558690"/>
            <a:ext cx="3447506" cy="1477328"/>
          </a:xfrm>
          <a:prstGeom prst="rect">
            <a:avLst/>
          </a:prstGeom>
          <a:noFill/>
        </p:spPr>
        <p:txBody>
          <a:bodyPr wrap="square" rtlCol="0">
            <a:spAutoFit/>
          </a:bodyPr>
          <a:lstStyle/>
          <a:p>
            <a:r>
              <a:rPr lang="en-US" dirty="0"/>
              <a:t>A pole-key gap asymmetry was found during MQXFA07 and MQXFA08 disassembly:</a:t>
            </a:r>
          </a:p>
          <a:p>
            <a:r>
              <a:rPr lang="en-US" dirty="0"/>
              <a:t>- Gaps closed in quadrant 3</a:t>
            </a:r>
          </a:p>
          <a:p>
            <a:r>
              <a:rPr lang="en-US" dirty="0"/>
              <a:t>- Gaps open in other quadrants</a:t>
            </a:r>
          </a:p>
        </p:txBody>
      </p:sp>
      <p:sp>
        <p:nvSpPr>
          <p:cNvPr id="36" name="TextBox 35">
            <a:extLst>
              <a:ext uri="{FF2B5EF4-FFF2-40B4-BE49-F238E27FC236}">
                <a16:creationId xmlns:a16="http://schemas.microsoft.com/office/drawing/2014/main" id="{F58704D1-4886-47EB-985A-1003651A8634}"/>
              </a:ext>
            </a:extLst>
          </p:cNvPr>
          <p:cNvSpPr txBox="1"/>
          <p:nvPr/>
        </p:nvSpPr>
        <p:spPr>
          <a:xfrm>
            <a:off x="3130953" y="6383021"/>
            <a:ext cx="1888947"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Courtesy of P. Ferracin and D. Cheng</a:t>
            </a:r>
          </a:p>
        </p:txBody>
      </p:sp>
    </p:spTree>
    <p:extLst>
      <p:ext uri="{BB962C8B-B14F-4D97-AF65-F5344CB8AC3E}">
        <p14:creationId xmlns:p14="http://schemas.microsoft.com/office/powerpoint/2010/main" val="3988172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5246-7C1C-5049-8FFB-294BFF8B44B4}"/>
              </a:ext>
            </a:extLst>
          </p:cNvPr>
          <p:cNvSpPr>
            <a:spLocks noGrp="1"/>
          </p:cNvSpPr>
          <p:nvPr>
            <p:ph type="title"/>
          </p:nvPr>
        </p:nvSpPr>
        <p:spPr>
          <a:xfrm>
            <a:off x="612000" y="113682"/>
            <a:ext cx="7920000" cy="720000"/>
          </a:xfrm>
        </p:spPr>
        <p:txBody>
          <a:bodyPr/>
          <a:lstStyle/>
          <a:p>
            <a:r>
              <a:rPr lang="en-US" dirty="0"/>
              <a:t>Pole-key gaps in MQXFA07</a:t>
            </a:r>
          </a:p>
        </p:txBody>
      </p:sp>
      <p:sp>
        <p:nvSpPr>
          <p:cNvPr id="4" name="Slide Number Placeholder 3">
            <a:extLst>
              <a:ext uri="{FF2B5EF4-FFF2-40B4-BE49-F238E27FC236}">
                <a16:creationId xmlns:a16="http://schemas.microsoft.com/office/drawing/2014/main" id="{193F5DC7-39F3-FB4A-BA24-CD138688CB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8E03EBF-4A07-F049-B276-1D74A9D3A81C}"/>
              </a:ext>
            </a:extLst>
          </p:cNvPr>
          <p:cNvSpPr>
            <a:spLocks noGrp="1"/>
          </p:cNvSpPr>
          <p:nvPr>
            <p:ph type="ftr" sz="quarter" idx="3"/>
          </p:nvPr>
        </p:nvSpPr>
        <p:spPr>
          <a:xfrm>
            <a:off x="5004048" y="6356350"/>
            <a:ext cx="3527952"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HL-LHC AUP Rebaseline DOE Rev.  – Dec. 13–15 2022</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98FD2FA4-CEAB-4F25-A58F-8B27EDC17E6E}"/>
              </a:ext>
            </a:extLst>
          </p:cNvPr>
          <p:cNvSpPr>
            <a:spLocks noGrp="1"/>
          </p:cNvSpPr>
          <p:nvPr>
            <p:ph idx="1"/>
          </p:nvPr>
        </p:nvSpPr>
        <p:spPr>
          <a:xfrm>
            <a:off x="612000" y="3429000"/>
            <a:ext cx="7776424" cy="2784423"/>
          </a:xfrm>
        </p:spPr>
        <p:txBody>
          <a:bodyPr>
            <a:normAutofit fontScale="70000" lnSpcReduction="20000"/>
          </a:bodyPr>
          <a:lstStyle/>
          <a:p>
            <a:r>
              <a:rPr lang="en-GB" dirty="0"/>
              <a:t>The measured </a:t>
            </a:r>
            <a:r>
              <a:rPr lang="en-GB" b="1" dirty="0"/>
              <a:t>pole-key</a:t>
            </a:r>
            <a:r>
              <a:rPr lang="en-GB" dirty="0"/>
              <a:t> </a:t>
            </a:r>
            <a:r>
              <a:rPr lang="en-GB" b="1" dirty="0"/>
              <a:t>gaps</a:t>
            </a:r>
            <a:r>
              <a:rPr lang="en-GB" dirty="0"/>
              <a:t> were not as </a:t>
            </a:r>
            <a:r>
              <a:rPr lang="en-GB" b="1" dirty="0"/>
              <a:t>uniform</a:t>
            </a:r>
            <a:r>
              <a:rPr lang="en-GB" dirty="0"/>
              <a:t> in MQXFA07 and MQXFA08 as in past magnets; this is particularly apparent on the </a:t>
            </a:r>
            <a:r>
              <a:rPr lang="en-GB" b="1" dirty="0"/>
              <a:t>limiting</a:t>
            </a:r>
            <a:r>
              <a:rPr lang="en-GB" dirty="0"/>
              <a:t> </a:t>
            </a:r>
            <a:r>
              <a:rPr lang="en-GB" b="1" dirty="0"/>
              <a:t>coils</a:t>
            </a:r>
            <a:r>
              <a:rPr lang="en-GB" dirty="0"/>
              <a:t> (</a:t>
            </a:r>
            <a:r>
              <a:rPr lang="en-GB" b="1" dirty="0"/>
              <a:t>Q3</a:t>
            </a:r>
            <a:r>
              <a:rPr lang="en-GB" dirty="0"/>
              <a:t> for both magnets)</a:t>
            </a:r>
          </a:p>
          <a:p>
            <a:pPr lvl="2"/>
            <a:endParaRPr lang="en-GB" dirty="0"/>
          </a:p>
          <a:p>
            <a:r>
              <a:rPr lang="en-GB" dirty="0"/>
              <a:t>Only the </a:t>
            </a:r>
            <a:r>
              <a:rPr lang="en-GB" b="1" dirty="0"/>
              <a:t>total</a:t>
            </a:r>
            <a:r>
              <a:rPr lang="en-GB" dirty="0"/>
              <a:t> </a:t>
            </a:r>
            <a:r>
              <a:rPr lang="en-GB" b="1" dirty="0"/>
              <a:t>average</a:t>
            </a:r>
            <a:r>
              <a:rPr lang="en-GB" dirty="0"/>
              <a:t> (on the 4 keys) was targeted in the </a:t>
            </a:r>
            <a:r>
              <a:rPr lang="en-GB" b="1" dirty="0"/>
              <a:t>specification</a:t>
            </a:r>
            <a:r>
              <a:rPr lang="en-GB" dirty="0"/>
              <a:t>. The underlying assumption was that the </a:t>
            </a:r>
            <a:r>
              <a:rPr lang="en-GB" b="1" dirty="0"/>
              <a:t>gaps </a:t>
            </a:r>
            <a:r>
              <a:rPr lang="en-GB" dirty="0"/>
              <a:t>would be </a:t>
            </a:r>
            <a:r>
              <a:rPr lang="en-GB" b="1" dirty="0"/>
              <a:t>redistributed</a:t>
            </a:r>
            <a:r>
              <a:rPr lang="en-GB" dirty="0"/>
              <a:t> across coils during </a:t>
            </a:r>
            <a:r>
              <a:rPr lang="en-GB" b="1" dirty="0"/>
              <a:t>loading</a:t>
            </a:r>
            <a:r>
              <a:rPr lang="en-GB" dirty="0"/>
              <a:t>.</a:t>
            </a:r>
          </a:p>
          <a:p>
            <a:pPr lvl="2"/>
            <a:endParaRPr lang="en-GB" dirty="0"/>
          </a:p>
          <a:p>
            <a:r>
              <a:rPr lang="en-GB" b="1" dirty="0"/>
              <a:t>Investigation </a:t>
            </a:r>
            <a:r>
              <a:rPr lang="en-GB" dirty="0"/>
              <a:t>of the effect of this non-uniformity on the mechanical performances with </a:t>
            </a:r>
            <a:r>
              <a:rPr lang="en-GB" b="1" dirty="0"/>
              <a:t>2D</a:t>
            </a:r>
            <a:r>
              <a:rPr lang="en-GB" dirty="0"/>
              <a:t> and </a:t>
            </a:r>
            <a:r>
              <a:rPr lang="en-GB" b="1" dirty="0"/>
              <a:t>3D</a:t>
            </a:r>
            <a:r>
              <a:rPr lang="en-GB" dirty="0"/>
              <a:t> FE </a:t>
            </a:r>
            <a:r>
              <a:rPr lang="en-GB" b="1" dirty="0"/>
              <a:t>models</a:t>
            </a:r>
          </a:p>
          <a:p>
            <a:pPr lvl="1"/>
            <a:r>
              <a:rPr lang="en-GB" b="1" dirty="0"/>
              <a:t>2D effect: preload variation within acceptable range </a:t>
            </a:r>
          </a:p>
        </p:txBody>
      </p:sp>
      <p:pic>
        <p:nvPicPr>
          <p:cNvPr id="9" name="Picture 8" descr="Chart, line chart&#10;&#10;Description automatically generated">
            <a:extLst>
              <a:ext uri="{FF2B5EF4-FFF2-40B4-BE49-F238E27FC236}">
                <a16:creationId xmlns:a16="http://schemas.microsoft.com/office/drawing/2014/main" id="{4582B5F3-18C0-8848-A37A-C0151A343F8E}"/>
              </a:ext>
            </a:extLst>
          </p:cNvPr>
          <p:cNvPicPr>
            <a:picLocks noChangeAspect="1"/>
          </p:cNvPicPr>
          <p:nvPr/>
        </p:nvPicPr>
        <p:blipFill>
          <a:blip r:embed="rId2"/>
          <a:stretch>
            <a:fillRect/>
          </a:stretch>
        </p:blipFill>
        <p:spPr>
          <a:xfrm>
            <a:off x="539552" y="791677"/>
            <a:ext cx="3594925" cy="2613260"/>
          </a:xfrm>
          <a:prstGeom prst="rect">
            <a:avLst/>
          </a:prstGeom>
        </p:spPr>
      </p:pic>
      <p:sp>
        <p:nvSpPr>
          <p:cNvPr id="7" name="Arrow: Right 6">
            <a:extLst>
              <a:ext uri="{FF2B5EF4-FFF2-40B4-BE49-F238E27FC236}">
                <a16:creationId xmlns:a16="http://schemas.microsoft.com/office/drawing/2014/main" id="{3B6D3BE0-6843-4D84-BC4B-61F66EA6AED7}"/>
              </a:ext>
            </a:extLst>
          </p:cNvPr>
          <p:cNvSpPr/>
          <p:nvPr/>
        </p:nvSpPr>
        <p:spPr>
          <a:xfrm>
            <a:off x="4427984" y="1844824"/>
            <a:ext cx="437525" cy="5040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7D284BD-CD7F-4D14-8842-E113CF7C23B3}"/>
              </a:ext>
            </a:extLst>
          </p:cNvPr>
          <p:cNvSpPr txBox="1"/>
          <p:nvPr/>
        </p:nvSpPr>
        <p:spPr>
          <a:xfrm>
            <a:off x="3048570" y="6305517"/>
            <a:ext cx="1888947"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Courtesy of P. Ferracin and D. Cheng</a:t>
            </a:r>
          </a:p>
        </p:txBody>
      </p:sp>
      <p:pic>
        <p:nvPicPr>
          <p:cNvPr id="11" name="Picture 10">
            <a:extLst>
              <a:ext uri="{FF2B5EF4-FFF2-40B4-BE49-F238E27FC236}">
                <a16:creationId xmlns:a16="http://schemas.microsoft.com/office/drawing/2014/main" id="{ED67AA2B-AFD2-43BF-A88D-7FFB9A5D83A0}"/>
              </a:ext>
            </a:extLst>
          </p:cNvPr>
          <p:cNvPicPr>
            <a:picLocks noChangeAspect="1"/>
          </p:cNvPicPr>
          <p:nvPr/>
        </p:nvPicPr>
        <p:blipFill>
          <a:blip r:embed="rId3"/>
          <a:stretch>
            <a:fillRect/>
          </a:stretch>
        </p:blipFill>
        <p:spPr>
          <a:xfrm>
            <a:off x="4953411" y="791677"/>
            <a:ext cx="3579029" cy="2601776"/>
          </a:xfrm>
          <a:prstGeom prst="rect">
            <a:avLst/>
          </a:prstGeom>
        </p:spPr>
      </p:pic>
      <p:sp>
        <p:nvSpPr>
          <p:cNvPr id="13" name="Isosceles Triangle 12">
            <a:extLst>
              <a:ext uri="{FF2B5EF4-FFF2-40B4-BE49-F238E27FC236}">
                <a16:creationId xmlns:a16="http://schemas.microsoft.com/office/drawing/2014/main" id="{85FCC928-B9F1-402F-A5F6-90632179420B}"/>
              </a:ext>
            </a:extLst>
          </p:cNvPr>
          <p:cNvSpPr/>
          <p:nvPr/>
        </p:nvSpPr>
        <p:spPr>
          <a:xfrm>
            <a:off x="7750656" y="4221088"/>
            <a:ext cx="1296144" cy="1080120"/>
          </a:xfrm>
          <a:prstGeom prst="triangle">
            <a:avLst/>
          </a:prstGeom>
          <a:solidFill>
            <a:srgbClr val="FFC000"/>
          </a:solidFill>
          <a:ln w="76200">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LL1</a:t>
            </a:r>
          </a:p>
        </p:txBody>
      </p:sp>
    </p:spTree>
    <p:extLst>
      <p:ext uri="{BB962C8B-B14F-4D97-AF65-F5344CB8AC3E}">
        <p14:creationId xmlns:p14="http://schemas.microsoft.com/office/powerpoint/2010/main" val="2522052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5246-7C1C-5049-8FFB-294BFF8B44B4}"/>
              </a:ext>
            </a:extLst>
          </p:cNvPr>
          <p:cNvSpPr>
            <a:spLocks noGrp="1"/>
          </p:cNvSpPr>
          <p:nvPr>
            <p:ph type="title"/>
          </p:nvPr>
        </p:nvSpPr>
        <p:spPr>
          <a:xfrm>
            <a:off x="495257" y="12984"/>
            <a:ext cx="7920000" cy="720000"/>
          </a:xfrm>
        </p:spPr>
        <p:txBody>
          <a:bodyPr/>
          <a:lstStyle/>
          <a:p>
            <a:r>
              <a:rPr lang="en-US" dirty="0"/>
              <a:t>Possible Damage at Wedge-Spacer Interface</a:t>
            </a:r>
          </a:p>
        </p:txBody>
      </p:sp>
      <p:sp>
        <p:nvSpPr>
          <p:cNvPr id="4" name="Slide Number Placeholder 3">
            <a:extLst>
              <a:ext uri="{FF2B5EF4-FFF2-40B4-BE49-F238E27FC236}">
                <a16:creationId xmlns:a16="http://schemas.microsoft.com/office/drawing/2014/main" id="{193F5DC7-39F3-FB4A-BA24-CD138688CB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8E03EBF-4A07-F049-B276-1D74A9D3A81C}"/>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HL-LHC AUP Rebaseline DOE Rev.  – Dec. 13–15 2022</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98FD2FA4-CEAB-4F25-A58F-8B27EDC17E6E}"/>
              </a:ext>
            </a:extLst>
          </p:cNvPr>
          <p:cNvSpPr>
            <a:spLocks noGrp="1"/>
          </p:cNvSpPr>
          <p:nvPr>
            <p:ph idx="1"/>
          </p:nvPr>
        </p:nvSpPr>
        <p:spPr>
          <a:xfrm>
            <a:off x="301114" y="3897052"/>
            <a:ext cx="8308286" cy="2572669"/>
          </a:xfrm>
        </p:spPr>
        <p:txBody>
          <a:bodyPr>
            <a:normAutofit/>
          </a:bodyPr>
          <a:lstStyle/>
          <a:p>
            <a:r>
              <a:rPr lang="en-GB" sz="1800" b="1" dirty="0"/>
              <a:t>At cold </a:t>
            </a:r>
            <a:r>
              <a:rPr lang="en-GB" sz="1800" dirty="0"/>
              <a:t>the </a:t>
            </a:r>
            <a:r>
              <a:rPr lang="en-GB" sz="1800" u="sng" dirty="0"/>
              <a:t>coil with less azimuthal preload</a:t>
            </a:r>
            <a:r>
              <a:rPr lang="en-GB" sz="1800" dirty="0"/>
              <a:t> ends up with </a:t>
            </a:r>
            <a:r>
              <a:rPr lang="en-GB" sz="1800" b="1" dirty="0"/>
              <a:t>less longitudinal preload </a:t>
            </a:r>
          </a:p>
          <a:p>
            <a:r>
              <a:rPr lang="en-GB" sz="1800" b="1" dirty="0"/>
              <a:t>At nominal current </a:t>
            </a:r>
            <a:r>
              <a:rPr lang="en-GB" sz="1800" dirty="0"/>
              <a:t>tension develops between the inner wedge and the end spacer, and a (small) </a:t>
            </a:r>
            <a:r>
              <a:rPr lang="en-GB" sz="1800" b="1" dirty="0"/>
              <a:t>gap</a:t>
            </a:r>
            <a:r>
              <a:rPr lang="en-GB" sz="1800" dirty="0"/>
              <a:t> may open</a:t>
            </a:r>
            <a:endParaRPr lang="en-GB" sz="1400" b="1" dirty="0"/>
          </a:p>
          <a:p>
            <a:r>
              <a:rPr lang="en-GB" sz="1800" dirty="0"/>
              <a:t>This may result in high </a:t>
            </a:r>
            <a:r>
              <a:rPr lang="en-GB" sz="1800" b="1" dirty="0"/>
              <a:t>longitudinal</a:t>
            </a:r>
            <a:r>
              <a:rPr lang="en-GB" sz="1800" dirty="0"/>
              <a:t> </a:t>
            </a:r>
            <a:r>
              <a:rPr lang="en-GB" sz="1800" b="1" dirty="0"/>
              <a:t>strain</a:t>
            </a:r>
            <a:r>
              <a:rPr lang="en-GB" sz="1800" dirty="0"/>
              <a:t> (up to</a:t>
            </a:r>
            <a:r>
              <a:rPr lang="en-GB" sz="1800" b="1" dirty="0"/>
              <a:t> 0.4%</a:t>
            </a:r>
            <a:r>
              <a:rPr lang="en-GB" sz="1800" dirty="0"/>
              <a:t>)</a:t>
            </a:r>
            <a:r>
              <a:rPr lang="en-GB" sz="1800" b="1" dirty="0"/>
              <a:t> </a:t>
            </a:r>
            <a:r>
              <a:rPr lang="en-GB" sz="1800" dirty="0"/>
              <a:t>in that location</a:t>
            </a:r>
          </a:p>
          <a:p>
            <a:pPr lvl="1"/>
            <a:r>
              <a:rPr lang="en-GB" sz="1400" dirty="0"/>
              <a:t>This location is consistent with quench data</a:t>
            </a:r>
          </a:p>
          <a:p>
            <a:pPr lvl="1"/>
            <a:r>
              <a:rPr lang="en-GB" sz="1400" dirty="0"/>
              <a:t>Effect is larger on the pole block, but also visible on the mid plane block</a:t>
            </a:r>
          </a:p>
        </p:txBody>
      </p:sp>
      <p:pic>
        <p:nvPicPr>
          <p:cNvPr id="3" name="Picture 2">
            <a:extLst>
              <a:ext uri="{FF2B5EF4-FFF2-40B4-BE49-F238E27FC236}">
                <a16:creationId xmlns:a16="http://schemas.microsoft.com/office/drawing/2014/main" id="{1A40F571-C79A-E44D-BF08-EA6A96C4744C}"/>
              </a:ext>
            </a:extLst>
          </p:cNvPr>
          <p:cNvPicPr>
            <a:picLocks noChangeAspect="1"/>
          </p:cNvPicPr>
          <p:nvPr/>
        </p:nvPicPr>
        <p:blipFill>
          <a:blip r:embed="rId2"/>
          <a:stretch>
            <a:fillRect/>
          </a:stretch>
        </p:blipFill>
        <p:spPr>
          <a:xfrm>
            <a:off x="391300" y="831420"/>
            <a:ext cx="3289300" cy="2552700"/>
          </a:xfrm>
          <a:prstGeom prst="rect">
            <a:avLst/>
          </a:prstGeom>
        </p:spPr>
      </p:pic>
      <p:cxnSp>
        <p:nvCxnSpPr>
          <p:cNvPr id="8" name="Straight Arrow Connector 7">
            <a:extLst>
              <a:ext uri="{FF2B5EF4-FFF2-40B4-BE49-F238E27FC236}">
                <a16:creationId xmlns:a16="http://schemas.microsoft.com/office/drawing/2014/main" id="{8ED74BDC-9CA9-403D-B59B-CF9781E7CF2A}"/>
              </a:ext>
            </a:extLst>
          </p:cNvPr>
          <p:cNvCxnSpPr>
            <a:cxnSpLocks/>
          </p:cNvCxnSpPr>
          <p:nvPr/>
        </p:nvCxnSpPr>
        <p:spPr>
          <a:xfrm flipH="1" flipV="1">
            <a:off x="1187624" y="1819706"/>
            <a:ext cx="1495429" cy="2977446"/>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16282D8-1B7C-4EFC-BE27-A4BF4AA98D61}"/>
              </a:ext>
            </a:extLst>
          </p:cNvPr>
          <p:cNvPicPr>
            <a:picLocks noChangeAspect="1"/>
          </p:cNvPicPr>
          <p:nvPr/>
        </p:nvPicPr>
        <p:blipFill>
          <a:blip r:embed="rId3"/>
          <a:stretch>
            <a:fillRect/>
          </a:stretch>
        </p:blipFill>
        <p:spPr>
          <a:xfrm>
            <a:off x="4471083" y="867126"/>
            <a:ext cx="3367574" cy="2561874"/>
          </a:xfrm>
          <a:prstGeom prst="rect">
            <a:avLst/>
          </a:prstGeom>
        </p:spPr>
      </p:pic>
      <p:cxnSp>
        <p:nvCxnSpPr>
          <p:cNvPr id="14" name="Straight Arrow Connector 13">
            <a:extLst>
              <a:ext uri="{FF2B5EF4-FFF2-40B4-BE49-F238E27FC236}">
                <a16:creationId xmlns:a16="http://schemas.microsoft.com/office/drawing/2014/main" id="{A8BA0CAD-35F8-40FD-BD01-7E54E467D445}"/>
              </a:ext>
            </a:extLst>
          </p:cNvPr>
          <p:cNvCxnSpPr>
            <a:cxnSpLocks/>
          </p:cNvCxnSpPr>
          <p:nvPr/>
        </p:nvCxnSpPr>
        <p:spPr>
          <a:xfrm flipV="1">
            <a:off x="3563888" y="2276872"/>
            <a:ext cx="2304256" cy="3405415"/>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0C8A35C-5C1E-4E68-8031-59253395B0AB}"/>
              </a:ext>
            </a:extLst>
          </p:cNvPr>
          <p:cNvSpPr txBox="1"/>
          <p:nvPr/>
        </p:nvSpPr>
        <p:spPr>
          <a:xfrm>
            <a:off x="2683053" y="6150339"/>
            <a:ext cx="1888947"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Courtesy of G. Vallone and P. Ferracin</a:t>
            </a:r>
          </a:p>
        </p:txBody>
      </p:sp>
      <p:sp>
        <p:nvSpPr>
          <p:cNvPr id="13" name="Isosceles Triangle 12">
            <a:extLst>
              <a:ext uri="{FF2B5EF4-FFF2-40B4-BE49-F238E27FC236}">
                <a16:creationId xmlns:a16="http://schemas.microsoft.com/office/drawing/2014/main" id="{F036016E-AA7C-4E00-8859-DA9CCD565FE6}"/>
              </a:ext>
            </a:extLst>
          </p:cNvPr>
          <p:cNvSpPr/>
          <p:nvPr/>
        </p:nvSpPr>
        <p:spPr>
          <a:xfrm>
            <a:off x="7639005" y="4972856"/>
            <a:ext cx="1296144" cy="1080120"/>
          </a:xfrm>
          <a:prstGeom prst="triangle">
            <a:avLst/>
          </a:prstGeom>
          <a:solidFill>
            <a:srgbClr val="FFC000"/>
          </a:solidFill>
          <a:ln w="76200">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LL2</a:t>
            </a:r>
          </a:p>
        </p:txBody>
      </p:sp>
    </p:spTree>
    <p:extLst>
      <p:ext uri="{BB962C8B-B14F-4D97-AF65-F5344CB8AC3E}">
        <p14:creationId xmlns:p14="http://schemas.microsoft.com/office/powerpoint/2010/main" val="1490315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02CF-6F4E-4ABF-BDD3-27808692B9C1}"/>
              </a:ext>
            </a:extLst>
          </p:cNvPr>
          <p:cNvSpPr>
            <a:spLocks noGrp="1"/>
          </p:cNvSpPr>
          <p:nvPr>
            <p:ph type="title"/>
          </p:nvPr>
        </p:nvSpPr>
        <p:spPr>
          <a:xfrm>
            <a:off x="595247" y="38350"/>
            <a:ext cx="7920000" cy="720000"/>
          </a:xfrm>
        </p:spPr>
        <p:txBody>
          <a:bodyPr/>
          <a:lstStyle/>
          <a:p>
            <a:r>
              <a:rPr lang="en-US" dirty="0"/>
              <a:t>Micrographic Analysis of Coil 214 Lead End</a:t>
            </a:r>
          </a:p>
        </p:txBody>
      </p:sp>
      <p:pic>
        <p:nvPicPr>
          <p:cNvPr id="6" name="Content Placeholder 5">
            <a:extLst>
              <a:ext uri="{FF2B5EF4-FFF2-40B4-BE49-F238E27FC236}">
                <a16:creationId xmlns:a16="http://schemas.microsoft.com/office/drawing/2014/main" id="{6D8FE3E0-4684-4784-903D-61E033D9DDA1}"/>
              </a:ext>
            </a:extLst>
          </p:cNvPr>
          <p:cNvPicPr>
            <a:picLocks noGrp="1" noChangeAspect="1"/>
          </p:cNvPicPr>
          <p:nvPr>
            <p:ph idx="1"/>
          </p:nvPr>
        </p:nvPicPr>
        <p:blipFill>
          <a:blip r:embed="rId2"/>
          <a:stretch>
            <a:fillRect/>
          </a:stretch>
        </p:blipFill>
        <p:spPr>
          <a:xfrm>
            <a:off x="-6288" y="692696"/>
            <a:ext cx="5694158" cy="3566469"/>
          </a:xfrm>
          <a:prstGeom prst="rect">
            <a:avLst/>
          </a:prstGeom>
        </p:spPr>
      </p:pic>
      <p:sp>
        <p:nvSpPr>
          <p:cNvPr id="4" name="Footer Placeholder 3">
            <a:extLst>
              <a:ext uri="{FF2B5EF4-FFF2-40B4-BE49-F238E27FC236}">
                <a16:creationId xmlns:a16="http://schemas.microsoft.com/office/drawing/2014/main" id="{FD94C837-DBE6-433E-BFA9-4414911066F1}"/>
              </a:ext>
            </a:extLst>
          </p:cNvPr>
          <p:cNvSpPr>
            <a:spLocks noGrp="1"/>
          </p:cNvSpPr>
          <p:nvPr>
            <p:ph type="ftr" sz="quarter" idx="11"/>
          </p:nvPr>
        </p:nvSpPr>
        <p:spPr/>
        <p:txBody>
          <a:bodyPr/>
          <a:lstStyle/>
          <a:p>
            <a:r>
              <a:rPr lang="en-US" noProof="0"/>
              <a:t>HL-LHC AUP Rebaseline DOE Rev.  – Dec. 13–15 2022</a:t>
            </a:r>
            <a:endParaRPr lang="en-GB" noProof="0" dirty="0"/>
          </a:p>
        </p:txBody>
      </p:sp>
      <p:sp>
        <p:nvSpPr>
          <p:cNvPr id="5" name="Slide Number Placeholder 4">
            <a:extLst>
              <a:ext uri="{FF2B5EF4-FFF2-40B4-BE49-F238E27FC236}">
                <a16:creationId xmlns:a16="http://schemas.microsoft.com/office/drawing/2014/main" id="{F7C70D28-E16C-4DD1-8358-E7E47CD1C247}"/>
              </a:ext>
            </a:extLst>
          </p:cNvPr>
          <p:cNvSpPr>
            <a:spLocks noGrp="1"/>
          </p:cNvSpPr>
          <p:nvPr>
            <p:ph type="sldNum" sz="quarter" idx="12"/>
          </p:nvPr>
        </p:nvSpPr>
        <p:spPr/>
        <p:txBody>
          <a:bodyPr/>
          <a:lstStyle/>
          <a:p>
            <a:fld id="{BFDCA1C4-9514-7B4F-976F-D92F7E296653}" type="slidenum">
              <a:rPr lang="fr-FR" smtClean="0"/>
              <a:pPr/>
              <a:t>14</a:t>
            </a:fld>
            <a:endParaRPr lang="fr-FR"/>
          </a:p>
        </p:txBody>
      </p:sp>
      <p:pic>
        <p:nvPicPr>
          <p:cNvPr id="7" name="Picture 6">
            <a:extLst>
              <a:ext uri="{FF2B5EF4-FFF2-40B4-BE49-F238E27FC236}">
                <a16:creationId xmlns:a16="http://schemas.microsoft.com/office/drawing/2014/main" id="{C9C7E328-C029-4737-AD45-53175803234E}"/>
              </a:ext>
            </a:extLst>
          </p:cNvPr>
          <p:cNvPicPr>
            <a:picLocks noChangeAspect="1"/>
          </p:cNvPicPr>
          <p:nvPr/>
        </p:nvPicPr>
        <p:blipFill>
          <a:blip r:embed="rId3"/>
          <a:stretch>
            <a:fillRect/>
          </a:stretch>
        </p:blipFill>
        <p:spPr>
          <a:xfrm>
            <a:off x="4067944" y="3896833"/>
            <a:ext cx="4744597" cy="2961167"/>
          </a:xfrm>
          <a:prstGeom prst="rect">
            <a:avLst/>
          </a:prstGeom>
        </p:spPr>
      </p:pic>
      <p:sp>
        <p:nvSpPr>
          <p:cNvPr id="8" name="TextBox 7">
            <a:extLst>
              <a:ext uri="{FF2B5EF4-FFF2-40B4-BE49-F238E27FC236}">
                <a16:creationId xmlns:a16="http://schemas.microsoft.com/office/drawing/2014/main" id="{C76A5732-BB18-4CC5-BEF1-D442B795B331}"/>
              </a:ext>
            </a:extLst>
          </p:cNvPr>
          <p:cNvSpPr txBox="1"/>
          <p:nvPr/>
        </p:nvSpPr>
        <p:spPr>
          <a:xfrm>
            <a:off x="1331640" y="4913511"/>
            <a:ext cx="2736304" cy="1200329"/>
          </a:xfrm>
          <a:prstGeom prst="rect">
            <a:avLst/>
          </a:prstGeom>
          <a:noFill/>
        </p:spPr>
        <p:txBody>
          <a:bodyPr wrap="square" rtlCol="0">
            <a:spAutoFit/>
          </a:bodyPr>
          <a:lstStyle/>
          <a:p>
            <a:r>
              <a:rPr lang="en-US" dirty="0"/>
              <a:t>No anomalies found in cross-section #1.</a:t>
            </a:r>
          </a:p>
          <a:p>
            <a:r>
              <a:rPr lang="en-US" dirty="0"/>
              <a:t>Therefore, we did </a:t>
            </a:r>
            <a:r>
              <a:rPr lang="en-US" dirty="0">
                <a:solidFill>
                  <a:srgbClr val="FF0000"/>
                </a:solidFill>
              </a:rPr>
              <a:t>longitudinal sections</a:t>
            </a:r>
          </a:p>
        </p:txBody>
      </p:sp>
      <p:sp>
        <p:nvSpPr>
          <p:cNvPr id="9" name="TextBox 8">
            <a:extLst>
              <a:ext uri="{FF2B5EF4-FFF2-40B4-BE49-F238E27FC236}">
                <a16:creationId xmlns:a16="http://schemas.microsoft.com/office/drawing/2014/main" id="{840E46D4-0033-461E-A850-1D3A6A0F802C}"/>
              </a:ext>
            </a:extLst>
          </p:cNvPr>
          <p:cNvSpPr txBox="1"/>
          <p:nvPr/>
        </p:nvSpPr>
        <p:spPr>
          <a:xfrm>
            <a:off x="5687870" y="2939335"/>
            <a:ext cx="2736304" cy="923330"/>
          </a:xfrm>
          <a:prstGeom prst="rect">
            <a:avLst/>
          </a:prstGeom>
          <a:noFill/>
        </p:spPr>
        <p:txBody>
          <a:bodyPr wrap="square" rtlCol="0">
            <a:spAutoFit/>
          </a:bodyPr>
          <a:lstStyle/>
          <a:p>
            <a:r>
              <a:rPr lang="en-US" dirty="0"/>
              <a:t>Analysis started with sample #1: wedge-spacer interface</a:t>
            </a:r>
          </a:p>
        </p:txBody>
      </p:sp>
      <p:sp>
        <p:nvSpPr>
          <p:cNvPr id="3" name="TextBox 2">
            <a:extLst>
              <a:ext uri="{FF2B5EF4-FFF2-40B4-BE49-F238E27FC236}">
                <a16:creationId xmlns:a16="http://schemas.microsoft.com/office/drawing/2014/main" id="{B311DE78-B20B-4577-9256-E7784CA0EDE1}"/>
              </a:ext>
            </a:extLst>
          </p:cNvPr>
          <p:cNvSpPr txBox="1"/>
          <p:nvPr/>
        </p:nvSpPr>
        <p:spPr>
          <a:xfrm>
            <a:off x="5784472" y="873841"/>
            <a:ext cx="3164747" cy="1200329"/>
          </a:xfrm>
          <a:prstGeom prst="rect">
            <a:avLst/>
          </a:prstGeom>
          <a:noFill/>
        </p:spPr>
        <p:txBody>
          <a:bodyPr wrap="square" rtlCol="0">
            <a:spAutoFit/>
          </a:bodyPr>
          <a:lstStyle/>
          <a:p>
            <a:r>
              <a:rPr lang="en-US" dirty="0"/>
              <a:t>CT-scan, dye-penetrant test and metallurgical analysis by </a:t>
            </a:r>
            <a:r>
              <a:rPr lang="en-US" b="1" dirty="0"/>
              <a:t>CERN teams</a:t>
            </a:r>
          </a:p>
          <a:p>
            <a:r>
              <a:rPr lang="en-US" b="1" dirty="0"/>
              <a:t>OUTSTANDING!</a:t>
            </a:r>
          </a:p>
        </p:txBody>
      </p:sp>
      <p:sp>
        <p:nvSpPr>
          <p:cNvPr id="10" name="TextBox 8">
            <a:extLst>
              <a:ext uri="{FF2B5EF4-FFF2-40B4-BE49-F238E27FC236}">
                <a16:creationId xmlns:a16="http://schemas.microsoft.com/office/drawing/2014/main" id="{DAC6312A-9B5A-4ECD-8639-685FDB126E64}"/>
              </a:ext>
            </a:extLst>
          </p:cNvPr>
          <p:cNvSpPr txBox="1"/>
          <p:nvPr/>
        </p:nvSpPr>
        <p:spPr>
          <a:xfrm>
            <a:off x="1475657" y="6577850"/>
            <a:ext cx="3405788" cy="276999"/>
          </a:xfrm>
          <a:prstGeom prst="rect">
            <a:avLst/>
          </a:prstGeom>
          <a:solidFill>
            <a:schemeClr val="bg1"/>
          </a:solidFill>
          <a:ln w="31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a:defRPr/>
            </a:pPr>
            <a:r>
              <a:rPr lang="en-GB" sz="1200" kern="0" dirty="0">
                <a:solidFill>
                  <a:schemeClr val="bg2"/>
                </a:solidFill>
              </a:rPr>
              <a:t>By </a:t>
            </a:r>
            <a:r>
              <a:rPr lang="nl-NL" sz="1200" dirty="0">
                <a:solidFill>
                  <a:schemeClr val="bg2"/>
                </a:solidFill>
              </a:rPr>
              <a:t>M. Crouvizier, A. Moros, S. Sgobba, CERN </a:t>
            </a:r>
            <a:endParaRPr lang="en-GB" sz="1200" kern="0" dirty="0">
              <a:solidFill>
                <a:schemeClr val="bg2"/>
              </a:solidFill>
            </a:endParaRPr>
          </a:p>
        </p:txBody>
      </p:sp>
      <p:sp>
        <p:nvSpPr>
          <p:cNvPr id="11" name="TextBox 8">
            <a:extLst>
              <a:ext uri="{FF2B5EF4-FFF2-40B4-BE49-F238E27FC236}">
                <a16:creationId xmlns:a16="http://schemas.microsoft.com/office/drawing/2014/main" id="{C8B9341A-1829-4419-A343-9F42B41C24FC}"/>
              </a:ext>
            </a:extLst>
          </p:cNvPr>
          <p:cNvSpPr txBox="1"/>
          <p:nvPr/>
        </p:nvSpPr>
        <p:spPr>
          <a:xfrm>
            <a:off x="1389460" y="4283854"/>
            <a:ext cx="1526356" cy="276999"/>
          </a:xfrm>
          <a:prstGeom prst="rect">
            <a:avLst/>
          </a:prstGeom>
          <a:solidFill>
            <a:schemeClr val="bg1"/>
          </a:solidFill>
          <a:ln w="31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a:defRPr/>
            </a:pPr>
            <a:r>
              <a:rPr lang="en-GB" sz="1200" kern="0" dirty="0">
                <a:solidFill>
                  <a:schemeClr val="bg2"/>
                </a:solidFill>
              </a:rPr>
              <a:t>By </a:t>
            </a:r>
            <a:r>
              <a:rPr lang="nl-NL" sz="1200" dirty="0">
                <a:solidFill>
                  <a:schemeClr val="bg2"/>
                </a:solidFill>
              </a:rPr>
              <a:t>B. Bulat, CERN </a:t>
            </a:r>
            <a:endParaRPr lang="en-GB" sz="1200" kern="0" dirty="0">
              <a:solidFill>
                <a:schemeClr val="bg2"/>
              </a:solidFill>
            </a:endParaRPr>
          </a:p>
        </p:txBody>
      </p:sp>
      <p:cxnSp>
        <p:nvCxnSpPr>
          <p:cNvPr id="12" name="Straight Arrow Connector 11">
            <a:extLst>
              <a:ext uri="{FF2B5EF4-FFF2-40B4-BE49-F238E27FC236}">
                <a16:creationId xmlns:a16="http://schemas.microsoft.com/office/drawing/2014/main" id="{D2925753-7CBC-4F8E-BD91-206C7035FD20}"/>
              </a:ext>
            </a:extLst>
          </p:cNvPr>
          <p:cNvCxnSpPr>
            <a:cxnSpLocks/>
          </p:cNvCxnSpPr>
          <p:nvPr/>
        </p:nvCxnSpPr>
        <p:spPr>
          <a:xfrm flipV="1">
            <a:off x="3554365" y="5513675"/>
            <a:ext cx="3249883" cy="448164"/>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90240F5-BE02-4E51-9ED2-27EA544D77D2}"/>
              </a:ext>
            </a:extLst>
          </p:cNvPr>
          <p:cNvCxnSpPr>
            <a:cxnSpLocks/>
          </p:cNvCxnSpPr>
          <p:nvPr/>
        </p:nvCxnSpPr>
        <p:spPr>
          <a:xfrm>
            <a:off x="3554365" y="5961839"/>
            <a:ext cx="3910061" cy="217301"/>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20751F8-6FE4-473C-9600-575A3D9DED13}"/>
              </a:ext>
            </a:extLst>
          </p:cNvPr>
          <p:cNvSpPr txBox="1"/>
          <p:nvPr/>
        </p:nvSpPr>
        <p:spPr>
          <a:xfrm>
            <a:off x="5755493" y="2060431"/>
            <a:ext cx="3384376" cy="830997"/>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S. Sgobba et al., “</a:t>
            </a:r>
            <a:r>
              <a:rPr lang="en-US" sz="1200" dirty="0"/>
              <a:t>Advanced Examination of Nb</a:t>
            </a:r>
            <a:r>
              <a:rPr lang="en-US" sz="1200" baseline="-25000" dirty="0"/>
              <a:t>3</a:t>
            </a:r>
            <a:r>
              <a:rPr lang="en-US" sz="1200" dirty="0"/>
              <a:t>Sn Coils and Conductors for the LHC luminosity upgrade: Computed Tomography and </a:t>
            </a:r>
            <a:r>
              <a:rPr lang="en-US" sz="1200" dirty="0" err="1"/>
              <a:t>Materialographic</a:t>
            </a:r>
            <a:r>
              <a:rPr lang="en-US" sz="1200" dirty="0"/>
              <a:t> Analyses</a:t>
            </a:r>
            <a:r>
              <a:rPr lang="en-US" sz="1200" dirty="0">
                <a:solidFill>
                  <a:schemeClr val="tx1">
                    <a:lumMod val="50000"/>
                  </a:schemeClr>
                </a:solidFill>
              </a:rPr>
              <a:t>”, </a:t>
            </a:r>
            <a:r>
              <a:rPr lang="en-US" sz="1200" b="1" dirty="0">
                <a:solidFill>
                  <a:schemeClr val="tx1">
                    <a:lumMod val="50000"/>
                  </a:schemeClr>
                </a:solidFill>
              </a:rPr>
              <a:t>ASC22 paper</a:t>
            </a:r>
          </a:p>
        </p:txBody>
      </p:sp>
    </p:spTree>
    <p:extLst>
      <p:ext uri="{BB962C8B-B14F-4D97-AF65-F5344CB8AC3E}">
        <p14:creationId xmlns:p14="http://schemas.microsoft.com/office/powerpoint/2010/main" val="290307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FF51-53BC-4F98-9587-05355D9D4F94}"/>
              </a:ext>
            </a:extLst>
          </p:cNvPr>
          <p:cNvSpPr>
            <a:spLocks noGrp="1"/>
          </p:cNvSpPr>
          <p:nvPr>
            <p:ph type="title"/>
          </p:nvPr>
        </p:nvSpPr>
        <p:spPr>
          <a:xfrm>
            <a:off x="623577" y="0"/>
            <a:ext cx="7920000" cy="720000"/>
          </a:xfrm>
        </p:spPr>
        <p:txBody>
          <a:bodyPr/>
          <a:lstStyle/>
          <a:p>
            <a:r>
              <a:rPr lang="en-US" dirty="0"/>
              <a:t>The Smoking Gun!</a:t>
            </a:r>
          </a:p>
        </p:txBody>
      </p:sp>
      <p:sp>
        <p:nvSpPr>
          <p:cNvPr id="4" name="Footer Placeholder 3">
            <a:extLst>
              <a:ext uri="{FF2B5EF4-FFF2-40B4-BE49-F238E27FC236}">
                <a16:creationId xmlns:a16="http://schemas.microsoft.com/office/drawing/2014/main" id="{E0FAAFA0-02D4-4E20-9FBA-596FA1CD85D7}"/>
              </a:ext>
            </a:extLst>
          </p:cNvPr>
          <p:cNvSpPr>
            <a:spLocks noGrp="1"/>
          </p:cNvSpPr>
          <p:nvPr>
            <p:ph type="ftr" sz="quarter" idx="11"/>
          </p:nvPr>
        </p:nvSpPr>
        <p:spPr/>
        <p:txBody>
          <a:bodyPr/>
          <a:lstStyle/>
          <a:p>
            <a:r>
              <a:rPr lang="en-US" noProof="0"/>
              <a:t>HL-LHC AUP Rebaseline DOE Rev.  – Dec. 13–15 2022</a:t>
            </a:r>
            <a:endParaRPr lang="en-GB" noProof="0" dirty="0"/>
          </a:p>
        </p:txBody>
      </p:sp>
      <p:sp>
        <p:nvSpPr>
          <p:cNvPr id="5" name="Slide Number Placeholder 4">
            <a:extLst>
              <a:ext uri="{FF2B5EF4-FFF2-40B4-BE49-F238E27FC236}">
                <a16:creationId xmlns:a16="http://schemas.microsoft.com/office/drawing/2014/main" id="{8682A022-AA66-476F-B7F7-3F707CD47C67}"/>
              </a:ext>
            </a:extLst>
          </p:cNvPr>
          <p:cNvSpPr>
            <a:spLocks noGrp="1"/>
          </p:cNvSpPr>
          <p:nvPr>
            <p:ph type="sldNum" sz="quarter" idx="12"/>
          </p:nvPr>
        </p:nvSpPr>
        <p:spPr/>
        <p:txBody>
          <a:bodyPr/>
          <a:lstStyle/>
          <a:p>
            <a:fld id="{BFDCA1C4-9514-7B4F-976F-D92F7E296653}" type="slidenum">
              <a:rPr lang="fr-FR" smtClean="0"/>
              <a:pPr/>
              <a:t>15</a:t>
            </a:fld>
            <a:endParaRPr lang="fr-FR"/>
          </a:p>
        </p:txBody>
      </p:sp>
      <p:pic>
        <p:nvPicPr>
          <p:cNvPr id="6" name="Picture 5">
            <a:extLst>
              <a:ext uri="{FF2B5EF4-FFF2-40B4-BE49-F238E27FC236}">
                <a16:creationId xmlns:a16="http://schemas.microsoft.com/office/drawing/2014/main" id="{6C27243A-4ECA-4560-8208-8399039CF7A2}"/>
              </a:ext>
            </a:extLst>
          </p:cNvPr>
          <p:cNvPicPr>
            <a:picLocks noChangeAspect="1"/>
          </p:cNvPicPr>
          <p:nvPr/>
        </p:nvPicPr>
        <p:blipFill>
          <a:blip r:embed="rId2"/>
          <a:stretch>
            <a:fillRect/>
          </a:stretch>
        </p:blipFill>
        <p:spPr>
          <a:xfrm>
            <a:off x="395536" y="720000"/>
            <a:ext cx="8526435" cy="4855074"/>
          </a:xfrm>
          <a:prstGeom prst="rect">
            <a:avLst/>
          </a:prstGeom>
        </p:spPr>
      </p:pic>
      <p:pic>
        <p:nvPicPr>
          <p:cNvPr id="7" name="Picture 6">
            <a:extLst>
              <a:ext uri="{FF2B5EF4-FFF2-40B4-BE49-F238E27FC236}">
                <a16:creationId xmlns:a16="http://schemas.microsoft.com/office/drawing/2014/main" id="{AB48F6ED-477A-4E53-BC4B-F10A732AB5DE}"/>
              </a:ext>
            </a:extLst>
          </p:cNvPr>
          <p:cNvPicPr>
            <a:picLocks noChangeAspect="1"/>
          </p:cNvPicPr>
          <p:nvPr/>
        </p:nvPicPr>
        <p:blipFill>
          <a:blip r:embed="rId3"/>
          <a:stretch>
            <a:fillRect/>
          </a:stretch>
        </p:blipFill>
        <p:spPr>
          <a:xfrm>
            <a:off x="2483768" y="4282166"/>
            <a:ext cx="3493311" cy="2603218"/>
          </a:xfrm>
          <a:prstGeom prst="rect">
            <a:avLst/>
          </a:prstGeom>
        </p:spPr>
      </p:pic>
      <p:sp>
        <p:nvSpPr>
          <p:cNvPr id="3" name="TextBox 2">
            <a:extLst>
              <a:ext uri="{FF2B5EF4-FFF2-40B4-BE49-F238E27FC236}">
                <a16:creationId xmlns:a16="http://schemas.microsoft.com/office/drawing/2014/main" id="{D0D2FD9E-0747-447D-888D-6C56E377AD4B}"/>
              </a:ext>
            </a:extLst>
          </p:cNvPr>
          <p:cNvSpPr txBox="1"/>
          <p:nvPr/>
        </p:nvSpPr>
        <p:spPr>
          <a:xfrm>
            <a:off x="3311860" y="3402102"/>
            <a:ext cx="2520280" cy="646331"/>
          </a:xfrm>
          <a:prstGeom prst="rect">
            <a:avLst/>
          </a:prstGeom>
          <a:noFill/>
          <a:ln>
            <a:solidFill>
              <a:schemeClr val="accent1"/>
            </a:solidFill>
          </a:ln>
        </p:spPr>
        <p:txBody>
          <a:bodyPr wrap="square" rtlCol="0">
            <a:spAutoFit/>
          </a:bodyPr>
          <a:lstStyle/>
          <a:p>
            <a:r>
              <a:rPr lang="en-US" dirty="0"/>
              <a:t>Each red marker is a broken Nb</a:t>
            </a:r>
            <a:r>
              <a:rPr lang="en-US" baseline="-25000" dirty="0"/>
              <a:t>3</a:t>
            </a:r>
            <a:r>
              <a:rPr lang="en-US" dirty="0"/>
              <a:t>Sn filament</a:t>
            </a:r>
          </a:p>
        </p:txBody>
      </p:sp>
      <p:cxnSp>
        <p:nvCxnSpPr>
          <p:cNvPr id="9" name="Straight Arrow Connector 8">
            <a:extLst>
              <a:ext uri="{FF2B5EF4-FFF2-40B4-BE49-F238E27FC236}">
                <a16:creationId xmlns:a16="http://schemas.microsoft.com/office/drawing/2014/main" id="{AD4F85BE-6DB4-4749-92CA-5751435FBB41}"/>
              </a:ext>
            </a:extLst>
          </p:cNvPr>
          <p:cNvCxnSpPr/>
          <p:nvPr/>
        </p:nvCxnSpPr>
        <p:spPr>
          <a:xfrm flipV="1">
            <a:off x="5832140" y="3568363"/>
            <a:ext cx="1980220" cy="1486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A7A7BB3-3D20-4896-B14A-AE6462C622E7}"/>
              </a:ext>
            </a:extLst>
          </p:cNvPr>
          <p:cNvCxnSpPr>
            <a:stCxn id="3" idx="2"/>
          </p:cNvCxnSpPr>
          <p:nvPr/>
        </p:nvCxnSpPr>
        <p:spPr>
          <a:xfrm flipH="1">
            <a:off x="3995936" y="4048433"/>
            <a:ext cx="576064" cy="10367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4715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E4C7E-F66B-4EC3-93EC-F0CF6A9F9F7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15D0B0D-9A3D-4727-BBD5-14E8A1D734D6}"/>
              </a:ext>
            </a:extLst>
          </p:cNvPr>
          <p:cNvPicPr>
            <a:picLocks noGrp="1" noChangeAspect="1"/>
          </p:cNvPicPr>
          <p:nvPr>
            <p:ph idx="1"/>
          </p:nvPr>
        </p:nvPicPr>
        <p:blipFill>
          <a:blip r:embed="rId2"/>
          <a:stretch>
            <a:fillRect/>
          </a:stretch>
        </p:blipFill>
        <p:spPr>
          <a:xfrm>
            <a:off x="1259632" y="259649"/>
            <a:ext cx="6408712" cy="3603182"/>
          </a:xfrm>
          <a:prstGeom prst="rect">
            <a:avLst/>
          </a:prstGeom>
        </p:spPr>
      </p:pic>
      <p:sp>
        <p:nvSpPr>
          <p:cNvPr id="4" name="Footer Placeholder 3">
            <a:extLst>
              <a:ext uri="{FF2B5EF4-FFF2-40B4-BE49-F238E27FC236}">
                <a16:creationId xmlns:a16="http://schemas.microsoft.com/office/drawing/2014/main" id="{6E5D5DFE-CAE8-4E29-A57E-5961F06D54CC}"/>
              </a:ext>
            </a:extLst>
          </p:cNvPr>
          <p:cNvSpPr>
            <a:spLocks noGrp="1"/>
          </p:cNvSpPr>
          <p:nvPr>
            <p:ph type="ftr" sz="quarter" idx="11"/>
          </p:nvPr>
        </p:nvSpPr>
        <p:spPr/>
        <p:txBody>
          <a:bodyPr/>
          <a:lstStyle/>
          <a:p>
            <a:r>
              <a:rPr lang="en-US" noProof="0"/>
              <a:t>HL-LHC AUP Rebaseline DOE Rev.  – Dec. 13–15 2022</a:t>
            </a:r>
            <a:endParaRPr lang="en-GB" noProof="0" dirty="0"/>
          </a:p>
        </p:txBody>
      </p:sp>
      <p:sp>
        <p:nvSpPr>
          <p:cNvPr id="5" name="Slide Number Placeholder 4">
            <a:extLst>
              <a:ext uri="{FF2B5EF4-FFF2-40B4-BE49-F238E27FC236}">
                <a16:creationId xmlns:a16="http://schemas.microsoft.com/office/drawing/2014/main" id="{74E752A0-F067-4503-B8AA-6F0B71BC6F03}"/>
              </a:ext>
            </a:extLst>
          </p:cNvPr>
          <p:cNvSpPr>
            <a:spLocks noGrp="1"/>
          </p:cNvSpPr>
          <p:nvPr>
            <p:ph type="sldNum" sz="quarter" idx="12"/>
          </p:nvPr>
        </p:nvSpPr>
        <p:spPr/>
        <p:txBody>
          <a:bodyPr/>
          <a:lstStyle/>
          <a:p>
            <a:fld id="{BFDCA1C4-9514-7B4F-976F-D92F7E296653}" type="slidenum">
              <a:rPr lang="fr-FR" smtClean="0"/>
              <a:pPr/>
              <a:t>16</a:t>
            </a:fld>
            <a:endParaRPr lang="fr-FR"/>
          </a:p>
        </p:txBody>
      </p:sp>
      <p:graphicFrame>
        <p:nvGraphicFramePr>
          <p:cNvPr id="7" name="Table 6">
            <a:extLst>
              <a:ext uri="{FF2B5EF4-FFF2-40B4-BE49-F238E27FC236}">
                <a16:creationId xmlns:a16="http://schemas.microsoft.com/office/drawing/2014/main" id="{77F4BF0A-5A5A-4806-A8CC-280119B19B34}"/>
              </a:ext>
            </a:extLst>
          </p:cNvPr>
          <p:cNvGraphicFramePr>
            <a:graphicFrameLocks noGrp="1"/>
          </p:cNvGraphicFramePr>
          <p:nvPr>
            <p:extLst>
              <p:ext uri="{D42A27DB-BD31-4B8C-83A1-F6EECF244321}">
                <p14:modId xmlns:p14="http://schemas.microsoft.com/office/powerpoint/2010/main" val="3751394772"/>
              </p:ext>
            </p:extLst>
          </p:nvPr>
        </p:nvGraphicFramePr>
        <p:xfrm>
          <a:off x="215225" y="4221088"/>
          <a:ext cx="8738648" cy="2016223"/>
        </p:xfrm>
        <a:graphic>
          <a:graphicData uri="http://schemas.openxmlformats.org/drawingml/2006/table">
            <a:tbl>
              <a:tblPr firstRow="1" firstCol="1" bandRow="1">
                <a:tableStyleId>{5C22544A-7EE6-4342-B048-85BDC9FD1C3A}</a:tableStyleId>
              </a:tblPr>
              <a:tblGrid>
                <a:gridCol w="359469">
                  <a:extLst>
                    <a:ext uri="{9D8B030D-6E8A-4147-A177-3AD203B41FA5}">
                      <a16:colId xmlns:a16="http://schemas.microsoft.com/office/drawing/2014/main" val="1830206674"/>
                    </a:ext>
                  </a:extLst>
                </a:gridCol>
                <a:gridCol w="6561580">
                  <a:extLst>
                    <a:ext uri="{9D8B030D-6E8A-4147-A177-3AD203B41FA5}">
                      <a16:colId xmlns:a16="http://schemas.microsoft.com/office/drawing/2014/main" val="3345762729"/>
                    </a:ext>
                  </a:extLst>
                </a:gridCol>
                <a:gridCol w="1817599">
                  <a:extLst>
                    <a:ext uri="{9D8B030D-6E8A-4147-A177-3AD203B41FA5}">
                      <a16:colId xmlns:a16="http://schemas.microsoft.com/office/drawing/2014/main" val="606477822"/>
                    </a:ext>
                  </a:extLst>
                </a:gridCol>
              </a:tblGrid>
              <a:tr h="576063">
                <a:tc>
                  <a:txBody>
                    <a:bodyPr/>
                    <a:lstStyle/>
                    <a:p>
                      <a:pPr marL="0" marR="0">
                        <a:spcBef>
                          <a:spcPts val="200"/>
                        </a:spcBef>
                        <a:spcAft>
                          <a:spcPts val="0"/>
                        </a:spcAft>
                      </a:pPr>
                      <a:r>
                        <a:rPr lang="en-US" sz="1400">
                          <a:effectLst/>
                        </a:rPr>
                        <a:t>#</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0"/>
                        </a:spcAft>
                      </a:pPr>
                      <a:r>
                        <a:rPr lang="en-US" sz="1400">
                          <a:effectLst/>
                        </a:rPr>
                        <a:t>Samples adjacent to W-S transition from coil 214 Lead End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0"/>
                        </a:spcAft>
                      </a:pPr>
                      <a:r>
                        <a:rPr lang="en-US" sz="1400">
                          <a:effectLst/>
                        </a:rPr>
                        <a:t>Number of cracked filaments</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37311821"/>
                  </a:ext>
                </a:extLst>
              </a:tr>
              <a:tr h="288032">
                <a:tc>
                  <a:txBody>
                    <a:bodyPr/>
                    <a:lstStyle/>
                    <a:p>
                      <a:pPr marL="0" marR="0">
                        <a:spcBef>
                          <a:spcPts val="200"/>
                        </a:spcBef>
                        <a:spcAft>
                          <a:spcPts val="0"/>
                        </a:spcAft>
                      </a:pPr>
                      <a:r>
                        <a:rPr lang="en-US" sz="1400">
                          <a:effectLst/>
                        </a:rPr>
                        <a:t>1</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0"/>
                        </a:spcAft>
                      </a:pPr>
                      <a:r>
                        <a:rPr lang="en-US" sz="1400">
                          <a:effectLst/>
                        </a:rPr>
                        <a:t>Layer-jump side, cable in midplane block, side adjacent to W-S transition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0"/>
                        </a:spcAft>
                      </a:pPr>
                      <a:r>
                        <a:rPr lang="en-US" sz="1400">
                          <a:effectLst/>
                        </a:rPr>
                        <a:t>0</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32526572"/>
                  </a:ext>
                </a:extLst>
              </a:tr>
              <a:tr h="288032">
                <a:tc>
                  <a:txBody>
                    <a:bodyPr/>
                    <a:lstStyle/>
                    <a:p>
                      <a:pPr marL="0" marR="0">
                        <a:spcBef>
                          <a:spcPts val="200"/>
                        </a:spcBef>
                        <a:spcAft>
                          <a:spcPts val="0"/>
                        </a:spcAft>
                      </a:pPr>
                      <a:r>
                        <a:rPr lang="en-US" sz="1400">
                          <a:effectLst/>
                        </a:rPr>
                        <a:t>2</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0"/>
                        </a:spcAft>
                      </a:pPr>
                      <a:r>
                        <a:rPr lang="en-US" sz="1400" dirty="0">
                          <a:effectLst/>
                        </a:rPr>
                        <a:t>Layer-jump side, cable in </a:t>
                      </a:r>
                      <a:r>
                        <a:rPr lang="en-US" sz="1400" b="1" dirty="0">
                          <a:effectLst/>
                        </a:rPr>
                        <a:t>pole block, side adjacent to W-S transition</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0"/>
                        </a:spcAft>
                      </a:pPr>
                      <a:r>
                        <a:rPr lang="en-US" sz="1400" b="1" dirty="0">
                          <a:effectLst/>
                        </a:rPr>
                        <a:t>532</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67082323"/>
                  </a:ext>
                </a:extLst>
              </a:tr>
              <a:tr h="288032">
                <a:tc>
                  <a:txBody>
                    <a:bodyPr/>
                    <a:lstStyle/>
                    <a:p>
                      <a:pPr marL="0" marR="0">
                        <a:spcBef>
                          <a:spcPts val="200"/>
                        </a:spcBef>
                        <a:spcAft>
                          <a:spcPts val="0"/>
                        </a:spcAft>
                      </a:pPr>
                      <a:r>
                        <a:rPr lang="en-US" sz="1400">
                          <a:effectLst/>
                        </a:rPr>
                        <a:t>3</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0"/>
                        </a:spcAft>
                      </a:pPr>
                      <a:r>
                        <a:rPr lang="en-US" sz="1400">
                          <a:effectLst/>
                        </a:rPr>
                        <a:t>Non-layer-jump side, cable in midplane block, side adjacent to W-S transition</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0"/>
                        </a:spcAft>
                      </a:pPr>
                      <a:r>
                        <a:rPr lang="en-US" sz="1400">
                          <a:effectLst/>
                        </a:rPr>
                        <a:t>54</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53512083"/>
                  </a:ext>
                </a:extLst>
              </a:tr>
              <a:tr h="288032">
                <a:tc>
                  <a:txBody>
                    <a:bodyPr/>
                    <a:lstStyle/>
                    <a:p>
                      <a:pPr marL="0" marR="0">
                        <a:spcBef>
                          <a:spcPts val="200"/>
                        </a:spcBef>
                        <a:spcAft>
                          <a:spcPts val="0"/>
                        </a:spcAft>
                      </a:pPr>
                      <a:r>
                        <a:rPr lang="en-US" sz="1400">
                          <a:effectLst/>
                        </a:rPr>
                        <a:t>4</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0"/>
                        </a:spcAft>
                      </a:pPr>
                      <a:r>
                        <a:rPr lang="en-US" sz="1400" dirty="0">
                          <a:effectLst/>
                        </a:rPr>
                        <a:t>Non-layer-jump side, cable in </a:t>
                      </a:r>
                      <a:r>
                        <a:rPr lang="en-US" sz="1400" b="1" dirty="0">
                          <a:effectLst/>
                        </a:rPr>
                        <a:t>pole block, side adjacent to W-S transition</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0"/>
                        </a:spcAft>
                      </a:pPr>
                      <a:r>
                        <a:rPr lang="en-US" sz="1400" b="1" dirty="0">
                          <a:effectLst/>
                        </a:rPr>
                        <a:t>728</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16483561"/>
                  </a:ext>
                </a:extLst>
              </a:tr>
              <a:tr h="288032">
                <a:tc>
                  <a:txBody>
                    <a:bodyPr/>
                    <a:lstStyle/>
                    <a:p>
                      <a:pPr marL="0" marR="0">
                        <a:spcBef>
                          <a:spcPts val="200"/>
                        </a:spcBef>
                        <a:spcAft>
                          <a:spcPts val="0"/>
                        </a:spcAft>
                      </a:pPr>
                      <a:r>
                        <a:rPr lang="en-US" sz="1400">
                          <a:effectLst/>
                        </a:rPr>
                        <a:t>5</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0"/>
                        </a:spcAft>
                      </a:pPr>
                      <a:r>
                        <a:rPr lang="en-US" sz="1400" dirty="0">
                          <a:effectLst/>
                        </a:rPr>
                        <a:t>Same cable of sample 4, side opposite to the W-S transition</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0"/>
                        </a:spcAft>
                      </a:pPr>
                      <a:r>
                        <a:rPr lang="en-US" sz="1400" dirty="0">
                          <a:effectLst/>
                        </a:rPr>
                        <a:t>0</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32253682"/>
                  </a:ext>
                </a:extLst>
              </a:tr>
            </a:tbl>
          </a:graphicData>
        </a:graphic>
      </p:graphicFrame>
      <p:cxnSp>
        <p:nvCxnSpPr>
          <p:cNvPr id="9" name="Straight Arrow Connector 8">
            <a:extLst>
              <a:ext uri="{FF2B5EF4-FFF2-40B4-BE49-F238E27FC236}">
                <a16:creationId xmlns:a16="http://schemas.microsoft.com/office/drawing/2014/main" id="{93214AA4-0CA5-46E3-B297-D0A3FE350B3B}"/>
              </a:ext>
            </a:extLst>
          </p:cNvPr>
          <p:cNvCxnSpPr>
            <a:cxnSpLocks/>
          </p:cNvCxnSpPr>
          <p:nvPr/>
        </p:nvCxnSpPr>
        <p:spPr>
          <a:xfrm flipH="1">
            <a:off x="395536" y="3862831"/>
            <a:ext cx="864096" cy="18704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71153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D53DCA7-E722-4F65-98FA-12E15CE4F0ED}"/>
              </a:ext>
            </a:extLst>
          </p:cNvPr>
          <p:cNvPicPr>
            <a:picLocks noGrp="1" noChangeAspect="1"/>
          </p:cNvPicPr>
          <p:nvPr>
            <p:ph idx="1"/>
          </p:nvPr>
        </p:nvPicPr>
        <p:blipFill>
          <a:blip r:embed="rId2"/>
          <a:stretch>
            <a:fillRect/>
          </a:stretch>
        </p:blipFill>
        <p:spPr>
          <a:xfrm>
            <a:off x="230677" y="-2155"/>
            <a:ext cx="5853491" cy="4500034"/>
          </a:xfrm>
          <a:prstGeom prst="rect">
            <a:avLst/>
          </a:prstGeom>
        </p:spPr>
      </p:pic>
      <p:sp>
        <p:nvSpPr>
          <p:cNvPr id="4" name="Footer Placeholder 3">
            <a:extLst>
              <a:ext uri="{FF2B5EF4-FFF2-40B4-BE49-F238E27FC236}">
                <a16:creationId xmlns:a16="http://schemas.microsoft.com/office/drawing/2014/main" id="{29C4A017-A3B3-4889-9DA4-9B0AD474CE62}"/>
              </a:ext>
            </a:extLst>
          </p:cNvPr>
          <p:cNvSpPr>
            <a:spLocks noGrp="1"/>
          </p:cNvSpPr>
          <p:nvPr>
            <p:ph type="ftr" sz="quarter" idx="11"/>
          </p:nvPr>
        </p:nvSpPr>
        <p:spPr/>
        <p:txBody>
          <a:bodyPr/>
          <a:lstStyle/>
          <a:p>
            <a:r>
              <a:rPr lang="en-US" noProof="0"/>
              <a:t>HL-LHC AUP Rebaseline DOE Rev.  – Dec. 13–15 2022</a:t>
            </a:r>
            <a:endParaRPr lang="en-GB" noProof="0" dirty="0"/>
          </a:p>
        </p:txBody>
      </p:sp>
      <p:sp>
        <p:nvSpPr>
          <p:cNvPr id="5" name="Slide Number Placeholder 4">
            <a:extLst>
              <a:ext uri="{FF2B5EF4-FFF2-40B4-BE49-F238E27FC236}">
                <a16:creationId xmlns:a16="http://schemas.microsoft.com/office/drawing/2014/main" id="{186FE6EE-8A57-4FF0-87D7-E8E5EC3F3F47}"/>
              </a:ext>
            </a:extLst>
          </p:cNvPr>
          <p:cNvSpPr>
            <a:spLocks noGrp="1"/>
          </p:cNvSpPr>
          <p:nvPr>
            <p:ph type="sldNum" sz="quarter" idx="12"/>
          </p:nvPr>
        </p:nvSpPr>
        <p:spPr/>
        <p:txBody>
          <a:bodyPr/>
          <a:lstStyle/>
          <a:p>
            <a:fld id="{BFDCA1C4-9514-7B4F-976F-D92F7E296653}" type="slidenum">
              <a:rPr lang="fr-FR" smtClean="0"/>
              <a:pPr/>
              <a:t>17</a:t>
            </a:fld>
            <a:endParaRPr lang="fr-FR"/>
          </a:p>
        </p:txBody>
      </p:sp>
      <p:pic>
        <p:nvPicPr>
          <p:cNvPr id="7" name="Picture 6">
            <a:extLst>
              <a:ext uri="{FF2B5EF4-FFF2-40B4-BE49-F238E27FC236}">
                <a16:creationId xmlns:a16="http://schemas.microsoft.com/office/drawing/2014/main" id="{11167089-3E05-42E6-B92D-8C83D53FEAAD}"/>
              </a:ext>
            </a:extLst>
          </p:cNvPr>
          <p:cNvPicPr>
            <a:picLocks noChangeAspect="1"/>
          </p:cNvPicPr>
          <p:nvPr/>
        </p:nvPicPr>
        <p:blipFill rotWithShape="1">
          <a:blip r:embed="rId3"/>
          <a:srcRect l="69512"/>
          <a:stretch/>
        </p:blipFill>
        <p:spPr>
          <a:xfrm>
            <a:off x="6304046" y="357885"/>
            <a:ext cx="2376264" cy="4223243"/>
          </a:xfrm>
          <a:prstGeom prst="rect">
            <a:avLst/>
          </a:prstGeom>
        </p:spPr>
      </p:pic>
      <p:sp>
        <p:nvSpPr>
          <p:cNvPr id="3" name="Rectangle 2">
            <a:extLst>
              <a:ext uri="{FF2B5EF4-FFF2-40B4-BE49-F238E27FC236}">
                <a16:creationId xmlns:a16="http://schemas.microsoft.com/office/drawing/2014/main" id="{ABB2FE89-3F7F-4A3C-98AD-1F0DE9E6E390}"/>
              </a:ext>
            </a:extLst>
          </p:cNvPr>
          <p:cNvSpPr/>
          <p:nvPr/>
        </p:nvSpPr>
        <p:spPr>
          <a:xfrm>
            <a:off x="0" y="4646826"/>
            <a:ext cx="9144000" cy="1477328"/>
          </a:xfrm>
          <a:prstGeom prst="rect">
            <a:avLst/>
          </a:prstGeom>
        </p:spPr>
        <p:txBody>
          <a:bodyPr wrap="square">
            <a:spAutoFit/>
          </a:bodyPr>
          <a:lstStyle/>
          <a:p>
            <a:r>
              <a:rPr lang="en-US" dirty="0"/>
              <a:t>Left: coil section after samples were extracted for metallographic inspection.  </a:t>
            </a:r>
          </a:p>
          <a:p>
            <a:r>
              <a:rPr lang="en-US" dirty="0"/>
              <a:t>Center: color scheme used to show the position of filament cracks with respect to the W-S transition in the following figure.  A: End spacer + ceramic coating ≈ 0,5 mm; B: resin (filled with S-2 glass) between end spacer and wedge ≈ 1,5 mm; C: copper wedge.</a:t>
            </a:r>
          </a:p>
          <a:p>
            <a:r>
              <a:rPr lang="en-US" dirty="0"/>
              <a:t>Right: color scheme applied on sample with broken filaments. </a:t>
            </a:r>
          </a:p>
        </p:txBody>
      </p:sp>
      <p:sp>
        <p:nvSpPr>
          <p:cNvPr id="2" name="TextBox 1">
            <a:extLst>
              <a:ext uri="{FF2B5EF4-FFF2-40B4-BE49-F238E27FC236}">
                <a16:creationId xmlns:a16="http://schemas.microsoft.com/office/drawing/2014/main" id="{F07EE044-2CAD-45AB-AA9C-82948ECA1542}"/>
              </a:ext>
            </a:extLst>
          </p:cNvPr>
          <p:cNvSpPr txBox="1"/>
          <p:nvPr/>
        </p:nvSpPr>
        <p:spPr>
          <a:xfrm>
            <a:off x="4645814" y="705528"/>
            <a:ext cx="987552" cy="648072"/>
          </a:xfrm>
          <a:prstGeom prst="rect">
            <a:avLst/>
          </a:prstGeom>
          <a:noFill/>
        </p:spPr>
        <p:txBody>
          <a:bodyPr wrap="square" rtlCol="0">
            <a:spAutoFit/>
          </a:bodyPr>
          <a:lstStyle/>
          <a:p>
            <a:r>
              <a:rPr lang="en-US" dirty="0"/>
              <a:t>Copper wedge</a:t>
            </a:r>
          </a:p>
        </p:txBody>
      </p:sp>
      <p:sp>
        <p:nvSpPr>
          <p:cNvPr id="10" name="TextBox 9">
            <a:extLst>
              <a:ext uri="{FF2B5EF4-FFF2-40B4-BE49-F238E27FC236}">
                <a16:creationId xmlns:a16="http://schemas.microsoft.com/office/drawing/2014/main" id="{F5ACA34D-DA9E-40BF-9FE9-FC1A45A126C9}"/>
              </a:ext>
            </a:extLst>
          </p:cNvPr>
          <p:cNvSpPr txBox="1"/>
          <p:nvPr/>
        </p:nvSpPr>
        <p:spPr>
          <a:xfrm>
            <a:off x="3115349" y="3152364"/>
            <a:ext cx="1456651" cy="923330"/>
          </a:xfrm>
          <a:prstGeom prst="rect">
            <a:avLst/>
          </a:prstGeom>
          <a:noFill/>
        </p:spPr>
        <p:txBody>
          <a:bodyPr wrap="square">
            <a:spAutoFit/>
          </a:bodyPr>
          <a:lstStyle/>
          <a:p>
            <a:r>
              <a:rPr lang="en-US" dirty="0"/>
              <a:t>End spacer &amp; ceramic coating </a:t>
            </a:r>
          </a:p>
        </p:txBody>
      </p:sp>
      <p:sp>
        <p:nvSpPr>
          <p:cNvPr id="12" name="TextBox 11">
            <a:extLst>
              <a:ext uri="{FF2B5EF4-FFF2-40B4-BE49-F238E27FC236}">
                <a16:creationId xmlns:a16="http://schemas.microsoft.com/office/drawing/2014/main" id="{18959EFE-D345-472D-810D-5AAC8793AAC4}"/>
              </a:ext>
            </a:extLst>
          </p:cNvPr>
          <p:cNvSpPr txBox="1"/>
          <p:nvPr/>
        </p:nvSpPr>
        <p:spPr>
          <a:xfrm>
            <a:off x="3642760" y="1924696"/>
            <a:ext cx="1289280" cy="646331"/>
          </a:xfrm>
          <a:prstGeom prst="rect">
            <a:avLst/>
          </a:prstGeom>
          <a:noFill/>
        </p:spPr>
        <p:txBody>
          <a:bodyPr wrap="square">
            <a:spAutoFit/>
          </a:bodyPr>
          <a:lstStyle/>
          <a:p>
            <a:r>
              <a:rPr lang="en-US" dirty="0"/>
              <a:t>Resin with S-2 glass</a:t>
            </a:r>
          </a:p>
        </p:txBody>
      </p:sp>
      <p:cxnSp>
        <p:nvCxnSpPr>
          <p:cNvPr id="14" name="Straight Arrow Connector 13">
            <a:extLst>
              <a:ext uri="{FF2B5EF4-FFF2-40B4-BE49-F238E27FC236}">
                <a16:creationId xmlns:a16="http://schemas.microsoft.com/office/drawing/2014/main" id="{BED21E09-4E35-48CE-B6BE-365A01AB7B74}"/>
              </a:ext>
            </a:extLst>
          </p:cNvPr>
          <p:cNvCxnSpPr>
            <a:stCxn id="2" idx="1"/>
          </p:cNvCxnSpPr>
          <p:nvPr/>
        </p:nvCxnSpPr>
        <p:spPr>
          <a:xfrm flipH="1">
            <a:off x="2195736" y="1029564"/>
            <a:ext cx="2450078" cy="95180"/>
          </a:xfrm>
          <a:prstGeom prst="straightConnector1">
            <a:avLst/>
          </a:prstGeom>
          <a:ln>
            <a:solidFill>
              <a:srgbClr val="FFCC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2BD92F7-3071-4A54-83C8-82A5524BFF66}"/>
              </a:ext>
            </a:extLst>
          </p:cNvPr>
          <p:cNvCxnSpPr>
            <a:cxnSpLocks/>
          </p:cNvCxnSpPr>
          <p:nvPr/>
        </p:nvCxnSpPr>
        <p:spPr>
          <a:xfrm flipH="1" flipV="1">
            <a:off x="1979712" y="1923175"/>
            <a:ext cx="2088232" cy="1521"/>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5D30199-4E73-4EBA-8774-D060212A6308}"/>
              </a:ext>
            </a:extLst>
          </p:cNvPr>
          <p:cNvCxnSpPr>
            <a:cxnSpLocks/>
          </p:cNvCxnSpPr>
          <p:nvPr/>
        </p:nvCxnSpPr>
        <p:spPr>
          <a:xfrm flipH="1" flipV="1">
            <a:off x="1763688" y="3103275"/>
            <a:ext cx="1944216" cy="347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8765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3F19-3D1F-4216-AEAB-20F53539DC0B}"/>
              </a:ext>
            </a:extLst>
          </p:cNvPr>
          <p:cNvSpPr>
            <a:spLocks noGrp="1"/>
          </p:cNvSpPr>
          <p:nvPr>
            <p:ph type="title"/>
          </p:nvPr>
        </p:nvSpPr>
        <p:spPr>
          <a:xfrm>
            <a:off x="612000" y="-20485"/>
            <a:ext cx="7920000" cy="720000"/>
          </a:xfrm>
        </p:spPr>
        <p:txBody>
          <a:bodyPr/>
          <a:lstStyle/>
          <a:p>
            <a:r>
              <a:rPr lang="en-US" dirty="0"/>
              <a:t>MQXFA08 Analysis</a:t>
            </a:r>
          </a:p>
        </p:txBody>
      </p:sp>
      <p:sp>
        <p:nvSpPr>
          <p:cNvPr id="3" name="Content Placeholder 2">
            <a:extLst>
              <a:ext uri="{FF2B5EF4-FFF2-40B4-BE49-F238E27FC236}">
                <a16:creationId xmlns:a16="http://schemas.microsoft.com/office/drawing/2014/main" id="{73263CFD-B119-4045-A790-6D6628189F5B}"/>
              </a:ext>
            </a:extLst>
          </p:cNvPr>
          <p:cNvSpPr>
            <a:spLocks noGrp="1"/>
          </p:cNvSpPr>
          <p:nvPr>
            <p:ph idx="1"/>
          </p:nvPr>
        </p:nvSpPr>
        <p:spPr>
          <a:xfrm>
            <a:off x="534600" y="661358"/>
            <a:ext cx="8074800" cy="1400553"/>
          </a:xfrm>
        </p:spPr>
        <p:txBody>
          <a:bodyPr/>
          <a:lstStyle/>
          <a:p>
            <a:r>
              <a:rPr lang="en-US" sz="2400" dirty="0"/>
              <a:t>Same features as in MQXFA07</a:t>
            </a:r>
          </a:p>
          <a:p>
            <a:r>
              <a:rPr lang="en-US" sz="2400" dirty="0"/>
              <a:t>Metallographic analysis of lead end completed on one side: broken filaments at wedge-spacer interface</a:t>
            </a:r>
          </a:p>
          <a:p>
            <a:endParaRPr lang="en-US" dirty="0"/>
          </a:p>
        </p:txBody>
      </p:sp>
      <p:sp>
        <p:nvSpPr>
          <p:cNvPr id="4" name="Footer Placeholder 3">
            <a:extLst>
              <a:ext uri="{FF2B5EF4-FFF2-40B4-BE49-F238E27FC236}">
                <a16:creationId xmlns:a16="http://schemas.microsoft.com/office/drawing/2014/main" id="{6E97932D-B382-439D-B246-80849CB05049}"/>
              </a:ext>
            </a:extLst>
          </p:cNvPr>
          <p:cNvSpPr>
            <a:spLocks noGrp="1"/>
          </p:cNvSpPr>
          <p:nvPr>
            <p:ph type="ftr" sz="quarter" idx="11"/>
          </p:nvPr>
        </p:nvSpPr>
        <p:spPr/>
        <p:txBody>
          <a:bodyPr/>
          <a:lstStyle/>
          <a:p>
            <a:r>
              <a:rPr lang="en-US" noProof="0"/>
              <a:t>HL-LHC AUP Rebaseline DOE Rev.  – Dec. 13–15 2022</a:t>
            </a:r>
            <a:endParaRPr lang="en-GB" noProof="0" dirty="0"/>
          </a:p>
        </p:txBody>
      </p:sp>
      <p:sp>
        <p:nvSpPr>
          <p:cNvPr id="5" name="Slide Number Placeholder 4">
            <a:extLst>
              <a:ext uri="{FF2B5EF4-FFF2-40B4-BE49-F238E27FC236}">
                <a16:creationId xmlns:a16="http://schemas.microsoft.com/office/drawing/2014/main" id="{BB5DE029-B9BB-4C0C-996D-69CEF99DFE29}"/>
              </a:ext>
            </a:extLst>
          </p:cNvPr>
          <p:cNvSpPr>
            <a:spLocks noGrp="1"/>
          </p:cNvSpPr>
          <p:nvPr>
            <p:ph type="sldNum" sz="quarter" idx="12"/>
          </p:nvPr>
        </p:nvSpPr>
        <p:spPr/>
        <p:txBody>
          <a:bodyPr/>
          <a:lstStyle/>
          <a:p>
            <a:fld id="{BFDCA1C4-9514-7B4F-976F-D92F7E296653}" type="slidenum">
              <a:rPr lang="fr-FR" smtClean="0"/>
              <a:pPr/>
              <a:t>18</a:t>
            </a:fld>
            <a:endParaRPr lang="fr-FR"/>
          </a:p>
        </p:txBody>
      </p:sp>
      <p:pic>
        <p:nvPicPr>
          <p:cNvPr id="6" name="Picture 5">
            <a:extLst>
              <a:ext uri="{FF2B5EF4-FFF2-40B4-BE49-F238E27FC236}">
                <a16:creationId xmlns:a16="http://schemas.microsoft.com/office/drawing/2014/main" id="{8B077EDD-1C47-4866-BF41-D35960605141}"/>
              </a:ext>
            </a:extLst>
          </p:cNvPr>
          <p:cNvPicPr>
            <a:picLocks noChangeAspect="1"/>
          </p:cNvPicPr>
          <p:nvPr/>
        </p:nvPicPr>
        <p:blipFill>
          <a:blip r:embed="rId2"/>
          <a:stretch>
            <a:fillRect/>
          </a:stretch>
        </p:blipFill>
        <p:spPr>
          <a:xfrm>
            <a:off x="0" y="1891522"/>
            <a:ext cx="8831610" cy="4967782"/>
          </a:xfrm>
          <a:prstGeom prst="rect">
            <a:avLst/>
          </a:prstGeom>
        </p:spPr>
      </p:pic>
    </p:spTree>
    <p:extLst>
      <p:ext uri="{BB962C8B-B14F-4D97-AF65-F5344CB8AC3E}">
        <p14:creationId xmlns:p14="http://schemas.microsoft.com/office/powerpoint/2010/main" val="556964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373680-16C5-44D9-A83A-001F8E06C4DF}"/>
              </a:ext>
            </a:extLst>
          </p:cNvPr>
          <p:cNvSpPr>
            <a:spLocks noGrp="1"/>
          </p:cNvSpPr>
          <p:nvPr>
            <p:ph idx="1"/>
          </p:nvPr>
        </p:nvSpPr>
        <p:spPr>
          <a:xfrm>
            <a:off x="626033" y="476672"/>
            <a:ext cx="7920000" cy="5832648"/>
          </a:xfrm>
        </p:spPr>
        <p:txBody>
          <a:bodyPr>
            <a:normAutofit fontScale="77500" lnSpcReduction="20000"/>
          </a:bodyPr>
          <a:lstStyle/>
          <a:p>
            <a:pPr marL="0" indent="0">
              <a:lnSpc>
                <a:spcPct val="130000"/>
              </a:lnSpc>
              <a:buNone/>
            </a:pPr>
            <a:r>
              <a:rPr lang="en-US" i="1" dirty="0"/>
              <a:t>Based on these findings, we understand that </a:t>
            </a:r>
            <a:r>
              <a:rPr lang="en-US" i="1" u="sng" dirty="0"/>
              <a:t>coil 214 pole-key gaps were closed at cold</a:t>
            </a:r>
            <a:r>
              <a:rPr lang="en-US" i="1" dirty="0"/>
              <a:t>, whereas those of other coils were open. During magnet energization this difference caused </a:t>
            </a:r>
            <a:r>
              <a:rPr lang="en-US" i="1" u="sng" dirty="0"/>
              <a:t>tensile strain at wedge-spacer interfaces </a:t>
            </a:r>
            <a:r>
              <a:rPr lang="en-US" i="1" dirty="0"/>
              <a:t>in coil 214 ends. In early ramps to quench (possibly before or during ramp #4) </a:t>
            </a:r>
            <a:r>
              <a:rPr lang="en-US" i="1" u="sng" dirty="0"/>
              <a:t>the bonding between the copper wedge and the resin </a:t>
            </a:r>
            <a:r>
              <a:rPr lang="en-US" i="1" dirty="0"/>
              <a:t>(filled with S-e glass)</a:t>
            </a:r>
            <a:r>
              <a:rPr lang="en-US" i="1" u="sng" dirty="0"/>
              <a:t> gave away in the lead end </a:t>
            </a:r>
            <a:r>
              <a:rPr lang="en-US" i="1" dirty="0"/>
              <a:t>increasing the strain on the strands closest to that interface. The “</a:t>
            </a:r>
            <a:r>
              <a:rPr lang="en-US" i="1" u="sng" dirty="0"/>
              <a:t>increased” strain degraded some strands </a:t>
            </a:r>
            <a:r>
              <a:rPr lang="en-US" i="1" dirty="0"/>
              <a:t>and triggered the enhanced self-field instability behavior.  This mechanism caused quench #4 and all subsequent quenches at 1.9 K and 20 A/s. </a:t>
            </a:r>
          </a:p>
          <a:p>
            <a:pPr marL="0" indent="0">
              <a:lnSpc>
                <a:spcPct val="130000"/>
              </a:lnSpc>
              <a:buNone/>
            </a:pPr>
            <a:r>
              <a:rPr lang="en-US" i="1" dirty="0"/>
              <a:t>These quenches with hot-spot close to the wedge-spacer interface may have exacerbated this mechanism increasing the local strain and strand damage, and therefore causing the current drop (~1 kA) from quench #4 to #8. </a:t>
            </a:r>
          </a:p>
        </p:txBody>
      </p:sp>
      <p:sp>
        <p:nvSpPr>
          <p:cNvPr id="4" name="Footer Placeholder 3">
            <a:extLst>
              <a:ext uri="{FF2B5EF4-FFF2-40B4-BE49-F238E27FC236}">
                <a16:creationId xmlns:a16="http://schemas.microsoft.com/office/drawing/2014/main" id="{828D81A1-D0DB-4BCA-BD16-75BD310F9164}"/>
              </a:ext>
            </a:extLst>
          </p:cNvPr>
          <p:cNvSpPr>
            <a:spLocks noGrp="1"/>
          </p:cNvSpPr>
          <p:nvPr>
            <p:ph type="ftr" sz="quarter" idx="11"/>
          </p:nvPr>
        </p:nvSpPr>
        <p:spPr/>
        <p:txBody>
          <a:bodyPr/>
          <a:lstStyle/>
          <a:p>
            <a:r>
              <a:rPr lang="en-US" noProof="0"/>
              <a:t>HL-LHC AUP Rebaseline DOE Rev.  – Dec. 13–15 2022</a:t>
            </a:r>
            <a:endParaRPr lang="en-GB" noProof="0" dirty="0"/>
          </a:p>
        </p:txBody>
      </p:sp>
      <p:sp>
        <p:nvSpPr>
          <p:cNvPr id="5" name="Slide Number Placeholder 4">
            <a:extLst>
              <a:ext uri="{FF2B5EF4-FFF2-40B4-BE49-F238E27FC236}">
                <a16:creationId xmlns:a16="http://schemas.microsoft.com/office/drawing/2014/main" id="{A009BFAA-29A2-4820-B055-8DCC9C641259}"/>
              </a:ext>
            </a:extLst>
          </p:cNvPr>
          <p:cNvSpPr>
            <a:spLocks noGrp="1"/>
          </p:cNvSpPr>
          <p:nvPr>
            <p:ph type="sldNum" sz="quarter" idx="12"/>
          </p:nvPr>
        </p:nvSpPr>
        <p:spPr/>
        <p:txBody>
          <a:bodyPr/>
          <a:lstStyle/>
          <a:p>
            <a:fld id="{BFDCA1C4-9514-7B4F-976F-D92F7E296653}" type="slidenum">
              <a:rPr lang="fr-FR" smtClean="0"/>
              <a:pPr/>
              <a:t>19</a:t>
            </a:fld>
            <a:endParaRPr lang="fr-FR"/>
          </a:p>
        </p:txBody>
      </p:sp>
    </p:spTree>
    <p:extLst>
      <p:ext uri="{BB962C8B-B14F-4D97-AF65-F5344CB8AC3E}">
        <p14:creationId xmlns:p14="http://schemas.microsoft.com/office/powerpoint/2010/main" val="4231619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5672-EC2D-4627-AEB7-ED055F266DA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B365938-0C22-44CF-A39E-E917F40BF24C}"/>
              </a:ext>
            </a:extLst>
          </p:cNvPr>
          <p:cNvSpPr>
            <a:spLocks noGrp="1"/>
          </p:cNvSpPr>
          <p:nvPr>
            <p:ph idx="1"/>
          </p:nvPr>
        </p:nvSpPr>
        <p:spPr>
          <a:xfrm>
            <a:off x="539552" y="1052736"/>
            <a:ext cx="7920000" cy="5040560"/>
          </a:xfrm>
        </p:spPr>
        <p:txBody>
          <a:bodyPr>
            <a:normAutofit/>
          </a:bodyPr>
          <a:lstStyle/>
          <a:p>
            <a:r>
              <a:rPr lang="en-US" dirty="0"/>
              <a:t>Vertical tests of MQXFA magnets</a:t>
            </a:r>
          </a:p>
          <a:p>
            <a:r>
              <a:rPr lang="en-US" dirty="0"/>
              <a:t>Analysis of magnets with limited performance</a:t>
            </a:r>
          </a:p>
          <a:p>
            <a:r>
              <a:rPr lang="en-US" dirty="0"/>
              <a:t>COVID impact</a:t>
            </a:r>
          </a:p>
          <a:p>
            <a:r>
              <a:rPr lang="en-US" dirty="0"/>
              <a:t>Lessons learned and corrective actions</a:t>
            </a:r>
          </a:p>
          <a:p>
            <a:r>
              <a:rPr lang="en-US" dirty="0"/>
              <a:t>MQXFA endurance and resilience</a:t>
            </a:r>
          </a:p>
          <a:p>
            <a:r>
              <a:rPr lang="en-US" dirty="0"/>
              <a:t>Conclusions</a:t>
            </a:r>
          </a:p>
        </p:txBody>
      </p:sp>
      <p:sp>
        <p:nvSpPr>
          <p:cNvPr id="4" name="Footer Placeholder 3">
            <a:extLst>
              <a:ext uri="{FF2B5EF4-FFF2-40B4-BE49-F238E27FC236}">
                <a16:creationId xmlns:a16="http://schemas.microsoft.com/office/drawing/2014/main" id="{C7F226AF-4900-4642-92A5-6DC88340319E}"/>
              </a:ext>
            </a:extLst>
          </p:cNvPr>
          <p:cNvSpPr>
            <a:spLocks noGrp="1"/>
          </p:cNvSpPr>
          <p:nvPr>
            <p:ph type="ftr" sz="quarter" idx="11"/>
          </p:nvPr>
        </p:nvSpPr>
        <p:spPr/>
        <p:txBody>
          <a:bodyPr/>
          <a:lstStyle/>
          <a:p>
            <a:r>
              <a:rPr lang="en-US" noProof="0"/>
              <a:t>HL-LHC AUP Rebaseline DOE Rev.  – Dec. 13–15 2022</a:t>
            </a:r>
            <a:endParaRPr lang="en-GB" noProof="0" dirty="0"/>
          </a:p>
        </p:txBody>
      </p:sp>
      <p:sp>
        <p:nvSpPr>
          <p:cNvPr id="5" name="Slide Number Placeholder 4">
            <a:extLst>
              <a:ext uri="{FF2B5EF4-FFF2-40B4-BE49-F238E27FC236}">
                <a16:creationId xmlns:a16="http://schemas.microsoft.com/office/drawing/2014/main" id="{48308257-4049-45FF-A791-E0A37EB8C1C7}"/>
              </a:ext>
            </a:extLst>
          </p:cNvPr>
          <p:cNvSpPr>
            <a:spLocks noGrp="1"/>
          </p:cNvSpPr>
          <p:nvPr>
            <p:ph type="sldNum" sz="quarter" idx="12"/>
          </p:nvPr>
        </p:nvSpPr>
        <p:spPr/>
        <p:txBody>
          <a:bodyPr/>
          <a:lstStyle/>
          <a:p>
            <a:fld id="{BFDCA1C4-9514-7B4F-976F-D92F7E296653}" type="slidenum">
              <a:rPr lang="fr-FR" smtClean="0"/>
              <a:pPr/>
              <a:t>2</a:t>
            </a:fld>
            <a:endParaRPr lang="fr-FR" dirty="0"/>
          </a:p>
        </p:txBody>
      </p:sp>
    </p:spTree>
    <p:extLst>
      <p:ext uri="{BB962C8B-B14F-4D97-AF65-F5344CB8AC3E}">
        <p14:creationId xmlns:p14="http://schemas.microsoft.com/office/powerpoint/2010/main" val="2142943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7120-5843-41CD-8A3D-548D6EFE79EB}"/>
              </a:ext>
            </a:extLst>
          </p:cNvPr>
          <p:cNvSpPr>
            <a:spLocks noGrp="1"/>
          </p:cNvSpPr>
          <p:nvPr>
            <p:ph type="title"/>
          </p:nvPr>
        </p:nvSpPr>
        <p:spPr/>
        <p:txBody>
          <a:bodyPr/>
          <a:lstStyle/>
          <a:p>
            <a:r>
              <a:rPr lang="en-US" dirty="0"/>
              <a:t>COVID Lockdown Impact on Coil 214 </a:t>
            </a:r>
          </a:p>
        </p:txBody>
      </p:sp>
      <p:graphicFrame>
        <p:nvGraphicFramePr>
          <p:cNvPr id="6" name="Content Placeholder 5">
            <a:extLst>
              <a:ext uri="{FF2B5EF4-FFF2-40B4-BE49-F238E27FC236}">
                <a16:creationId xmlns:a16="http://schemas.microsoft.com/office/drawing/2014/main" id="{2C601B15-43C5-4341-93A6-7CDC7E4B3926}"/>
              </a:ext>
            </a:extLst>
          </p:cNvPr>
          <p:cNvGraphicFramePr>
            <a:graphicFrameLocks noGrp="1"/>
          </p:cNvGraphicFramePr>
          <p:nvPr>
            <p:ph idx="1"/>
            <p:extLst>
              <p:ext uri="{D42A27DB-BD31-4B8C-83A1-F6EECF244321}">
                <p14:modId xmlns:p14="http://schemas.microsoft.com/office/powerpoint/2010/main" val="1220051185"/>
              </p:ext>
            </p:extLst>
          </p:nvPr>
        </p:nvGraphicFramePr>
        <p:xfrm>
          <a:off x="1906688" y="1870571"/>
          <a:ext cx="7200800" cy="3790677"/>
        </p:xfrm>
        <a:graphic>
          <a:graphicData uri="http://schemas.openxmlformats.org/drawingml/2006/table">
            <a:tbl>
              <a:tblPr firstRow="1" firstCol="1" bandRow="1"/>
              <a:tblGrid>
                <a:gridCol w="596590">
                  <a:extLst>
                    <a:ext uri="{9D8B030D-6E8A-4147-A177-3AD203B41FA5}">
                      <a16:colId xmlns:a16="http://schemas.microsoft.com/office/drawing/2014/main" val="3943729857"/>
                    </a:ext>
                  </a:extLst>
                </a:gridCol>
                <a:gridCol w="750952">
                  <a:extLst>
                    <a:ext uri="{9D8B030D-6E8A-4147-A177-3AD203B41FA5}">
                      <a16:colId xmlns:a16="http://schemas.microsoft.com/office/drawing/2014/main" val="797707599"/>
                    </a:ext>
                  </a:extLst>
                </a:gridCol>
                <a:gridCol w="4055144">
                  <a:extLst>
                    <a:ext uri="{9D8B030D-6E8A-4147-A177-3AD203B41FA5}">
                      <a16:colId xmlns:a16="http://schemas.microsoft.com/office/drawing/2014/main" val="243837083"/>
                    </a:ext>
                  </a:extLst>
                </a:gridCol>
                <a:gridCol w="1798114">
                  <a:extLst>
                    <a:ext uri="{9D8B030D-6E8A-4147-A177-3AD203B41FA5}">
                      <a16:colId xmlns:a16="http://schemas.microsoft.com/office/drawing/2014/main" val="867603074"/>
                    </a:ext>
                  </a:extLst>
                </a:gridCol>
              </a:tblGrid>
              <a:tr h="228176">
                <a:tc>
                  <a:txBody>
                    <a:bodyPr/>
                    <a:lstStyle/>
                    <a:p>
                      <a:pPr marL="0" marR="0">
                        <a:spcBef>
                          <a:spcPts val="0"/>
                        </a:spcBef>
                        <a:spcAft>
                          <a:spcPts val="0"/>
                        </a:spcAft>
                      </a:pPr>
                      <a:r>
                        <a:rPr lang="en-US" sz="1200" dirty="0">
                          <a:effectLst/>
                          <a:latin typeface="New York"/>
                          <a:ea typeface="Times New Roman" panose="02020603050405020304" pitchFamily="18" charset="0"/>
                        </a:rPr>
                        <a:t>Coil #</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Idle time</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Status during lockdown</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Test status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2449822"/>
                  </a:ext>
                </a:extLst>
              </a:tr>
              <a:tr h="182540">
                <a:tc>
                  <a:txBody>
                    <a:bodyPr/>
                    <a:lstStyle/>
                    <a:p>
                      <a:endParaRPr lang="en-US" sz="140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8056973"/>
                  </a:ext>
                </a:extLst>
              </a:tr>
              <a:tr h="228176">
                <a:tc>
                  <a:txBody>
                    <a:bodyPr/>
                    <a:lstStyle/>
                    <a:p>
                      <a:pPr marL="0" marR="0">
                        <a:spcBef>
                          <a:spcPts val="0"/>
                        </a:spcBef>
                        <a:spcAft>
                          <a:spcPts val="0"/>
                        </a:spcAft>
                      </a:pPr>
                      <a:r>
                        <a:rPr lang="en-US" sz="1200">
                          <a:effectLst/>
                          <a:latin typeface="New York"/>
                          <a:ea typeface="Times New Roman" panose="02020603050405020304" pitchFamily="18" charset="0"/>
                        </a:rPr>
                        <a:t>122</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~9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OL impregnation prep, no lead soldering.</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B050"/>
                          </a:solidFill>
                          <a:effectLst/>
                          <a:latin typeface="New York"/>
                          <a:ea typeface="Times New Roman" panose="02020603050405020304" pitchFamily="18" charset="0"/>
                        </a:rPr>
                        <a:t>Tested in MQXFA06</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2283628"/>
                  </a:ext>
                </a:extLst>
              </a:tr>
              <a:tr h="328573">
                <a:tc>
                  <a:txBody>
                    <a:bodyPr/>
                    <a:lstStyle/>
                    <a:p>
                      <a:pPr marL="0" marR="0">
                        <a:spcBef>
                          <a:spcPts val="0"/>
                        </a:spcBef>
                        <a:spcAft>
                          <a:spcPts val="0"/>
                        </a:spcAft>
                      </a:pPr>
                      <a:r>
                        <a:rPr lang="en-US" sz="1200">
                          <a:effectLst/>
                          <a:latin typeface="New York"/>
                          <a:ea typeface="Times New Roman" panose="02020603050405020304" pitchFamily="18" charset="0"/>
                        </a:rPr>
                        <a:t>123</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11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Reaction was stopped during first ramp at 76 C. Coil in reaction fixture inside oven.</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B050"/>
                          </a:solidFill>
                          <a:effectLst/>
                          <a:latin typeface="New York"/>
                          <a:ea typeface="Times New Roman" panose="02020603050405020304" pitchFamily="18" charset="0"/>
                        </a:rPr>
                        <a:t>Tested in MQXFA06</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644440"/>
                  </a:ext>
                </a:extLst>
              </a:tr>
              <a:tr h="456351">
                <a:tc>
                  <a:txBody>
                    <a:bodyPr/>
                    <a:lstStyle/>
                    <a:p>
                      <a:pPr marL="0" marR="0">
                        <a:spcBef>
                          <a:spcPts val="0"/>
                        </a:spcBef>
                        <a:spcAft>
                          <a:spcPts val="0"/>
                        </a:spcAft>
                      </a:pPr>
                      <a:r>
                        <a:rPr lang="en-US" sz="1200">
                          <a:effectLst/>
                          <a:latin typeface="New York"/>
                          <a:ea typeface="Times New Roman" panose="02020603050405020304" pitchFamily="18" charset="0"/>
                        </a:rPr>
                        <a:t>124</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8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Coil winding prep mostly complete. 1</a:t>
                      </a:r>
                      <a:r>
                        <a:rPr lang="en-US" sz="1200" baseline="30000" dirty="0">
                          <a:effectLst/>
                          <a:latin typeface="New York"/>
                          <a:ea typeface="Times New Roman" panose="02020603050405020304" pitchFamily="18" charset="0"/>
                        </a:rPr>
                        <a:t>st</a:t>
                      </a:r>
                      <a:r>
                        <a:rPr lang="en-US" sz="1200" dirty="0">
                          <a:effectLst/>
                          <a:latin typeface="New York"/>
                          <a:ea typeface="Times New Roman" panose="02020603050405020304" pitchFamily="18" charset="0"/>
                        </a:rPr>
                        <a:t> turn not wound. </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Tested in MQXFA07, will be used in MQXFA07b</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2969405"/>
                  </a:ext>
                </a:extLst>
              </a:tr>
              <a:tr h="182540">
                <a:tc>
                  <a:txBody>
                    <a:bodyPr/>
                    <a:lstStyle/>
                    <a:p>
                      <a:endParaRPr lang="en-US" sz="140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2746067"/>
                  </a:ext>
                </a:extLst>
              </a:tr>
              <a:tr h="328573">
                <a:tc>
                  <a:txBody>
                    <a:bodyPr/>
                    <a:lstStyle/>
                    <a:p>
                      <a:pPr marL="0" marR="0">
                        <a:spcBef>
                          <a:spcPts val="0"/>
                        </a:spcBef>
                        <a:spcAft>
                          <a:spcPts val="0"/>
                        </a:spcAft>
                      </a:pPr>
                      <a:r>
                        <a:rPr lang="en-US" sz="1200">
                          <a:effectLst/>
                          <a:latin typeface="New York"/>
                          <a:ea typeface="Times New Roman" panose="02020603050405020304" pitchFamily="18" charset="0"/>
                        </a:rPr>
                        <a:t>211</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~14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Impregnated coil.  Coil remained closed in the impregnation fixture, hanging in the impregnation tank.</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B050"/>
                          </a:solidFill>
                          <a:effectLst/>
                          <a:latin typeface="New York"/>
                          <a:ea typeface="Times New Roman" panose="02020603050405020304" pitchFamily="18" charset="0"/>
                        </a:rPr>
                        <a:t>Tested in MQXFA06</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501780"/>
                  </a:ext>
                </a:extLst>
              </a:tr>
              <a:tr h="492859">
                <a:tc>
                  <a:txBody>
                    <a:bodyPr/>
                    <a:lstStyle/>
                    <a:p>
                      <a:pPr marL="0" marR="0">
                        <a:spcBef>
                          <a:spcPts val="0"/>
                        </a:spcBef>
                        <a:spcAft>
                          <a:spcPts val="0"/>
                        </a:spcAft>
                      </a:pPr>
                      <a:r>
                        <a:rPr lang="en-US" sz="1200">
                          <a:effectLst/>
                          <a:latin typeface="New York"/>
                          <a:ea typeface="Times New Roman" panose="02020603050405020304" pitchFamily="18" charset="0"/>
                        </a:rPr>
                        <a:t>212</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~14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Reacted coil with leads soldered.  Coil stored in the lower half of the reaction fixture, clamped with several form blocks and covered in plastic.</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Tested in MQXFA07, will be used in MQXFA07b</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4229977"/>
                  </a:ext>
                </a:extLst>
              </a:tr>
              <a:tr h="439574">
                <a:tc>
                  <a:txBody>
                    <a:bodyPr/>
                    <a:lstStyle/>
                    <a:p>
                      <a:pPr marL="0" marR="0">
                        <a:spcBef>
                          <a:spcPts val="0"/>
                        </a:spcBef>
                        <a:spcAft>
                          <a:spcPts val="0"/>
                        </a:spcAft>
                      </a:pPr>
                      <a:r>
                        <a:rPr lang="en-US" sz="1200">
                          <a:effectLst/>
                          <a:latin typeface="New York"/>
                          <a:ea typeface="Times New Roman" panose="02020603050405020304" pitchFamily="18" charset="0"/>
                        </a:rPr>
                        <a:t>213</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~14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Reacted coil.  Coil remained closed in the reaction fixture, in the oven.</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FF0000"/>
                          </a:solidFill>
                          <a:effectLst/>
                          <a:latin typeface="New York"/>
                          <a:ea typeface="Times New Roman" panose="02020603050405020304" pitchFamily="18" charset="0"/>
                        </a:rPr>
                        <a:t>Limiting coil in MQXFA08</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329414"/>
                  </a:ext>
                </a:extLst>
              </a:tr>
              <a:tr h="657146">
                <a:tc>
                  <a:txBody>
                    <a:bodyPr/>
                    <a:lstStyle/>
                    <a:p>
                      <a:pPr marL="0" marR="0">
                        <a:spcBef>
                          <a:spcPts val="0"/>
                        </a:spcBef>
                        <a:spcAft>
                          <a:spcPts val="0"/>
                        </a:spcAft>
                      </a:pPr>
                      <a:r>
                        <a:rPr lang="en-US" sz="1200">
                          <a:effectLst/>
                          <a:latin typeface="New York"/>
                          <a:ea typeface="Times New Roman" panose="02020603050405020304" pitchFamily="18" charset="0"/>
                        </a:rPr>
                        <a:t>214</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~14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Inner layer wound and cured.  Coil stored on mandrel in winding machine, inner layer pushers bolted in place supporting midplane, numerous Velcro straps securing coil OD and coil ends, coil covered in plastic.</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FF0000"/>
                          </a:solidFill>
                          <a:effectLst/>
                          <a:latin typeface="New York"/>
                          <a:ea typeface="Times New Roman" panose="02020603050405020304" pitchFamily="18" charset="0"/>
                        </a:rPr>
                        <a:t>Limiting coil in MQXFA07</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7781867"/>
                  </a:ext>
                </a:extLst>
              </a:tr>
            </a:tbl>
          </a:graphicData>
        </a:graphic>
      </p:graphicFrame>
      <p:sp>
        <p:nvSpPr>
          <p:cNvPr id="4" name="Footer Placeholder 3">
            <a:extLst>
              <a:ext uri="{FF2B5EF4-FFF2-40B4-BE49-F238E27FC236}">
                <a16:creationId xmlns:a16="http://schemas.microsoft.com/office/drawing/2014/main" id="{FB7B875B-D039-4FFB-8D67-D34F8DB071B9}"/>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Rebaseline DOE Rev.  – Dec. 13–15 2022</a:t>
            </a:r>
            <a:endParaRPr kumimoji="0" lang="en-GB" sz="1200" b="0" i="0" u="none" strike="noStrike" kern="1200" cap="none" spc="0" normalizeH="0" baseline="0" noProof="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06F0F24D-8D09-4918-87A2-B799A0061F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
        <p:nvSpPr>
          <p:cNvPr id="7" name="Rectangle 1">
            <a:extLst>
              <a:ext uri="{FF2B5EF4-FFF2-40B4-BE49-F238E27FC236}">
                <a16:creationId xmlns:a16="http://schemas.microsoft.com/office/drawing/2014/main" id="{A9C547BB-3E1D-4612-BAEF-9A83BEA42575}"/>
              </a:ext>
            </a:extLst>
          </p:cNvPr>
          <p:cNvSpPr>
            <a:spLocks noChangeArrowheads="1"/>
          </p:cNvSpPr>
          <p:nvPr/>
        </p:nvSpPr>
        <p:spPr bwMode="auto">
          <a:xfrm>
            <a:off x="1763112" y="1222499"/>
            <a:ext cx="73443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able: MQXFA coils whose fabrication was interrupted by COVID lockdown. Test status is green if magnet met requirements during vertical test; it is red if it did not meet requirements.  </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2396164D-6FEC-4ABF-820A-E5F4B97F2FF6}"/>
              </a:ext>
            </a:extLst>
          </p:cNvPr>
          <p:cNvSpPr txBox="1"/>
          <p:nvPr/>
        </p:nvSpPr>
        <p:spPr>
          <a:xfrm>
            <a:off x="-27126" y="4707141"/>
            <a:ext cx="190499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Unique condition,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a:rPr>
              <a:t>may have weakened wedge-spacer bonding</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val 10">
            <a:extLst>
              <a:ext uri="{FF2B5EF4-FFF2-40B4-BE49-F238E27FC236}">
                <a16:creationId xmlns:a16="http://schemas.microsoft.com/office/drawing/2014/main" id="{786AACD6-AEA4-4A29-9A39-4B3FFD121C55}"/>
              </a:ext>
            </a:extLst>
          </p:cNvPr>
          <p:cNvSpPr/>
          <p:nvPr/>
        </p:nvSpPr>
        <p:spPr>
          <a:xfrm>
            <a:off x="1849058" y="4826943"/>
            <a:ext cx="489678" cy="520984"/>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98240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92B74-F418-4FEB-8BD8-24F6A6F03D6E}"/>
              </a:ext>
            </a:extLst>
          </p:cNvPr>
          <p:cNvSpPr>
            <a:spLocks noGrp="1"/>
          </p:cNvSpPr>
          <p:nvPr>
            <p:ph type="title"/>
          </p:nvPr>
        </p:nvSpPr>
        <p:spPr>
          <a:xfrm>
            <a:off x="612000" y="47176"/>
            <a:ext cx="7920000" cy="720000"/>
          </a:xfrm>
        </p:spPr>
        <p:txBody>
          <a:bodyPr/>
          <a:lstStyle/>
          <a:p>
            <a:r>
              <a:rPr lang="en-US" dirty="0"/>
              <a:t>COVID impact on Magnet Assembly</a:t>
            </a:r>
          </a:p>
        </p:txBody>
      </p:sp>
      <p:sp>
        <p:nvSpPr>
          <p:cNvPr id="3" name="Content Placeholder 2">
            <a:extLst>
              <a:ext uri="{FF2B5EF4-FFF2-40B4-BE49-F238E27FC236}">
                <a16:creationId xmlns:a16="http://schemas.microsoft.com/office/drawing/2014/main" id="{50E9E7D2-C8FE-4824-814F-F2D327E4BC93}"/>
              </a:ext>
            </a:extLst>
          </p:cNvPr>
          <p:cNvSpPr>
            <a:spLocks noGrp="1"/>
          </p:cNvSpPr>
          <p:nvPr>
            <p:ph idx="1"/>
          </p:nvPr>
        </p:nvSpPr>
        <p:spPr>
          <a:xfrm>
            <a:off x="612000" y="698898"/>
            <a:ext cx="7920000" cy="4257192"/>
          </a:xfrm>
        </p:spPr>
        <p:txBody>
          <a:bodyPr/>
          <a:lstStyle/>
          <a:p>
            <a:r>
              <a:rPr lang="en-US" dirty="0"/>
              <a:t>Changes to magnet assembly procedures due to COVID requirements:</a:t>
            </a:r>
          </a:p>
          <a:p>
            <a:r>
              <a:rPr lang="en-US" dirty="0"/>
              <a:t>#1: change in bolting procedure for increasing tech distance</a:t>
            </a:r>
          </a:p>
          <a:p>
            <a:r>
              <a:rPr lang="en-US" dirty="0"/>
              <a:t>#2: the </a:t>
            </a:r>
            <a:r>
              <a:rPr lang="en-US" u="sng" dirty="0"/>
              <a:t>technician who had been leading the coil-pack assembly</a:t>
            </a:r>
            <a:r>
              <a:rPr lang="en-US" dirty="0"/>
              <a:t> operations up to magnet MQXFA05 was </a:t>
            </a:r>
            <a:r>
              <a:rPr lang="en-US" b="1" dirty="0"/>
              <a:t>removed from that task </a:t>
            </a:r>
            <a:r>
              <a:rPr lang="en-US" dirty="0"/>
              <a:t>(starting from MQXFA06) because not vaccinated.</a:t>
            </a:r>
          </a:p>
        </p:txBody>
      </p:sp>
      <p:sp>
        <p:nvSpPr>
          <p:cNvPr id="5" name="Slide Number Placeholder 4">
            <a:extLst>
              <a:ext uri="{FF2B5EF4-FFF2-40B4-BE49-F238E27FC236}">
                <a16:creationId xmlns:a16="http://schemas.microsoft.com/office/drawing/2014/main" id="{23807266-A55E-4ED1-869D-48D8753E2C70}"/>
              </a:ext>
            </a:extLst>
          </p:cNvPr>
          <p:cNvSpPr>
            <a:spLocks noGrp="1"/>
          </p:cNvSpPr>
          <p:nvPr>
            <p:ph type="sldNum" sz="quarter" idx="12"/>
          </p:nvPr>
        </p:nvSpPr>
        <p:spPr/>
        <p:txBody>
          <a:bodyPr/>
          <a:lstStyle/>
          <a:p>
            <a:fld id="{BFDCA1C4-9514-7B4F-976F-D92F7E296653}" type="slidenum">
              <a:rPr lang="fr-FR" smtClean="0"/>
              <a:pPr/>
              <a:t>21</a:t>
            </a:fld>
            <a:endParaRPr lang="fr-FR"/>
          </a:p>
        </p:txBody>
      </p:sp>
      <p:pic>
        <p:nvPicPr>
          <p:cNvPr id="6" name="Picture 5">
            <a:extLst>
              <a:ext uri="{FF2B5EF4-FFF2-40B4-BE49-F238E27FC236}">
                <a16:creationId xmlns:a16="http://schemas.microsoft.com/office/drawing/2014/main" id="{7A168E0E-7D4D-4297-9DDA-52E019F8EB47}"/>
              </a:ext>
            </a:extLst>
          </p:cNvPr>
          <p:cNvPicPr>
            <a:picLocks noChangeAspect="1"/>
          </p:cNvPicPr>
          <p:nvPr/>
        </p:nvPicPr>
        <p:blipFill rotWithShape="1">
          <a:blip r:embed="rId2"/>
          <a:srcRect r="30021"/>
          <a:stretch/>
        </p:blipFill>
        <p:spPr>
          <a:xfrm>
            <a:off x="72008" y="5271967"/>
            <a:ext cx="3779912" cy="944962"/>
          </a:xfrm>
          <a:prstGeom prst="rect">
            <a:avLst/>
          </a:prstGeom>
        </p:spPr>
      </p:pic>
      <p:sp>
        <p:nvSpPr>
          <p:cNvPr id="8" name="Arc 7">
            <a:extLst>
              <a:ext uri="{FF2B5EF4-FFF2-40B4-BE49-F238E27FC236}">
                <a16:creationId xmlns:a16="http://schemas.microsoft.com/office/drawing/2014/main" id="{61D04B88-6823-4596-B208-6D9AF8E1A8E1}"/>
              </a:ext>
            </a:extLst>
          </p:cNvPr>
          <p:cNvSpPr/>
          <p:nvPr/>
        </p:nvSpPr>
        <p:spPr>
          <a:xfrm rot="420602">
            <a:off x="2663268" y="5050570"/>
            <a:ext cx="648072" cy="576064"/>
          </a:xfrm>
          <a:prstGeom prst="arc">
            <a:avLst/>
          </a:prstGeom>
          <a:ln>
            <a:headEnd type="none"/>
            <a:tailEnd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9F38B5FE-BEFB-4383-8D35-22EF9830AB9E}"/>
              </a:ext>
            </a:extLst>
          </p:cNvPr>
          <p:cNvSpPr/>
          <p:nvPr/>
        </p:nvSpPr>
        <p:spPr>
          <a:xfrm rot="16200000">
            <a:off x="2709443" y="5090741"/>
            <a:ext cx="648072" cy="576064"/>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E057D3B6-06C8-4118-B67C-7F8A36AFDAEC}"/>
              </a:ext>
            </a:extLst>
          </p:cNvPr>
          <p:cNvSpPr/>
          <p:nvPr/>
        </p:nvSpPr>
        <p:spPr>
          <a:xfrm rot="187664">
            <a:off x="2019793" y="4855179"/>
            <a:ext cx="1278600" cy="1053809"/>
          </a:xfrm>
          <a:prstGeom prst="arc">
            <a:avLst/>
          </a:prstGeom>
          <a:ln>
            <a:headEnd type="stealth"/>
            <a:tailEnd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3" name="Picture 12">
            <a:extLst>
              <a:ext uri="{FF2B5EF4-FFF2-40B4-BE49-F238E27FC236}">
                <a16:creationId xmlns:a16="http://schemas.microsoft.com/office/drawing/2014/main" id="{99AC3937-9FE1-406C-AC33-F09032D0D731}"/>
              </a:ext>
            </a:extLst>
          </p:cNvPr>
          <p:cNvPicPr>
            <a:picLocks noChangeAspect="1"/>
          </p:cNvPicPr>
          <p:nvPr/>
        </p:nvPicPr>
        <p:blipFill>
          <a:blip r:embed="rId3"/>
          <a:stretch>
            <a:fillRect/>
          </a:stretch>
        </p:blipFill>
        <p:spPr>
          <a:xfrm flipV="1">
            <a:off x="2551522" y="5943085"/>
            <a:ext cx="792549" cy="725487"/>
          </a:xfrm>
          <a:prstGeom prst="rect">
            <a:avLst/>
          </a:prstGeom>
        </p:spPr>
      </p:pic>
      <p:pic>
        <p:nvPicPr>
          <p:cNvPr id="14" name="Picture 13">
            <a:extLst>
              <a:ext uri="{FF2B5EF4-FFF2-40B4-BE49-F238E27FC236}">
                <a16:creationId xmlns:a16="http://schemas.microsoft.com/office/drawing/2014/main" id="{65804C0C-EF6B-4149-807E-36DD8037BA32}"/>
              </a:ext>
            </a:extLst>
          </p:cNvPr>
          <p:cNvPicPr>
            <a:picLocks noChangeAspect="1"/>
          </p:cNvPicPr>
          <p:nvPr/>
        </p:nvPicPr>
        <p:blipFill>
          <a:blip r:embed="rId4"/>
          <a:stretch>
            <a:fillRect/>
          </a:stretch>
        </p:blipFill>
        <p:spPr>
          <a:xfrm>
            <a:off x="4283968" y="5271967"/>
            <a:ext cx="3779848" cy="944962"/>
          </a:xfrm>
          <a:prstGeom prst="rect">
            <a:avLst/>
          </a:prstGeom>
        </p:spPr>
      </p:pic>
      <p:sp>
        <p:nvSpPr>
          <p:cNvPr id="15" name="Arc 14">
            <a:extLst>
              <a:ext uri="{FF2B5EF4-FFF2-40B4-BE49-F238E27FC236}">
                <a16:creationId xmlns:a16="http://schemas.microsoft.com/office/drawing/2014/main" id="{D4FC52AA-E767-4AA1-9EE2-70C95511B62C}"/>
              </a:ext>
            </a:extLst>
          </p:cNvPr>
          <p:cNvSpPr/>
          <p:nvPr/>
        </p:nvSpPr>
        <p:spPr>
          <a:xfrm rot="420602">
            <a:off x="7275573" y="5026640"/>
            <a:ext cx="648072" cy="576064"/>
          </a:xfrm>
          <a:prstGeom prst="arc">
            <a:avLst/>
          </a:prstGeom>
          <a:ln>
            <a:headEnd type="none"/>
            <a:tailEnd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09817992-3B06-4101-9557-0FAF036B1CD6}"/>
              </a:ext>
            </a:extLst>
          </p:cNvPr>
          <p:cNvSpPr/>
          <p:nvPr/>
        </p:nvSpPr>
        <p:spPr>
          <a:xfrm rot="16200000">
            <a:off x="7321748" y="5066811"/>
            <a:ext cx="648072" cy="576064"/>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AB13197A-ECFB-48E2-8BED-8C77DF3F07BE}"/>
              </a:ext>
            </a:extLst>
          </p:cNvPr>
          <p:cNvSpPr/>
          <p:nvPr/>
        </p:nvSpPr>
        <p:spPr>
          <a:xfrm rot="187664">
            <a:off x="6632098" y="4831249"/>
            <a:ext cx="1278600" cy="1053809"/>
          </a:xfrm>
          <a:prstGeom prst="arc">
            <a:avLst/>
          </a:prstGeom>
          <a:ln>
            <a:headEnd type="stealth"/>
            <a:tailEnd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8" name="Picture 17">
            <a:extLst>
              <a:ext uri="{FF2B5EF4-FFF2-40B4-BE49-F238E27FC236}">
                <a16:creationId xmlns:a16="http://schemas.microsoft.com/office/drawing/2014/main" id="{88C81021-1DCD-4397-826E-A127042DD7E7}"/>
              </a:ext>
            </a:extLst>
          </p:cNvPr>
          <p:cNvPicPr>
            <a:picLocks noChangeAspect="1"/>
          </p:cNvPicPr>
          <p:nvPr/>
        </p:nvPicPr>
        <p:blipFill>
          <a:blip r:embed="rId5"/>
          <a:stretch>
            <a:fillRect/>
          </a:stretch>
        </p:blipFill>
        <p:spPr>
          <a:xfrm rot="10430085">
            <a:off x="6752681" y="5950075"/>
            <a:ext cx="798645" cy="725487"/>
          </a:xfrm>
          <a:prstGeom prst="rect">
            <a:avLst/>
          </a:prstGeom>
        </p:spPr>
      </p:pic>
      <p:sp>
        <p:nvSpPr>
          <p:cNvPr id="19" name="TextBox 18">
            <a:extLst>
              <a:ext uri="{FF2B5EF4-FFF2-40B4-BE49-F238E27FC236}">
                <a16:creationId xmlns:a16="http://schemas.microsoft.com/office/drawing/2014/main" id="{B131C556-37DB-4C3E-9E26-4E4C64E0A378}"/>
              </a:ext>
            </a:extLst>
          </p:cNvPr>
          <p:cNvSpPr txBox="1"/>
          <p:nvPr/>
        </p:nvSpPr>
        <p:spPr>
          <a:xfrm>
            <a:off x="407826" y="4843380"/>
            <a:ext cx="2005677" cy="369332"/>
          </a:xfrm>
          <a:prstGeom prst="rect">
            <a:avLst/>
          </a:prstGeom>
          <a:noFill/>
        </p:spPr>
        <p:txBody>
          <a:bodyPr wrap="none" rtlCol="0">
            <a:spAutoFit/>
          </a:bodyPr>
          <a:lstStyle/>
          <a:p>
            <a:r>
              <a:rPr lang="en-US" dirty="0"/>
              <a:t>Before change #1</a:t>
            </a:r>
          </a:p>
        </p:txBody>
      </p:sp>
      <p:sp>
        <p:nvSpPr>
          <p:cNvPr id="20" name="TextBox 19">
            <a:extLst>
              <a:ext uri="{FF2B5EF4-FFF2-40B4-BE49-F238E27FC236}">
                <a16:creationId xmlns:a16="http://schemas.microsoft.com/office/drawing/2014/main" id="{27EA9BE6-C2F5-4984-9044-3579C63F6CA3}"/>
              </a:ext>
            </a:extLst>
          </p:cNvPr>
          <p:cNvSpPr txBox="1"/>
          <p:nvPr/>
        </p:nvSpPr>
        <p:spPr>
          <a:xfrm>
            <a:off x="4473303" y="4846783"/>
            <a:ext cx="1813317" cy="369332"/>
          </a:xfrm>
          <a:prstGeom prst="rect">
            <a:avLst/>
          </a:prstGeom>
          <a:noFill/>
        </p:spPr>
        <p:txBody>
          <a:bodyPr wrap="none" rtlCol="0">
            <a:spAutoFit/>
          </a:bodyPr>
          <a:lstStyle/>
          <a:p>
            <a:r>
              <a:rPr lang="en-US" dirty="0"/>
              <a:t>After change #1</a:t>
            </a:r>
          </a:p>
        </p:txBody>
      </p:sp>
      <p:sp>
        <p:nvSpPr>
          <p:cNvPr id="4" name="Footer Placeholder 3">
            <a:extLst>
              <a:ext uri="{FF2B5EF4-FFF2-40B4-BE49-F238E27FC236}">
                <a16:creationId xmlns:a16="http://schemas.microsoft.com/office/drawing/2014/main" id="{9ED1BD8E-5423-4DED-86DC-3F9274AD8342}"/>
              </a:ext>
            </a:extLst>
          </p:cNvPr>
          <p:cNvSpPr>
            <a:spLocks noGrp="1"/>
          </p:cNvSpPr>
          <p:nvPr>
            <p:ph type="ftr" sz="quarter" idx="11"/>
          </p:nvPr>
        </p:nvSpPr>
        <p:spPr/>
        <p:txBody>
          <a:bodyPr/>
          <a:lstStyle/>
          <a:p>
            <a:r>
              <a:rPr lang="en-US" noProof="0"/>
              <a:t>HL-LHC AUP Rebaseline DOE Rev.  – Dec. 13–15 2022</a:t>
            </a:r>
            <a:endParaRPr lang="en-GB" noProof="0" dirty="0"/>
          </a:p>
        </p:txBody>
      </p:sp>
    </p:spTree>
    <p:extLst>
      <p:ext uri="{BB962C8B-B14F-4D97-AF65-F5344CB8AC3E}">
        <p14:creationId xmlns:p14="http://schemas.microsoft.com/office/powerpoint/2010/main" val="4276599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EA51C1D-60D3-4ACC-A496-500DD2808DAE}"/>
              </a:ext>
            </a:extLst>
          </p:cNvPr>
          <p:cNvPicPr>
            <a:picLocks noChangeAspect="1"/>
          </p:cNvPicPr>
          <p:nvPr/>
        </p:nvPicPr>
        <p:blipFill>
          <a:blip r:embed="rId2"/>
          <a:stretch>
            <a:fillRect/>
          </a:stretch>
        </p:blipFill>
        <p:spPr>
          <a:xfrm>
            <a:off x="0" y="1357180"/>
            <a:ext cx="6516216" cy="4736965"/>
          </a:xfrm>
          <a:prstGeom prst="rect">
            <a:avLst/>
          </a:prstGeom>
        </p:spPr>
      </p:pic>
      <p:sp>
        <p:nvSpPr>
          <p:cNvPr id="2" name="Title 1">
            <a:extLst>
              <a:ext uri="{FF2B5EF4-FFF2-40B4-BE49-F238E27FC236}">
                <a16:creationId xmlns:a16="http://schemas.microsoft.com/office/drawing/2014/main" id="{8204BA37-99E0-4034-BFC5-0BFD3A0D0F1D}"/>
              </a:ext>
            </a:extLst>
          </p:cNvPr>
          <p:cNvSpPr>
            <a:spLocks noGrp="1"/>
          </p:cNvSpPr>
          <p:nvPr>
            <p:ph type="title"/>
          </p:nvPr>
        </p:nvSpPr>
        <p:spPr>
          <a:xfrm>
            <a:off x="415602" y="-19055"/>
            <a:ext cx="7396756" cy="720000"/>
          </a:xfrm>
        </p:spPr>
        <p:txBody>
          <a:bodyPr/>
          <a:lstStyle/>
          <a:p>
            <a:r>
              <a:rPr lang="en-US" dirty="0"/>
              <a:t>COVID Impact on pole-key gaps</a:t>
            </a:r>
          </a:p>
        </p:txBody>
      </p:sp>
      <p:sp>
        <p:nvSpPr>
          <p:cNvPr id="4" name="Footer Placeholder 3">
            <a:extLst>
              <a:ext uri="{FF2B5EF4-FFF2-40B4-BE49-F238E27FC236}">
                <a16:creationId xmlns:a16="http://schemas.microsoft.com/office/drawing/2014/main" id="{2F6D85ED-29DC-4D99-8C9A-F98101806F5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Rebaseline DOE Rev.  – Dec. 13–15 2022</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42294B67-3D65-42E9-BB5A-27A8526FD1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cxnSp>
        <p:nvCxnSpPr>
          <p:cNvPr id="6" name="Straight Connector 5">
            <a:extLst>
              <a:ext uri="{FF2B5EF4-FFF2-40B4-BE49-F238E27FC236}">
                <a16:creationId xmlns:a16="http://schemas.microsoft.com/office/drawing/2014/main" id="{5ADFDCDE-E2FB-4EF0-B38E-90940FDD29C1}"/>
              </a:ext>
            </a:extLst>
          </p:cNvPr>
          <p:cNvCxnSpPr>
            <a:cxnSpLocks/>
          </p:cNvCxnSpPr>
          <p:nvPr/>
        </p:nvCxnSpPr>
        <p:spPr>
          <a:xfrm>
            <a:off x="2334565" y="908720"/>
            <a:ext cx="0" cy="4464496"/>
          </a:xfrm>
          <a:prstGeom prst="line">
            <a:avLst/>
          </a:prstGeom>
          <a:ln w="57150">
            <a:solidFill>
              <a:schemeClr val="tx1"/>
            </a:solidFill>
            <a:prstDash val="dashDot"/>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D7B2211-4D3C-4619-973C-28FB214AFC1A}"/>
              </a:ext>
            </a:extLst>
          </p:cNvPr>
          <p:cNvSpPr txBox="1"/>
          <p:nvPr/>
        </p:nvSpPr>
        <p:spPr>
          <a:xfrm>
            <a:off x="393008" y="836712"/>
            <a:ext cx="1941557" cy="369332"/>
          </a:xfrm>
          <a:prstGeom prst="rect">
            <a:avLst/>
          </a:prstGeom>
          <a:noFill/>
        </p:spPr>
        <p:txBody>
          <a:bodyPr wrap="square" rtlCol="0">
            <a:spAutoFit/>
          </a:bodyPr>
          <a:lstStyle/>
          <a:p>
            <a:r>
              <a:rPr lang="en-US" dirty="0"/>
              <a:t>COVID lockdown</a:t>
            </a:r>
          </a:p>
        </p:txBody>
      </p:sp>
      <p:sp>
        <p:nvSpPr>
          <p:cNvPr id="10" name="Rectangle: Rounded Corners 9">
            <a:extLst>
              <a:ext uri="{FF2B5EF4-FFF2-40B4-BE49-F238E27FC236}">
                <a16:creationId xmlns:a16="http://schemas.microsoft.com/office/drawing/2014/main" id="{B2BC800E-F258-48A2-BDE3-89D8A1879B0B}"/>
              </a:ext>
            </a:extLst>
          </p:cNvPr>
          <p:cNvSpPr/>
          <p:nvPr/>
        </p:nvSpPr>
        <p:spPr>
          <a:xfrm>
            <a:off x="2334565" y="1080000"/>
            <a:ext cx="3384376" cy="4159290"/>
          </a:xfrm>
          <a:prstGeom prst="roundRect">
            <a:avLst>
              <a:gd name="adj" fmla="val 6496"/>
            </a:avLst>
          </a:prstGeom>
          <a:solidFill>
            <a:schemeClr val="bg2">
              <a:lumMod val="20000"/>
              <a:lumOff val="80000"/>
              <a:alpha val="50196"/>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0633DBF-DF18-495B-8B70-37CB7D7476CF}"/>
              </a:ext>
            </a:extLst>
          </p:cNvPr>
          <p:cNvSpPr txBox="1"/>
          <p:nvPr/>
        </p:nvSpPr>
        <p:spPr>
          <a:xfrm>
            <a:off x="2385857" y="1057346"/>
            <a:ext cx="1313180" cy="369332"/>
          </a:xfrm>
          <a:prstGeom prst="rect">
            <a:avLst/>
          </a:prstGeom>
          <a:noFill/>
        </p:spPr>
        <p:txBody>
          <a:bodyPr wrap="none" rtlCol="0">
            <a:spAutoFit/>
          </a:bodyPr>
          <a:lstStyle/>
          <a:p>
            <a:r>
              <a:rPr lang="en-US" dirty="0">
                <a:solidFill>
                  <a:schemeClr val="accent1">
                    <a:lumMod val="50000"/>
                  </a:schemeClr>
                </a:solidFill>
              </a:rPr>
              <a:t>Change #1</a:t>
            </a:r>
          </a:p>
        </p:txBody>
      </p:sp>
      <p:sp>
        <p:nvSpPr>
          <p:cNvPr id="13" name="Rectangle: Rounded Corners 12">
            <a:extLst>
              <a:ext uri="{FF2B5EF4-FFF2-40B4-BE49-F238E27FC236}">
                <a16:creationId xmlns:a16="http://schemas.microsoft.com/office/drawing/2014/main" id="{D982D2E2-FDCC-4F74-BBD3-78EE3A76F86F}"/>
              </a:ext>
            </a:extLst>
          </p:cNvPr>
          <p:cNvSpPr/>
          <p:nvPr/>
        </p:nvSpPr>
        <p:spPr>
          <a:xfrm>
            <a:off x="2987824" y="704957"/>
            <a:ext cx="3384376" cy="4546593"/>
          </a:xfrm>
          <a:prstGeom prst="roundRect">
            <a:avLst>
              <a:gd name="adj" fmla="val 5029"/>
            </a:avLst>
          </a:prstGeom>
          <a:solidFill>
            <a:srgbClr val="FEEAD8">
              <a:alpha val="20000"/>
            </a:srgb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304D658-57F6-4616-8A7E-0D91A56A793A}"/>
              </a:ext>
            </a:extLst>
          </p:cNvPr>
          <p:cNvSpPr txBox="1"/>
          <p:nvPr/>
        </p:nvSpPr>
        <p:spPr>
          <a:xfrm>
            <a:off x="4530565" y="678783"/>
            <a:ext cx="2611251" cy="369332"/>
          </a:xfrm>
          <a:prstGeom prst="rect">
            <a:avLst/>
          </a:prstGeom>
          <a:noFill/>
        </p:spPr>
        <p:txBody>
          <a:bodyPr wrap="square" rtlCol="0">
            <a:spAutoFit/>
          </a:bodyPr>
          <a:lstStyle/>
          <a:p>
            <a:r>
              <a:rPr lang="en-US" dirty="0">
                <a:solidFill>
                  <a:schemeClr val="accent6">
                    <a:lumMod val="75000"/>
                  </a:schemeClr>
                </a:solidFill>
              </a:rPr>
              <a:t>Change #2</a:t>
            </a:r>
          </a:p>
        </p:txBody>
      </p:sp>
      <p:sp>
        <p:nvSpPr>
          <p:cNvPr id="3" name="TextBox 2">
            <a:extLst>
              <a:ext uri="{FF2B5EF4-FFF2-40B4-BE49-F238E27FC236}">
                <a16:creationId xmlns:a16="http://schemas.microsoft.com/office/drawing/2014/main" id="{5FD01BD9-4D83-488A-BF12-D23957B71410}"/>
              </a:ext>
            </a:extLst>
          </p:cNvPr>
          <p:cNvSpPr txBox="1"/>
          <p:nvPr/>
        </p:nvSpPr>
        <p:spPr>
          <a:xfrm>
            <a:off x="6774722" y="3868020"/>
            <a:ext cx="2374368" cy="830997"/>
          </a:xfrm>
          <a:prstGeom prst="rect">
            <a:avLst/>
          </a:prstGeom>
          <a:noFill/>
        </p:spPr>
        <p:txBody>
          <a:bodyPr wrap="none" rtlCol="0">
            <a:spAutoFit/>
          </a:bodyPr>
          <a:lstStyle/>
          <a:p>
            <a:r>
              <a:rPr lang="en-US" sz="1600" dirty="0"/>
              <a:t>With COVID change #2:</a:t>
            </a:r>
          </a:p>
          <a:p>
            <a:pPr marL="285750" indent="-285750">
              <a:buFontTx/>
              <a:buChar char="-"/>
            </a:pPr>
            <a:r>
              <a:rPr lang="en-US" sz="1600" dirty="0"/>
              <a:t>Smaller minimum</a:t>
            </a:r>
          </a:p>
          <a:p>
            <a:pPr marL="285750" indent="-285750">
              <a:buFontTx/>
              <a:buChar char="-"/>
            </a:pPr>
            <a:r>
              <a:rPr lang="en-US" sz="1600" dirty="0"/>
              <a:t>“Negative” trends</a:t>
            </a:r>
          </a:p>
        </p:txBody>
      </p:sp>
      <p:sp>
        <p:nvSpPr>
          <p:cNvPr id="15" name="TextBox 14">
            <a:extLst>
              <a:ext uri="{FF2B5EF4-FFF2-40B4-BE49-F238E27FC236}">
                <a16:creationId xmlns:a16="http://schemas.microsoft.com/office/drawing/2014/main" id="{A48D7ED5-7D19-425B-AAB5-0E96A19E9B31}"/>
              </a:ext>
            </a:extLst>
          </p:cNvPr>
          <p:cNvSpPr txBox="1"/>
          <p:nvPr/>
        </p:nvSpPr>
        <p:spPr>
          <a:xfrm>
            <a:off x="4746737" y="6089607"/>
            <a:ext cx="3611373" cy="338554"/>
          </a:xfrm>
          <a:prstGeom prst="rect">
            <a:avLst/>
          </a:prstGeom>
          <a:noFill/>
        </p:spPr>
        <p:txBody>
          <a:bodyPr wrap="none" rtlCol="0">
            <a:spAutoFit/>
          </a:bodyPr>
          <a:lstStyle/>
          <a:p>
            <a:r>
              <a:rPr lang="en-US" sz="1600" dirty="0"/>
              <a:t>Coil 214 affected by COVID lockdown</a:t>
            </a:r>
          </a:p>
        </p:txBody>
      </p:sp>
      <p:cxnSp>
        <p:nvCxnSpPr>
          <p:cNvPr id="11" name="Straight Arrow Connector 10">
            <a:extLst>
              <a:ext uri="{FF2B5EF4-FFF2-40B4-BE49-F238E27FC236}">
                <a16:creationId xmlns:a16="http://schemas.microsoft.com/office/drawing/2014/main" id="{A17FB5D3-F1D8-4133-82DE-3292049D736C}"/>
              </a:ext>
            </a:extLst>
          </p:cNvPr>
          <p:cNvCxnSpPr>
            <a:cxnSpLocks/>
            <a:stCxn id="15" idx="1"/>
          </p:cNvCxnSpPr>
          <p:nvPr/>
        </p:nvCxnSpPr>
        <p:spPr>
          <a:xfrm flipH="1" flipV="1">
            <a:off x="4026613" y="4960626"/>
            <a:ext cx="720124" cy="1298258"/>
          </a:xfrm>
          <a:prstGeom prst="straightConnector1">
            <a:avLst/>
          </a:prstGeom>
          <a:ln>
            <a:solidFill>
              <a:schemeClr val="accent5">
                <a:lumMod val="7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9E9F43B-82EA-4AA7-8C4E-263A913F6407}"/>
              </a:ext>
            </a:extLst>
          </p:cNvPr>
          <p:cNvCxnSpPr>
            <a:cxnSpLocks/>
          </p:cNvCxnSpPr>
          <p:nvPr/>
        </p:nvCxnSpPr>
        <p:spPr>
          <a:xfrm flipH="1">
            <a:off x="6163554" y="4207443"/>
            <a:ext cx="611168" cy="548476"/>
          </a:xfrm>
          <a:prstGeom prst="straightConnector1">
            <a:avLst/>
          </a:prstGeom>
          <a:ln>
            <a:solidFill>
              <a:schemeClr val="accent5">
                <a:lumMod val="7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1" name="Rectangle: Rounded Corners 30">
            <a:extLst>
              <a:ext uri="{FF2B5EF4-FFF2-40B4-BE49-F238E27FC236}">
                <a16:creationId xmlns:a16="http://schemas.microsoft.com/office/drawing/2014/main" id="{90ECB175-D2B8-4775-8D39-F12A2D10B3EB}"/>
              </a:ext>
            </a:extLst>
          </p:cNvPr>
          <p:cNvSpPr/>
          <p:nvPr/>
        </p:nvSpPr>
        <p:spPr>
          <a:xfrm>
            <a:off x="3042447" y="4712035"/>
            <a:ext cx="3158755" cy="539515"/>
          </a:xfrm>
          <a:prstGeom prst="roundRect">
            <a:avLst/>
          </a:prstGeom>
          <a:noFill/>
          <a:ln w="28575">
            <a:solidFill>
              <a:schemeClr val="accent5">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CF73C21-EEB3-4AC7-A1E5-3A6E34948C37}"/>
              </a:ext>
            </a:extLst>
          </p:cNvPr>
          <p:cNvSpPr txBox="1"/>
          <p:nvPr/>
        </p:nvSpPr>
        <p:spPr>
          <a:xfrm>
            <a:off x="6947342" y="5121485"/>
            <a:ext cx="1739458" cy="584775"/>
          </a:xfrm>
          <a:prstGeom prst="rect">
            <a:avLst/>
          </a:prstGeom>
          <a:noFill/>
        </p:spPr>
        <p:txBody>
          <a:bodyPr wrap="square" rtlCol="0">
            <a:spAutoFit/>
          </a:bodyPr>
          <a:lstStyle/>
          <a:p>
            <a:r>
              <a:rPr lang="en-US" sz="1600" dirty="0">
                <a:solidFill>
                  <a:schemeClr val="tx2"/>
                </a:solidFill>
              </a:rPr>
              <a:t>Fixed after MQXFA08 test</a:t>
            </a:r>
          </a:p>
        </p:txBody>
      </p:sp>
      <p:sp>
        <p:nvSpPr>
          <p:cNvPr id="18" name="Rectangle: Rounded Corners 17">
            <a:extLst>
              <a:ext uri="{FF2B5EF4-FFF2-40B4-BE49-F238E27FC236}">
                <a16:creationId xmlns:a16="http://schemas.microsoft.com/office/drawing/2014/main" id="{7C80CBF1-1E61-4053-9483-00F9DD040D70}"/>
              </a:ext>
            </a:extLst>
          </p:cNvPr>
          <p:cNvSpPr/>
          <p:nvPr/>
        </p:nvSpPr>
        <p:spPr>
          <a:xfrm>
            <a:off x="5225034" y="5033099"/>
            <a:ext cx="933477" cy="206191"/>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0390A02D-C9DD-4657-9A65-42773BF3EF85}"/>
              </a:ext>
            </a:extLst>
          </p:cNvPr>
          <p:cNvCxnSpPr>
            <a:stCxn id="17" idx="1"/>
          </p:cNvCxnSpPr>
          <p:nvPr/>
        </p:nvCxnSpPr>
        <p:spPr>
          <a:xfrm flipH="1" flipV="1">
            <a:off x="6158511" y="5251550"/>
            <a:ext cx="788831" cy="1623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866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P spid="3" grpId="0"/>
      <p:bldP spid="15" grpId="0"/>
      <p:bldP spid="31" grpId="0" animBg="1"/>
      <p:bldP spid="17"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E0DBB-2C67-48EC-A0A0-D45C35118EDD}"/>
              </a:ext>
            </a:extLst>
          </p:cNvPr>
          <p:cNvSpPr>
            <a:spLocks noGrp="1"/>
          </p:cNvSpPr>
          <p:nvPr>
            <p:ph type="title"/>
          </p:nvPr>
        </p:nvSpPr>
        <p:spPr>
          <a:xfrm>
            <a:off x="612000" y="0"/>
            <a:ext cx="7920000" cy="720000"/>
          </a:xfrm>
        </p:spPr>
        <p:txBody>
          <a:bodyPr/>
          <a:lstStyle/>
          <a:p>
            <a:r>
              <a:rPr lang="en-US" dirty="0"/>
              <a:t>Contributing factors</a:t>
            </a:r>
          </a:p>
        </p:txBody>
      </p:sp>
      <p:sp>
        <p:nvSpPr>
          <p:cNvPr id="3" name="Content Placeholder 2">
            <a:extLst>
              <a:ext uri="{FF2B5EF4-FFF2-40B4-BE49-F238E27FC236}">
                <a16:creationId xmlns:a16="http://schemas.microsoft.com/office/drawing/2014/main" id="{9CFA0CAE-8357-40BF-B340-E36EB42FC7C0}"/>
              </a:ext>
            </a:extLst>
          </p:cNvPr>
          <p:cNvSpPr>
            <a:spLocks noGrp="1"/>
          </p:cNvSpPr>
          <p:nvPr>
            <p:ph idx="1"/>
          </p:nvPr>
        </p:nvSpPr>
        <p:spPr>
          <a:xfrm>
            <a:off x="396416" y="980728"/>
            <a:ext cx="7920000" cy="5145435"/>
          </a:xfrm>
        </p:spPr>
        <p:txBody>
          <a:bodyPr>
            <a:normAutofit lnSpcReduction="10000"/>
          </a:bodyPr>
          <a:lstStyle/>
          <a:p>
            <a:r>
              <a:rPr lang="en-US" dirty="0"/>
              <a:t>Specs for pole-key gaps </a:t>
            </a:r>
          </a:p>
          <a:p>
            <a:pPr lvl="1"/>
            <a:r>
              <a:rPr lang="en-US" dirty="0">
                <a:sym typeface="Wingdings" panose="05000000000000000000" pitchFamily="2" charset="2"/>
              </a:rPr>
              <a:t> </a:t>
            </a:r>
            <a:r>
              <a:rPr lang="en-US" dirty="0"/>
              <a:t>Allowed non-uniform pole-key gaps</a:t>
            </a:r>
          </a:p>
          <a:p>
            <a:r>
              <a:rPr lang="en-US" dirty="0"/>
              <a:t>Changes to assembly procedures caused by COVID requirements </a:t>
            </a:r>
          </a:p>
          <a:p>
            <a:pPr lvl="1"/>
            <a:r>
              <a:rPr lang="en-US" dirty="0">
                <a:sym typeface="Wingdings" panose="05000000000000000000" pitchFamily="2" charset="2"/>
              </a:rPr>
              <a:t></a:t>
            </a:r>
            <a:r>
              <a:rPr lang="en-US" dirty="0"/>
              <a:t>increased probability of non-uniform pole-key gaps, and possibly other magnet-magnet differences</a:t>
            </a:r>
          </a:p>
          <a:p>
            <a:r>
              <a:rPr lang="en-US" dirty="0"/>
              <a:t>COVID lockdown</a:t>
            </a:r>
          </a:p>
          <a:p>
            <a:pPr lvl="1"/>
            <a:r>
              <a:rPr lang="en-US" dirty="0">
                <a:sym typeface="Wingdings" panose="05000000000000000000" pitchFamily="2" charset="2"/>
              </a:rPr>
              <a:t> </a:t>
            </a:r>
            <a:r>
              <a:rPr lang="en-US" dirty="0"/>
              <a:t>Stop in fabrication of coil 214 after Inner-Layer was cured may have weakened wedge-spacer bond</a:t>
            </a:r>
          </a:p>
          <a:p>
            <a:r>
              <a:rPr lang="en-US" dirty="0"/>
              <a:t>Less supervision caused by COVID </a:t>
            </a:r>
          </a:p>
          <a:p>
            <a:pPr lvl="1"/>
            <a:r>
              <a:rPr lang="en-US" dirty="0">
                <a:sym typeface="Wingdings" panose="05000000000000000000" pitchFamily="2" charset="2"/>
              </a:rPr>
              <a:t> i</a:t>
            </a:r>
            <a:r>
              <a:rPr lang="en-US" dirty="0"/>
              <a:t>ncreased probability of non-uniform pole-key gaps and other differences. </a:t>
            </a:r>
          </a:p>
        </p:txBody>
      </p:sp>
      <p:sp>
        <p:nvSpPr>
          <p:cNvPr id="4" name="Slide Number Placeholder 3">
            <a:extLst>
              <a:ext uri="{FF2B5EF4-FFF2-40B4-BE49-F238E27FC236}">
                <a16:creationId xmlns:a16="http://schemas.microsoft.com/office/drawing/2014/main" id="{383AF612-4E46-4873-A95E-532088294C07}"/>
              </a:ext>
            </a:extLst>
          </p:cNvPr>
          <p:cNvSpPr>
            <a:spLocks noGrp="1"/>
          </p:cNvSpPr>
          <p:nvPr>
            <p:ph type="sldNum" sz="quarter" idx="12"/>
          </p:nvPr>
        </p:nvSpPr>
        <p:spPr/>
        <p:txBody>
          <a:bodyPr/>
          <a:lstStyle/>
          <a:p>
            <a:fld id="{BFDCA1C4-9514-7B4F-976F-D92F7E296653}" type="slidenum">
              <a:rPr lang="fr-FR" smtClean="0"/>
              <a:pPr/>
              <a:t>23</a:t>
            </a:fld>
            <a:endParaRPr lang="fr-FR" dirty="0"/>
          </a:p>
        </p:txBody>
      </p:sp>
      <p:sp>
        <p:nvSpPr>
          <p:cNvPr id="5" name="Footer Placeholder 4">
            <a:extLst>
              <a:ext uri="{FF2B5EF4-FFF2-40B4-BE49-F238E27FC236}">
                <a16:creationId xmlns:a16="http://schemas.microsoft.com/office/drawing/2014/main" id="{FF33313D-63F1-45EC-AAD5-1652A1808E98}"/>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Rebaseline DOE Rev.  – Dec. 13–15 2022</a:t>
            </a:r>
            <a:endParaRPr lang="en-GB" dirty="0"/>
          </a:p>
        </p:txBody>
      </p:sp>
      <p:grpSp>
        <p:nvGrpSpPr>
          <p:cNvPr id="11" name="Group 10">
            <a:extLst>
              <a:ext uri="{FF2B5EF4-FFF2-40B4-BE49-F238E27FC236}">
                <a16:creationId xmlns:a16="http://schemas.microsoft.com/office/drawing/2014/main" id="{B9438298-EC42-4795-A6C8-AFF60D94558B}"/>
              </a:ext>
            </a:extLst>
          </p:cNvPr>
          <p:cNvGrpSpPr/>
          <p:nvPr/>
        </p:nvGrpSpPr>
        <p:grpSpPr>
          <a:xfrm>
            <a:off x="8388424" y="1345691"/>
            <a:ext cx="595216" cy="4140430"/>
            <a:chOff x="8298967" y="1978095"/>
            <a:chExt cx="595216" cy="3990246"/>
          </a:xfrm>
        </p:grpSpPr>
        <p:sp>
          <p:nvSpPr>
            <p:cNvPr id="7" name="TextBox 6">
              <a:extLst>
                <a:ext uri="{FF2B5EF4-FFF2-40B4-BE49-F238E27FC236}">
                  <a16:creationId xmlns:a16="http://schemas.microsoft.com/office/drawing/2014/main" id="{BC7D8AF6-DAED-4615-8F01-2E143937C10F}"/>
                </a:ext>
              </a:extLst>
            </p:cNvPr>
            <p:cNvSpPr txBox="1"/>
            <p:nvPr/>
          </p:nvSpPr>
          <p:spPr>
            <a:xfrm>
              <a:off x="8298967" y="1978095"/>
              <a:ext cx="540533" cy="400110"/>
            </a:xfrm>
            <a:prstGeom prst="rect">
              <a:avLst/>
            </a:prstGeom>
            <a:noFill/>
          </p:spPr>
          <p:txBody>
            <a:bodyPr wrap="none" rtlCol="0">
              <a:spAutoFit/>
            </a:bodyPr>
            <a:lstStyle/>
            <a:p>
              <a:r>
                <a:rPr lang="en-US" sz="2000" dirty="0"/>
                <a:t>1/3</a:t>
              </a:r>
            </a:p>
          </p:txBody>
        </p:sp>
        <p:sp>
          <p:nvSpPr>
            <p:cNvPr id="8" name="TextBox 7">
              <a:extLst>
                <a:ext uri="{FF2B5EF4-FFF2-40B4-BE49-F238E27FC236}">
                  <a16:creationId xmlns:a16="http://schemas.microsoft.com/office/drawing/2014/main" id="{32C60326-A447-4B69-BC90-3F0D5F2CAB7F}"/>
                </a:ext>
              </a:extLst>
            </p:cNvPr>
            <p:cNvSpPr txBox="1"/>
            <p:nvPr/>
          </p:nvSpPr>
          <p:spPr>
            <a:xfrm>
              <a:off x="8303406" y="3191631"/>
              <a:ext cx="540533" cy="400110"/>
            </a:xfrm>
            <a:prstGeom prst="rect">
              <a:avLst/>
            </a:prstGeom>
            <a:noFill/>
          </p:spPr>
          <p:txBody>
            <a:bodyPr wrap="none" rtlCol="0">
              <a:spAutoFit/>
            </a:bodyPr>
            <a:lstStyle/>
            <a:p>
              <a:r>
                <a:rPr lang="en-US" sz="2000" dirty="0"/>
                <a:t>1/3</a:t>
              </a:r>
            </a:p>
          </p:txBody>
        </p:sp>
        <p:sp>
          <p:nvSpPr>
            <p:cNvPr id="9" name="TextBox 8">
              <a:extLst>
                <a:ext uri="{FF2B5EF4-FFF2-40B4-BE49-F238E27FC236}">
                  <a16:creationId xmlns:a16="http://schemas.microsoft.com/office/drawing/2014/main" id="{014DA300-3599-4E8C-B2B4-552607B69CF8}"/>
                </a:ext>
              </a:extLst>
            </p:cNvPr>
            <p:cNvSpPr txBox="1"/>
            <p:nvPr/>
          </p:nvSpPr>
          <p:spPr>
            <a:xfrm>
              <a:off x="8303406" y="4394444"/>
              <a:ext cx="540533" cy="385597"/>
            </a:xfrm>
            <a:prstGeom prst="rect">
              <a:avLst/>
            </a:prstGeom>
            <a:noFill/>
          </p:spPr>
          <p:txBody>
            <a:bodyPr wrap="none" rtlCol="0">
              <a:spAutoFit/>
            </a:bodyPr>
            <a:lstStyle/>
            <a:p>
              <a:r>
                <a:rPr lang="en-US" sz="2000" dirty="0"/>
                <a:t>1/6</a:t>
              </a:r>
            </a:p>
          </p:txBody>
        </p:sp>
        <p:sp>
          <p:nvSpPr>
            <p:cNvPr id="10" name="TextBox 9">
              <a:extLst>
                <a:ext uri="{FF2B5EF4-FFF2-40B4-BE49-F238E27FC236}">
                  <a16:creationId xmlns:a16="http://schemas.microsoft.com/office/drawing/2014/main" id="{3389950D-FC6C-4540-B40E-C32A7303AF6D}"/>
                </a:ext>
              </a:extLst>
            </p:cNvPr>
            <p:cNvSpPr txBox="1"/>
            <p:nvPr/>
          </p:nvSpPr>
          <p:spPr>
            <a:xfrm>
              <a:off x="8353650" y="5582744"/>
              <a:ext cx="540533" cy="385597"/>
            </a:xfrm>
            <a:prstGeom prst="rect">
              <a:avLst/>
            </a:prstGeom>
            <a:noFill/>
          </p:spPr>
          <p:txBody>
            <a:bodyPr wrap="none" rtlCol="0">
              <a:spAutoFit/>
            </a:bodyPr>
            <a:lstStyle/>
            <a:p>
              <a:r>
                <a:rPr lang="en-US" sz="2000" dirty="0"/>
                <a:t>1/6</a:t>
              </a:r>
            </a:p>
          </p:txBody>
        </p:sp>
      </p:grpSp>
      <p:grpSp>
        <p:nvGrpSpPr>
          <p:cNvPr id="13" name="Group 12">
            <a:extLst>
              <a:ext uri="{FF2B5EF4-FFF2-40B4-BE49-F238E27FC236}">
                <a16:creationId xmlns:a16="http://schemas.microsoft.com/office/drawing/2014/main" id="{B0F1222D-AC54-4E47-B2B7-FBE47D664E6B}"/>
              </a:ext>
            </a:extLst>
          </p:cNvPr>
          <p:cNvGrpSpPr/>
          <p:nvPr/>
        </p:nvGrpSpPr>
        <p:grpSpPr>
          <a:xfrm>
            <a:off x="5562190" y="2566436"/>
            <a:ext cx="3451578" cy="3617958"/>
            <a:chOff x="5562190" y="2566436"/>
            <a:chExt cx="3451578" cy="3617958"/>
          </a:xfrm>
        </p:grpSpPr>
        <p:sp>
          <p:nvSpPr>
            <p:cNvPr id="6" name="Rectangle 5">
              <a:extLst>
                <a:ext uri="{FF2B5EF4-FFF2-40B4-BE49-F238E27FC236}">
                  <a16:creationId xmlns:a16="http://schemas.microsoft.com/office/drawing/2014/main" id="{25F24A0B-6BCA-4E1F-BCB2-5AF654ADC493}"/>
                </a:ext>
              </a:extLst>
            </p:cNvPr>
            <p:cNvSpPr/>
            <p:nvPr/>
          </p:nvSpPr>
          <p:spPr>
            <a:xfrm>
              <a:off x="8359831" y="2566436"/>
              <a:ext cx="653937" cy="2984338"/>
            </a:xfrm>
            <a:prstGeom prst="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50F84A3-5235-4DA0-A8C2-E09E02F88251}"/>
                </a:ext>
              </a:extLst>
            </p:cNvPr>
            <p:cNvSpPr txBox="1"/>
            <p:nvPr/>
          </p:nvSpPr>
          <p:spPr>
            <a:xfrm>
              <a:off x="5562190" y="5722729"/>
              <a:ext cx="3066865" cy="461665"/>
            </a:xfrm>
            <a:prstGeom prst="rect">
              <a:avLst/>
            </a:prstGeom>
            <a:noFill/>
          </p:spPr>
          <p:txBody>
            <a:bodyPr wrap="none" rtlCol="0">
              <a:spAutoFit/>
            </a:bodyPr>
            <a:lstStyle/>
            <a:p>
              <a:r>
                <a:rPr lang="en-US" sz="2400" dirty="0">
                  <a:solidFill>
                    <a:schemeClr val="accent6">
                      <a:lumMod val="75000"/>
                    </a:schemeClr>
                  </a:solidFill>
                </a:rPr>
                <a:t>COVID share = 67% </a:t>
              </a:r>
            </a:p>
          </p:txBody>
        </p:sp>
      </p:grpSp>
    </p:spTree>
    <p:extLst>
      <p:ext uri="{BB962C8B-B14F-4D97-AF65-F5344CB8AC3E}">
        <p14:creationId xmlns:p14="http://schemas.microsoft.com/office/powerpoint/2010/main" val="201982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E781-A52C-4482-AE44-7B015877DD53}"/>
              </a:ext>
            </a:extLst>
          </p:cNvPr>
          <p:cNvSpPr>
            <a:spLocks noGrp="1"/>
          </p:cNvSpPr>
          <p:nvPr>
            <p:ph type="title"/>
          </p:nvPr>
        </p:nvSpPr>
        <p:spPr>
          <a:xfrm>
            <a:off x="632377" y="-3393"/>
            <a:ext cx="7920000" cy="720000"/>
          </a:xfrm>
        </p:spPr>
        <p:txBody>
          <a:bodyPr/>
          <a:lstStyle/>
          <a:p>
            <a:r>
              <a:rPr lang="en-US" dirty="0"/>
              <a:t>Preventive Actions</a:t>
            </a:r>
          </a:p>
        </p:txBody>
      </p:sp>
      <p:sp>
        <p:nvSpPr>
          <p:cNvPr id="3" name="Content Placeholder 2">
            <a:extLst>
              <a:ext uri="{FF2B5EF4-FFF2-40B4-BE49-F238E27FC236}">
                <a16:creationId xmlns:a16="http://schemas.microsoft.com/office/drawing/2014/main" id="{7B23BC07-21C6-4E74-85A8-2C3718C76E2F}"/>
              </a:ext>
            </a:extLst>
          </p:cNvPr>
          <p:cNvSpPr>
            <a:spLocks noGrp="1"/>
          </p:cNvSpPr>
          <p:nvPr>
            <p:ph idx="1"/>
          </p:nvPr>
        </p:nvSpPr>
        <p:spPr>
          <a:xfrm>
            <a:off x="418910" y="638367"/>
            <a:ext cx="8726658" cy="2503095"/>
          </a:xfrm>
        </p:spPr>
        <p:txBody>
          <a:bodyPr>
            <a:normAutofit fontScale="92500" lnSpcReduction="20000"/>
          </a:bodyPr>
          <a:lstStyle/>
          <a:p>
            <a:pPr marL="0" indent="0">
              <a:buNone/>
            </a:pPr>
            <a:r>
              <a:rPr lang="en-US" dirty="0"/>
              <a:t>In order to prevent reoccurrence of this issue,</a:t>
            </a:r>
          </a:p>
          <a:p>
            <a:r>
              <a:rPr lang="en-US" dirty="0"/>
              <a:t>Design change for </a:t>
            </a:r>
            <a:r>
              <a:rPr lang="en-US" u="sng" dirty="0"/>
              <a:t>larger pole-key gaps </a:t>
            </a:r>
            <a:r>
              <a:rPr lang="en-US" sz="2800" dirty="0"/>
              <a:t>(doc-4304)</a:t>
            </a:r>
            <a:r>
              <a:rPr lang="en-US" dirty="0"/>
              <a:t>:</a:t>
            </a:r>
          </a:p>
          <a:p>
            <a:pPr lvl="1"/>
            <a:r>
              <a:rPr lang="en-US" dirty="0"/>
              <a:t>From 200 </a:t>
            </a:r>
            <a:r>
              <a:rPr lang="en-US" dirty="0">
                <a:latin typeface="Symbol" panose="05050102010706020507" pitchFamily="18" charset="2"/>
              </a:rPr>
              <a:t>m</a:t>
            </a:r>
            <a:r>
              <a:rPr lang="en-US" dirty="0"/>
              <a:t>m to 400 </a:t>
            </a:r>
            <a:r>
              <a:rPr lang="en-US" dirty="0">
                <a:latin typeface="Symbol" panose="05050102010706020507" pitchFamily="18" charset="2"/>
              </a:rPr>
              <a:t>m</a:t>
            </a:r>
            <a:r>
              <a:rPr lang="en-US" dirty="0"/>
              <a:t>m - average pole key gap per side</a:t>
            </a:r>
          </a:p>
          <a:p>
            <a:r>
              <a:rPr lang="en-US" dirty="0"/>
              <a:t>Revised MQXFA Series Magnet Production Spec. (doc-4009):</a:t>
            </a:r>
          </a:p>
          <a:p>
            <a:pPr lvl="1"/>
            <a:r>
              <a:rPr lang="en-US" dirty="0"/>
              <a:t>Added </a:t>
            </a:r>
            <a:r>
              <a:rPr lang="en-US" u="sng" dirty="0"/>
              <a:t>spec for minimum gap</a:t>
            </a:r>
            <a:r>
              <a:rPr lang="en-US" dirty="0"/>
              <a:t> on each coil at each longitudinal location: 300 </a:t>
            </a:r>
            <a:r>
              <a:rPr lang="en-US" dirty="0">
                <a:latin typeface="Symbol" panose="05050102010706020507" pitchFamily="18" charset="2"/>
              </a:rPr>
              <a:t>m</a:t>
            </a:r>
            <a:r>
              <a:rPr lang="en-US" dirty="0"/>
              <a:t>m per side</a:t>
            </a:r>
          </a:p>
          <a:p>
            <a:pPr marL="0" indent="0">
              <a:buNone/>
            </a:pPr>
            <a:endParaRPr lang="en-US" dirty="0"/>
          </a:p>
        </p:txBody>
      </p:sp>
      <p:sp>
        <p:nvSpPr>
          <p:cNvPr id="5" name="Slide Number Placeholder 4">
            <a:extLst>
              <a:ext uri="{FF2B5EF4-FFF2-40B4-BE49-F238E27FC236}">
                <a16:creationId xmlns:a16="http://schemas.microsoft.com/office/drawing/2014/main" id="{68840DE8-7D62-4A61-A2AB-8F9B7FEC004E}"/>
              </a:ext>
            </a:extLst>
          </p:cNvPr>
          <p:cNvSpPr>
            <a:spLocks noGrp="1"/>
          </p:cNvSpPr>
          <p:nvPr>
            <p:ph type="sldNum" sz="quarter" idx="12"/>
          </p:nvPr>
        </p:nvSpPr>
        <p:spPr/>
        <p:txBody>
          <a:bodyPr/>
          <a:lstStyle/>
          <a:p>
            <a:fld id="{BFDCA1C4-9514-7B4F-976F-D92F7E296653}" type="slidenum">
              <a:rPr lang="fr-FR" smtClean="0"/>
              <a:pPr/>
              <a:t>24</a:t>
            </a:fld>
            <a:endParaRPr lang="fr-FR"/>
          </a:p>
        </p:txBody>
      </p:sp>
      <p:pic>
        <p:nvPicPr>
          <p:cNvPr id="8" name="Picture 7">
            <a:extLst>
              <a:ext uri="{FF2B5EF4-FFF2-40B4-BE49-F238E27FC236}">
                <a16:creationId xmlns:a16="http://schemas.microsoft.com/office/drawing/2014/main" id="{37E8E497-804D-4450-BBFE-24BED177844D}"/>
              </a:ext>
            </a:extLst>
          </p:cNvPr>
          <p:cNvPicPr>
            <a:picLocks noChangeAspect="1"/>
          </p:cNvPicPr>
          <p:nvPr/>
        </p:nvPicPr>
        <p:blipFill>
          <a:blip r:embed="rId2"/>
          <a:stretch>
            <a:fillRect/>
          </a:stretch>
        </p:blipFill>
        <p:spPr>
          <a:xfrm>
            <a:off x="4499992" y="3645023"/>
            <a:ext cx="4552813" cy="2874497"/>
          </a:xfrm>
          <a:prstGeom prst="rect">
            <a:avLst/>
          </a:prstGeom>
        </p:spPr>
      </p:pic>
      <p:sp>
        <p:nvSpPr>
          <p:cNvPr id="7" name="TextBox 6">
            <a:extLst>
              <a:ext uri="{FF2B5EF4-FFF2-40B4-BE49-F238E27FC236}">
                <a16:creationId xmlns:a16="http://schemas.microsoft.com/office/drawing/2014/main" id="{A4033206-1106-435C-BD36-5F1B38E18749}"/>
              </a:ext>
            </a:extLst>
          </p:cNvPr>
          <p:cNvSpPr txBox="1"/>
          <p:nvPr/>
        </p:nvSpPr>
        <p:spPr>
          <a:xfrm>
            <a:off x="6409118" y="5230840"/>
            <a:ext cx="2652660" cy="338554"/>
          </a:xfrm>
          <a:prstGeom prst="rect">
            <a:avLst/>
          </a:prstGeom>
          <a:solidFill>
            <a:schemeClr val="bg1"/>
          </a:solidFill>
          <a:ln>
            <a:solidFill>
              <a:schemeClr val="bg2"/>
            </a:solidFill>
          </a:ln>
        </p:spPr>
        <p:txBody>
          <a:bodyPr wrap="square" rtlCol="0">
            <a:spAutoFit/>
          </a:bodyPr>
          <a:lstStyle/>
          <a:p>
            <a:r>
              <a:rPr lang="en-US" sz="1600" dirty="0"/>
              <a:t>MQXFA10 Quench History </a:t>
            </a:r>
          </a:p>
        </p:txBody>
      </p:sp>
      <p:pic>
        <p:nvPicPr>
          <p:cNvPr id="6" name="Picture 5">
            <a:extLst>
              <a:ext uri="{FF2B5EF4-FFF2-40B4-BE49-F238E27FC236}">
                <a16:creationId xmlns:a16="http://schemas.microsoft.com/office/drawing/2014/main" id="{E28A2841-A5CD-4351-A38C-9519FFEFB3B2}"/>
              </a:ext>
            </a:extLst>
          </p:cNvPr>
          <p:cNvPicPr>
            <a:picLocks noChangeAspect="1"/>
          </p:cNvPicPr>
          <p:nvPr/>
        </p:nvPicPr>
        <p:blipFill>
          <a:blip r:embed="rId3"/>
          <a:stretch>
            <a:fillRect/>
          </a:stretch>
        </p:blipFill>
        <p:spPr>
          <a:xfrm>
            <a:off x="581248" y="3928418"/>
            <a:ext cx="3550187" cy="2580380"/>
          </a:xfrm>
          <a:prstGeom prst="rect">
            <a:avLst/>
          </a:prstGeom>
        </p:spPr>
      </p:pic>
      <p:sp>
        <p:nvSpPr>
          <p:cNvPr id="9" name="TextBox 8">
            <a:extLst>
              <a:ext uri="{FF2B5EF4-FFF2-40B4-BE49-F238E27FC236}">
                <a16:creationId xmlns:a16="http://schemas.microsoft.com/office/drawing/2014/main" id="{CE565B63-EA05-45E8-86C6-F7FA986764D7}"/>
              </a:ext>
            </a:extLst>
          </p:cNvPr>
          <p:cNvSpPr txBox="1"/>
          <p:nvPr/>
        </p:nvSpPr>
        <p:spPr>
          <a:xfrm>
            <a:off x="971600" y="4014715"/>
            <a:ext cx="2582604" cy="338554"/>
          </a:xfrm>
          <a:prstGeom prst="rect">
            <a:avLst/>
          </a:prstGeom>
          <a:noFill/>
          <a:ln>
            <a:solidFill>
              <a:schemeClr val="bg2"/>
            </a:solidFill>
          </a:ln>
        </p:spPr>
        <p:txBody>
          <a:bodyPr wrap="square" rtlCol="0">
            <a:spAutoFit/>
          </a:bodyPr>
          <a:lstStyle/>
          <a:p>
            <a:r>
              <a:rPr lang="en-US" sz="1600" dirty="0"/>
              <a:t>MQXFA10 Pole-key gaps</a:t>
            </a:r>
          </a:p>
        </p:txBody>
      </p:sp>
      <p:sp>
        <p:nvSpPr>
          <p:cNvPr id="10" name="TextBox 9">
            <a:extLst>
              <a:ext uri="{FF2B5EF4-FFF2-40B4-BE49-F238E27FC236}">
                <a16:creationId xmlns:a16="http://schemas.microsoft.com/office/drawing/2014/main" id="{DD4A006C-940F-4ED3-85AB-F2DD57FCDB5E}"/>
              </a:ext>
            </a:extLst>
          </p:cNvPr>
          <p:cNvSpPr txBox="1"/>
          <p:nvPr/>
        </p:nvSpPr>
        <p:spPr>
          <a:xfrm>
            <a:off x="6110226" y="6536350"/>
            <a:ext cx="1980678" cy="276999"/>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Courtesy of A. Ben Yahia</a:t>
            </a:r>
          </a:p>
        </p:txBody>
      </p:sp>
      <p:sp>
        <p:nvSpPr>
          <p:cNvPr id="11" name="TextBox 10">
            <a:extLst>
              <a:ext uri="{FF2B5EF4-FFF2-40B4-BE49-F238E27FC236}">
                <a16:creationId xmlns:a16="http://schemas.microsoft.com/office/drawing/2014/main" id="{C3D9BB4B-56CC-4D8B-8704-DA07CD096631}"/>
              </a:ext>
            </a:extLst>
          </p:cNvPr>
          <p:cNvSpPr txBox="1"/>
          <p:nvPr/>
        </p:nvSpPr>
        <p:spPr>
          <a:xfrm>
            <a:off x="1979712" y="6519520"/>
            <a:ext cx="1800200" cy="276999"/>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Courtesy of P. Ferracin</a:t>
            </a:r>
          </a:p>
        </p:txBody>
      </p:sp>
      <p:sp>
        <p:nvSpPr>
          <p:cNvPr id="12" name="TextBox 11">
            <a:extLst>
              <a:ext uri="{FF2B5EF4-FFF2-40B4-BE49-F238E27FC236}">
                <a16:creationId xmlns:a16="http://schemas.microsoft.com/office/drawing/2014/main" id="{8869DDC2-BD59-427F-81EC-68DC7680DEE4}"/>
              </a:ext>
            </a:extLst>
          </p:cNvPr>
          <p:cNvSpPr txBox="1"/>
          <p:nvPr/>
        </p:nvSpPr>
        <p:spPr>
          <a:xfrm>
            <a:off x="1187624" y="3140209"/>
            <a:ext cx="7200800"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D. Cheng et al., “The challenges and solutions of meeting the assembly specifications for the 4.5 m long MQXFA magnets for the Hi-Luminosity LHC” </a:t>
            </a:r>
            <a:r>
              <a:rPr lang="en-US" sz="1200" b="1" dirty="0">
                <a:solidFill>
                  <a:schemeClr val="tx1">
                    <a:lumMod val="50000"/>
                  </a:schemeClr>
                </a:solidFill>
              </a:rPr>
              <a:t>ASC22 paper</a:t>
            </a:r>
          </a:p>
        </p:txBody>
      </p:sp>
      <p:sp>
        <p:nvSpPr>
          <p:cNvPr id="4" name="Footer Placeholder 3">
            <a:extLst>
              <a:ext uri="{FF2B5EF4-FFF2-40B4-BE49-F238E27FC236}">
                <a16:creationId xmlns:a16="http://schemas.microsoft.com/office/drawing/2014/main" id="{61D88349-CBC7-4A2B-91A1-DAB2738ADEEB}"/>
              </a:ext>
            </a:extLst>
          </p:cNvPr>
          <p:cNvSpPr>
            <a:spLocks noGrp="1"/>
          </p:cNvSpPr>
          <p:nvPr>
            <p:ph type="ftr" sz="quarter" idx="11"/>
          </p:nvPr>
        </p:nvSpPr>
        <p:spPr/>
        <p:txBody>
          <a:bodyPr/>
          <a:lstStyle/>
          <a:p>
            <a:r>
              <a:rPr lang="en-US" noProof="0"/>
              <a:t>HL-LHC AUP Rebaseline DOE Rev.  – Dec. 13–15 2022</a:t>
            </a:r>
            <a:endParaRPr lang="en-GB" noProof="0" dirty="0"/>
          </a:p>
        </p:txBody>
      </p:sp>
    </p:spTree>
    <p:extLst>
      <p:ext uri="{BB962C8B-B14F-4D97-AF65-F5344CB8AC3E}">
        <p14:creationId xmlns:p14="http://schemas.microsoft.com/office/powerpoint/2010/main" val="1665389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50C3-FCFE-41DA-88F1-720A5EB32D36}"/>
              </a:ext>
            </a:extLst>
          </p:cNvPr>
          <p:cNvSpPr>
            <a:spLocks noGrp="1"/>
          </p:cNvSpPr>
          <p:nvPr>
            <p:ph type="title"/>
          </p:nvPr>
        </p:nvSpPr>
        <p:spPr>
          <a:xfrm>
            <a:off x="612000" y="0"/>
            <a:ext cx="7920000" cy="720000"/>
          </a:xfrm>
        </p:spPr>
        <p:txBody>
          <a:bodyPr/>
          <a:lstStyle/>
          <a:p>
            <a:r>
              <a:rPr lang="en-US" dirty="0"/>
              <a:t>Endurance Tests</a:t>
            </a:r>
          </a:p>
        </p:txBody>
      </p:sp>
      <p:sp>
        <p:nvSpPr>
          <p:cNvPr id="3" name="Content Placeholder 2">
            <a:extLst>
              <a:ext uri="{FF2B5EF4-FFF2-40B4-BE49-F238E27FC236}">
                <a16:creationId xmlns:a16="http://schemas.microsoft.com/office/drawing/2014/main" id="{A24A2BC6-819E-47B1-9087-EE4FD8E33AF2}"/>
              </a:ext>
            </a:extLst>
          </p:cNvPr>
          <p:cNvSpPr>
            <a:spLocks noGrp="1"/>
          </p:cNvSpPr>
          <p:nvPr>
            <p:ph idx="1"/>
          </p:nvPr>
        </p:nvSpPr>
        <p:spPr>
          <a:xfrm>
            <a:off x="575544" y="620689"/>
            <a:ext cx="7920000" cy="1872208"/>
          </a:xfrm>
        </p:spPr>
        <p:txBody>
          <a:bodyPr>
            <a:normAutofit/>
          </a:bodyPr>
          <a:lstStyle/>
          <a:p>
            <a:r>
              <a:rPr lang="en-US" sz="2400" dirty="0"/>
              <a:t>Previous endurance tests were successfully performed on short models</a:t>
            </a:r>
          </a:p>
          <a:p>
            <a:r>
              <a:rPr lang="en-US" sz="2400" dirty="0"/>
              <a:t>MQXFA05 met requirements after </a:t>
            </a:r>
            <a:r>
              <a:rPr lang="en-US" sz="2400" u="sng" dirty="0"/>
              <a:t>5 thermal cycles</a:t>
            </a:r>
            <a:r>
              <a:rPr lang="en-US" sz="2400" dirty="0"/>
              <a:t>,    </a:t>
            </a:r>
            <a:r>
              <a:rPr lang="en-US" sz="2400" u="sng" dirty="0"/>
              <a:t>52 quenches</a:t>
            </a:r>
            <a:r>
              <a:rPr lang="en-US" sz="2400" dirty="0"/>
              <a:t> and </a:t>
            </a:r>
            <a:r>
              <a:rPr lang="en-US" sz="2400" u="sng" dirty="0"/>
              <a:t>79 powering cycles</a:t>
            </a:r>
          </a:p>
        </p:txBody>
      </p:sp>
      <p:sp>
        <p:nvSpPr>
          <p:cNvPr id="4" name="Footer Placeholder 3">
            <a:extLst>
              <a:ext uri="{FF2B5EF4-FFF2-40B4-BE49-F238E27FC236}">
                <a16:creationId xmlns:a16="http://schemas.microsoft.com/office/drawing/2014/main" id="{BEF0DCE2-2443-4C5B-B13E-4C110DD4124F}"/>
              </a:ext>
            </a:extLst>
          </p:cNvPr>
          <p:cNvSpPr>
            <a:spLocks noGrp="1"/>
          </p:cNvSpPr>
          <p:nvPr>
            <p:ph type="ftr" sz="quarter" idx="11"/>
          </p:nvPr>
        </p:nvSpPr>
        <p:spPr>
          <a:xfrm>
            <a:off x="1916577" y="6356350"/>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a:t>HL-LHC AUP Rebaseline DOE Rev.  – Dec. 13–15 2022</a:t>
            </a:r>
            <a:endParaRPr lang="en-GB" noProof="0" dirty="0"/>
          </a:p>
        </p:txBody>
      </p:sp>
      <p:sp>
        <p:nvSpPr>
          <p:cNvPr id="5" name="Slide Number Placeholder 4">
            <a:extLst>
              <a:ext uri="{FF2B5EF4-FFF2-40B4-BE49-F238E27FC236}">
                <a16:creationId xmlns:a16="http://schemas.microsoft.com/office/drawing/2014/main" id="{1048CD94-F086-43E0-A28F-85F864FD8A33}"/>
              </a:ext>
            </a:extLst>
          </p:cNvPr>
          <p:cNvSpPr>
            <a:spLocks noGrp="1"/>
          </p:cNvSpPr>
          <p:nvPr>
            <p:ph type="sldNum" sz="quarter" idx="12"/>
          </p:nvPr>
        </p:nvSpPr>
        <p:spPr/>
        <p:txBody>
          <a:bodyPr/>
          <a:lstStyle/>
          <a:p>
            <a:fld id="{BFDCA1C4-9514-7B4F-976F-D92F7E296653}" type="slidenum">
              <a:rPr lang="fr-FR" smtClean="0"/>
              <a:pPr/>
              <a:t>25</a:t>
            </a:fld>
            <a:endParaRPr lang="fr-FR"/>
          </a:p>
        </p:txBody>
      </p:sp>
      <p:pic>
        <p:nvPicPr>
          <p:cNvPr id="6" name="Picture 5">
            <a:extLst>
              <a:ext uri="{FF2B5EF4-FFF2-40B4-BE49-F238E27FC236}">
                <a16:creationId xmlns:a16="http://schemas.microsoft.com/office/drawing/2014/main" id="{AB23A1BD-7ACF-477C-B631-7A505A4ED92C}"/>
              </a:ext>
            </a:extLst>
          </p:cNvPr>
          <p:cNvPicPr>
            <a:picLocks noChangeAspect="1"/>
          </p:cNvPicPr>
          <p:nvPr/>
        </p:nvPicPr>
        <p:blipFill>
          <a:blip r:embed="rId2"/>
          <a:stretch>
            <a:fillRect/>
          </a:stretch>
        </p:blipFill>
        <p:spPr>
          <a:xfrm>
            <a:off x="1034077" y="2204864"/>
            <a:ext cx="7074841" cy="4620683"/>
          </a:xfrm>
          <a:prstGeom prst="rect">
            <a:avLst/>
          </a:prstGeom>
        </p:spPr>
      </p:pic>
      <p:sp>
        <p:nvSpPr>
          <p:cNvPr id="7" name="TextBox 6">
            <a:extLst>
              <a:ext uri="{FF2B5EF4-FFF2-40B4-BE49-F238E27FC236}">
                <a16:creationId xmlns:a16="http://schemas.microsoft.com/office/drawing/2014/main" id="{DD17F62F-AC03-4BA1-AD31-152EC6A18951}"/>
              </a:ext>
            </a:extLst>
          </p:cNvPr>
          <p:cNvSpPr txBox="1"/>
          <p:nvPr/>
        </p:nvSpPr>
        <p:spPr>
          <a:xfrm>
            <a:off x="2123728" y="5315956"/>
            <a:ext cx="34563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5 Thermal cycles</a:t>
            </a:r>
            <a:endParaRPr lang="en-US" sz="1200" b="1"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52 quenches </a:t>
            </a:r>
            <a:r>
              <a:rPr lang="en-US" sz="1200" dirty="0">
                <a:effectLst/>
                <a:latin typeface="Calibri" panose="020F0502020204030204" pitchFamily="34" charset="0"/>
                <a:ea typeface="Times New Roman" panose="02020603050405020304" pitchFamily="18" charset="0"/>
              </a:rPr>
              <a:t>(10 spontaneous + 42 induced)</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79 power cycles </a:t>
            </a:r>
            <a:r>
              <a:rPr lang="en-US" sz="1200" dirty="0">
                <a:effectLst/>
                <a:latin typeface="Calibri" panose="020F0502020204030204" pitchFamily="34" charset="0"/>
                <a:ea typeface="Times New Roman" panose="02020603050405020304" pitchFamily="18" charset="0"/>
              </a:rPr>
              <a:t>(52 quenches + 27 cycles w/o quench) above 10 kA.</a:t>
            </a:r>
            <a:endParaRPr lang="en-U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9124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5BC77F7-6862-4081-A89C-E3BB25C892AB}"/>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Rebaseline DOE Rev.  – Dec. 13–15 2022</a:t>
            </a:r>
            <a:endParaRPr lang="en-GB" dirty="0"/>
          </a:p>
        </p:txBody>
      </p:sp>
      <p:pic>
        <p:nvPicPr>
          <p:cNvPr id="1026" name="Picture 2">
            <a:extLst>
              <a:ext uri="{FF2B5EF4-FFF2-40B4-BE49-F238E27FC236}">
                <a16:creationId xmlns:a16="http://schemas.microsoft.com/office/drawing/2014/main" id="{738B581B-CCC8-48DE-9F0B-5F17A905A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49" b="20364"/>
          <a:stretch/>
        </p:blipFill>
        <p:spPr bwMode="auto">
          <a:xfrm>
            <a:off x="2051720" y="3851688"/>
            <a:ext cx="3744416" cy="29972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1459FE-72AA-4DA5-8A90-4FA06E4920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87" b="9643"/>
          <a:stretch/>
        </p:blipFill>
        <p:spPr bwMode="auto">
          <a:xfrm>
            <a:off x="5796136" y="3654083"/>
            <a:ext cx="3152775" cy="320391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4B464B4-CB9E-415E-B2FE-90F3F8CDECE9}"/>
              </a:ext>
            </a:extLst>
          </p:cNvPr>
          <p:cNvSpPr>
            <a:spLocks noGrp="1"/>
          </p:cNvSpPr>
          <p:nvPr>
            <p:ph type="sldNum" sz="quarter" idx="12"/>
          </p:nvPr>
        </p:nvSpPr>
        <p:spPr/>
        <p:txBody>
          <a:bodyPr/>
          <a:lstStyle/>
          <a:p>
            <a:fld id="{BFDCA1C4-9514-7B4F-976F-D92F7E296653}" type="slidenum">
              <a:rPr lang="fr-FR" smtClean="0"/>
              <a:pPr/>
              <a:t>26</a:t>
            </a:fld>
            <a:endParaRPr lang="fr-FR" dirty="0"/>
          </a:p>
        </p:txBody>
      </p:sp>
      <p:sp>
        <p:nvSpPr>
          <p:cNvPr id="10" name="Title 1">
            <a:extLst>
              <a:ext uri="{FF2B5EF4-FFF2-40B4-BE49-F238E27FC236}">
                <a16:creationId xmlns:a16="http://schemas.microsoft.com/office/drawing/2014/main" id="{77319CEE-AFF3-4DC1-BD32-72DD0C673DB9}"/>
              </a:ext>
            </a:extLst>
          </p:cNvPr>
          <p:cNvSpPr>
            <a:spLocks noGrp="1"/>
          </p:cNvSpPr>
          <p:nvPr>
            <p:ph type="title"/>
          </p:nvPr>
        </p:nvSpPr>
        <p:spPr>
          <a:xfrm>
            <a:off x="539552" y="9059"/>
            <a:ext cx="7920000" cy="720000"/>
          </a:xfrm>
        </p:spPr>
        <p:txBody>
          <a:bodyPr/>
          <a:lstStyle/>
          <a:p>
            <a:r>
              <a:rPr lang="en-US" dirty="0"/>
              <a:t>MQXFA11 </a:t>
            </a:r>
            <a:r>
              <a:rPr lang="en-US" i="1" dirty="0"/>
              <a:t>“Resilience Test”</a:t>
            </a:r>
          </a:p>
        </p:txBody>
      </p:sp>
      <p:sp>
        <p:nvSpPr>
          <p:cNvPr id="2" name="Rectangle 1">
            <a:extLst>
              <a:ext uri="{FF2B5EF4-FFF2-40B4-BE49-F238E27FC236}">
                <a16:creationId xmlns:a16="http://schemas.microsoft.com/office/drawing/2014/main" id="{BE855A98-30CF-4400-9EEB-3A7F55B81BE2}"/>
              </a:ext>
            </a:extLst>
          </p:cNvPr>
          <p:cNvSpPr/>
          <p:nvPr/>
        </p:nvSpPr>
        <p:spPr>
          <a:xfrm>
            <a:off x="8229600" y="-1544"/>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2733D52-730E-47FF-87F2-6B751D1FF1C4}"/>
              </a:ext>
            </a:extLst>
          </p:cNvPr>
          <p:cNvSpPr>
            <a:spLocks noGrp="1"/>
          </p:cNvSpPr>
          <p:nvPr>
            <p:ph idx="1"/>
          </p:nvPr>
        </p:nvSpPr>
        <p:spPr>
          <a:xfrm>
            <a:off x="216024" y="692696"/>
            <a:ext cx="8892480" cy="3158992"/>
          </a:xfrm>
        </p:spPr>
        <p:txBody>
          <a:bodyPr>
            <a:normAutofit lnSpcReduction="10000"/>
          </a:bodyPr>
          <a:lstStyle/>
          <a:p>
            <a:r>
              <a:rPr lang="en-US" sz="2000" dirty="0"/>
              <a:t>The truck transporting the MQXFA11 magnet from LBNL to BNL was rear ended by another truck.  </a:t>
            </a:r>
          </a:p>
          <a:p>
            <a:r>
              <a:rPr lang="en-US" sz="2000" dirty="0"/>
              <a:t>The main hit took place on the right back corner. During the incident the truck rear axle disengaged as displayed below. Nobody was injured.</a:t>
            </a:r>
          </a:p>
          <a:p>
            <a:r>
              <a:rPr lang="en-US" sz="2000" dirty="0"/>
              <a:t>The magnet was moved to FNAL. Upon arrival a visual inspection was performed followed by electrical checkout, metrology survey, analysis of the fiber optic sensors and accelerometer data analysis </a:t>
            </a:r>
          </a:p>
          <a:p>
            <a:pPr lvl="1"/>
            <a:r>
              <a:rPr lang="en-US" sz="1600" dirty="0"/>
              <a:t>Max shock: 6 or 10 g vertical (depending on the device in the same accelerometer unit)</a:t>
            </a:r>
          </a:p>
          <a:p>
            <a:pPr lvl="1"/>
            <a:r>
              <a:rPr lang="en-US" sz="1600" dirty="0"/>
              <a:t>Duration: 5 </a:t>
            </a:r>
            <a:r>
              <a:rPr lang="en-US" sz="1600" dirty="0" err="1"/>
              <a:t>ms</a:t>
            </a:r>
            <a:endParaRPr lang="en-US" sz="1600" dirty="0"/>
          </a:p>
          <a:p>
            <a:r>
              <a:rPr lang="en-US" sz="2000" dirty="0"/>
              <a:t>All tests and analyses were OK. Magnet was shipped to BNL  </a:t>
            </a:r>
          </a:p>
          <a:p>
            <a:pPr marL="0" indent="0">
              <a:buNone/>
            </a:pPr>
            <a:endParaRPr lang="en-US" sz="2400" dirty="0"/>
          </a:p>
        </p:txBody>
      </p:sp>
      <p:pic>
        <p:nvPicPr>
          <p:cNvPr id="6" name="Picture 5">
            <a:extLst>
              <a:ext uri="{FF2B5EF4-FFF2-40B4-BE49-F238E27FC236}">
                <a16:creationId xmlns:a16="http://schemas.microsoft.com/office/drawing/2014/main" id="{E54E2F6A-4E4A-4320-99CE-DD42B76BC8C2}"/>
              </a:ext>
            </a:extLst>
          </p:cNvPr>
          <p:cNvPicPr>
            <a:picLocks noChangeAspect="1"/>
          </p:cNvPicPr>
          <p:nvPr/>
        </p:nvPicPr>
        <p:blipFill rotWithShape="1">
          <a:blip r:embed="rId4"/>
          <a:srcRect l="16532" r="19984"/>
          <a:stretch/>
        </p:blipFill>
        <p:spPr>
          <a:xfrm>
            <a:off x="-1649" y="4057599"/>
            <a:ext cx="2036132" cy="1603649"/>
          </a:xfrm>
          <a:prstGeom prst="rect">
            <a:avLst/>
          </a:prstGeom>
        </p:spPr>
      </p:pic>
      <p:sp>
        <p:nvSpPr>
          <p:cNvPr id="11" name="TextBox 10">
            <a:extLst>
              <a:ext uri="{FF2B5EF4-FFF2-40B4-BE49-F238E27FC236}">
                <a16:creationId xmlns:a16="http://schemas.microsoft.com/office/drawing/2014/main" id="{7A0387F1-9DE1-4AF5-B8F6-20DE2961A8DD}"/>
              </a:ext>
            </a:extLst>
          </p:cNvPr>
          <p:cNvSpPr txBox="1"/>
          <p:nvPr/>
        </p:nvSpPr>
        <p:spPr>
          <a:xfrm>
            <a:off x="5004048" y="6580461"/>
            <a:ext cx="1800200" cy="276999"/>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Courtesy of J. Blowers</a:t>
            </a:r>
          </a:p>
        </p:txBody>
      </p:sp>
      <p:sp>
        <p:nvSpPr>
          <p:cNvPr id="12" name="TextBox 11">
            <a:extLst>
              <a:ext uri="{FF2B5EF4-FFF2-40B4-BE49-F238E27FC236}">
                <a16:creationId xmlns:a16="http://schemas.microsoft.com/office/drawing/2014/main" id="{5213A164-9C9B-4986-A51E-F4501089C17D}"/>
              </a:ext>
            </a:extLst>
          </p:cNvPr>
          <p:cNvSpPr txBox="1"/>
          <p:nvPr/>
        </p:nvSpPr>
        <p:spPr>
          <a:xfrm>
            <a:off x="113631" y="5661248"/>
            <a:ext cx="1800200" cy="276999"/>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Courtesy of T. Cruise</a:t>
            </a:r>
          </a:p>
        </p:txBody>
      </p:sp>
      <p:pic>
        <p:nvPicPr>
          <p:cNvPr id="7" name="Picture 6">
            <a:extLst>
              <a:ext uri="{FF2B5EF4-FFF2-40B4-BE49-F238E27FC236}">
                <a16:creationId xmlns:a16="http://schemas.microsoft.com/office/drawing/2014/main" id="{2DFF77D7-CBA5-40B5-9F70-2C1B056E9308}"/>
              </a:ext>
            </a:extLst>
          </p:cNvPr>
          <p:cNvPicPr>
            <a:picLocks noChangeAspect="1"/>
          </p:cNvPicPr>
          <p:nvPr/>
        </p:nvPicPr>
        <p:blipFill>
          <a:blip r:embed="rId5"/>
          <a:stretch>
            <a:fillRect/>
          </a:stretch>
        </p:blipFill>
        <p:spPr>
          <a:xfrm>
            <a:off x="2192316" y="1812358"/>
            <a:ext cx="6804248" cy="4411607"/>
          </a:xfrm>
          <a:prstGeom prst="rect">
            <a:avLst/>
          </a:prstGeom>
        </p:spPr>
      </p:pic>
      <p:sp>
        <p:nvSpPr>
          <p:cNvPr id="13" name="TextBox 12">
            <a:extLst>
              <a:ext uri="{FF2B5EF4-FFF2-40B4-BE49-F238E27FC236}">
                <a16:creationId xmlns:a16="http://schemas.microsoft.com/office/drawing/2014/main" id="{BCC28C09-9622-43F0-A2E0-07325F465447}"/>
              </a:ext>
            </a:extLst>
          </p:cNvPr>
          <p:cNvSpPr txBox="1"/>
          <p:nvPr/>
        </p:nvSpPr>
        <p:spPr>
          <a:xfrm>
            <a:off x="6956514" y="6178334"/>
            <a:ext cx="2016224" cy="276999"/>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Courtesy of A. Ben Yahia</a:t>
            </a:r>
          </a:p>
        </p:txBody>
      </p:sp>
      <p:sp>
        <p:nvSpPr>
          <p:cNvPr id="8" name="Rectangle 7">
            <a:extLst>
              <a:ext uri="{FF2B5EF4-FFF2-40B4-BE49-F238E27FC236}">
                <a16:creationId xmlns:a16="http://schemas.microsoft.com/office/drawing/2014/main" id="{A5C55E63-5493-4117-83C2-D80DAEC376DB}"/>
              </a:ext>
            </a:extLst>
          </p:cNvPr>
          <p:cNvSpPr/>
          <p:nvPr/>
        </p:nvSpPr>
        <p:spPr>
          <a:xfrm>
            <a:off x="2478928" y="6425206"/>
            <a:ext cx="2210862" cy="369332"/>
          </a:xfrm>
          <a:prstGeom prst="rect">
            <a:avLst/>
          </a:prstGeom>
          <a:ln>
            <a:solidFill>
              <a:srgbClr val="B4C6E7"/>
            </a:solidFill>
          </a:ln>
        </p:spPr>
        <p:txBody>
          <a:bodyPr wrap="none">
            <a:spAutoFit/>
          </a:bodyPr>
          <a:lstStyle/>
          <a:p>
            <a:r>
              <a:rPr lang="en-US" dirty="0"/>
              <a:t>Nobody was injured</a:t>
            </a:r>
          </a:p>
        </p:txBody>
      </p:sp>
    </p:spTree>
    <p:extLst>
      <p:ext uri="{BB962C8B-B14F-4D97-AF65-F5344CB8AC3E}">
        <p14:creationId xmlns:p14="http://schemas.microsoft.com/office/powerpoint/2010/main" val="33899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34610-12F4-4333-94D7-707C32681678}"/>
              </a:ext>
            </a:extLst>
          </p:cNvPr>
          <p:cNvSpPr>
            <a:spLocks noGrp="1"/>
          </p:cNvSpPr>
          <p:nvPr>
            <p:ph type="title"/>
          </p:nvPr>
        </p:nvSpPr>
        <p:spPr>
          <a:xfrm>
            <a:off x="634686" y="0"/>
            <a:ext cx="7920000" cy="720000"/>
          </a:xfrm>
        </p:spPr>
        <p:txBody>
          <a:bodyPr/>
          <a:lstStyle/>
          <a:p>
            <a:r>
              <a:rPr lang="en-US" dirty="0"/>
              <a:t>Conclusions</a:t>
            </a:r>
          </a:p>
        </p:txBody>
      </p:sp>
      <p:sp>
        <p:nvSpPr>
          <p:cNvPr id="3" name="Content Placeholder 2">
            <a:extLst>
              <a:ext uri="{FF2B5EF4-FFF2-40B4-BE49-F238E27FC236}">
                <a16:creationId xmlns:a16="http://schemas.microsoft.com/office/drawing/2014/main" id="{C266B648-30E2-4B09-8BC3-1B9CF57567AB}"/>
              </a:ext>
            </a:extLst>
          </p:cNvPr>
          <p:cNvSpPr>
            <a:spLocks noGrp="1"/>
          </p:cNvSpPr>
          <p:nvPr>
            <p:ph idx="1"/>
          </p:nvPr>
        </p:nvSpPr>
        <p:spPr>
          <a:xfrm>
            <a:off x="193327" y="718888"/>
            <a:ext cx="8862807" cy="5579926"/>
          </a:xfrm>
        </p:spPr>
        <p:txBody>
          <a:bodyPr>
            <a:normAutofit/>
          </a:bodyPr>
          <a:lstStyle/>
          <a:p>
            <a:pPr>
              <a:spcBef>
                <a:spcPts val="1200"/>
              </a:spcBef>
            </a:pPr>
            <a:r>
              <a:rPr lang="en-US" dirty="0"/>
              <a:t>6 out 8 magnets met vertical test requirements </a:t>
            </a:r>
          </a:p>
          <a:p>
            <a:pPr>
              <a:spcBef>
                <a:spcPts val="1200"/>
              </a:spcBef>
            </a:pPr>
            <a:r>
              <a:rPr lang="en-US" dirty="0"/>
              <a:t>MQXFA07/08 </a:t>
            </a:r>
            <a:r>
              <a:rPr lang="en-US" u="sng" dirty="0"/>
              <a:t>“smoking gun” was found</a:t>
            </a:r>
          </a:p>
          <a:p>
            <a:pPr lvl="1">
              <a:spcBef>
                <a:spcPts val="1200"/>
              </a:spcBef>
            </a:pPr>
            <a:r>
              <a:rPr lang="en-US" dirty="0"/>
              <a:t>Mechanism is understood </a:t>
            </a:r>
            <a:endParaRPr lang="en-US" u="sng" dirty="0"/>
          </a:p>
          <a:p>
            <a:pPr lvl="1">
              <a:spcBef>
                <a:spcPts val="1200"/>
              </a:spcBef>
            </a:pPr>
            <a:r>
              <a:rPr lang="en-US" dirty="0"/>
              <a:t>COVID restrictions and lockdown contributed to the degradation mechanism</a:t>
            </a:r>
          </a:p>
          <a:p>
            <a:pPr lvl="1">
              <a:spcBef>
                <a:spcPts val="1200"/>
              </a:spcBef>
            </a:pPr>
            <a:r>
              <a:rPr lang="en-US" dirty="0"/>
              <a:t>Design change (larger gaps) and Specification revision (minimum gaps spec.) are going to </a:t>
            </a:r>
            <a:r>
              <a:rPr lang="en-US" u="sng" dirty="0"/>
              <a:t>prevent reoccurrence in future magnets</a:t>
            </a:r>
          </a:p>
          <a:p>
            <a:pPr lvl="1">
              <a:spcBef>
                <a:spcPts val="1200"/>
              </a:spcBef>
            </a:pPr>
            <a:r>
              <a:rPr lang="en-US" dirty="0"/>
              <a:t>MQXFA10 &amp; MQXFA11 demonstrated that this issue is over</a:t>
            </a:r>
          </a:p>
          <a:p>
            <a:pPr>
              <a:spcBef>
                <a:spcPts val="1200"/>
              </a:spcBef>
            </a:pPr>
            <a:r>
              <a:rPr lang="en-US" dirty="0"/>
              <a:t>MQXFA05 demonstrated </a:t>
            </a:r>
            <a:r>
              <a:rPr lang="en-US" b="1" dirty="0"/>
              <a:t>Endurance</a:t>
            </a:r>
          </a:p>
          <a:p>
            <a:pPr>
              <a:spcBef>
                <a:spcPts val="1200"/>
              </a:spcBef>
            </a:pPr>
            <a:r>
              <a:rPr lang="en-US" dirty="0"/>
              <a:t>MQXFA11 demonstrated </a:t>
            </a:r>
            <a:r>
              <a:rPr lang="en-US" b="1" dirty="0"/>
              <a:t>Resilience</a:t>
            </a:r>
          </a:p>
          <a:p>
            <a:pPr>
              <a:spcBef>
                <a:spcPts val="1200"/>
              </a:spcBef>
            </a:pPr>
            <a:endParaRPr lang="en-US" dirty="0"/>
          </a:p>
        </p:txBody>
      </p:sp>
      <p:sp>
        <p:nvSpPr>
          <p:cNvPr id="4" name="Slide Number Placeholder 3">
            <a:extLst>
              <a:ext uri="{FF2B5EF4-FFF2-40B4-BE49-F238E27FC236}">
                <a16:creationId xmlns:a16="http://schemas.microsoft.com/office/drawing/2014/main" id="{2F059108-75D9-4DCA-BF51-71E01BF48D3C}"/>
              </a:ext>
            </a:extLst>
          </p:cNvPr>
          <p:cNvSpPr>
            <a:spLocks noGrp="1"/>
          </p:cNvSpPr>
          <p:nvPr>
            <p:ph type="sldNum" sz="quarter" idx="12"/>
          </p:nvPr>
        </p:nvSpPr>
        <p:spPr/>
        <p:txBody>
          <a:bodyPr/>
          <a:lstStyle/>
          <a:p>
            <a:fld id="{BFDCA1C4-9514-7B4F-976F-D92F7E296653}" type="slidenum">
              <a:rPr lang="fr-FR" smtClean="0"/>
              <a:pPr/>
              <a:t>27</a:t>
            </a:fld>
            <a:endParaRPr lang="fr-FR" dirty="0"/>
          </a:p>
        </p:txBody>
      </p:sp>
      <p:sp>
        <p:nvSpPr>
          <p:cNvPr id="5" name="Footer Placeholder 4">
            <a:extLst>
              <a:ext uri="{FF2B5EF4-FFF2-40B4-BE49-F238E27FC236}">
                <a16:creationId xmlns:a16="http://schemas.microsoft.com/office/drawing/2014/main" id="{DC38F098-8128-470C-A095-D6B3182D81C7}"/>
              </a:ext>
            </a:extLst>
          </p:cNvPr>
          <p:cNvSpPr>
            <a:spLocks noGrp="1"/>
          </p:cNvSpPr>
          <p:nvPr>
            <p:ph type="ftr" sz="quarter" idx="3"/>
          </p:nvPr>
        </p:nvSpPr>
        <p:spPr/>
        <p:txBody>
          <a:bodyPr/>
          <a:lstStyle/>
          <a:p>
            <a:r>
              <a:rPr lang="en-US"/>
              <a:t>HL-LHC AUP Rebaseline DOE Rev.  – Dec. 13–15 2022</a:t>
            </a:r>
            <a:endParaRPr lang="en-GB" dirty="0"/>
          </a:p>
        </p:txBody>
      </p:sp>
    </p:spTree>
    <p:extLst>
      <p:ext uri="{BB962C8B-B14F-4D97-AF65-F5344CB8AC3E}">
        <p14:creationId xmlns:p14="http://schemas.microsoft.com/office/powerpoint/2010/main" val="1959637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897F-B30E-4848-86B0-E9163DD66347}"/>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8FFA0092-50C2-4387-BB4B-BFD79576C04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ECB55A8-6B29-4253-98DB-268487CDD4DE}"/>
              </a:ext>
            </a:extLst>
          </p:cNvPr>
          <p:cNvSpPr>
            <a:spLocks noGrp="1"/>
          </p:cNvSpPr>
          <p:nvPr>
            <p:ph type="sldNum" sz="quarter" idx="12"/>
          </p:nvPr>
        </p:nvSpPr>
        <p:spPr/>
        <p:txBody>
          <a:bodyPr/>
          <a:lstStyle/>
          <a:p>
            <a:fld id="{BFDCA1C4-9514-7B4F-976F-D92F7E296653}" type="slidenum">
              <a:rPr lang="fr-FR" smtClean="0"/>
              <a:pPr/>
              <a:t>28</a:t>
            </a:fld>
            <a:endParaRPr lang="fr-FR"/>
          </a:p>
        </p:txBody>
      </p:sp>
      <p:sp>
        <p:nvSpPr>
          <p:cNvPr id="5" name="Footer Placeholder 4">
            <a:extLst>
              <a:ext uri="{FF2B5EF4-FFF2-40B4-BE49-F238E27FC236}">
                <a16:creationId xmlns:a16="http://schemas.microsoft.com/office/drawing/2014/main" id="{7D8A85D9-3333-49FC-B35D-326525AF5887}"/>
              </a:ext>
            </a:extLst>
          </p:cNvPr>
          <p:cNvSpPr>
            <a:spLocks noGrp="1"/>
          </p:cNvSpPr>
          <p:nvPr>
            <p:ph type="ftr" sz="quarter" idx="11"/>
          </p:nvPr>
        </p:nvSpPr>
        <p:spPr/>
        <p:txBody>
          <a:bodyPr/>
          <a:lstStyle/>
          <a:p>
            <a:r>
              <a:rPr lang="en-US" noProof="0"/>
              <a:t>HL-LHC AUP Rebaseline DOE Rev.  – Dec. 13–15 2022</a:t>
            </a:r>
            <a:endParaRPr lang="en-GB" noProof="0" dirty="0"/>
          </a:p>
        </p:txBody>
      </p:sp>
    </p:spTree>
    <p:extLst>
      <p:ext uri="{BB962C8B-B14F-4D97-AF65-F5344CB8AC3E}">
        <p14:creationId xmlns:p14="http://schemas.microsoft.com/office/powerpoint/2010/main" val="1031885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A88C-4F12-4FB4-95C7-74EA117CA072}"/>
              </a:ext>
            </a:extLst>
          </p:cNvPr>
          <p:cNvSpPr>
            <a:spLocks noGrp="1"/>
          </p:cNvSpPr>
          <p:nvPr>
            <p:ph type="title"/>
          </p:nvPr>
        </p:nvSpPr>
        <p:spPr>
          <a:xfrm>
            <a:off x="612000" y="180000"/>
            <a:ext cx="7920000" cy="720000"/>
          </a:xfrm>
        </p:spPr>
        <p:txBody>
          <a:bodyPr/>
          <a:lstStyle/>
          <a:p>
            <a:r>
              <a:rPr lang="en-US" dirty="0"/>
              <a:t>MQXFA08 Quench History</a:t>
            </a:r>
          </a:p>
        </p:txBody>
      </p:sp>
      <p:sp>
        <p:nvSpPr>
          <p:cNvPr id="4" name="Slide Number Placeholder 3">
            <a:extLst>
              <a:ext uri="{FF2B5EF4-FFF2-40B4-BE49-F238E27FC236}">
                <a16:creationId xmlns:a16="http://schemas.microsoft.com/office/drawing/2014/main" id="{75C56780-224F-4FAE-82A0-5D4EEE5868EC}"/>
              </a:ext>
            </a:extLst>
          </p:cNvPr>
          <p:cNvSpPr>
            <a:spLocks noGrp="1"/>
          </p:cNvSpPr>
          <p:nvPr>
            <p:ph type="sldNum" sz="quarter" idx="12"/>
          </p:nvPr>
        </p:nvSpPr>
        <p:spPr/>
        <p:txBody>
          <a:bodyPr/>
          <a:lstStyle/>
          <a:p>
            <a:fld id="{BFDCA1C4-9514-7B4F-976F-D92F7E296653}" type="slidenum">
              <a:rPr lang="fr-FR" smtClean="0"/>
              <a:pPr/>
              <a:t>29</a:t>
            </a:fld>
            <a:endParaRPr lang="fr-FR" dirty="0"/>
          </a:p>
        </p:txBody>
      </p:sp>
      <p:sp>
        <p:nvSpPr>
          <p:cNvPr id="5" name="Footer Placeholder 4">
            <a:extLst>
              <a:ext uri="{FF2B5EF4-FFF2-40B4-BE49-F238E27FC236}">
                <a16:creationId xmlns:a16="http://schemas.microsoft.com/office/drawing/2014/main" id="{247DDDC4-B996-438E-8D18-CDE26936D1D5}"/>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Rebaseline DOE Rev.  – Dec. 13–15 2022</a:t>
            </a:r>
            <a:endParaRPr lang="en-GB" dirty="0"/>
          </a:p>
        </p:txBody>
      </p:sp>
      <p:pic>
        <p:nvPicPr>
          <p:cNvPr id="1027" name="Picture 1" descr="image001">
            <a:extLst>
              <a:ext uri="{FF2B5EF4-FFF2-40B4-BE49-F238E27FC236}">
                <a16:creationId xmlns:a16="http://schemas.microsoft.com/office/drawing/2014/main" id="{00827ABB-A0A4-4775-A33B-D10F54053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3" y="980728"/>
            <a:ext cx="913447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80B263F-8294-450A-B313-1E68BCA28C89}"/>
              </a:ext>
            </a:extLst>
          </p:cNvPr>
          <p:cNvSpPr txBox="1"/>
          <p:nvPr/>
        </p:nvSpPr>
        <p:spPr>
          <a:xfrm>
            <a:off x="6016934" y="3202058"/>
            <a:ext cx="2160239" cy="584775"/>
          </a:xfrm>
          <a:prstGeom prst="rect">
            <a:avLst/>
          </a:prstGeom>
          <a:solidFill>
            <a:schemeClr val="accent1">
              <a:lumMod val="20000"/>
              <a:lumOff val="80000"/>
            </a:schemeClr>
          </a:solidFill>
        </p:spPr>
        <p:txBody>
          <a:bodyPr wrap="square" rtlCol="0">
            <a:spAutoFit/>
          </a:bodyPr>
          <a:lstStyle/>
          <a:p>
            <a:r>
              <a:rPr lang="en-US" sz="1600" dirty="0"/>
              <a:t>Fixed 42-nohm splice to test facility</a:t>
            </a:r>
          </a:p>
        </p:txBody>
      </p:sp>
      <p:sp>
        <p:nvSpPr>
          <p:cNvPr id="13" name="TextBox 12">
            <a:extLst>
              <a:ext uri="{FF2B5EF4-FFF2-40B4-BE49-F238E27FC236}">
                <a16:creationId xmlns:a16="http://schemas.microsoft.com/office/drawing/2014/main" id="{1EF1E936-293C-45A1-ADC3-96D30FA1DC40}"/>
              </a:ext>
            </a:extLst>
          </p:cNvPr>
          <p:cNvSpPr txBox="1"/>
          <p:nvPr/>
        </p:nvSpPr>
        <p:spPr>
          <a:xfrm>
            <a:off x="7097054" y="3867561"/>
            <a:ext cx="2026568" cy="584775"/>
          </a:xfrm>
          <a:prstGeom prst="rect">
            <a:avLst/>
          </a:prstGeom>
          <a:solidFill>
            <a:schemeClr val="accent1">
              <a:lumMod val="20000"/>
              <a:lumOff val="80000"/>
            </a:schemeClr>
          </a:solidFill>
        </p:spPr>
        <p:txBody>
          <a:bodyPr wrap="square" rtlCol="0">
            <a:spAutoFit/>
          </a:bodyPr>
          <a:lstStyle/>
          <a:p>
            <a:r>
              <a:rPr lang="en-US" sz="1600" dirty="0"/>
              <a:t>Connected voltage taps to coil 213 LE</a:t>
            </a:r>
          </a:p>
        </p:txBody>
      </p:sp>
    </p:spTree>
    <p:extLst>
      <p:ext uri="{BB962C8B-B14F-4D97-AF65-F5344CB8AC3E}">
        <p14:creationId xmlns:p14="http://schemas.microsoft.com/office/powerpoint/2010/main" val="323101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420E96-8E1D-4C73-8160-3986013EA3A7}"/>
              </a:ext>
            </a:extLst>
          </p:cNvPr>
          <p:cNvSpPr>
            <a:spLocks noGrp="1"/>
          </p:cNvSpPr>
          <p:nvPr>
            <p:ph type="sldNum" sz="quarter" idx="12"/>
          </p:nvPr>
        </p:nvSpPr>
        <p:spPr/>
        <p:txBody>
          <a:bodyPr/>
          <a:lstStyle/>
          <a:p>
            <a:fld id="{BFDCA1C4-9514-7B4F-976F-D92F7E296653}" type="slidenum">
              <a:rPr lang="fr-FR" smtClean="0"/>
              <a:pPr/>
              <a:t>3</a:t>
            </a:fld>
            <a:endParaRPr lang="fr-FR"/>
          </a:p>
        </p:txBody>
      </p:sp>
      <p:sp>
        <p:nvSpPr>
          <p:cNvPr id="5" name="Footer Placeholder 4">
            <a:extLst>
              <a:ext uri="{FF2B5EF4-FFF2-40B4-BE49-F238E27FC236}">
                <a16:creationId xmlns:a16="http://schemas.microsoft.com/office/drawing/2014/main" id="{24B60D61-F4FB-420A-90EB-5CB20644C7AB}"/>
              </a:ext>
            </a:extLst>
          </p:cNvPr>
          <p:cNvSpPr>
            <a:spLocks noGrp="1"/>
          </p:cNvSpPr>
          <p:nvPr>
            <p:ph type="ftr" sz="quarter" idx="3"/>
          </p:nvPr>
        </p:nvSpPr>
        <p:spPr>
          <a:xfrm>
            <a:off x="1835696" y="6318000"/>
            <a:ext cx="4608512"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Rebaseline DOE Rev.  – Dec. 13–15 2022</a:t>
            </a:r>
            <a:endParaRPr lang="en-GB" dirty="0"/>
          </a:p>
        </p:txBody>
      </p:sp>
      <p:sp>
        <p:nvSpPr>
          <p:cNvPr id="8" name="Title 1">
            <a:extLst>
              <a:ext uri="{FF2B5EF4-FFF2-40B4-BE49-F238E27FC236}">
                <a16:creationId xmlns:a16="http://schemas.microsoft.com/office/drawing/2014/main" id="{1EEE8A5B-7806-410D-90CE-D03CEB12D3B8}"/>
              </a:ext>
            </a:extLst>
          </p:cNvPr>
          <p:cNvSpPr>
            <a:spLocks noGrp="1"/>
          </p:cNvSpPr>
          <p:nvPr>
            <p:ph type="title"/>
          </p:nvPr>
        </p:nvSpPr>
        <p:spPr>
          <a:xfrm>
            <a:off x="612000" y="69196"/>
            <a:ext cx="6912328" cy="720000"/>
          </a:xfrm>
        </p:spPr>
        <p:txBody>
          <a:bodyPr/>
          <a:lstStyle/>
          <a:p>
            <a:r>
              <a:rPr lang="en-US" dirty="0"/>
              <a:t>MQXFA Vertical Test</a:t>
            </a:r>
          </a:p>
        </p:txBody>
      </p:sp>
      <p:sp>
        <p:nvSpPr>
          <p:cNvPr id="9" name="Content Placeholder 2">
            <a:extLst>
              <a:ext uri="{FF2B5EF4-FFF2-40B4-BE49-F238E27FC236}">
                <a16:creationId xmlns:a16="http://schemas.microsoft.com/office/drawing/2014/main" id="{6E9FE090-76CC-4A85-933C-85AC473461AE}"/>
              </a:ext>
            </a:extLst>
          </p:cNvPr>
          <p:cNvSpPr>
            <a:spLocks noGrp="1"/>
          </p:cNvSpPr>
          <p:nvPr>
            <p:ph idx="1"/>
          </p:nvPr>
        </p:nvSpPr>
        <p:spPr>
          <a:xfrm>
            <a:off x="-252536" y="796878"/>
            <a:ext cx="7920000" cy="4906963"/>
          </a:xfrm>
        </p:spPr>
        <p:txBody>
          <a:bodyPr/>
          <a:lstStyle/>
          <a:p>
            <a:pPr lvl="1"/>
            <a:r>
              <a:rPr lang="en-US" dirty="0"/>
              <a:t>MQXFA magnets are vertically tested at BNL</a:t>
            </a:r>
          </a:p>
          <a:p>
            <a:pPr lvl="1"/>
            <a:r>
              <a:rPr lang="en-US" dirty="0"/>
              <a:t>Test plan demonstrates: </a:t>
            </a:r>
          </a:p>
          <a:p>
            <a:pPr lvl="2"/>
            <a:r>
              <a:rPr lang="en-US" dirty="0"/>
              <a:t>Holding at </a:t>
            </a:r>
            <a:r>
              <a:rPr lang="en-US" b="1" dirty="0"/>
              <a:t>Acceptance Current</a:t>
            </a:r>
            <a:r>
              <a:rPr lang="en-US" dirty="0"/>
              <a:t>: Nominal + 300 A</a:t>
            </a:r>
          </a:p>
          <a:p>
            <a:pPr lvl="2"/>
            <a:r>
              <a:rPr lang="en-US" b="1" dirty="0"/>
              <a:t>Temperature margin</a:t>
            </a:r>
            <a:r>
              <a:rPr lang="en-US" dirty="0"/>
              <a:t>: Nominal </a:t>
            </a:r>
            <a:r>
              <a:rPr lang="en-US" dirty="0" err="1"/>
              <a:t>curr</a:t>
            </a:r>
            <a:r>
              <a:rPr lang="en-US" dirty="0"/>
              <a:t>. at 4.5 K	</a:t>
            </a:r>
          </a:p>
          <a:p>
            <a:pPr lvl="2"/>
            <a:r>
              <a:rPr lang="en-US" b="1" dirty="0"/>
              <a:t>Memory after thermal cycle</a:t>
            </a:r>
          </a:p>
          <a:p>
            <a:pPr lvl="2"/>
            <a:r>
              <a:rPr lang="en-US" dirty="0"/>
              <a:t>Other requirements (next slide)</a:t>
            </a:r>
          </a:p>
          <a:p>
            <a:pPr lvl="1"/>
            <a:endParaRPr lang="en-US" dirty="0"/>
          </a:p>
          <a:p>
            <a:pPr marL="457200" lvl="1" indent="0">
              <a:buNone/>
            </a:pPr>
            <a:endParaRPr lang="en-US" dirty="0"/>
          </a:p>
        </p:txBody>
      </p:sp>
      <p:pic>
        <p:nvPicPr>
          <p:cNvPr id="11" name="Picture 10">
            <a:extLst>
              <a:ext uri="{FF2B5EF4-FFF2-40B4-BE49-F238E27FC236}">
                <a16:creationId xmlns:a16="http://schemas.microsoft.com/office/drawing/2014/main" id="{FCD60615-C75B-4BC4-8402-A3B75E65C4FF}"/>
              </a:ext>
            </a:extLst>
          </p:cNvPr>
          <p:cNvPicPr>
            <a:picLocks noChangeAspect="1"/>
          </p:cNvPicPr>
          <p:nvPr/>
        </p:nvPicPr>
        <p:blipFill>
          <a:blip r:embed="rId2"/>
          <a:stretch>
            <a:fillRect/>
          </a:stretch>
        </p:blipFill>
        <p:spPr>
          <a:xfrm>
            <a:off x="7308304" y="24536"/>
            <a:ext cx="1835697" cy="6833464"/>
          </a:xfrm>
          <a:prstGeom prst="rect">
            <a:avLst/>
          </a:prstGeom>
        </p:spPr>
      </p:pic>
      <p:sp>
        <p:nvSpPr>
          <p:cNvPr id="14" name="Slide Number Placeholder 3">
            <a:extLst>
              <a:ext uri="{FF2B5EF4-FFF2-40B4-BE49-F238E27FC236}">
                <a16:creationId xmlns:a16="http://schemas.microsoft.com/office/drawing/2014/main" id="{60ED2531-0F5E-4B8B-B631-85C62BB4C827}"/>
              </a:ext>
            </a:extLst>
          </p:cNvPr>
          <p:cNvSpPr txBox="1">
            <a:spLocks/>
          </p:cNvSpPr>
          <p:nvPr/>
        </p:nvSpPr>
        <p:spPr>
          <a:xfrm flipH="1">
            <a:off x="8748464" y="6573771"/>
            <a:ext cx="288032" cy="236112"/>
          </a:xfrm>
          <a:prstGeom prst="rect">
            <a:avLst/>
          </a:prstGeom>
          <a:solidFill>
            <a:schemeClr val="bg1"/>
          </a:solidFill>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BFDCA1C4-9514-7B4F-976F-D92F7E296653}" type="slidenum">
              <a:rPr lang="fr-FR" b="1" smtClean="0">
                <a:solidFill>
                  <a:schemeClr val="tx2"/>
                </a:solidFill>
                <a:latin typeface="Arial"/>
              </a:rPr>
              <a:pPr algn="ctr">
                <a:defRPr/>
              </a:pPr>
              <a:t>3</a:t>
            </a:fld>
            <a:endParaRPr lang="fr-FR" b="1" dirty="0">
              <a:solidFill>
                <a:schemeClr val="tx2"/>
              </a:solidFill>
              <a:latin typeface="Arial"/>
            </a:endParaRPr>
          </a:p>
        </p:txBody>
      </p:sp>
      <p:pic>
        <p:nvPicPr>
          <p:cNvPr id="2" name="Picture 1">
            <a:extLst>
              <a:ext uri="{FF2B5EF4-FFF2-40B4-BE49-F238E27FC236}">
                <a16:creationId xmlns:a16="http://schemas.microsoft.com/office/drawing/2014/main" id="{363E8E70-222B-4408-A678-1383FC499FB6}"/>
              </a:ext>
            </a:extLst>
          </p:cNvPr>
          <p:cNvPicPr>
            <a:picLocks noChangeAspect="1"/>
          </p:cNvPicPr>
          <p:nvPr/>
        </p:nvPicPr>
        <p:blipFill>
          <a:blip r:embed="rId3"/>
          <a:stretch>
            <a:fillRect/>
          </a:stretch>
        </p:blipFill>
        <p:spPr>
          <a:xfrm>
            <a:off x="1312445" y="3284984"/>
            <a:ext cx="5419795" cy="3540980"/>
          </a:xfrm>
          <a:prstGeom prst="rect">
            <a:avLst/>
          </a:prstGeom>
        </p:spPr>
      </p:pic>
      <p:cxnSp>
        <p:nvCxnSpPr>
          <p:cNvPr id="6" name="Straight Arrow Connector 5">
            <a:extLst>
              <a:ext uri="{FF2B5EF4-FFF2-40B4-BE49-F238E27FC236}">
                <a16:creationId xmlns:a16="http://schemas.microsoft.com/office/drawing/2014/main" id="{308215C4-0878-400C-AC02-3A4A7039DE59}"/>
              </a:ext>
            </a:extLst>
          </p:cNvPr>
          <p:cNvCxnSpPr/>
          <p:nvPr/>
        </p:nvCxnSpPr>
        <p:spPr>
          <a:xfrm>
            <a:off x="2195736" y="1988840"/>
            <a:ext cx="1224136" cy="2160240"/>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FECA074-A673-4853-A474-13B43C523E97}"/>
              </a:ext>
            </a:extLst>
          </p:cNvPr>
          <p:cNvCxnSpPr>
            <a:cxnSpLocks/>
          </p:cNvCxnSpPr>
          <p:nvPr/>
        </p:nvCxnSpPr>
        <p:spPr>
          <a:xfrm flipH="1">
            <a:off x="4716016" y="2348880"/>
            <a:ext cx="540060" cy="1872208"/>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357A59F-F8BB-4F97-9143-2E4B089A9791}"/>
              </a:ext>
            </a:extLst>
          </p:cNvPr>
          <p:cNvCxnSpPr>
            <a:cxnSpLocks/>
          </p:cNvCxnSpPr>
          <p:nvPr/>
        </p:nvCxnSpPr>
        <p:spPr>
          <a:xfrm>
            <a:off x="3572272" y="2750158"/>
            <a:ext cx="1359768" cy="1478612"/>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3B4120C-8E55-47F4-8E95-BBEC0DC8B609}"/>
              </a:ext>
            </a:extLst>
          </p:cNvPr>
          <p:cNvSpPr txBox="1"/>
          <p:nvPr/>
        </p:nvSpPr>
        <p:spPr>
          <a:xfrm>
            <a:off x="6873769" y="6485861"/>
            <a:ext cx="1874695" cy="369332"/>
          </a:xfrm>
          <a:prstGeom prst="rect">
            <a:avLst/>
          </a:prstGeom>
          <a:solidFill>
            <a:schemeClr val="bg1"/>
          </a:solidFill>
          <a:ln>
            <a:solidFill>
              <a:schemeClr val="tx2">
                <a:lumMod val="50000"/>
              </a:schemeClr>
            </a:solidFill>
          </a:ln>
        </p:spPr>
        <p:txBody>
          <a:bodyPr wrap="square" rtlCol="0">
            <a:spAutoFit/>
          </a:bodyPr>
          <a:lstStyle/>
          <a:p>
            <a:r>
              <a:rPr lang="en-US" dirty="0">
                <a:solidFill>
                  <a:srgbClr val="002060"/>
                </a:solidFill>
              </a:rPr>
              <a:t>MQXFA @ BNL </a:t>
            </a:r>
          </a:p>
        </p:txBody>
      </p:sp>
    </p:spTree>
    <p:extLst>
      <p:ext uri="{BB962C8B-B14F-4D97-AF65-F5344CB8AC3E}">
        <p14:creationId xmlns:p14="http://schemas.microsoft.com/office/powerpoint/2010/main" val="1039930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C50E-651E-4974-8F76-F26E6E96780E}"/>
              </a:ext>
            </a:extLst>
          </p:cNvPr>
          <p:cNvSpPr>
            <a:spLocks noGrp="1"/>
          </p:cNvSpPr>
          <p:nvPr>
            <p:ph type="title"/>
          </p:nvPr>
        </p:nvSpPr>
        <p:spPr>
          <a:xfrm>
            <a:off x="612000" y="-9604"/>
            <a:ext cx="7920000" cy="720000"/>
          </a:xfrm>
        </p:spPr>
        <p:txBody>
          <a:bodyPr/>
          <a:lstStyle/>
          <a:p>
            <a:r>
              <a:rPr lang="en-US" dirty="0"/>
              <a:t>Main Features</a:t>
            </a:r>
          </a:p>
        </p:txBody>
      </p:sp>
      <p:sp>
        <p:nvSpPr>
          <p:cNvPr id="3" name="Content Placeholder 2">
            <a:extLst>
              <a:ext uri="{FF2B5EF4-FFF2-40B4-BE49-F238E27FC236}">
                <a16:creationId xmlns:a16="http://schemas.microsoft.com/office/drawing/2014/main" id="{7001708C-E6CC-4436-B965-C9E7FB486153}"/>
              </a:ext>
            </a:extLst>
          </p:cNvPr>
          <p:cNvSpPr>
            <a:spLocks noGrp="1"/>
          </p:cNvSpPr>
          <p:nvPr>
            <p:ph idx="1"/>
          </p:nvPr>
        </p:nvSpPr>
        <p:spPr>
          <a:xfrm>
            <a:off x="395536" y="710398"/>
            <a:ext cx="8651264" cy="3709614"/>
          </a:xfrm>
        </p:spPr>
        <p:txBody>
          <a:bodyPr>
            <a:normAutofit fontScale="92500" lnSpcReduction="20000"/>
          </a:bodyPr>
          <a:lstStyle/>
          <a:p>
            <a:r>
              <a:rPr lang="en-US" dirty="0"/>
              <a:t>All limiting quenches started in a </a:t>
            </a:r>
            <a:r>
              <a:rPr lang="en-US" u="sng" dirty="0"/>
              <a:t>single coil </a:t>
            </a:r>
            <a:r>
              <a:rPr lang="en-US" dirty="0"/>
              <a:t>(Coil 214) and in the </a:t>
            </a:r>
            <a:r>
              <a:rPr lang="en-US" u="sng" dirty="0"/>
              <a:t>same voltage-tap segment </a:t>
            </a:r>
            <a:r>
              <a:rPr lang="en-US" dirty="0"/>
              <a:t>(A3-A4), in the </a:t>
            </a:r>
            <a:r>
              <a:rPr lang="en-US" u="sng" dirty="0"/>
              <a:t>Lead End </a:t>
            </a:r>
            <a:r>
              <a:rPr lang="en-US" dirty="0"/>
              <a:t>(quench antenna data)</a:t>
            </a:r>
          </a:p>
          <a:p>
            <a:r>
              <a:rPr lang="en-US" u="sng" dirty="0"/>
              <a:t>Reverse temperature dependence</a:t>
            </a:r>
            <a:r>
              <a:rPr lang="en-US" dirty="0"/>
              <a:t>:</a:t>
            </a:r>
          </a:p>
          <a:p>
            <a:pPr lvl="1"/>
            <a:r>
              <a:rPr lang="en-US" dirty="0"/>
              <a:t>higher quench current at 4.5 K than at 1.9 K, with standard 20 A/s ramp rate, </a:t>
            </a:r>
          </a:p>
          <a:p>
            <a:pPr lvl="1"/>
            <a:r>
              <a:rPr lang="en-US" dirty="0"/>
              <a:t>with about 800 A increase at 4.5 K </a:t>
            </a:r>
          </a:p>
          <a:p>
            <a:r>
              <a:rPr lang="en-US" u="sng" dirty="0"/>
              <a:t>Reverse ramp-rate dependence: </a:t>
            </a:r>
          </a:p>
          <a:p>
            <a:pPr lvl="1"/>
            <a:r>
              <a:rPr lang="en-US" dirty="0"/>
              <a:t>higher quench current at ramp rate &gt; 20 A/s, at 1.9 K </a:t>
            </a:r>
          </a:p>
          <a:p>
            <a:pPr lvl="1"/>
            <a:r>
              <a:rPr lang="en-US" dirty="0"/>
              <a:t>with 1486 A and 1332 A increase at 100 and 60 A/s respectively, using the last quench at 20 A/s as reference. </a:t>
            </a:r>
          </a:p>
          <a:p>
            <a:endParaRPr lang="en-US" dirty="0"/>
          </a:p>
        </p:txBody>
      </p:sp>
      <p:sp>
        <p:nvSpPr>
          <p:cNvPr id="4" name="Footer Placeholder 3">
            <a:extLst>
              <a:ext uri="{FF2B5EF4-FFF2-40B4-BE49-F238E27FC236}">
                <a16:creationId xmlns:a16="http://schemas.microsoft.com/office/drawing/2014/main" id="{A4B0C4E3-3BEC-4682-A929-B191F10EF23F}"/>
              </a:ext>
            </a:extLst>
          </p:cNvPr>
          <p:cNvSpPr>
            <a:spLocks noGrp="1"/>
          </p:cNvSpPr>
          <p:nvPr>
            <p:ph type="ftr" sz="quarter" idx="11"/>
          </p:nvPr>
        </p:nvSpPr>
        <p:spPr/>
        <p:txBody>
          <a:bodyPr/>
          <a:lstStyle/>
          <a:p>
            <a:r>
              <a:rPr lang="en-US" noProof="0"/>
              <a:t>HL-LHC AUP Rebaseline DOE Rev.  – Dec. 13–15 2022</a:t>
            </a:r>
            <a:endParaRPr lang="en-GB" noProof="0" dirty="0"/>
          </a:p>
        </p:txBody>
      </p:sp>
      <p:pic>
        <p:nvPicPr>
          <p:cNvPr id="6" name="Picture 5">
            <a:extLst>
              <a:ext uri="{FF2B5EF4-FFF2-40B4-BE49-F238E27FC236}">
                <a16:creationId xmlns:a16="http://schemas.microsoft.com/office/drawing/2014/main" id="{497582F7-006E-4B0D-8D90-81CAB4C5BECB}"/>
              </a:ext>
            </a:extLst>
          </p:cNvPr>
          <p:cNvPicPr>
            <a:picLocks noChangeAspect="1"/>
          </p:cNvPicPr>
          <p:nvPr/>
        </p:nvPicPr>
        <p:blipFill>
          <a:blip r:embed="rId2"/>
          <a:stretch>
            <a:fillRect/>
          </a:stretch>
        </p:blipFill>
        <p:spPr>
          <a:xfrm>
            <a:off x="1043608" y="4969500"/>
            <a:ext cx="3809062" cy="1898075"/>
          </a:xfrm>
          <a:prstGeom prst="rect">
            <a:avLst/>
          </a:prstGeom>
        </p:spPr>
      </p:pic>
      <p:pic>
        <p:nvPicPr>
          <p:cNvPr id="7" name="Picture 6">
            <a:extLst>
              <a:ext uri="{FF2B5EF4-FFF2-40B4-BE49-F238E27FC236}">
                <a16:creationId xmlns:a16="http://schemas.microsoft.com/office/drawing/2014/main" id="{F6E36B9D-6270-4CCF-ADFF-D1216408A378}"/>
              </a:ext>
            </a:extLst>
          </p:cNvPr>
          <p:cNvPicPr>
            <a:picLocks noChangeAspect="1"/>
          </p:cNvPicPr>
          <p:nvPr/>
        </p:nvPicPr>
        <p:blipFill>
          <a:blip r:embed="rId3"/>
          <a:stretch>
            <a:fillRect/>
          </a:stretch>
        </p:blipFill>
        <p:spPr>
          <a:xfrm>
            <a:off x="5148064" y="4444456"/>
            <a:ext cx="3672407" cy="2440927"/>
          </a:xfrm>
          <a:prstGeom prst="rect">
            <a:avLst/>
          </a:prstGeom>
        </p:spPr>
      </p:pic>
      <p:sp>
        <p:nvSpPr>
          <p:cNvPr id="5" name="Slide Number Placeholder 4">
            <a:extLst>
              <a:ext uri="{FF2B5EF4-FFF2-40B4-BE49-F238E27FC236}">
                <a16:creationId xmlns:a16="http://schemas.microsoft.com/office/drawing/2014/main" id="{AFC705E6-DCCB-4EBF-83F6-B2F1CDB879BC}"/>
              </a:ext>
            </a:extLst>
          </p:cNvPr>
          <p:cNvSpPr>
            <a:spLocks noGrp="1"/>
          </p:cNvSpPr>
          <p:nvPr>
            <p:ph type="sldNum" sz="quarter" idx="12"/>
          </p:nvPr>
        </p:nvSpPr>
        <p:spPr/>
        <p:txBody>
          <a:bodyPr/>
          <a:lstStyle/>
          <a:p>
            <a:fld id="{BFDCA1C4-9514-7B4F-976F-D92F7E296653}" type="slidenum">
              <a:rPr lang="fr-FR" smtClean="0"/>
              <a:pPr/>
              <a:t>30</a:t>
            </a:fld>
            <a:endParaRPr lang="fr-FR" dirty="0"/>
          </a:p>
        </p:txBody>
      </p:sp>
    </p:spTree>
    <p:extLst>
      <p:ext uri="{BB962C8B-B14F-4D97-AF65-F5344CB8AC3E}">
        <p14:creationId xmlns:p14="http://schemas.microsoft.com/office/powerpoint/2010/main" val="3559540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BD7E-D7B9-4AA8-8F9C-42BBDD4B4A61}"/>
              </a:ext>
            </a:extLst>
          </p:cNvPr>
          <p:cNvSpPr>
            <a:spLocks noGrp="1"/>
          </p:cNvSpPr>
          <p:nvPr>
            <p:ph type="title"/>
          </p:nvPr>
        </p:nvSpPr>
        <p:spPr>
          <a:xfrm>
            <a:off x="605793" y="115618"/>
            <a:ext cx="7920000" cy="720000"/>
          </a:xfrm>
        </p:spPr>
        <p:txBody>
          <a:bodyPr/>
          <a:lstStyle/>
          <a:p>
            <a:r>
              <a:rPr lang="en-US" dirty="0"/>
              <a:t>Magnet Dis-assembly</a:t>
            </a:r>
          </a:p>
        </p:txBody>
      </p:sp>
      <p:sp>
        <p:nvSpPr>
          <p:cNvPr id="3" name="Content Placeholder 2">
            <a:extLst>
              <a:ext uri="{FF2B5EF4-FFF2-40B4-BE49-F238E27FC236}">
                <a16:creationId xmlns:a16="http://schemas.microsoft.com/office/drawing/2014/main" id="{D50B91CC-0829-4B51-B292-81B921B79613}"/>
              </a:ext>
            </a:extLst>
          </p:cNvPr>
          <p:cNvSpPr>
            <a:spLocks noGrp="1"/>
          </p:cNvSpPr>
          <p:nvPr>
            <p:ph idx="1"/>
          </p:nvPr>
        </p:nvSpPr>
        <p:spPr>
          <a:xfrm>
            <a:off x="107503" y="3786408"/>
            <a:ext cx="4752529" cy="2423294"/>
          </a:xfrm>
        </p:spPr>
        <p:txBody>
          <a:bodyPr/>
          <a:lstStyle/>
          <a:p>
            <a:r>
              <a:rPr lang="en-US" dirty="0"/>
              <a:t>Pressure imprint in Q3 pole-key gaps</a:t>
            </a:r>
          </a:p>
          <a:p>
            <a:pPr lvl="2"/>
            <a:endParaRPr lang="en-US" dirty="0"/>
          </a:p>
          <a:p>
            <a:r>
              <a:rPr lang="en-US" dirty="0"/>
              <a:t>Unusual marks at wedge-spacer interface in lead end </a:t>
            </a:r>
          </a:p>
        </p:txBody>
      </p:sp>
      <p:sp>
        <p:nvSpPr>
          <p:cNvPr id="4" name="Footer Placeholder 3">
            <a:extLst>
              <a:ext uri="{FF2B5EF4-FFF2-40B4-BE49-F238E27FC236}">
                <a16:creationId xmlns:a16="http://schemas.microsoft.com/office/drawing/2014/main" id="{C5557AD1-3F8A-473A-9296-98E14D0BDE55}"/>
              </a:ext>
            </a:extLst>
          </p:cNvPr>
          <p:cNvSpPr>
            <a:spLocks noGrp="1"/>
          </p:cNvSpPr>
          <p:nvPr>
            <p:ph type="ftr" sz="quarter" idx="11"/>
          </p:nvPr>
        </p:nvSpPr>
        <p:spPr/>
        <p:txBody>
          <a:bodyPr/>
          <a:lstStyle/>
          <a:p>
            <a:r>
              <a:rPr lang="en-US" noProof="0"/>
              <a:t>HL-LHC AUP Rebaseline DOE Rev.  – Dec. 13–15 2022</a:t>
            </a:r>
            <a:endParaRPr lang="en-GB" noProof="0" dirty="0"/>
          </a:p>
        </p:txBody>
      </p:sp>
      <p:sp>
        <p:nvSpPr>
          <p:cNvPr id="5" name="Slide Number Placeholder 4">
            <a:extLst>
              <a:ext uri="{FF2B5EF4-FFF2-40B4-BE49-F238E27FC236}">
                <a16:creationId xmlns:a16="http://schemas.microsoft.com/office/drawing/2014/main" id="{A1B51102-D566-4FF8-BB3B-A989FA46873A}"/>
              </a:ext>
            </a:extLst>
          </p:cNvPr>
          <p:cNvSpPr>
            <a:spLocks noGrp="1"/>
          </p:cNvSpPr>
          <p:nvPr>
            <p:ph type="sldNum" sz="quarter" idx="12"/>
          </p:nvPr>
        </p:nvSpPr>
        <p:spPr/>
        <p:txBody>
          <a:bodyPr/>
          <a:lstStyle/>
          <a:p>
            <a:fld id="{BFDCA1C4-9514-7B4F-976F-D92F7E296653}" type="slidenum">
              <a:rPr lang="fr-FR" smtClean="0"/>
              <a:pPr/>
              <a:t>31</a:t>
            </a:fld>
            <a:endParaRPr lang="fr-FR"/>
          </a:p>
        </p:txBody>
      </p:sp>
      <p:pic>
        <p:nvPicPr>
          <p:cNvPr id="6" name="Picture 5">
            <a:extLst>
              <a:ext uri="{FF2B5EF4-FFF2-40B4-BE49-F238E27FC236}">
                <a16:creationId xmlns:a16="http://schemas.microsoft.com/office/drawing/2014/main" id="{95630BF8-EFD6-479D-BA61-635A1957C289}"/>
              </a:ext>
            </a:extLst>
          </p:cNvPr>
          <p:cNvPicPr>
            <a:picLocks noChangeAspect="1"/>
          </p:cNvPicPr>
          <p:nvPr/>
        </p:nvPicPr>
        <p:blipFill>
          <a:blip r:embed="rId2"/>
          <a:stretch>
            <a:fillRect/>
          </a:stretch>
        </p:blipFill>
        <p:spPr>
          <a:xfrm rot="16200000">
            <a:off x="5450529" y="3493055"/>
            <a:ext cx="2889206" cy="3850680"/>
          </a:xfrm>
          <a:prstGeom prst="rect">
            <a:avLst/>
          </a:prstGeom>
        </p:spPr>
      </p:pic>
      <p:grpSp>
        <p:nvGrpSpPr>
          <p:cNvPr id="13" name="Group 12">
            <a:extLst>
              <a:ext uri="{FF2B5EF4-FFF2-40B4-BE49-F238E27FC236}">
                <a16:creationId xmlns:a16="http://schemas.microsoft.com/office/drawing/2014/main" id="{C5DC1AB2-9D57-4585-95B5-8DD5C92ACBF3}"/>
              </a:ext>
            </a:extLst>
          </p:cNvPr>
          <p:cNvGrpSpPr/>
          <p:nvPr/>
        </p:nvGrpSpPr>
        <p:grpSpPr>
          <a:xfrm>
            <a:off x="6565623" y="913051"/>
            <a:ext cx="2556676" cy="2350193"/>
            <a:chOff x="3563888" y="908719"/>
            <a:chExt cx="5587822" cy="5372905"/>
          </a:xfrm>
        </p:grpSpPr>
        <p:pic>
          <p:nvPicPr>
            <p:cNvPr id="8" name="Picture 7">
              <a:extLst>
                <a:ext uri="{FF2B5EF4-FFF2-40B4-BE49-F238E27FC236}">
                  <a16:creationId xmlns:a16="http://schemas.microsoft.com/office/drawing/2014/main" id="{28B5A67D-644F-4C6F-96D3-C328D49276B5}"/>
                </a:ext>
              </a:extLst>
            </p:cNvPr>
            <p:cNvPicPr>
              <a:picLocks noChangeAspect="1"/>
            </p:cNvPicPr>
            <p:nvPr/>
          </p:nvPicPr>
          <p:blipFill rotWithShape="1">
            <a:blip r:embed="rId3"/>
            <a:srcRect l="39524" t="22638" r="37779" b="20358"/>
            <a:stretch/>
          </p:blipFill>
          <p:spPr>
            <a:xfrm>
              <a:off x="3563888" y="908719"/>
              <a:ext cx="5587822" cy="5372905"/>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88759344-B34F-44A5-BEE5-BE838F80D9D2}"/>
                    </a:ext>
                  </a:extLst>
                </p14:cNvPr>
                <p14:cNvContentPartPr/>
                <p14:nvPr/>
              </p14:nvContentPartPr>
              <p14:xfrm>
                <a:off x="7434563" y="2332477"/>
                <a:ext cx="205560" cy="225720"/>
              </p14:xfrm>
            </p:contentPart>
          </mc:Choice>
          <mc:Fallback xmlns="">
            <p:pic>
              <p:nvPicPr>
                <p:cNvPr id="10" name="Ink 9">
                  <a:extLst>
                    <a:ext uri="{FF2B5EF4-FFF2-40B4-BE49-F238E27FC236}">
                      <a16:creationId xmlns:a16="http://schemas.microsoft.com/office/drawing/2014/main" id="{88759344-B34F-44A5-BEE5-BE838F80D9D2}"/>
                    </a:ext>
                  </a:extLst>
                </p:cNvPr>
                <p:cNvPicPr/>
                <p:nvPr/>
              </p:nvPicPr>
              <p:blipFill>
                <a:blip r:embed="rId5"/>
                <a:stretch>
                  <a:fillRect/>
                </a:stretch>
              </p:blipFill>
              <p:spPr>
                <a:xfrm>
                  <a:off x="7395334" y="2250397"/>
                  <a:ext cx="283233" cy="38905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DF659F5F-758D-44B4-B87A-6FBF27E7E3D3}"/>
                    </a:ext>
                  </a:extLst>
                </p14:cNvPr>
                <p14:cNvContentPartPr/>
                <p14:nvPr/>
              </p14:nvContentPartPr>
              <p14:xfrm>
                <a:off x="7474163" y="2584117"/>
                <a:ext cx="364680" cy="1020960"/>
              </p14:xfrm>
            </p:contentPart>
          </mc:Choice>
          <mc:Fallback xmlns="">
            <p:pic>
              <p:nvPicPr>
                <p:cNvPr id="11" name="Ink 10">
                  <a:extLst>
                    <a:ext uri="{FF2B5EF4-FFF2-40B4-BE49-F238E27FC236}">
                      <a16:creationId xmlns:a16="http://schemas.microsoft.com/office/drawing/2014/main" id="{DF659F5F-758D-44B4-B87A-6FBF27E7E3D3}"/>
                    </a:ext>
                  </a:extLst>
                </p:cNvPr>
                <p:cNvPicPr/>
                <p:nvPr/>
              </p:nvPicPr>
              <p:blipFill>
                <a:blip r:embed="rId7"/>
                <a:stretch>
                  <a:fillRect/>
                </a:stretch>
              </p:blipFill>
              <p:spPr>
                <a:xfrm>
                  <a:off x="7434866" y="2501848"/>
                  <a:ext cx="442489" cy="1184676"/>
                </a:xfrm>
                <a:prstGeom prst="rect">
                  <a:avLst/>
                </a:prstGeom>
              </p:spPr>
            </p:pic>
          </mc:Fallback>
        </mc:AlternateContent>
      </p:grpSp>
      <p:pic>
        <p:nvPicPr>
          <p:cNvPr id="7" name="Picture 6">
            <a:extLst>
              <a:ext uri="{FF2B5EF4-FFF2-40B4-BE49-F238E27FC236}">
                <a16:creationId xmlns:a16="http://schemas.microsoft.com/office/drawing/2014/main" id="{6B5E5DD5-4E3E-4EC3-BBCC-F4722E4DCC04}"/>
              </a:ext>
            </a:extLst>
          </p:cNvPr>
          <p:cNvPicPr>
            <a:picLocks noChangeAspect="1"/>
          </p:cNvPicPr>
          <p:nvPr/>
        </p:nvPicPr>
        <p:blipFill>
          <a:blip r:embed="rId8"/>
          <a:stretch>
            <a:fillRect/>
          </a:stretch>
        </p:blipFill>
        <p:spPr>
          <a:xfrm>
            <a:off x="15484" y="865502"/>
            <a:ext cx="6579550" cy="2635506"/>
          </a:xfrm>
          <a:prstGeom prst="rect">
            <a:avLst/>
          </a:prstGeom>
        </p:spPr>
      </p:pic>
      <p:cxnSp>
        <p:nvCxnSpPr>
          <p:cNvPr id="15" name="Straight Arrow Connector 14">
            <a:extLst>
              <a:ext uri="{FF2B5EF4-FFF2-40B4-BE49-F238E27FC236}">
                <a16:creationId xmlns:a16="http://schemas.microsoft.com/office/drawing/2014/main" id="{45F92633-441F-4A80-B1F3-F2C595B46610}"/>
              </a:ext>
            </a:extLst>
          </p:cNvPr>
          <p:cNvCxnSpPr/>
          <p:nvPr/>
        </p:nvCxnSpPr>
        <p:spPr>
          <a:xfrm flipV="1">
            <a:off x="6519621" y="1821002"/>
            <a:ext cx="1892420" cy="963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0B17996-2AA1-40F9-918D-447BA0AFE140}"/>
              </a:ext>
            </a:extLst>
          </p:cNvPr>
          <p:cNvCxnSpPr/>
          <p:nvPr/>
        </p:nvCxnSpPr>
        <p:spPr>
          <a:xfrm flipV="1">
            <a:off x="4427984" y="4509120"/>
            <a:ext cx="2664296" cy="7200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8633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84E4-9046-4018-A6E2-C6E07532A8D8}"/>
              </a:ext>
            </a:extLst>
          </p:cNvPr>
          <p:cNvSpPr>
            <a:spLocks noGrp="1"/>
          </p:cNvSpPr>
          <p:nvPr>
            <p:ph type="title"/>
          </p:nvPr>
        </p:nvSpPr>
        <p:spPr/>
        <p:txBody>
          <a:bodyPr/>
          <a:lstStyle/>
          <a:p>
            <a:r>
              <a:rPr lang="en-US" dirty="0"/>
              <a:t>CT-scan of Coil 214 ends</a:t>
            </a:r>
          </a:p>
        </p:txBody>
      </p:sp>
      <p:graphicFrame>
        <p:nvGraphicFramePr>
          <p:cNvPr id="7" name="Content Placeholder 6">
            <a:extLst>
              <a:ext uri="{FF2B5EF4-FFF2-40B4-BE49-F238E27FC236}">
                <a16:creationId xmlns:a16="http://schemas.microsoft.com/office/drawing/2014/main" id="{660122E0-2957-4EE2-AF1A-DB36FBA63074}"/>
              </a:ext>
            </a:extLst>
          </p:cNvPr>
          <p:cNvGraphicFramePr>
            <a:graphicFrameLocks noGrp="1"/>
          </p:cNvGraphicFramePr>
          <p:nvPr>
            <p:ph idx="1"/>
            <p:extLst>
              <p:ext uri="{D42A27DB-BD31-4B8C-83A1-F6EECF244321}">
                <p14:modId xmlns:p14="http://schemas.microsoft.com/office/powerpoint/2010/main" val="1283587196"/>
              </p:ext>
            </p:extLst>
          </p:nvPr>
        </p:nvGraphicFramePr>
        <p:xfrm>
          <a:off x="1115616" y="3020834"/>
          <a:ext cx="6768752" cy="1185664"/>
        </p:xfrm>
        <a:graphic>
          <a:graphicData uri="http://schemas.openxmlformats.org/drawingml/2006/table">
            <a:tbl>
              <a:tblPr firstRow="1" firstCol="1" bandRow="1">
                <a:tableStyleId>{5C22544A-7EE6-4342-B048-85BDC9FD1C3A}</a:tableStyleId>
              </a:tblPr>
              <a:tblGrid>
                <a:gridCol w="1691796">
                  <a:extLst>
                    <a:ext uri="{9D8B030D-6E8A-4147-A177-3AD203B41FA5}">
                      <a16:colId xmlns:a16="http://schemas.microsoft.com/office/drawing/2014/main" val="3728644149"/>
                    </a:ext>
                  </a:extLst>
                </a:gridCol>
                <a:gridCol w="1691796">
                  <a:extLst>
                    <a:ext uri="{9D8B030D-6E8A-4147-A177-3AD203B41FA5}">
                      <a16:colId xmlns:a16="http://schemas.microsoft.com/office/drawing/2014/main" val="4183904460"/>
                    </a:ext>
                  </a:extLst>
                </a:gridCol>
                <a:gridCol w="1692580">
                  <a:extLst>
                    <a:ext uri="{9D8B030D-6E8A-4147-A177-3AD203B41FA5}">
                      <a16:colId xmlns:a16="http://schemas.microsoft.com/office/drawing/2014/main" val="4075779513"/>
                    </a:ext>
                  </a:extLst>
                </a:gridCol>
                <a:gridCol w="1692580">
                  <a:extLst>
                    <a:ext uri="{9D8B030D-6E8A-4147-A177-3AD203B41FA5}">
                      <a16:colId xmlns:a16="http://schemas.microsoft.com/office/drawing/2014/main" val="2079600227"/>
                    </a:ext>
                  </a:extLst>
                </a:gridCol>
              </a:tblGrid>
              <a:tr h="592832">
                <a:tc>
                  <a:txBody>
                    <a:bodyPr/>
                    <a:lstStyle/>
                    <a:p>
                      <a:pPr marL="0" marR="0">
                        <a:spcBef>
                          <a:spcPts val="0"/>
                        </a:spcBef>
                        <a:spcAft>
                          <a:spcPts val="0"/>
                        </a:spcAft>
                      </a:pPr>
                      <a:r>
                        <a:rPr lang="en-US" sz="1600" dirty="0">
                          <a:effectLst/>
                        </a:rPr>
                        <a:t>Coil 214 section</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 in Outer Layer</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 in Inner Layer inside A3-A4</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 in Inner Layer outside A3-A4</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27084313"/>
                  </a:ext>
                </a:extLst>
              </a:tr>
              <a:tr h="296416">
                <a:tc>
                  <a:txBody>
                    <a:bodyPr/>
                    <a:lstStyle/>
                    <a:p>
                      <a:pPr marL="0" marR="0">
                        <a:spcBef>
                          <a:spcPts val="0"/>
                        </a:spcBef>
                        <a:spcAft>
                          <a:spcPts val="0"/>
                        </a:spcAft>
                      </a:pPr>
                      <a:r>
                        <a:rPr lang="en-US" sz="1600">
                          <a:effectLst/>
                        </a:rPr>
                        <a:t>Lead End</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1</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37522168"/>
                  </a:ext>
                </a:extLst>
              </a:tr>
              <a:tr h="296416">
                <a:tc>
                  <a:txBody>
                    <a:bodyPr/>
                    <a:lstStyle/>
                    <a:p>
                      <a:pPr marL="0" marR="0">
                        <a:spcBef>
                          <a:spcPts val="0"/>
                        </a:spcBef>
                        <a:spcAft>
                          <a:spcPts val="0"/>
                        </a:spcAft>
                      </a:pPr>
                      <a:r>
                        <a:rPr lang="en-US" sz="1600">
                          <a:effectLst/>
                        </a:rPr>
                        <a:t>Return End</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5</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2</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41749947"/>
                  </a:ext>
                </a:extLst>
              </a:tr>
            </a:tbl>
          </a:graphicData>
        </a:graphic>
      </p:graphicFrame>
      <p:sp>
        <p:nvSpPr>
          <p:cNvPr id="4" name="Footer Placeholder 3">
            <a:extLst>
              <a:ext uri="{FF2B5EF4-FFF2-40B4-BE49-F238E27FC236}">
                <a16:creationId xmlns:a16="http://schemas.microsoft.com/office/drawing/2014/main" id="{5146BE32-2F57-474D-A412-015ABA4C3DAF}"/>
              </a:ext>
            </a:extLst>
          </p:cNvPr>
          <p:cNvSpPr>
            <a:spLocks noGrp="1"/>
          </p:cNvSpPr>
          <p:nvPr>
            <p:ph type="ftr" sz="quarter" idx="11"/>
          </p:nvPr>
        </p:nvSpPr>
        <p:spPr/>
        <p:txBody>
          <a:bodyPr/>
          <a:lstStyle/>
          <a:p>
            <a:r>
              <a:rPr lang="en-US" noProof="0"/>
              <a:t>HL-LHC AUP Rebaseline DOE Rev.  – Dec. 13–15 2022</a:t>
            </a:r>
            <a:endParaRPr lang="en-GB" noProof="0" dirty="0"/>
          </a:p>
        </p:txBody>
      </p:sp>
      <p:sp>
        <p:nvSpPr>
          <p:cNvPr id="5" name="Slide Number Placeholder 4">
            <a:extLst>
              <a:ext uri="{FF2B5EF4-FFF2-40B4-BE49-F238E27FC236}">
                <a16:creationId xmlns:a16="http://schemas.microsoft.com/office/drawing/2014/main" id="{E6A44FD4-2AA2-42E3-BE4C-CA0DF45882EF}"/>
              </a:ext>
            </a:extLst>
          </p:cNvPr>
          <p:cNvSpPr>
            <a:spLocks noGrp="1"/>
          </p:cNvSpPr>
          <p:nvPr>
            <p:ph type="sldNum" sz="quarter" idx="12"/>
          </p:nvPr>
        </p:nvSpPr>
        <p:spPr/>
        <p:txBody>
          <a:bodyPr/>
          <a:lstStyle/>
          <a:p>
            <a:fld id="{BFDCA1C4-9514-7B4F-976F-D92F7E296653}" type="slidenum">
              <a:rPr lang="fr-FR" smtClean="0"/>
              <a:pPr/>
              <a:t>32</a:t>
            </a:fld>
            <a:endParaRPr lang="fr-FR"/>
          </a:p>
        </p:txBody>
      </p:sp>
      <p:pic>
        <p:nvPicPr>
          <p:cNvPr id="6" name="Picture 5">
            <a:extLst>
              <a:ext uri="{FF2B5EF4-FFF2-40B4-BE49-F238E27FC236}">
                <a16:creationId xmlns:a16="http://schemas.microsoft.com/office/drawing/2014/main" id="{67A711DF-EF52-4F35-90B6-AF9F5286A466}"/>
              </a:ext>
            </a:extLst>
          </p:cNvPr>
          <p:cNvPicPr>
            <a:picLocks noChangeAspect="1"/>
          </p:cNvPicPr>
          <p:nvPr/>
        </p:nvPicPr>
        <p:blipFill rotWithShape="1">
          <a:blip r:embed="rId2"/>
          <a:srcRect t="12875" b="3751"/>
          <a:stretch/>
        </p:blipFill>
        <p:spPr>
          <a:xfrm>
            <a:off x="3923928" y="4478586"/>
            <a:ext cx="4829256" cy="2379414"/>
          </a:xfrm>
          <a:prstGeom prst="rect">
            <a:avLst/>
          </a:prstGeom>
        </p:spPr>
      </p:pic>
      <p:sp>
        <p:nvSpPr>
          <p:cNvPr id="9" name="Content Placeholder 2">
            <a:extLst>
              <a:ext uri="{FF2B5EF4-FFF2-40B4-BE49-F238E27FC236}">
                <a16:creationId xmlns:a16="http://schemas.microsoft.com/office/drawing/2014/main" id="{3358812F-CBDF-44A6-B2E3-E3EDB5C20004}"/>
              </a:ext>
            </a:extLst>
          </p:cNvPr>
          <p:cNvSpPr txBox="1">
            <a:spLocks/>
          </p:cNvSpPr>
          <p:nvPr/>
        </p:nvSpPr>
        <p:spPr>
          <a:xfrm>
            <a:off x="395537" y="1033535"/>
            <a:ext cx="8748464" cy="1892191"/>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CT-scanning performed at </a:t>
            </a:r>
            <a:r>
              <a:rPr lang="en-US" sz="2400" dirty="0" err="1"/>
              <a:t>Diondo</a:t>
            </a:r>
            <a:r>
              <a:rPr lang="en-US" sz="2400" dirty="0"/>
              <a:t> GmbH (Germany) with a 6 MeV </a:t>
            </a:r>
            <a:r>
              <a:rPr lang="en-US" sz="2400" dirty="0" err="1"/>
              <a:t>Linac</a:t>
            </a:r>
            <a:r>
              <a:rPr lang="en-US" sz="2400" dirty="0"/>
              <a:t> [12]. </a:t>
            </a:r>
          </a:p>
          <a:p>
            <a:r>
              <a:rPr lang="en-US" sz="2400" dirty="0"/>
              <a:t>Lead by Bartosz Bulat (CERN) who did also image reconstruction. </a:t>
            </a:r>
          </a:p>
        </p:txBody>
      </p:sp>
      <p:sp>
        <p:nvSpPr>
          <p:cNvPr id="11" name="TextBox 10">
            <a:extLst>
              <a:ext uri="{FF2B5EF4-FFF2-40B4-BE49-F238E27FC236}">
                <a16:creationId xmlns:a16="http://schemas.microsoft.com/office/drawing/2014/main" id="{D032EAE9-6398-47CD-B66D-D35B18642540}"/>
              </a:ext>
            </a:extLst>
          </p:cNvPr>
          <p:cNvSpPr txBox="1"/>
          <p:nvPr/>
        </p:nvSpPr>
        <p:spPr>
          <a:xfrm>
            <a:off x="95806" y="4478586"/>
            <a:ext cx="3914902" cy="1754326"/>
          </a:xfrm>
          <a:prstGeom prst="rect">
            <a:avLst/>
          </a:prstGeom>
          <a:noFill/>
        </p:spPr>
        <p:txBody>
          <a:bodyPr wrap="square">
            <a:spAutoFit/>
          </a:bodyPr>
          <a:lstStyle/>
          <a:p>
            <a:r>
              <a:rPr lang="en-US" dirty="0"/>
              <a:t>Image reconstruction of CT-scan through the Inner Layer of coil 214 Lead End. The yellow boxes highlight the location of two popped strands. The innermost one is within A3-A4 segment.  </a:t>
            </a:r>
          </a:p>
        </p:txBody>
      </p:sp>
      <p:sp>
        <p:nvSpPr>
          <p:cNvPr id="13" name="TextBox 12">
            <a:extLst>
              <a:ext uri="{FF2B5EF4-FFF2-40B4-BE49-F238E27FC236}">
                <a16:creationId xmlns:a16="http://schemas.microsoft.com/office/drawing/2014/main" id="{1317297A-58FE-413B-B483-442BAEE1889B}"/>
              </a:ext>
            </a:extLst>
          </p:cNvPr>
          <p:cNvSpPr txBox="1"/>
          <p:nvPr/>
        </p:nvSpPr>
        <p:spPr>
          <a:xfrm>
            <a:off x="2307535" y="2679832"/>
            <a:ext cx="4615068" cy="369332"/>
          </a:xfrm>
          <a:prstGeom prst="rect">
            <a:avLst/>
          </a:prstGeom>
          <a:noFill/>
        </p:spPr>
        <p:txBody>
          <a:bodyPr wrap="square">
            <a:spAutoFit/>
          </a:bodyPr>
          <a:lstStyle/>
          <a:p>
            <a:r>
              <a:rPr lang="en-US" dirty="0">
                <a:solidFill>
                  <a:schemeClr val="tx2"/>
                </a:solidFill>
              </a:rPr>
              <a:t>Number of popped strands in coil 214 ends</a:t>
            </a:r>
          </a:p>
        </p:txBody>
      </p:sp>
      <p:cxnSp>
        <p:nvCxnSpPr>
          <p:cNvPr id="15" name="Straight Arrow Connector 14">
            <a:extLst>
              <a:ext uri="{FF2B5EF4-FFF2-40B4-BE49-F238E27FC236}">
                <a16:creationId xmlns:a16="http://schemas.microsoft.com/office/drawing/2014/main" id="{FD8465E7-F20F-432C-93A8-D4DCB0AB1F56}"/>
              </a:ext>
            </a:extLst>
          </p:cNvPr>
          <p:cNvCxnSpPr/>
          <p:nvPr/>
        </p:nvCxnSpPr>
        <p:spPr>
          <a:xfrm>
            <a:off x="5508104" y="3789040"/>
            <a:ext cx="1728192" cy="18792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0369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C506B-BF6E-4FCC-AE00-A4588F32CBEB}"/>
              </a:ext>
            </a:extLst>
          </p:cNvPr>
          <p:cNvSpPr>
            <a:spLocks noGrp="1"/>
          </p:cNvSpPr>
          <p:nvPr>
            <p:ph type="title"/>
          </p:nvPr>
        </p:nvSpPr>
        <p:spPr/>
        <p:txBody>
          <a:bodyPr/>
          <a:lstStyle/>
          <a:p>
            <a:r>
              <a:rPr lang="en-US" dirty="0"/>
              <a:t>Dye-penetrant test of Coil 214 Lead End</a:t>
            </a:r>
          </a:p>
        </p:txBody>
      </p:sp>
      <p:sp>
        <p:nvSpPr>
          <p:cNvPr id="3" name="Content Placeholder 2">
            <a:extLst>
              <a:ext uri="{FF2B5EF4-FFF2-40B4-BE49-F238E27FC236}">
                <a16:creationId xmlns:a16="http://schemas.microsoft.com/office/drawing/2014/main" id="{6FFC21C2-4957-4DEA-B398-B7B4213660B3}"/>
              </a:ext>
            </a:extLst>
          </p:cNvPr>
          <p:cNvSpPr>
            <a:spLocks noGrp="1"/>
          </p:cNvSpPr>
          <p:nvPr>
            <p:ph idx="1"/>
          </p:nvPr>
        </p:nvSpPr>
        <p:spPr>
          <a:xfrm>
            <a:off x="539552" y="980728"/>
            <a:ext cx="8280480" cy="648072"/>
          </a:xfrm>
        </p:spPr>
        <p:txBody>
          <a:bodyPr/>
          <a:lstStyle/>
          <a:p>
            <a:r>
              <a:rPr lang="en-US" dirty="0"/>
              <a:t>Dye penetrant test performed by CERN team</a:t>
            </a:r>
          </a:p>
        </p:txBody>
      </p:sp>
      <p:sp>
        <p:nvSpPr>
          <p:cNvPr id="4" name="Footer Placeholder 3">
            <a:extLst>
              <a:ext uri="{FF2B5EF4-FFF2-40B4-BE49-F238E27FC236}">
                <a16:creationId xmlns:a16="http://schemas.microsoft.com/office/drawing/2014/main" id="{C4298693-AD0C-4521-A997-D308C5CA7C1D}"/>
              </a:ext>
            </a:extLst>
          </p:cNvPr>
          <p:cNvSpPr>
            <a:spLocks noGrp="1"/>
          </p:cNvSpPr>
          <p:nvPr>
            <p:ph type="ftr" sz="quarter" idx="11"/>
          </p:nvPr>
        </p:nvSpPr>
        <p:spPr/>
        <p:txBody>
          <a:bodyPr/>
          <a:lstStyle/>
          <a:p>
            <a:r>
              <a:rPr lang="en-US" noProof="0"/>
              <a:t>HL-LHC AUP Rebaseline DOE Rev.  – Dec. 13–15 2022</a:t>
            </a:r>
            <a:endParaRPr lang="en-GB" noProof="0" dirty="0"/>
          </a:p>
        </p:txBody>
      </p:sp>
      <p:sp>
        <p:nvSpPr>
          <p:cNvPr id="5" name="Slide Number Placeholder 4">
            <a:extLst>
              <a:ext uri="{FF2B5EF4-FFF2-40B4-BE49-F238E27FC236}">
                <a16:creationId xmlns:a16="http://schemas.microsoft.com/office/drawing/2014/main" id="{B7CEB2DF-A68F-4F53-9F30-592CE7CAAD1A}"/>
              </a:ext>
            </a:extLst>
          </p:cNvPr>
          <p:cNvSpPr>
            <a:spLocks noGrp="1"/>
          </p:cNvSpPr>
          <p:nvPr>
            <p:ph type="sldNum" sz="quarter" idx="12"/>
          </p:nvPr>
        </p:nvSpPr>
        <p:spPr/>
        <p:txBody>
          <a:bodyPr/>
          <a:lstStyle/>
          <a:p>
            <a:fld id="{BFDCA1C4-9514-7B4F-976F-D92F7E296653}" type="slidenum">
              <a:rPr lang="fr-FR" smtClean="0"/>
              <a:pPr/>
              <a:t>33</a:t>
            </a:fld>
            <a:endParaRPr lang="fr-FR"/>
          </a:p>
        </p:txBody>
      </p:sp>
      <p:pic>
        <p:nvPicPr>
          <p:cNvPr id="6" name="Picture 5">
            <a:extLst>
              <a:ext uri="{FF2B5EF4-FFF2-40B4-BE49-F238E27FC236}">
                <a16:creationId xmlns:a16="http://schemas.microsoft.com/office/drawing/2014/main" id="{03123F98-AC31-4558-9452-17E960F691F0}"/>
              </a:ext>
            </a:extLst>
          </p:cNvPr>
          <p:cNvPicPr>
            <a:picLocks noChangeAspect="1"/>
          </p:cNvPicPr>
          <p:nvPr/>
        </p:nvPicPr>
        <p:blipFill rotWithShape="1">
          <a:blip r:embed="rId2"/>
          <a:srcRect r="33458"/>
          <a:stretch/>
        </p:blipFill>
        <p:spPr>
          <a:xfrm>
            <a:off x="395536" y="1578610"/>
            <a:ext cx="4389724" cy="2880320"/>
          </a:xfrm>
          <a:prstGeom prst="rect">
            <a:avLst/>
          </a:prstGeom>
        </p:spPr>
      </p:pic>
      <p:pic>
        <p:nvPicPr>
          <p:cNvPr id="8" name="Picture 7">
            <a:extLst>
              <a:ext uri="{FF2B5EF4-FFF2-40B4-BE49-F238E27FC236}">
                <a16:creationId xmlns:a16="http://schemas.microsoft.com/office/drawing/2014/main" id="{B2DC839A-7065-4CA9-90F7-1B4C185368E8}"/>
              </a:ext>
            </a:extLst>
          </p:cNvPr>
          <p:cNvPicPr>
            <a:picLocks noChangeAspect="1"/>
          </p:cNvPicPr>
          <p:nvPr/>
        </p:nvPicPr>
        <p:blipFill rotWithShape="1">
          <a:blip r:embed="rId3">
            <a:extLst>
              <a:ext uri="{28A0092B-C50C-407E-A947-70E740481C1C}">
                <a14:useLocalDpi xmlns:a14="http://schemas.microsoft.com/office/drawing/2010/main"/>
              </a:ext>
            </a:extLst>
          </a:blip>
          <a:srcRect l="9162" r="14524"/>
          <a:stretch/>
        </p:blipFill>
        <p:spPr bwMode="auto">
          <a:xfrm>
            <a:off x="5796136" y="1578610"/>
            <a:ext cx="3024336" cy="5279390"/>
          </a:xfrm>
          <a:prstGeom prst="rect">
            <a:avLst/>
          </a:prstGeom>
          <a:noFill/>
        </p:spPr>
      </p:pic>
      <p:pic>
        <p:nvPicPr>
          <p:cNvPr id="10" name="Picture 9">
            <a:extLst>
              <a:ext uri="{FF2B5EF4-FFF2-40B4-BE49-F238E27FC236}">
                <a16:creationId xmlns:a16="http://schemas.microsoft.com/office/drawing/2014/main" id="{66423E48-EFA5-49E0-B3F1-7CF131B72D1B}"/>
              </a:ext>
            </a:extLst>
          </p:cNvPr>
          <p:cNvPicPr>
            <a:picLocks noChangeAspect="1"/>
          </p:cNvPicPr>
          <p:nvPr/>
        </p:nvPicPr>
        <p:blipFill>
          <a:blip r:embed="rId4"/>
          <a:stretch>
            <a:fillRect/>
          </a:stretch>
        </p:blipFill>
        <p:spPr>
          <a:xfrm>
            <a:off x="7596336" y="5539248"/>
            <a:ext cx="792088" cy="353610"/>
          </a:xfrm>
          <a:prstGeom prst="rect">
            <a:avLst/>
          </a:prstGeom>
        </p:spPr>
      </p:pic>
      <p:pic>
        <p:nvPicPr>
          <p:cNvPr id="11" name="Picture 10">
            <a:extLst>
              <a:ext uri="{FF2B5EF4-FFF2-40B4-BE49-F238E27FC236}">
                <a16:creationId xmlns:a16="http://schemas.microsoft.com/office/drawing/2014/main" id="{A174E6AD-39B2-48E1-BFF7-EB45DFBFCE2B}"/>
              </a:ext>
            </a:extLst>
          </p:cNvPr>
          <p:cNvPicPr>
            <a:picLocks noChangeAspect="1"/>
          </p:cNvPicPr>
          <p:nvPr/>
        </p:nvPicPr>
        <p:blipFill>
          <a:blip r:embed="rId5"/>
          <a:stretch>
            <a:fillRect/>
          </a:stretch>
        </p:blipFill>
        <p:spPr>
          <a:xfrm>
            <a:off x="6444208" y="5539248"/>
            <a:ext cx="792549" cy="265101"/>
          </a:xfrm>
          <a:prstGeom prst="rect">
            <a:avLst/>
          </a:prstGeom>
        </p:spPr>
      </p:pic>
      <p:sp>
        <p:nvSpPr>
          <p:cNvPr id="12" name="TextBox 11">
            <a:extLst>
              <a:ext uri="{FF2B5EF4-FFF2-40B4-BE49-F238E27FC236}">
                <a16:creationId xmlns:a16="http://schemas.microsoft.com/office/drawing/2014/main" id="{32E3F1C9-6AFD-4308-9359-7637A8421920}"/>
              </a:ext>
            </a:extLst>
          </p:cNvPr>
          <p:cNvSpPr txBox="1"/>
          <p:nvPr/>
        </p:nvSpPr>
        <p:spPr>
          <a:xfrm>
            <a:off x="77889" y="4553090"/>
            <a:ext cx="5634876" cy="369332"/>
          </a:xfrm>
          <a:prstGeom prst="rect">
            <a:avLst/>
          </a:prstGeom>
          <a:noFill/>
        </p:spPr>
        <p:txBody>
          <a:bodyPr wrap="none" rtlCol="0">
            <a:spAutoFit/>
          </a:bodyPr>
          <a:lstStyle/>
          <a:p>
            <a:r>
              <a:rPr lang="en-US" dirty="0"/>
              <a:t>Dye appeared on coil outer surface only in 2 points </a:t>
            </a:r>
          </a:p>
        </p:txBody>
      </p:sp>
      <p:sp>
        <p:nvSpPr>
          <p:cNvPr id="13" name="TextBox 12">
            <a:extLst>
              <a:ext uri="{FF2B5EF4-FFF2-40B4-BE49-F238E27FC236}">
                <a16:creationId xmlns:a16="http://schemas.microsoft.com/office/drawing/2014/main" id="{DD674220-56AD-4869-A42E-83B3C1E2E987}"/>
              </a:ext>
            </a:extLst>
          </p:cNvPr>
          <p:cNvSpPr txBox="1"/>
          <p:nvPr/>
        </p:nvSpPr>
        <p:spPr>
          <a:xfrm>
            <a:off x="1226028" y="5537154"/>
            <a:ext cx="4562467" cy="646331"/>
          </a:xfrm>
          <a:prstGeom prst="rect">
            <a:avLst/>
          </a:prstGeom>
          <a:noFill/>
        </p:spPr>
        <p:txBody>
          <a:bodyPr wrap="none" rtlCol="0">
            <a:spAutoFit/>
          </a:bodyPr>
          <a:lstStyle/>
          <a:p>
            <a:r>
              <a:rPr lang="en-US" dirty="0"/>
              <a:t>On Inner Layer: </a:t>
            </a:r>
          </a:p>
          <a:p>
            <a:r>
              <a:rPr lang="en-US" dirty="0"/>
              <a:t>“tension marks” at wedge-spacer interface </a:t>
            </a:r>
          </a:p>
        </p:txBody>
      </p:sp>
      <p:cxnSp>
        <p:nvCxnSpPr>
          <p:cNvPr id="15" name="Straight Arrow Connector 14">
            <a:extLst>
              <a:ext uri="{FF2B5EF4-FFF2-40B4-BE49-F238E27FC236}">
                <a16:creationId xmlns:a16="http://schemas.microsoft.com/office/drawing/2014/main" id="{0A2572BE-5A04-4267-8DA7-16B8ED802BD0}"/>
              </a:ext>
            </a:extLst>
          </p:cNvPr>
          <p:cNvCxnSpPr/>
          <p:nvPr/>
        </p:nvCxnSpPr>
        <p:spPr>
          <a:xfrm flipV="1">
            <a:off x="5652120" y="5716053"/>
            <a:ext cx="720080" cy="3052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A9968DF-5680-4FD0-8241-437B3EFE69C9}"/>
              </a:ext>
            </a:extLst>
          </p:cNvPr>
          <p:cNvCxnSpPr/>
          <p:nvPr/>
        </p:nvCxnSpPr>
        <p:spPr>
          <a:xfrm flipV="1">
            <a:off x="5712765" y="5804349"/>
            <a:ext cx="1883571" cy="2169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821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92CF4-7E3D-48A4-83FE-D0F11A30FAD7}"/>
              </a:ext>
            </a:extLst>
          </p:cNvPr>
          <p:cNvSpPr>
            <a:spLocks noGrp="1"/>
          </p:cNvSpPr>
          <p:nvPr>
            <p:ph type="title"/>
          </p:nvPr>
        </p:nvSpPr>
        <p:spPr>
          <a:xfrm>
            <a:off x="612000" y="-11328"/>
            <a:ext cx="7920000" cy="720000"/>
          </a:xfrm>
        </p:spPr>
        <p:txBody>
          <a:bodyPr/>
          <a:lstStyle/>
          <a:p>
            <a:r>
              <a:rPr lang="en-US" dirty="0"/>
              <a:t>Vertical Test Summary</a:t>
            </a:r>
          </a:p>
        </p:txBody>
      </p:sp>
      <p:sp>
        <p:nvSpPr>
          <p:cNvPr id="3" name="Content Placeholder 2">
            <a:extLst>
              <a:ext uri="{FF2B5EF4-FFF2-40B4-BE49-F238E27FC236}">
                <a16:creationId xmlns:a16="http://schemas.microsoft.com/office/drawing/2014/main" id="{DDAA4009-E95D-4874-B20A-8E02D3E504B7}"/>
              </a:ext>
            </a:extLst>
          </p:cNvPr>
          <p:cNvSpPr>
            <a:spLocks noGrp="1"/>
          </p:cNvSpPr>
          <p:nvPr>
            <p:ph idx="1"/>
          </p:nvPr>
        </p:nvSpPr>
        <p:spPr>
          <a:xfrm>
            <a:off x="306835" y="727001"/>
            <a:ext cx="8136464" cy="4942358"/>
          </a:xfrm>
        </p:spPr>
        <p:txBody>
          <a:bodyPr>
            <a:normAutofit/>
          </a:bodyPr>
          <a:lstStyle/>
          <a:p>
            <a:pPr>
              <a:spcBef>
                <a:spcPts val="1800"/>
              </a:spcBef>
            </a:pPr>
            <a:r>
              <a:rPr lang="en-US" dirty="0"/>
              <a:t>Magnets are accepted for use in LMQXFA Cold Mass if they meet all Vertical Test Requirements</a:t>
            </a:r>
          </a:p>
          <a:p>
            <a:pPr lvl="1"/>
            <a:r>
              <a:rPr lang="en-US" dirty="0"/>
              <a:t>Hold current at nominal current + 300 A </a:t>
            </a:r>
          </a:p>
          <a:p>
            <a:pPr lvl="1"/>
            <a:r>
              <a:rPr lang="en-US" dirty="0"/>
              <a:t>Field Quality</a:t>
            </a:r>
          </a:p>
          <a:p>
            <a:pPr lvl="1"/>
            <a:r>
              <a:rPr lang="en-US" dirty="0"/>
              <a:t>Integrated gradient</a:t>
            </a:r>
          </a:p>
          <a:p>
            <a:pPr lvl="1"/>
            <a:r>
              <a:rPr lang="en-US" dirty="0"/>
              <a:t>Ramp to/from </a:t>
            </a:r>
            <a:r>
              <a:rPr lang="en-US" dirty="0" err="1"/>
              <a:t>I_nom</a:t>
            </a:r>
            <a:r>
              <a:rPr lang="en-US" dirty="0"/>
              <a:t> at  ±30 A/s</a:t>
            </a:r>
          </a:p>
          <a:p>
            <a:pPr lvl="1"/>
            <a:r>
              <a:rPr lang="en-US" dirty="0"/>
              <a:t>100 A/s ramp down w/o quench </a:t>
            </a:r>
            <a:r>
              <a:rPr lang="en-US" sz="1800" dirty="0">
                <a:solidFill>
                  <a:srgbClr val="5A5A5A"/>
                </a:solidFill>
              </a:rPr>
              <a:t>(max for power supply) </a:t>
            </a:r>
            <a:endParaRPr lang="en-US" dirty="0"/>
          </a:p>
          <a:p>
            <a:pPr lvl="1"/>
            <a:r>
              <a:rPr lang="en-US" dirty="0"/>
              <a:t>Temperature margin </a:t>
            </a:r>
          </a:p>
          <a:p>
            <a:pPr lvl="1"/>
            <a:r>
              <a:rPr lang="en-US" dirty="0"/>
              <a:t>Training memory</a:t>
            </a:r>
          </a:p>
          <a:p>
            <a:pPr lvl="1"/>
            <a:r>
              <a:rPr lang="en-US" dirty="0"/>
              <a:t>Splice resistance </a:t>
            </a:r>
            <a:r>
              <a:rPr lang="en-US" sz="1800" dirty="0"/>
              <a:t>(less than 1 </a:t>
            </a:r>
            <a:r>
              <a:rPr lang="en-US" sz="1800" dirty="0" err="1"/>
              <a:t>n</a:t>
            </a:r>
            <a:r>
              <a:rPr lang="en-US" sz="1800" dirty="0" err="1">
                <a:latin typeface="Symbol" panose="05050102010706020507" pitchFamily="18" charset="2"/>
              </a:rPr>
              <a:t>W</a:t>
            </a:r>
            <a:r>
              <a:rPr lang="en-US" sz="1800" dirty="0"/>
              <a:t>)</a:t>
            </a:r>
            <a:endParaRPr lang="en-US" dirty="0"/>
          </a:p>
          <a:p>
            <a:pPr lvl="1"/>
            <a:r>
              <a:rPr lang="en-US" dirty="0"/>
              <a:t>All electrical requirements</a:t>
            </a:r>
          </a:p>
          <a:p>
            <a:pPr marL="457200" lvl="1" indent="0">
              <a:buNone/>
            </a:pPr>
            <a:endParaRPr lang="en-US" dirty="0"/>
          </a:p>
        </p:txBody>
      </p:sp>
      <p:sp>
        <p:nvSpPr>
          <p:cNvPr id="4" name="Slide Number Placeholder 3">
            <a:extLst>
              <a:ext uri="{FF2B5EF4-FFF2-40B4-BE49-F238E27FC236}">
                <a16:creationId xmlns:a16="http://schemas.microsoft.com/office/drawing/2014/main" id="{F2580381-3E57-4FE2-8819-17716613B61F}"/>
              </a:ext>
            </a:extLst>
          </p:cNvPr>
          <p:cNvSpPr>
            <a:spLocks noGrp="1"/>
          </p:cNvSpPr>
          <p:nvPr>
            <p:ph type="sldNum" sz="quarter" idx="12"/>
          </p:nvPr>
        </p:nvSpPr>
        <p:spPr/>
        <p:txBody>
          <a:bodyPr/>
          <a:lstStyle/>
          <a:p>
            <a:fld id="{BFDCA1C4-9514-7B4F-976F-D92F7E296653}" type="slidenum">
              <a:rPr lang="fr-FR" smtClean="0"/>
              <a:pPr/>
              <a:t>4</a:t>
            </a:fld>
            <a:endParaRPr lang="fr-FR" dirty="0"/>
          </a:p>
        </p:txBody>
      </p:sp>
      <p:sp>
        <p:nvSpPr>
          <p:cNvPr id="5" name="Footer Placeholder 4">
            <a:extLst>
              <a:ext uri="{FF2B5EF4-FFF2-40B4-BE49-F238E27FC236}">
                <a16:creationId xmlns:a16="http://schemas.microsoft.com/office/drawing/2014/main" id="{458F5597-9BEF-4466-AC23-E573A44BCBB9}"/>
              </a:ext>
            </a:extLst>
          </p:cNvPr>
          <p:cNvSpPr>
            <a:spLocks noGrp="1"/>
          </p:cNvSpPr>
          <p:nvPr>
            <p:ph type="ftr" sz="quarter" idx="3"/>
          </p:nvPr>
        </p:nvSpPr>
        <p:spPr>
          <a:xfrm>
            <a:off x="1996604" y="6414269"/>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Rebaseline DOE Rev.  – Dec. 13–15 2022</a:t>
            </a:r>
            <a:endParaRPr lang="en-GB" dirty="0"/>
          </a:p>
        </p:txBody>
      </p:sp>
      <p:pic>
        <p:nvPicPr>
          <p:cNvPr id="16" name="Picture 15">
            <a:extLst>
              <a:ext uri="{FF2B5EF4-FFF2-40B4-BE49-F238E27FC236}">
                <a16:creationId xmlns:a16="http://schemas.microsoft.com/office/drawing/2014/main" id="{868AA2C7-EC0D-457E-985E-F85693857B0D}"/>
              </a:ext>
            </a:extLst>
          </p:cNvPr>
          <p:cNvPicPr>
            <a:picLocks noChangeAspect="1"/>
          </p:cNvPicPr>
          <p:nvPr/>
        </p:nvPicPr>
        <p:blipFill>
          <a:blip r:embed="rId2"/>
          <a:stretch>
            <a:fillRect/>
          </a:stretch>
        </p:blipFill>
        <p:spPr>
          <a:xfrm>
            <a:off x="8062116" y="2052741"/>
            <a:ext cx="432854" cy="384081"/>
          </a:xfrm>
          <a:prstGeom prst="rect">
            <a:avLst/>
          </a:prstGeom>
        </p:spPr>
      </p:pic>
      <p:pic>
        <p:nvPicPr>
          <p:cNvPr id="17" name="Picture 16">
            <a:extLst>
              <a:ext uri="{FF2B5EF4-FFF2-40B4-BE49-F238E27FC236}">
                <a16:creationId xmlns:a16="http://schemas.microsoft.com/office/drawing/2014/main" id="{2E9ECF0D-C2EE-46BB-98E2-5C9BE0665B8C}"/>
              </a:ext>
            </a:extLst>
          </p:cNvPr>
          <p:cNvPicPr>
            <a:picLocks noChangeAspect="1"/>
          </p:cNvPicPr>
          <p:nvPr/>
        </p:nvPicPr>
        <p:blipFill>
          <a:blip r:embed="rId2"/>
          <a:stretch>
            <a:fillRect/>
          </a:stretch>
        </p:blipFill>
        <p:spPr>
          <a:xfrm>
            <a:off x="8068740" y="2535226"/>
            <a:ext cx="432854" cy="384081"/>
          </a:xfrm>
          <a:prstGeom prst="rect">
            <a:avLst/>
          </a:prstGeom>
        </p:spPr>
      </p:pic>
      <p:pic>
        <p:nvPicPr>
          <p:cNvPr id="19" name="Picture 18">
            <a:extLst>
              <a:ext uri="{FF2B5EF4-FFF2-40B4-BE49-F238E27FC236}">
                <a16:creationId xmlns:a16="http://schemas.microsoft.com/office/drawing/2014/main" id="{5E0C5462-7160-4BFA-B8C8-D1C2CC68DB44}"/>
              </a:ext>
            </a:extLst>
          </p:cNvPr>
          <p:cNvPicPr>
            <a:picLocks noChangeAspect="1"/>
          </p:cNvPicPr>
          <p:nvPr/>
        </p:nvPicPr>
        <p:blipFill>
          <a:blip r:embed="rId2"/>
          <a:stretch>
            <a:fillRect/>
          </a:stretch>
        </p:blipFill>
        <p:spPr>
          <a:xfrm>
            <a:off x="8068740" y="3436493"/>
            <a:ext cx="432854" cy="384081"/>
          </a:xfrm>
          <a:prstGeom prst="rect">
            <a:avLst/>
          </a:prstGeom>
        </p:spPr>
      </p:pic>
      <p:pic>
        <p:nvPicPr>
          <p:cNvPr id="20" name="Picture 19">
            <a:extLst>
              <a:ext uri="{FF2B5EF4-FFF2-40B4-BE49-F238E27FC236}">
                <a16:creationId xmlns:a16="http://schemas.microsoft.com/office/drawing/2014/main" id="{F24D52EA-2482-426F-A116-EF9ED124E41C}"/>
              </a:ext>
            </a:extLst>
          </p:cNvPr>
          <p:cNvPicPr>
            <a:picLocks noChangeAspect="1"/>
          </p:cNvPicPr>
          <p:nvPr/>
        </p:nvPicPr>
        <p:blipFill>
          <a:blip r:embed="rId2"/>
          <a:stretch>
            <a:fillRect/>
          </a:stretch>
        </p:blipFill>
        <p:spPr>
          <a:xfrm>
            <a:off x="8048159" y="3879614"/>
            <a:ext cx="432854" cy="384081"/>
          </a:xfrm>
          <a:prstGeom prst="rect">
            <a:avLst/>
          </a:prstGeom>
        </p:spPr>
      </p:pic>
      <p:pic>
        <p:nvPicPr>
          <p:cNvPr id="21" name="Picture 20">
            <a:extLst>
              <a:ext uri="{FF2B5EF4-FFF2-40B4-BE49-F238E27FC236}">
                <a16:creationId xmlns:a16="http://schemas.microsoft.com/office/drawing/2014/main" id="{9C673040-F529-4B8A-8BAC-C6FB49D97868}"/>
              </a:ext>
            </a:extLst>
          </p:cNvPr>
          <p:cNvPicPr>
            <a:picLocks noChangeAspect="1"/>
          </p:cNvPicPr>
          <p:nvPr/>
        </p:nvPicPr>
        <p:blipFill>
          <a:blip r:embed="rId2"/>
          <a:stretch>
            <a:fillRect/>
          </a:stretch>
        </p:blipFill>
        <p:spPr>
          <a:xfrm>
            <a:off x="8056144" y="4729322"/>
            <a:ext cx="432854" cy="384081"/>
          </a:xfrm>
          <a:prstGeom prst="rect">
            <a:avLst/>
          </a:prstGeom>
        </p:spPr>
      </p:pic>
      <p:pic>
        <p:nvPicPr>
          <p:cNvPr id="22" name="Picture 21">
            <a:extLst>
              <a:ext uri="{FF2B5EF4-FFF2-40B4-BE49-F238E27FC236}">
                <a16:creationId xmlns:a16="http://schemas.microsoft.com/office/drawing/2014/main" id="{C7906E95-F141-4B75-B952-3D9111238E34}"/>
              </a:ext>
            </a:extLst>
          </p:cNvPr>
          <p:cNvPicPr>
            <a:picLocks noChangeAspect="1"/>
          </p:cNvPicPr>
          <p:nvPr/>
        </p:nvPicPr>
        <p:blipFill>
          <a:blip r:embed="rId2"/>
          <a:stretch>
            <a:fillRect/>
          </a:stretch>
        </p:blipFill>
        <p:spPr>
          <a:xfrm>
            <a:off x="8062116" y="5133751"/>
            <a:ext cx="432854" cy="384081"/>
          </a:xfrm>
          <a:prstGeom prst="rect">
            <a:avLst/>
          </a:prstGeom>
        </p:spPr>
      </p:pic>
      <p:pic>
        <p:nvPicPr>
          <p:cNvPr id="23" name="Picture 22">
            <a:extLst>
              <a:ext uri="{FF2B5EF4-FFF2-40B4-BE49-F238E27FC236}">
                <a16:creationId xmlns:a16="http://schemas.microsoft.com/office/drawing/2014/main" id="{4A97B3A6-F2C9-44F7-8AFE-54986DBD2617}"/>
              </a:ext>
            </a:extLst>
          </p:cNvPr>
          <p:cNvPicPr>
            <a:picLocks noChangeAspect="1"/>
          </p:cNvPicPr>
          <p:nvPr/>
        </p:nvPicPr>
        <p:blipFill>
          <a:blip r:embed="rId2"/>
          <a:stretch>
            <a:fillRect/>
          </a:stretch>
        </p:blipFill>
        <p:spPr>
          <a:xfrm>
            <a:off x="8032139" y="4296737"/>
            <a:ext cx="432854" cy="384081"/>
          </a:xfrm>
          <a:prstGeom prst="rect">
            <a:avLst/>
          </a:prstGeom>
        </p:spPr>
      </p:pic>
      <p:pic>
        <p:nvPicPr>
          <p:cNvPr id="25" name="Picture 24">
            <a:extLst>
              <a:ext uri="{FF2B5EF4-FFF2-40B4-BE49-F238E27FC236}">
                <a16:creationId xmlns:a16="http://schemas.microsoft.com/office/drawing/2014/main" id="{28D4BA06-F0C3-49A8-9A24-8AA4C709928E}"/>
              </a:ext>
            </a:extLst>
          </p:cNvPr>
          <p:cNvPicPr>
            <a:picLocks noChangeAspect="1"/>
          </p:cNvPicPr>
          <p:nvPr/>
        </p:nvPicPr>
        <p:blipFill>
          <a:blip r:embed="rId2"/>
          <a:stretch>
            <a:fillRect/>
          </a:stretch>
        </p:blipFill>
        <p:spPr>
          <a:xfrm>
            <a:off x="8048159" y="2987746"/>
            <a:ext cx="432854" cy="384081"/>
          </a:xfrm>
          <a:prstGeom prst="rect">
            <a:avLst/>
          </a:prstGeom>
        </p:spPr>
      </p:pic>
      <p:pic>
        <p:nvPicPr>
          <p:cNvPr id="15" name="Picture 14">
            <a:extLst>
              <a:ext uri="{FF2B5EF4-FFF2-40B4-BE49-F238E27FC236}">
                <a16:creationId xmlns:a16="http://schemas.microsoft.com/office/drawing/2014/main" id="{975D3E35-C956-4822-A79E-054A2ABEB576}"/>
              </a:ext>
            </a:extLst>
          </p:cNvPr>
          <p:cNvPicPr>
            <a:picLocks noChangeAspect="1"/>
          </p:cNvPicPr>
          <p:nvPr/>
        </p:nvPicPr>
        <p:blipFill>
          <a:blip r:embed="rId2"/>
          <a:stretch>
            <a:fillRect/>
          </a:stretch>
        </p:blipFill>
        <p:spPr>
          <a:xfrm>
            <a:off x="8062116" y="1623700"/>
            <a:ext cx="432854" cy="384081"/>
          </a:xfrm>
          <a:prstGeom prst="rect">
            <a:avLst/>
          </a:prstGeom>
        </p:spPr>
      </p:pic>
    </p:spTree>
    <p:extLst>
      <p:ext uri="{BB962C8B-B14F-4D97-AF65-F5344CB8AC3E}">
        <p14:creationId xmlns:p14="http://schemas.microsoft.com/office/powerpoint/2010/main" val="1380760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6DDBE-B4D4-425E-A62E-1124B32B3A79}"/>
              </a:ext>
            </a:extLst>
          </p:cNvPr>
          <p:cNvSpPr>
            <a:spLocks noGrp="1"/>
          </p:cNvSpPr>
          <p:nvPr>
            <p:ph type="title"/>
          </p:nvPr>
        </p:nvSpPr>
        <p:spPr>
          <a:xfrm>
            <a:off x="612000" y="11837"/>
            <a:ext cx="7518098" cy="720000"/>
          </a:xfrm>
        </p:spPr>
        <p:txBody>
          <a:bodyPr/>
          <a:lstStyle/>
          <a:p>
            <a:r>
              <a:rPr lang="en-US" dirty="0"/>
              <a:t>Vertical Test: Training</a:t>
            </a:r>
          </a:p>
        </p:txBody>
      </p:sp>
      <p:sp>
        <p:nvSpPr>
          <p:cNvPr id="4" name="Slide Number Placeholder 3">
            <a:extLst>
              <a:ext uri="{FF2B5EF4-FFF2-40B4-BE49-F238E27FC236}">
                <a16:creationId xmlns:a16="http://schemas.microsoft.com/office/drawing/2014/main" id="{64078B0B-F8F5-4E92-B8A4-59FB0082CCF2}"/>
              </a:ext>
            </a:extLst>
          </p:cNvPr>
          <p:cNvSpPr>
            <a:spLocks noGrp="1"/>
          </p:cNvSpPr>
          <p:nvPr>
            <p:ph type="sldNum" sz="quarter" idx="12"/>
          </p:nvPr>
        </p:nvSpPr>
        <p:spPr/>
        <p:txBody>
          <a:bodyPr/>
          <a:lstStyle/>
          <a:p>
            <a:fld id="{BFDCA1C4-9514-7B4F-976F-D92F7E296653}" type="slidenum">
              <a:rPr lang="fr-FR" smtClean="0"/>
              <a:pPr/>
              <a:t>5</a:t>
            </a:fld>
            <a:endParaRPr lang="fr-FR" dirty="0"/>
          </a:p>
        </p:txBody>
      </p:sp>
      <p:sp>
        <p:nvSpPr>
          <p:cNvPr id="5" name="Footer Placeholder 4">
            <a:extLst>
              <a:ext uri="{FF2B5EF4-FFF2-40B4-BE49-F238E27FC236}">
                <a16:creationId xmlns:a16="http://schemas.microsoft.com/office/drawing/2014/main" id="{142E8023-2662-4AD0-B14D-E5EA70732B53}"/>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Rebaseline DOE Rev.  – Dec. 13–15 2022</a:t>
            </a:r>
            <a:endParaRPr lang="en-GB" dirty="0"/>
          </a:p>
        </p:txBody>
      </p:sp>
      <p:cxnSp>
        <p:nvCxnSpPr>
          <p:cNvPr id="7" name="Straight Arrow Connector 6">
            <a:extLst>
              <a:ext uri="{FF2B5EF4-FFF2-40B4-BE49-F238E27FC236}">
                <a16:creationId xmlns:a16="http://schemas.microsoft.com/office/drawing/2014/main" id="{D4AF2BA9-1F4E-4C23-A6A5-160E5CEB8ABF}"/>
              </a:ext>
            </a:extLst>
          </p:cNvPr>
          <p:cNvCxnSpPr>
            <a:cxnSpLocks/>
          </p:cNvCxnSpPr>
          <p:nvPr/>
        </p:nvCxnSpPr>
        <p:spPr>
          <a:xfrm flipH="1" flipV="1">
            <a:off x="4067944" y="2789071"/>
            <a:ext cx="1728192" cy="1215993"/>
          </a:xfrm>
          <a:prstGeom prst="straightConnector1">
            <a:avLst/>
          </a:prstGeom>
          <a:ln>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7169D191-9736-428A-96EE-68B73E305461}"/>
              </a:ext>
            </a:extLst>
          </p:cNvPr>
          <p:cNvSpPr txBox="1">
            <a:spLocks/>
          </p:cNvSpPr>
          <p:nvPr/>
        </p:nvSpPr>
        <p:spPr>
          <a:xfrm>
            <a:off x="1331640" y="5790800"/>
            <a:ext cx="7684009" cy="1055363"/>
          </a:xfrm>
          <a:prstGeom prst="rect">
            <a:avLst/>
          </a:prstGeom>
        </p:spPr>
        <p:txBody>
          <a:bodyPr vert="horz" lIns="0" tIns="0" rIns="0" bIns="0" rtlCol="0">
            <a:normAutofit fontScale="85000"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Char char="•"/>
              <a:defRPr/>
            </a:pPr>
            <a:r>
              <a:rPr lang="en-GB" sz="2400" dirty="0"/>
              <a:t>MQXFA03-06 and MQXFA10-11 </a:t>
            </a:r>
            <a:r>
              <a:rPr lang="en-GB" sz="2400" u="sng" dirty="0"/>
              <a:t>reached and held Acceptance Current</a:t>
            </a:r>
            <a:r>
              <a:rPr lang="en-GB" sz="2400" dirty="0"/>
              <a:t> and </a:t>
            </a:r>
            <a:r>
              <a:rPr lang="en-GB" sz="2400" u="sng" dirty="0"/>
              <a:t>met all requirements tested at BNL</a:t>
            </a:r>
          </a:p>
          <a:p>
            <a:pPr marL="0" indent="0">
              <a:buNone/>
              <a:defRPr/>
            </a:pPr>
            <a:r>
              <a:rPr lang="en-GB" sz="2400" dirty="0"/>
              <a:t>	6 out of 8 magnets tested</a:t>
            </a:r>
          </a:p>
        </p:txBody>
      </p:sp>
      <p:pic>
        <p:nvPicPr>
          <p:cNvPr id="11" name="Content Placeholder 10">
            <a:extLst>
              <a:ext uri="{FF2B5EF4-FFF2-40B4-BE49-F238E27FC236}">
                <a16:creationId xmlns:a16="http://schemas.microsoft.com/office/drawing/2014/main" id="{F3F2D0C5-6E6D-400A-8364-DF0D9511C4CD}"/>
              </a:ext>
            </a:extLst>
          </p:cNvPr>
          <p:cNvPicPr>
            <a:picLocks noGrp="1" noChangeAspect="1"/>
          </p:cNvPicPr>
          <p:nvPr>
            <p:ph idx="1"/>
          </p:nvPr>
        </p:nvPicPr>
        <p:blipFill>
          <a:blip r:embed="rId2"/>
          <a:stretch>
            <a:fillRect/>
          </a:stretch>
        </p:blipFill>
        <p:spPr>
          <a:xfrm>
            <a:off x="442289" y="636051"/>
            <a:ext cx="7697667" cy="5029008"/>
          </a:xfrm>
          <a:prstGeom prst="rect">
            <a:avLst/>
          </a:prstGeom>
        </p:spPr>
      </p:pic>
    </p:spTree>
    <p:extLst>
      <p:ext uri="{BB962C8B-B14F-4D97-AF65-F5344CB8AC3E}">
        <p14:creationId xmlns:p14="http://schemas.microsoft.com/office/powerpoint/2010/main" val="2327894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46D895C2-85A5-476B-A81A-4A62C6B1F8E9}"/>
              </a:ext>
            </a:extLst>
          </p:cNvPr>
          <p:cNvCxnSpPr>
            <a:cxnSpLocks/>
          </p:cNvCxnSpPr>
          <p:nvPr/>
        </p:nvCxnSpPr>
        <p:spPr>
          <a:xfrm>
            <a:off x="2699792" y="1700808"/>
            <a:ext cx="2304256" cy="1440160"/>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1185672-EC2D-4627-AEB7-ED055F266DA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B365938-0C22-44CF-A39E-E917F40BF24C}"/>
              </a:ext>
            </a:extLst>
          </p:cNvPr>
          <p:cNvSpPr>
            <a:spLocks noGrp="1"/>
          </p:cNvSpPr>
          <p:nvPr>
            <p:ph idx="1"/>
          </p:nvPr>
        </p:nvSpPr>
        <p:spPr>
          <a:xfrm>
            <a:off x="612000" y="1219200"/>
            <a:ext cx="7920000" cy="3073896"/>
          </a:xfrm>
        </p:spPr>
        <p:txBody>
          <a:bodyPr>
            <a:normAutofit fontScale="92500" lnSpcReduction="10000"/>
          </a:bodyPr>
          <a:lstStyle/>
          <a:p>
            <a:r>
              <a:rPr lang="en-US" u="sng" dirty="0"/>
              <a:t>MQXFA07</a:t>
            </a:r>
            <a:r>
              <a:rPr lang="en-US" dirty="0"/>
              <a:t> &amp; MQXFA08 investigation</a:t>
            </a:r>
          </a:p>
          <a:p>
            <a:endParaRPr lang="en-US" dirty="0"/>
          </a:p>
          <a:p>
            <a:endParaRPr lang="en-US" dirty="0"/>
          </a:p>
          <a:p>
            <a:r>
              <a:rPr lang="en-US" dirty="0"/>
              <a:t>COVID impact</a:t>
            </a:r>
          </a:p>
          <a:p>
            <a:endParaRPr lang="en-US" dirty="0"/>
          </a:p>
          <a:p>
            <a:endParaRPr lang="en-US" dirty="0"/>
          </a:p>
          <a:p>
            <a:r>
              <a:rPr lang="en-US" dirty="0"/>
              <a:t>Preventive Actions</a:t>
            </a:r>
          </a:p>
        </p:txBody>
      </p:sp>
      <p:sp>
        <p:nvSpPr>
          <p:cNvPr id="4" name="Footer Placeholder 3">
            <a:extLst>
              <a:ext uri="{FF2B5EF4-FFF2-40B4-BE49-F238E27FC236}">
                <a16:creationId xmlns:a16="http://schemas.microsoft.com/office/drawing/2014/main" id="{C7F226AF-4900-4642-92A5-6DC88340319E}"/>
              </a:ext>
            </a:extLst>
          </p:cNvPr>
          <p:cNvSpPr>
            <a:spLocks noGrp="1"/>
          </p:cNvSpPr>
          <p:nvPr>
            <p:ph type="ftr" sz="quarter" idx="11"/>
          </p:nvPr>
        </p:nvSpPr>
        <p:spPr/>
        <p:txBody>
          <a:bodyPr/>
          <a:lstStyle/>
          <a:p>
            <a:r>
              <a:rPr lang="en-US" noProof="0"/>
              <a:t>HL-LHC AUP Rebaseline DOE Rev.  – Dec. 13–15 2022</a:t>
            </a:r>
            <a:endParaRPr lang="en-GB" noProof="0" dirty="0"/>
          </a:p>
        </p:txBody>
      </p:sp>
      <p:sp>
        <p:nvSpPr>
          <p:cNvPr id="5" name="Slide Number Placeholder 4">
            <a:extLst>
              <a:ext uri="{FF2B5EF4-FFF2-40B4-BE49-F238E27FC236}">
                <a16:creationId xmlns:a16="http://schemas.microsoft.com/office/drawing/2014/main" id="{48308257-4049-45FF-A791-E0A37EB8C1C7}"/>
              </a:ext>
            </a:extLst>
          </p:cNvPr>
          <p:cNvSpPr>
            <a:spLocks noGrp="1"/>
          </p:cNvSpPr>
          <p:nvPr>
            <p:ph type="sldNum" sz="quarter" idx="12"/>
          </p:nvPr>
        </p:nvSpPr>
        <p:spPr/>
        <p:txBody>
          <a:bodyPr/>
          <a:lstStyle/>
          <a:p>
            <a:fld id="{BFDCA1C4-9514-7B4F-976F-D92F7E296653}" type="slidenum">
              <a:rPr lang="fr-FR" smtClean="0"/>
              <a:pPr/>
              <a:t>6</a:t>
            </a:fld>
            <a:endParaRPr lang="fr-FR" dirty="0"/>
          </a:p>
        </p:txBody>
      </p:sp>
      <p:pic>
        <p:nvPicPr>
          <p:cNvPr id="9" name="Picture 8">
            <a:extLst>
              <a:ext uri="{FF2B5EF4-FFF2-40B4-BE49-F238E27FC236}">
                <a16:creationId xmlns:a16="http://schemas.microsoft.com/office/drawing/2014/main" id="{5D5D1F1E-7E69-4EC5-87DB-228C9DD69316}"/>
              </a:ext>
            </a:extLst>
          </p:cNvPr>
          <p:cNvPicPr>
            <a:picLocks noChangeAspect="1"/>
          </p:cNvPicPr>
          <p:nvPr/>
        </p:nvPicPr>
        <p:blipFill>
          <a:blip r:embed="rId2"/>
          <a:stretch>
            <a:fillRect/>
          </a:stretch>
        </p:blipFill>
        <p:spPr>
          <a:xfrm>
            <a:off x="5004048" y="2779062"/>
            <a:ext cx="3894145" cy="4078937"/>
          </a:xfrm>
          <a:prstGeom prst="rect">
            <a:avLst/>
          </a:prstGeom>
        </p:spPr>
      </p:pic>
      <p:sp>
        <p:nvSpPr>
          <p:cNvPr id="10" name="TextBox 9">
            <a:extLst>
              <a:ext uri="{FF2B5EF4-FFF2-40B4-BE49-F238E27FC236}">
                <a16:creationId xmlns:a16="http://schemas.microsoft.com/office/drawing/2014/main" id="{4D40941D-C26F-48B1-B85B-5BF2DD4872AD}"/>
              </a:ext>
            </a:extLst>
          </p:cNvPr>
          <p:cNvSpPr txBox="1"/>
          <p:nvPr/>
        </p:nvSpPr>
        <p:spPr>
          <a:xfrm>
            <a:off x="2117800" y="6163510"/>
            <a:ext cx="2886248" cy="646331"/>
          </a:xfrm>
          <a:prstGeom prst="rect">
            <a:avLst/>
          </a:prstGeom>
          <a:solidFill>
            <a:schemeClr val="bg1"/>
          </a:solidFill>
          <a:ln>
            <a:solidFill>
              <a:schemeClr val="tx2">
                <a:lumMod val="50000"/>
              </a:schemeClr>
            </a:solidFill>
          </a:ln>
        </p:spPr>
        <p:txBody>
          <a:bodyPr wrap="square" rtlCol="0">
            <a:spAutoFit/>
          </a:bodyPr>
          <a:lstStyle/>
          <a:p>
            <a:r>
              <a:rPr lang="en-US" dirty="0">
                <a:solidFill>
                  <a:schemeClr val="tx2">
                    <a:lumMod val="50000"/>
                  </a:schemeClr>
                </a:solidFill>
              </a:rPr>
              <a:t>US-HiLumi-doc-4293</a:t>
            </a:r>
          </a:p>
          <a:p>
            <a:r>
              <a:rPr lang="en-US" dirty="0">
                <a:solidFill>
                  <a:schemeClr val="tx2">
                    <a:lumMod val="50000"/>
                  </a:schemeClr>
                </a:solidFill>
              </a:rPr>
              <a:t>CERN EDMS 2777612</a:t>
            </a:r>
          </a:p>
        </p:txBody>
      </p:sp>
    </p:spTree>
    <p:extLst>
      <p:ext uri="{BB962C8B-B14F-4D97-AF65-F5344CB8AC3E}">
        <p14:creationId xmlns:p14="http://schemas.microsoft.com/office/powerpoint/2010/main" val="339035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078B0B-F8F5-4E92-B8A4-59FB0082CCF2}"/>
              </a:ext>
            </a:extLst>
          </p:cNvPr>
          <p:cNvSpPr>
            <a:spLocks noGrp="1"/>
          </p:cNvSpPr>
          <p:nvPr>
            <p:ph type="sldNum" sz="quarter" idx="12"/>
          </p:nvPr>
        </p:nvSpPr>
        <p:spPr/>
        <p:txBody>
          <a:bodyPr/>
          <a:lstStyle/>
          <a:p>
            <a:fld id="{BFDCA1C4-9514-7B4F-976F-D92F7E296653}" type="slidenum">
              <a:rPr lang="fr-FR" smtClean="0"/>
              <a:pPr/>
              <a:t>7</a:t>
            </a:fld>
            <a:endParaRPr lang="fr-FR" dirty="0"/>
          </a:p>
        </p:txBody>
      </p:sp>
      <p:sp>
        <p:nvSpPr>
          <p:cNvPr id="5" name="Footer Placeholder 4">
            <a:extLst>
              <a:ext uri="{FF2B5EF4-FFF2-40B4-BE49-F238E27FC236}">
                <a16:creationId xmlns:a16="http://schemas.microsoft.com/office/drawing/2014/main" id="{142E8023-2662-4AD0-B14D-E5EA70732B53}"/>
              </a:ext>
            </a:extLst>
          </p:cNvPr>
          <p:cNvSpPr>
            <a:spLocks noGrp="1"/>
          </p:cNvSpPr>
          <p:nvPr>
            <p:ph type="ftr" sz="quarter" idx="3"/>
          </p:nvPr>
        </p:nvSpPr>
        <p:spPr>
          <a:xfrm>
            <a:off x="1972136" y="649800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Rebaseline DOE Rev.  – Dec. 13–15 2022</a:t>
            </a:r>
            <a:endParaRPr lang="en-GB" dirty="0"/>
          </a:p>
        </p:txBody>
      </p:sp>
      <p:pic>
        <p:nvPicPr>
          <p:cNvPr id="3" name="Picture 2">
            <a:extLst>
              <a:ext uri="{FF2B5EF4-FFF2-40B4-BE49-F238E27FC236}">
                <a16:creationId xmlns:a16="http://schemas.microsoft.com/office/drawing/2014/main" id="{77FB8E53-C24C-4FF1-B5C3-96B754EB35A9}"/>
              </a:ext>
            </a:extLst>
          </p:cNvPr>
          <p:cNvPicPr>
            <a:picLocks noChangeAspect="1"/>
          </p:cNvPicPr>
          <p:nvPr/>
        </p:nvPicPr>
        <p:blipFill>
          <a:blip r:embed="rId2"/>
          <a:stretch>
            <a:fillRect/>
          </a:stretch>
        </p:blipFill>
        <p:spPr>
          <a:xfrm>
            <a:off x="0" y="0"/>
            <a:ext cx="8316416" cy="5529117"/>
          </a:xfrm>
          <a:prstGeom prst="rect">
            <a:avLst/>
          </a:prstGeom>
        </p:spPr>
      </p:pic>
      <p:sp>
        <p:nvSpPr>
          <p:cNvPr id="11" name="TextBox 10">
            <a:extLst>
              <a:ext uri="{FF2B5EF4-FFF2-40B4-BE49-F238E27FC236}">
                <a16:creationId xmlns:a16="http://schemas.microsoft.com/office/drawing/2014/main" id="{90565C32-29A4-41DC-964B-5911CCED0E55}"/>
              </a:ext>
            </a:extLst>
          </p:cNvPr>
          <p:cNvSpPr txBox="1"/>
          <p:nvPr/>
        </p:nvSpPr>
        <p:spPr>
          <a:xfrm>
            <a:off x="7127353" y="5307763"/>
            <a:ext cx="1800200"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Courtesy of J. Muratore and A. Ben Yahia</a:t>
            </a:r>
          </a:p>
        </p:txBody>
      </p:sp>
      <p:pic>
        <p:nvPicPr>
          <p:cNvPr id="2" name="Picture 1">
            <a:extLst>
              <a:ext uri="{FF2B5EF4-FFF2-40B4-BE49-F238E27FC236}">
                <a16:creationId xmlns:a16="http://schemas.microsoft.com/office/drawing/2014/main" id="{09683AB1-1E51-499F-8987-2C1CFF8ECF20}"/>
              </a:ext>
            </a:extLst>
          </p:cNvPr>
          <p:cNvPicPr>
            <a:picLocks noChangeAspect="1"/>
          </p:cNvPicPr>
          <p:nvPr/>
        </p:nvPicPr>
        <p:blipFill rotWithShape="1">
          <a:blip r:embed="rId3"/>
          <a:srcRect l="64582" t="34348" b="23663"/>
          <a:stretch/>
        </p:blipFill>
        <p:spPr>
          <a:xfrm>
            <a:off x="6732240" y="1844824"/>
            <a:ext cx="2195313" cy="1728192"/>
          </a:xfrm>
          <a:prstGeom prst="rect">
            <a:avLst/>
          </a:prstGeom>
        </p:spPr>
      </p:pic>
      <p:sp>
        <p:nvSpPr>
          <p:cNvPr id="6" name="Rectangle 5">
            <a:extLst>
              <a:ext uri="{FF2B5EF4-FFF2-40B4-BE49-F238E27FC236}">
                <a16:creationId xmlns:a16="http://schemas.microsoft.com/office/drawing/2014/main" id="{4A9DF007-B775-40A8-937A-9BDD9A0E7A0F}"/>
              </a:ext>
            </a:extLst>
          </p:cNvPr>
          <p:cNvSpPr/>
          <p:nvPr/>
        </p:nvSpPr>
        <p:spPr>
          <a:xfrm>
            <a:off x="7740352" y="2204864"/>
            <a:ext cx="720080" cy="100811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06C1E5-22CE-47AE-ADAD-9BE92D41A7DA}"/>
              </a:ext>
            </a:extLst>
          </p:cNvPr>
          <p:cNvSpPr txBox="1"/>
          <p:nvPr/>
        </p:nvSpPr>
        <p:spPr>
          <a:xfrm>
            <a:off x="6724027" y="3481844"/>
            <a:ext cx="2358636" cy="523220"/>
          </a:xfrm>
          <a:prstGeom prst="rect">
            <a:avLst/>
          </a:prstGeom>
          <a:noFill/>
          <a:ln>
            <a:solidFill>
              <a:schemeClr val="tx2"/>
            </a:solidFill>
          </a:ln>
        </p:spPr>
        <p:txBody>
          <a:bodyPr wrap="square" rtlCol="0">
            <a:spAutoFit/>
          </a:bodyPr>
          <a:lstStyle/>
          <a:p>
            <a:r>
              <a:rPr lang="en-US" sz="1400" dirty="0"/>
              <a:t>Location based on Quench Antenna and Voltage Taps</a:t>
            </a:r>
          </a:p>
        </p:txBody>
      </p:sp>
      <p:cxnSp>
        <p:nvCxnSpPr>
          <p:cNvPr id="9" name="Straight Arrow Connector 8">
            <a:extLst>
              <a:ext uri="{FF2B5EF4-FFF2-40B4-BE49-F238E27FC236}">
                <a16:creationId xmlns:a16="http://schemas.microsoft.com/office/drawing/2014/main" id="{25A072ED-8168-44E4-85CD-676977832626}"/>
              </a:ext>
            </a:extLst>
          </p:cNvPr>
          <p:cNvCxnSpPr>
            <a:cxnSpLocks/>
          </p:cNvCxnSpPr>
          <p:nvPr/>
        </p:nvCxnSpPr>
        <p:spPr>
          <a:xfrm flipV="1">
            <a:off x="3923928" y="3023149"/>
            <a:ext cx="3812318" cy="879845"/>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2" name="Content Placeholder 5">
            <a:extLst>
              <a:ext uri="{FF2B5EF4-FFF2-40B4-BE49-F238E27FC236}">
                <a16:creationId xmlns:a16="http://schemas.microsoft.com/office/drawing/2014/main" id="{C144210A-7EB5-447D-8E00-86DEFBB65A69}"/>
              </a:ext>
            </a:extLst>
          </p:cNvPr>
          <p:cNvSpPr>
            <a:spLocks noGrp="1"/>
          </p:cNvSpPr>
          <p:nvPr>
            <p:ph idx="1"/>
          </p:nvPr>
        </p:nvSpPr>
        <p:spPr>
          <a:xfrm>
            <a:off x="1691680" y="5608157"/>
            <a:ext cx="6192688" cy="1167428"/>
          </a:xfrm>
        </p:spPr>
        <p:txBody>
          <a:bodyPr>
            <a:normAutofit fontScale="92500" lnSpcReduction="10000"/>
          </a:bodyPr>
          <a:lstStyle/>
          <a:p>
            <a:r>
              <a:rPr lang="en-GB" sz="2600" u="sng" dirty="0"/>
              <a:t>Reverse temperature dependence</a:t>
            </a:r>
          </a:p>
          <a:p>
            <a:r>
              <a:rPr lang="en-GB" sz="2600" u="sng" dirty="0"/>
              <a:t>Reverse ramp-rate dependence</a:t>
            </a:r>
          </a:p>
          <a:p>
            <a:r>
              <a:rPr lang="en-GB" sz="2600" dirty="0"/>
              <a:t>Same features and location in MQXFA08</a:t>
            </a:r>
            <a:endParaRPr lang="en-GB" dirty="0"/>
          </a:p>
        </p:txBody>
      </p:sp>
      <p:cxnSp>
        <p:nvCxnSpPr>
          <p:cNvPr id="13" name="Straight Arrow Connector 12">
            <a:extLst>
              <a:ext uri="{FF2B5EF4-FFF2-40B4-BE49-F238E27FC236}">
                <a16:creationId xmlns:a16="http://schemas.microsoft.com/office/drawing/2014/main" id="{AF0D1A72-F497-4BC4-90DC-A74C93FF9A9A}"/>
              </a:ext>
            </a:extLst>
          </p:cNvPr>
          <p:cNvCxnSpPr>
            <a:cxnSpLocks/>
          </p:cNvCxnSpPr>
          <p:nvPr/>
        </p:nvCxnSpPr>
        <p:spPr>
          <a:xfrm flipV="1">
            <a:off x="2206207" y="1844824"/>
            <a:ext cx="1573705" cy="3703249"/>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2E6248A-E957-4279-AA2D-B97BC80490D9}"/>
              </a:ext>
            </a:extLst>
          </p:cNvPr>
          <p:cNvCxnSpPr>
            <a:cxnSpLocks/>
          </p:cNvCxnSpPr>
          <p:nvPr/>
        </p:nvCxnSpPr>
        <p:spPr>
          <a:xfrm flipV="1">
            <a:off x="2269571" y="1556792"/>
            <a:ext cx="1888637" cy="4496286"/>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542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86CA-5FEC-48FE-8909-F7A0C4B52A56}"/>
              </a:ext>
            </a:extLst>
          </p:cNvPr>
          <p:cNvSpPr>
            <a:spLocks noGrp="1"/>
          </p:cNvSpPr>
          <p:nvPr>
            <p:ph type="title"/>
          </p:nvPr>
        </p:nvSpPr>
        <p:spPr/>
        <p:txBody>
          <a:bodyPr/>
          <a:lstStyle/>
          <a:p>
            <a:r>
              <a:rPr lang="en-US" dirty="0"/>
              <a:t>Initial Diagnosis for Limitation Mechanism</a:t>
            </a:r>
          </a:p>
        </p:txBody>
      </p:sp>
      <p:sp>
        <p:nvSpPr>
          <p:cNvPr id="3" name="Content Placeholder 2">
            <a:extLst>
              <a:ext uri="{FF2B5EF4-FFF2-40B4-BE49-F238E27FC236}">
                <a16:creationId xmlns:a16="http://schemas.microsoft.com/office/drawing/2014/main" id="{A9D2D4EF-2EAA-4F57-BC85-FFD6D7AFDA57}"/>
              </a:ext>
            </a:extLst>
          </p:cNvPr>
          <p:cNvSpPr>
            <a:spLocks noGrp="1"/>
          </p:cNvSpPr>
          <p:nvPr>
            <p:ph idx="1"/>
          </p:nvPr>
        </p:nvSpPr>
        <p:spPr>
          <a:xfrm>
            <a:off x="612000" y="900000"/>
            <a:ext cx="7920000" cy="5073427"/>
          </a:xfrm>
        </p:spPr>
        <p:txBody>
          <a:bodyPr>
            <a:normAutofit fontScale="92500" lnSpcReduction="10000"/>
          </a:bodyPr>
          <a:lstStyle/>
          <a:p>
            <a:r>
              <a:rPr lang="en-US" b="1" dirty="0"/>
              <a:t>Self-field instability </a:t>
            </a:r>
            <a:r>
              <a:rPr lang="en-US" dirty="0"/>
              <a:t>triggered by a </a:t>
            </a:r>
            <a:r>
              <a:rPr lang="en-US" b="1" dirty="0"/>
              <a:t>local issue</a:t>
            </a:r>
            <a:r>
              <a:rPr lang="en-US" dirty="0"/>
              <a:t>, likely affecting only some strands, that pushes </a:t>
            </a:r>
            <a:r>
              <a:rPr lang="en-US" u="sng" dirty="0"/>
              <a:t>more current in adjacent strand(s)</a:t>
            </a:r>
          </a:p>
          <a:p>
            <a:pPr lvl="1"/>
            <a:r>
              <a:rPr lang="en-US" dirty="0"/>
              <a:t>Field in quenching segment is between 5 and 9.2 T</a:t>
            </a:r>
          </a:p>
          <a:p>
            <a:pPr lvl="1"/>
            <a:endParaRPr lang="en-US" dirty="0"/>
          </a:p>
          <a:p>
            <a:pPr lvl="1"/>
            <a:endParaRPr lang="en-US" dirty="0"/>
          </a:p>
          <a:p>
            <a:r>
              <a:rPr lang="en-US" dirty="0"/>
              <a:t>Similar mechanism in other magnets:</a:t>
            </a:r>
          </a:p>
          <a:p>
            <a:pPr lvl="1"/>
            <a:r>
              <a:rPr lang="en-US" dirty="0"/>
              <a:t>MQXFS03 showed a reversible component</a:t>
            </a:r>
          </a:p>
          <a:p>
            <a:pPr marL="457200" lvl="1" indent="0">
              <a:buNone/>
            </a:pPr>
            <a:r>
              <a:rPr lang="en-US" dirty="0">
                <a:sym typeface="Wingdings" panose="05000000000000000000" pitchFamily="2" charset="2"/>
              </a:rPr>
              <a:t> </a:t>
            </a:r>
            <a:endParaRPr lang="en-US" dirty="0"/>
          </a:p>
          <a:p>
            <a:pPr lvl="1"/>
            <a:endParaRPr lang="en-US" dirty="0"/>
          </a:p>
          <a:p>
            <a:pPr lvl="1"/>
            <a:r>
              <a:rPr lang="en-US" dirty="0"/>
              <a:t>LARP Long Quadrupole #2 showed “enhanced thermo-magnetic instability” in mid-plane block</a:t>
            </a:r>
          </a:p>
          <a:p>
            <a:pPr lvl="1"/>
            <a:r>
              <a:rPr lang="en-US" dirty="0"/>
              <a:t>With flux jumps </a:t>
            </a:r>
          </a:p>
          <a:p>
            <a:pPr marL="457200" lvl="1" indent="0">
              <a:buNone/>
            </a:pPr>
            <a:r>
              <a:rPr lang="en-US" sz="1900" dirty="0"/>
              <a:t>	</a:t>
            </a:r>
          </a:p>
        </p:txBody>
      </p:sp>
      <p:sp>
        <p:nvSpPr>
          <p:cNvPr id="4" name="Footer Placeholder 3">
            <a:extLst>
              <a:ext uri="{FF2B5EF4-FFF2-40B4-BE49-F238E27FC236}">
                <a16:creationId xmlns:a16="http://schemas.microsoft.com/office/drawing/2014/main" id="{62026E23-3D53-4299-BFB9-EE92F472E525}"/>
              </a:ext>
            </a:extLst>
          </p:cNvPr>
          <p:cNvSpPr>
            <a:spLocks noGrp="1"/>
          </p:cNvSpPr>
          <p:nvPr>
            <p:ph type="ftr" sz="quarter" idx="11"/>
          </p:nvPr>
        </p:nvSpPr>
        <p:spPr>
          <a:xfrm>
            <a:off x="1905000" y="6356350"/>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Rebaseline DOE Rev.  – Dec. 13–15 2022</a:t>
            </a:r>
            <a:endParaRPr lang="en-GB" noProof="0"/>
          </a:p>
        </p:txBody>
      </p:sp>
      <p:sp>
        <p:nvSpPr>
          <p:cNvPr id="5" name="Slide Number Placeholder 4">
            <a:extLst>
              <a:ext uri="{FF2B5EF4-FFF2-40B4-BE49-F238E27FC236}">
                <a16:creationId xmlns:a16="http://schemas.microsoft.com/office/drawing/2014/main" id="{535C5DFE-2C64-46BE-A899-8F14D9DFC2D4}"/>
              </a:ext>
            </a:extLst>
          </p:cNvPr>
          <p:cNvSpPr>
            <a:spLocks noGrp="1"/>
          </p:cNvSpPr>
          <p:nvPr>
            <p:ph type="sldNum" sz="quarter" idx="12"/>
          </p:nvPr>
        </p:nvSpPr>
        <p:spPr/>
        <p:txBody>
          <a:bodyPr/>
          <a:lstStyle/>
          <a:p>
            <a:fld id="{BFDCA1C4-9514-7B4F-976F-D92F7E296653}" type="slidenum">
              <a:rPr lang="fr-FR" smtClean="0"/>
              <a:pPr/>
              <a:t>8</a:t>
            </a:fld>
            <a:endParaRPr lang="fr-FR"/>
          </a:p>
        </p:txBody>
      </p:sp>
      <p:sp>
        <p:nvSpPr>
          <p:cNvPr id="6" name="TextBox 5">
            <a:extLst>
              <a:ext uri="{FF2B5EF4-FFF2-40B4-BE49-F238E27FC236}">
                <a16:creationId xmlns:a16="http://schemas.microsoft.com/office/drawing/2014/main" id="{C0673052-E646-455D-B264-B8BEA1A103EC}"/>
              </a:ext>
            </a:extLst>
          </p:cNvPr>
          <p:cNvSpPr txBox="1"/>
          <p:nvPr/>
        </p:nvSpPr>
        <p:spPr>
          <a:xfrm>
            <a:off x="971600" y="3941776"/>
            <a:ext cx="5698105" cy="461665"/>
          </a:xfrm>
          <a:prstGeom prst="rect">
            <a:avLst/>
          </a:prstGeom>
          <a:solidFill>
            <a:schemeClr val="bg1"/>
          </a:solidFill>
          <a:ln>
            <a:solidFill>
              <a:schemeClr val="tx2"/>
            </a:solidFill>
          </a:ln>
        </p:spPr>
        <p:txBody>
          <a:bodyPr wrap="square" rtlCol="0">
            <a:spAutoFit/>
          </a:bodyPr>
          <a:lstStyle/>
          <a:p>
            <a:r>
              <a:rPr lang="en-US" sz="1200" dirty="0"/>
              <a:t>H. Bajas et al., “Test Results of the Short Models MQXFS3 and MQXFS5 for the HL-LHC Upgrade”, IEEE Trans. Appl. </a:t>
            </a:r>
            <a:r>
              <a:rPr lang="en-US" sz="1200" dirty="0" err="1"/>
              <a:t>Superc</a:t>
            </a:r>
            <a:r>
              <a:rPr lang="en-US" sz="1200" dirty="0"/>
              <a:t>. Vol 28, # 4007006 (2018)</a:t>
            </a:r>
          </a:p>
        </p:txBody>
      </p:sp>
      <p:sp>
        <p:nvSpPr>
          <p:cNvPr id="7" name="TextBox 6">
            <a:extLst>
              <a:ext uri="{FF2B5EF4-FFF2-40B4-BE49-F238E27FC236}">
                <a16:creationId xmlns:a16="http://schemas.microsoft.com/office/drawing/2014/main" id="{146E14E4-E8AD-452F-921D-961F4212C75E}"/>
              </a:ext>
            </a:extLst>
          </p:cNvPr>
          <p:cNvSpPr txBox="1"/>
          <p:nvPr/>
        </p:nvSpPr>
        <p:spPr>
          <a:xfrm>
            <a:off x="930858" y="5693496"/>
            <a:ext cx="5698105" cy="461665"/>
          </a:xfrm>
          <a:prstGeom prst="rect">
            <a:avLst/>
          </a:prstGeom>
          <a:solidFill>
            <a:schemeClr val="bg1"/>
          </a:solidFill>
          <a:ln>
            <a:solidFill>
              <a:schemeClr val="tx2"/>
            </a:solidFill>
          </a:ln>
        </p:spPr>
        <p:txBody>
          <a:bodyPr wrap="square" rtlCol="0">
            <a:spAutoFit/>
          </a:bodyPr>
          <a:lstStyle/>
          <a:p>
            <a:r>
              <a:rPr lang="en-US" sz="1200" dirty="0"/>
              <a:t>Ref: G. Ambrosio et al., “Progress in the Long Nb</a:t>
            </a:r>
            <a:r>
              <a:rPr lang="en-US" sz="1200" baseline="-25000" dirty="0"/>
              <a:t>3</a:t>
            </a:r>
            <a:r>
              <a:rPr lang="en-US" sz="1200" dirty="0"/>
              <a:t>Sn Quadrupole R&amp;D by LARP”, IEEE Trans Appl, </a:t>
            </a:r>
            <a:r>
              <a:rPr lang="en-US" sz="1200" dirty="0" err="1"/>
              <a:t>Superc</a:t>
            </a:r>
            <a:r>
              <a:rPr lang="en-US" sz="1200" dirty="0"/>
              <a:t>. Vol 22, # 4003804 (2012)</a:t>
            </a:r>
            <a:endParaRPr lang="en-US" sz="1200" dirty="0">
              <a:solidFill>
                <a:schemeClr val="tx1">
                  <a:lumMod val="50000"/>
                </a:schemeClr>
              </a:solidFill>
            </a:endParaRPr>
          </a:p>
        </p:txBody>
      </p:sp>
      <p:sp>
        <p:nvSpPr>
          <p:cNvPr id="8" name="TextBox 7">
            <a:extLst>
              <a:ext uri="{FF2B5EF4-FFF2-40B4-BE49-F238E27FC236}">
                <a16:creationId xmlns:a16="http://schemas.microsoft.com/office/drawing/2014/main" id="{5C8E2912-CDAC-42AD-8E6E-26461C34D1B8}"/>
              </a:ext>
            </a:extLst>
          </p:cNvPr>
          <p:cNvSpPr txBox="1"/>
          <p:nvPr/>
        </p:nvSpPr>
        <p:spPr>
          <a:xfrm>
            <a:off x="971600" y="2391271"/>
            <a:ext cx="5616623" cy="461665"/>
          </a:xfrm>
          <a:prstGeom prst="rect">
            <a:avLst/>
          </a:prstGeom>
          <a:solidFill>
            <a:schemeClr val="bg1"/>
          </a:solidFill>
          <a:ln>
            <a:solidFill>
              <a:schemeClr val="tx2"/>
            </a:solidFill>
          </a:ln>
        </p:spPr>
        <p:txBody>
          <a:bodyPr wrap="square" rtlCol="0">
            <a:spAutoFit/>
          </a:bodyPr>
          <a:lstStyle/>
          <a:p>
            <a:r>
              <a:rPr lang="nl-NL" sz="1200" dirty="0"/>
              <a:t>B. Bordini, et al., IEEE </a:t>
            </a:r>
            <a:r>
              <a:rPr lang="en-US" sz="1200" dirty="0"/>
              <a:t>Trans. Appl. </a:t>
            </a:r>
            <a:r>
              <a:rPr lang="en-US" sz="1200" dirty="0" err="1"/>
              <a:t>Superc</a:t>
            </a:r>
            <a:r>
              <a:rPr lang="nl-NL" sz="1200" dirty="0"/>
              <a:t>., vol. 22, 2012, # 4705804</a:t>
            </a:r>
          </a:p>
          <a:p>
            <a:r>
              <a:rPr lang="en-US" sz="1200" dirty="0"/>
              <a:t>A. K. Ghosh, IEEE Trans. Appl. </a:t>
            </a:r>
            <a:r>
              <a:rPr lang="en-US" sz="1200" dirty="0" err="1"/>
              <a:t>Superc</a:t>
            </a:r>
            <a:r>
              <a:rPr lang="en-US" sz="1200" dirty="0"/>
              <a:t>., vol. 23, 2013, # 7100407</a:t>
            </a:r>
          </a:p>
        </p:txBody>
      </p:sp>
    </p:spTree>
    <p:extLst>
      <p:ext uri="{BB962C8B-B14F-4D97-AF65-F5344CB8AC3E}">
        <p14:creationId xmlns:p14="http://schemas.microsoft.com/office/powerpoint/2010/main" val="408363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24550"/>
            <a:ext cx="7920000" cy="720000"/>
          </a:xfrm>
        </p:spPr>
        <p:txBody>
          <a:bodyPr/>
          <a:lstStyle/>
          <a:p>
            <a:r>
              <a:rPr lang="en-US" dirty="0"/>
              <a:t>Discrepancies and Non-conformities</a:t>
            </a:r>
          </a:p>
        </p:txBody>
      </p:sp>
      <p:sp>
        <p:nvSpPr>
          <p:cNvPr id="3" name="Content Placeholder 2"/>
          <p:cNvSpPr>
            <a:spLocks noGrp="1"/>
          </p:cNvSpPr>
          <p:nvPr>
            <p:ph idx="1"/>
          </p:nvPr>
        </p:nvSpPr>
        <p:spPr>
          <a:xfrm>
            <a:off x="612000" y="728391"/>
            <a:ext cx="8074800" cy="3348682"/>
          </a:xfrm>
        </p:spPr>
        <p:txBody>
          <a:bodyPr>
            <a:normAutofit fontScale="92500" lnSpcReduction="10000"/>
          </a:bodyPr>
          <a:lstStyle/>
          <a:p>
            <a:r>
              <a:rPr lang="en-US" dirty="0"/>
              <a:t>Possible causes of local issue:</a:t>
            </a:r>
          </a:p>
          <a:p>
            <a:pPr lvl="1"/>
            <a:r>
              <a:rPr lang="en-US" dirty="0"/>
              <a:t>Some strands popped out during winding, were fixed, popped out overnight and were fixed a second time (BNL DR AM-164) </a:t>
            </a:r>
          </a:p>
          <a:p>
            <a:pPr lvl="1"/>
            <a:r>
              <a:rPr lang="en-US" dirty="0"/>
              <a:t>Limiting coil was affected by COVID lockdown</a:t>
            </a:r>
          </a:p>
          <a:p>
            <a:pPr lvl="2"/>
            <a:r>
              <a:rPr lang="en-US" dirty="0"/>
              <a:t>14 weeks stop after winding &amp; curing of inner layer</a:t>
            </a:r>
          </a:p>
          <a:p>
            <a:pPr lvl="1"/>
            <a:r>
              <a:rPr lang="en-US" dirty="0"/>
              <a:t>Axial preload had to be removed in order to fix position of end plate (LBNL MQXFA-NCR-0220)</a:t>
            </a:r>
          </a:p>
          <a:p>
            <a:pPr marL="0" indent="0">
              <a:buNone/>
            </a:pPr>
            <a:r>
              <a:rPr lang="en-US" dirty="0"/>
              <a:t> </a:t>
            </a:r>
          </a:p>
          <a:p>
            <a:endParaRPr lang="en-US" dirty="0"/>
          </a:p>
          <a:p>
            <a:endParaRPr lang="en-US"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9</a:t>
            </a:fld>
            <a:endParaRPr lang="fr-FR" dirty="0"/>
          </a:p>
        </p:txBody>
      </p:sp>
      <p:sp>
        <p:nvSpPr>
          <p:cNvPr id="5" name="Footer Placeholder 4"/>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Rebaseline DOE Rev.  – Dec. 13–15 2022</a:t>
            </a:r>
            <a:endParaRPr lang="en-GB" dirty="0"/>
          </a:p>
        </p:txBody>
      </p:sp>
      <p:pic>
        <p:nvPicPr>
          <p:cNvPr id="7" name="Picture 6">
            <a:extLst>
              <a:ext uri="{FF2B5EF4-FFF2-40B4-BE49-F238E27FC236}">
                <a16:creationId xmlns:a16="http://schemas.microsoft.com/office/drawing/2014/main" id="{478FB876-871F-4238-B206-24F750EB6D99}"/>
              </a:ext>
            </a:extLst>
          </p:cNvPr>
          <p:cNvPicPr>
            <a:picLocks noChangeAspect="1"/>
          </p:cNvPicPr>
          <p:nvPr/>
        </p:nvPicPr>
        <p:blipFill rotWithShape="1">
          <a:blip r:embed="rId2"/>
          <a:srcRect t="10386" b="12582"/>
          <a:stretch/>
        </p:blipFill>
        <p:spPr>
          <a:xfrm>
            <a:off x="3608424" y="3786634"/>
            <a:ext cx="5322269" cy="3071366"/>
          </a:xfrm>
          <a:prstGeom prst="rect">
            <a:avLst/>
          </a:prstGeom>
        </p:spPr>
      </p:pic>
      <p:sp>
        <p:nvSpPr>
          <p:cNvPr id="8" name="TextBox 7">
            <a:extLst>
              <a:ext uri="{FF2B5EF4-FFF2-40B4-BE49-F238E27FC236}">
                <a16:creationId xmlns:a16="http://schemas.microsoft.com/office/drawing/2014/main" id="{51F35337-EB8E-4123-96F8-151FFE1224D4}"/>
              </a:ext>
            </a:extLst>
          </p:cNvPr>
          <p:cNvSpPr txBox="1"/>
          <p:nvPr/>
        </p:nvSpPr>
        <p:spPr>
          <a:xfrm>
            <a:off x="3707904" y="6477886"/>
            <a:ext cx="4711546" cy="369332"/>
          </a:xfrm>
          <a:prstGeom prst="rect">
            <a:avLst/>
          </a:prstGeom>
          <a:noFill/>
        </p:spPr>
        <p:txBody>
          <a:bodyPr wrap="none" rtlCol="0">
            <a:spAutoFit/>
          </a:bodyPr>
          <a:lstStyle/>
          <a:p>
            <a:r>
              <a:rPr lang="en-US" dirty="0">
                <a:solidFill>
                  <a:schemeClr val="bg1"/>
                </a:solidFill>
              </a:rPr>
              <a:t>coil 214 as it was setup for the lab shutdown</a:t>
            </a:r>
          </a:p>
        </p:txBody>
      </p:sp>
      <p:pic>
        <p:nvPicPr>
          <p:cNvPr id="9" name="Picture 8">
            <a:extLst>
              <a:ext uri="{FF2B5EF4-FFF2-40B4-BE49-F238E27FC236}">
                <a16:creationId xmlns:a16="http://schemas.microsoft.com/office/drawing/2014/main" id="{7F8DDD2F-67F1-4B52-BDCD-7CF6CE713461}"/>
              </a:ext>
            </a:extLst>
          </p:cNvPr>
          <p:cNvPicPr>
            <a:picLocks noChangeAspect="1"/>
          </p:cNvPicPr>
          <p:nvPr/>
        </p:nvPicPr>
        <p:blipFill rotWithShape="1">
          <a:blip r:embed="rId3"/>
          <a:srcRect l="16482" t="16759" r="304" b="15314"/>
          <a:stretch/>
        </p:blipFill>
        <p:spPr>
          <a:xfrm>
            <a:off x="16632" y="3779898"/>
            <a:ext cx="3591792" cy="2331456"/>
          </a:xfrm>
          <a:prstGeom prst="rect">
            <a:avLst/>
          </a:prstGeom>
        </p:spPr>
      </p:pic>
      <p:sp>
        <p:nvSpPr>
          <p:cNvPr id="11" name="TextBox 10">
            <a:extLst>
              <a:ext uri="{FF2B5EF4-FFF2-40B4-BE49-F238E27FC236}">
                <a16:creationId xmlns:a16="http://schemas.microsoft.com/office/drawing/2014/main" id="{563CE112-ADFF-4450-934E-C66C96E2D2F2}"/>
              </a:ext>
            </a:extLst>
          </p:cNvPr>
          <p:cNvSpPr txBox="1"/>
          <p:nvPr/>
        </p:nvSpPr>
        <p:spPr>
          <a:xfrm>
            <a:off x="23172" y="5941406"/>
            <a:ext cx="3591792" cy="923330"/>
          </a:xfrm>
          <a:prstGeom prst="rect">
            <a:avLst/>
          </a:prstGeom>
          <a:solidFill>
            <a:schemeClr val="bg1"/>
          </a:solidFill>
        </p:spPr>
        <p:txBody>
          <a:bodyPr wrap="square">
            <a:spAutoFit/>
          </a:bodyPr>
          <a:lstStyle/>
          <a:p>
            <a:r>
              <a:rPr lang="en-US" dirty="0"/>
              <a:t>Inner layer coil showing in yellow the position of coil-214 cable affected by DR AM-164</a:t>
            </a:r>
          </a:p>
        </p:txBody>
      </p:sp>
    </p:spTree>
    <p:extLst>
      <p:ext uri="{BB962C8B-B14F-4D97-AF65-F5344CB8AC3E}">
        <p14:creationId xmlns:p14="http://schemas.microsoft.com/office/powerpoint/2010/main" val="750560862"/>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C0BA59F-F041-4A4A-B5A7-70988B318AC9}" vid="{1D599B4C-3A8E-4AAF-AAD1-A7248040689F}"/>
    </a:ext>
  </a:extLst>
</a:theme>
</file>

<file path=ppt/theme/theme4.xml><?xml version="1.0" encoding="utf-8"?>
<a:theme xmlns:a="http://schemas.openxmlformats.org/drawingml/2006/main" name="5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8EF391-2BAD-45F4-B22E-736040720C99}">
  <ds:schemaRefs>
    <ds:schemaRef ds:uri="http://schemas.openxmlformats.org/package/2006/metadata/core-properties"/>
    <ds:schemaRef ds:uri="http://purl.org/dc/elements/1.1/"/>
    <ds:schemaRef ds:uri="http://schemas.microsoft.com/office/2006/metadata/properties"/>
    <ds:schemaRef ds:uri="http://purl.org/dc/terms/"/>
    <ds:schemaRef ds:uri="8946e33d-fd2f-4ae4-8ee9-d90c129cdf9e"/>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53471</TotalTime>
  <Words>2745</Words>
  <Application>Microsoft Office PowerPoint</Application>
  <PresentationFormat>On-screen Show (4:3)</PresentationFormat>
  <Paragraphs>361</Paragraphs>
  <Slides>33</Slides>
  <Notes>1</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33</vt:i4>
      </vt:variant>
    </vt:vector>
  </HeadingPairs>
  <TitlesOfParts>
    <vt:vector size="46" baseType="lpstr">
      <vt:lpstr>Arial</vt:lpstr>
      <vt:lpstr>Calibri</vt:lpstr>
      <vt:lpstr>Helvetica</vt:lpstr>
      <vt:lpstr>New York</vt:lpstr>
      <vt:lpstr>Symbol</vt:lpstr>
      <vt:lpstr>Times New Roman</vt:lpstr>
      <vt:lpstr>Wingdings</vt:lpstr>
      <vt:lpstr>Thème Office</vt:lpstr>
      <vt:lpstr>1_Thème Office</vt:lpstr>
      <vt:lpstr>Fermilab_PPT_090915</vt:lpstr>
      <vt:lpstr>5_Thème Office</vt:lpstr>
      <vt:lpstr>4_Thème Office</vt:lpstr>
      <vt:lpstr>6_Thème Office</vt:lpstr>
      <vt:lpstr>MQXF Results and Plans </vt:lpstr>
      <vt:lpstr>Outline</vt:lpstr>
      <vt:lpstr>MQXFA Vertical Test</vt:lpstr>
      <vt:lpstr>Vertical Test Summary</vt:lpstr>
      <vt:lpstr>Vertical Test: Training</vt:lpstr>
      <vt:lpstr>Outline</vt:lpstr>
      <vt:lpstr>PowerPoint Presentation</vt:lpstr>
      <vt:lpstr>Initial Diagnosis for Limitation Mechanism</vt:lpstr>
      <vt:lpstr>Discrepancies and Non-conformities</vt:lpstr>
      <vt:lpstr>Assessment of MQXFA Data &amp; Travelers</vt:lpstr>
      <vt:lpstr>Structure Analysis &amp; MQXFA07 Disassembly</vt:lpstr>
      <vt:lpstr>Pole-key gaps in MQXFA07</vt:lpstr>
      <vt:lpstr>Possible Damage at Wedge-Spacer Interface</vt:lpstr>
      <vt:lpstr>Micrographic Analysis of Coil 214 Lead End</vt:lpstr>
      <vt:lpstr>The Smoking Gun!</vt:lpstr>
      <vt:lpstr>PowerPoint Presentation</vt:lpstr>
      <vt:lpstr>PowerPoint Presentation</vt:lpstr>
      <vt:lpstr>MQXFA08 Analysis</vt:lpstr>
      <vt:lpstr>PowerPoint Presentation</vt:lpstr>
      <vt:lpstr>COVID Lockdown Impact on Coil 214 </vt:lpstr>
      <vt:lpstr>COVID impact on Magnet Assembly</vt:lpstr>
      <vt:lpstr>COVID Impact on pole-key gaps</vt:lpstr>
      <vt:lpstr>Contributing factors</vt:lpstr>
      <vt:lpstr>Preventive Actions</vt:lpstr>
      <vt:lpstr>Endurance Tests</vt:lpstr>
      <vt:lpstr>MQXFA11 “Resilience Test”</vt:lpstr>
      <vt:lpstr>Conclusions</vt:lpstr>
      <vt:lpstr>Backup Slides</vt:lpstr>
      <vt:lpstr>MQXFA08 Quench History</vt:lpstr>
      <vt:lpstr>Main Features</vt:lpstr>
      <vt:lpstr>Magnet Dis-assembly</vt:lpstr>
      <vt:lpstr>CT-scan of Coil 214 ends</vt:lpstr>
      <vt:lpstr>Dye-penetrant test of Coil 214 Lead End</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Giorgio Ambrosio</cp:lastModifiedBy>
  <cp:revision>1094</cp:revision>
  <cp:lastPrinted>2017-02-20T21:06:17Z</cp:lastPrinted>
  <dcterms:created xsi:type="dcterms:W3CDTF">2016-03-23T12:58:39Z</dcterms:created>
  <dcterms:modified xsi:type="dcterms:W3CDTF">2022-11-16T21:34:58Z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