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2"/>
  </p:notesMasterIdLst>
  <p:handoutMasterIdLst>
    <p:handoutMasterId r:id="rId33"/>
  </p:handoutMasterIdLst>
  <p:sldIdLst>
    <p:sldId id="263" r:id="rId5"/>
    <p:sldId id="264" r:id="rId6"/>
    <p:sldId id="396" r:id="rId7"/>
    <p:sldId id="386" r:id="rId8"/>
    <p:sldId id="327" r:id="rId9"/>
    <p:sldId id="400" r:id="rId10"/>
    <p:sldId id="536" r:id="rId11"/>
    <p:sldId id="537" r:id="rId12"/>
    <p:sldId id="397" r:id="rId13"/>
    <p:sldId id="265" r:id="rId14"/>
    <p:sldId id="266" r:id="rId15"/>
    <p:sldId id="542" r:id="rId16"/>
    <p:sldId id="543" r:id="rId17"/>
    <p:sldId id="538" r:id="rId18"/>
    <p:sldId id="547" r:id="rId19"/>
    <p:sldId id="549" r:id="rId20"/>
    <p:sldId id="550" r:id="rId21"/>
    <p:sldId id="548" r:id="rId22"/>
    <p:sldId id="552" r:id="rId23"/>
    <p:sldId id="553" r:id="rId24"/>
    <p:sldId id="554" r:id="rId25"/>
    <p:sldId id="555" r:id="rId26"/>
    <p:sldId id="544" r:id="rId27"/>
    <p:sldId id="546" r:id="rId28"/>
    <p:sldId id="556" r:id="rId29"/>
    <p:sldId id="437" r:id="rId30"/>
    <p:sldId id="268" r:id="rId3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CC00"/>
    <a:srgbClr val="FFE699"/>
    <a:srgbClr val="B4C6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30" autoAdjust="0"/>
    <p:restoredTop sz="92832" autoAdjust="0"/>
  </p:normalViewPr>
  <p:slideViewPr>
    <p:cSldViewPr snapToObjects="1" showGuides="1">
      <p:cViewPr varScale="1">
        <p:scale>
          <a:sx n="102" d="100"/>
          <a:sy n="102" d="100"/>
        </p:scale>
        <p:origin x="1998" y="108"/>
      </p:cViewPr>
      <p:guideLst>
        <p:guide orient="horz" pos="4080"/>
        <p:guide pos="240"/>
      </p:guideLst>
    </p:cSldViewPr>
  </p:slideViewPr>
  <p:notesTextViewPr>
    <p:cViewPr>
      <p:scale>
        <a:sx n="3" d="2"/>
        <a:sy n="3" d="2"/>
      </p:scale>
      <p:origin x="0" y="0"/>
    </p:cViewPr>
  </p:notesTextViewPr>
  <p:sorterViewPr>
    <p:cViewPr>
      <p:scale>
        <a:sx n="90" d="100"/>
        <a:sy n="90" d="100"/>
      </p:scale>
      <p:origin x="0" y="0"/>
    </p:cViewPr>
  </p:sorterViewPr>
  <p:notesViewPr>
    <p:cSldViewPr snapToObjects="1">
      <p:cViewPr varScale="1">
        <p:scale>
          <a:sx n="86" d="100"/>
          <a:sy n="86" d="100"/>
        </p:scale>
        <p:origin x="39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wmf"/><Relationship Id="rId1" Type="http://schemas.openxmlformats.org/officeDocument/2006/relationships/image" Target="../media/image38.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emf"/><Relationship Id="rId1" Type="http://schemas.openxmlformats.org/officeDocument/2006/relationships/image" Target="../media/image42.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15/11/2022</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15/11/2022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10144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deflection can be larger when magnet is in the cold mass 0.5 mm deflection for cold mass (add a backup slide)</a:t>
            </a:r>
          </a:p>
        </p:txBody>
      </p:sp>
      <p:sp>
        <p:nvSpPr>
          <p:cNvPr id="4" name="Slide Number Placeholder 3"/>
          <p:cNvSpPr>
            <a:spLocks noGrp="1"/>
          </p:cNvSpPr>
          <p:nvPr>
            <p:ph type="sldNum" sz="quarter" idx="5"/>
          </p:nvPr>
        </p:nvSpPr>
        <p:spPr/>
        <p:txBody>
          <a:bodyPr/>
          <a:lstStyle/>
          <a:p>
            <a:fld id="{624B141A-D04E-DD49-88DC-EFA90428BA41}" type="slidenum">
              <a:rPr lang="fr-FR" smtClean="0"/>
              <a:pPr/>
              <a:t>5</a:t>
            </a:fld>
            <a:endParaRPr lang="fr-FR"/>
          </a:p>
        </p:txBody>
      </p:sp>
    </p:spTree>
    <p:extLst>
      <p:ext uri="{BB962C8B-B14F-4D97-AF65-F5344CB8AC3E}">
        <p14:creationId xmlns:p14="http://schemas.microsoft.com/office/powerpoint/2010/main" val="4263213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 </a:t>
            </a:r>
            <a:r>
              <a:rPr lang="en-US" dirty="0" err="1"/>
              <a:t>possono</a:t>
            </a:r>
            <a:r>
              <a:rPr lang="en-US" dirty="0"/>
              <a:t> </a:t>
            </a:r>
            <a:r>
              <a:rPr lang="en-US" dirty="0" err="1"/>
              <a:t>muovere</a:t>
            </a:r>
            <a:r>
              <a:rPr lang="en-US" dirty="0"/>
              <a:t> crate</a:t>
            </a:r>
          </a:p>
        </p:txBody>
      </p:sp>
      <p:sp>
        <p:nvSpPr>
          <p:cNvPr id="4" name="Slide Number Placeholder 3"/>
          <p:cNvSpPr>
            <a:spLocks noGrp="1"/>
          </p:cNvSpPr>
          <p:nvPr>
            <p:ph type="sldNum" sz="quarter" idx="5"/>
          </p:nvPr>
        </p:nvSpPr>
        <p:spPr/>
        <p:txBody>
          <a:bodyPr/>
          <a:lstStyle/>
          <a:p>
            <a:fld id="{624B141A-D04E-DD49-88DC-EFA90428BA41}" type="slidenum">
              <a:rPr lang="fr-FR" smtClean="0"/>
              <a:pPr/>
              <a:t>9</a:t>
            </a:fld>
            <a:endParaRPr lang="fr-FR"/>
          </a:p>
        </p:txBody>
      </p:sp>
    </p:spTree>
    <p:extLst>
      <p:ext uri="{BB962C8B-B14F-4D97-AF65-F5344CB8AC3E}">
        <p14:creationId xmlns:p14="http://schemas.microsoft.com/office/powerpoint/2010/main" val="2564848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4B141A-D04E-DD49-88DC-EFA90428BA41}" type="slidenum">
              <a:rPr lang="fr-FR" smtClean="0"/>
              <a:pPr/>
              <a:t>11</a:t>
            </a:fld>
            <a:endParaRPr lang="fr-FR"/>
          </a:p>
        </p:txBody>
      </p:sp>
    </p:spTree>
    <p:extLst>
      <p:ext uri="{BB962C8B-B14F-4D97-AF65-F5344CB8AC3E}">
        <p14:creationId xmlns:p14="http://schemas.microsoft.com/office/powerpoint/2010/main" val="4118877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4B141A-D04E-DD49-88DC-EFA90428BA41}" type="slidenum">
              <a:rPr lang="fr-FR" smtClean="0"/>
              <a:pPr/>
              <a:t>19</a:t>
            </a:fld>
            <a:endParaRPr lang="fr-FR"/>
          </a:p>
        </p:txBody>
      </p:sp>
    </p:spTree>
    <p:extLst>
      <p:ext uri="{BB962C8B-B14F-4D97-AF65-F5344CB8AC3E}">
        <p14:creationId xmlns:p14="http://schemas.microsoft.com/office/powerpoint/2010/main" val="19941255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BFDCA1C4-9514-7B4F-976F-D92F7E296653}" type="slidenum">
              <a:rPr lang="fr-FR" smtClean="0"/>
              <a:pPr/>
              <a:t>‹#›</a:t>
            </a:fld>
            <a:endParaRPr lang="fr-FR" dirty="0"/>
          </a:p>
        </p:txBody>
      </p:sp>
      <p:sp>
        <p:nvSpPr>
          <p:cNvPr id="8" name="Footer Placeholder 4">
            <a:extLst>
              <a:ext uri="{FF2B5EF4-FFF2-40B4-BE49-F238E27FC236}">
                <a16:creationId xmlns:a16="http://schemas.microsoft.com/office/drawing/2014/main" id="{36C81D83-D392-484C-A88E-6AB33035C96D}"/>
              </a:ext>
            </a:extLst>
          </p:cNvPr>
          <p:cNvSpPr>
            <a:spLocks noGrp="1"/>
          </p:cNvSpPr>
          <p:nvPr>
            <p:ph type="ftr" sz="quarter" idx="3"/>
          </p:nvPr>
        </p:nvSpPr>
        <p:spPr>
          <a:xfrm>
            <a:off x="1981200" y="6356350"/>
            <a:ext cx="6550800" cy="360000"/>
          </a:xfrm>
          <a:prstGeom prst="rect">
            <a:avLst/>
          </a:prstGeom>
        </p:spPr>
        <p:txBody>
          <a:bodyPr/>
          <a:lstStyle/>
          <a:p>
            <a:r>
              <a:rPr lang="en-US"/>
              <a:t>HL-LHC AUP Rebaseline DOE Rev.  – Dec. 13th–15th 2022</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sp>
        <p:nvSpPr>
          <p:cNvPr id="12" name="Footer Placeholder 4">
            <a:extLst>
              <a:ext uri="{FF2B5EF4-FFF2-40B4-BE49-F238E27FC236}">
                <a16:creationId xmlns:a16="http://schemas.microsoft.com/office/drawing/2014/main" id="{C81C0938-3010-8148-8020-61B47D4AFEA7}"/>
              </a:ext>
            </a:extLst>
          </p:cNvPr>
          <p:cNvSpPr>
            <a:spLocks noGrp="1"/>
          </p:cNvSpPr>
          <p:nvPr>
            <p:ph type="ftr" sz="quarter" idx="13"/>
          </p:nvPr>
        </p:nvSpPr>
        <p:spPr>
          <a:xfrm>
            <a:off x="1981200" y="6356350"/>
            <a:ext cx="6550800" cy="360000"/>
          </a:xfrm>
          <a:prstGeom prst="rect">
            <a:avLst/>
          </a:prstGeom>
        </p:spPr>
        <p:txBody>
          <a:bodyPr/>
          <a:lstStyle/>
          <a:p>
            <a:r>
              <a:rPr lang="en-US"/>
              <a:t>HL-LHC AUP Rebaseline DOE Rev.  – Dec. 13th–15th 2022</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sp>
        <p:nvSpPr>
          <p:cNvPr id="6" name="Footer Placeholder 4">
            <a:extLst>
              <a:ext uri="{FF2B5EF4-FFF2-40B4-BE49-F238E27FC236}">
                <a16:creationId xmlns:a16="http://schemas.microsoft.com/office/drawing/2014/main" id="{A3B0F276-C90F-EE40-A60D-12B4AA5B1487}"/>
              </a:ext>
            </a:extLst>
          </p:cNvPr>
          <p:cNvSpPr>
            <a:spLocks noGrp="1"/>
          </p:cNvSpPr>
          <p:nvPr>
            <p:ph type="ftr" sz="quarter" idx="3"/>
          </p:nvPr>
        </p:nvSpPr>
        <p:spPr>
          <a:xfrm>
            <a:off x="1981200" y="6356350"/>
            <a:ext cx="6550800" cy="360000"/>
          </a:xfrm>
          <a:prstGeom prst="rect">
            <a:avLst/>
          </a:prstGeom>
        </p:spPr>
        <p:txBody>
          <a:bodyPr/>
          <a:lstStyle/>
          <a:p>
            <a:r>
              <a:rPr lang="en-US"/>
              <a:t>HL-LHC AUP Rebaseline DOE Rev.  – Dec. 13th–15th 2022</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5" name="Footer Placeholder 4">
            <a:extLst>
              <a:ext uri="{FF2B5EF4-FFF2-40B4-BE49-F238E27FC236}">
                <a16:creationId xmlns:a16="http://schemas.microsoft.com/office/drawing/2014/main" id="{0D8A76FA-4A0F-E24B-9298-03D0C020818C}"/>
              </a:ext>
            </a:extLst>
          </p:cNvPr>
          <p:cNvSpPr>
            <a:spLocks noGrp="1"/>
          </p:cNvSpPr>
          <p:nvPr>
            <p:ph type="ftr" sz="quarter" idx="3"/>
          </p:nvPr>
        </p:nvSpPr>
        <p:spPr>
          <a:xfrm>
            <a:off x="1981200" y="6356350"/>
            <a:ext cx="6550800" cy="360000"/>
          </a:xfrm>
          <a:prstGeom prst="rect">
            <a:avLst/>
          </a:prstGeom>
        </p:spPr>
        <p:txBody>
          <a:bodyPr/>
          <a:lstStyle/>
          <a:p>
            <a:r>
              <a:rPr lang="en-US"/>
              <a:t>HL-LHC AUP Rebaseline DOE Rev.  – Dec. 13th–15th 2022</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8" name="Footer Placeholder 4">
            <a:extLst>
              <a:ext uri="{FF2B5EF4-FFF2-40B4-BE49-F238E27FC236}">
                <a16:creationId xmlns:a16="http://schemas.microsoft.com/office/drawing/2014/main" id="{112CC318-7D30-5748-B35B-E093CE35002E}"/>
              </a:ext>
            </a:extLst>
          </p:cNvPr>
          <p:cNvSpPr>
            <a:spLocks noGrp="1"/>
          </p:cNvSpPr>
          <p:nvPr>
            <p:ph type="ftr" sz="quarter" idx="3"/>
          </p:nvPr>
        </p:nvSpPr>
        <p:spPr>
          <a:xfrm>
            <a:off x="1981200" y="6356350"/>
            <a:ext cx="6550800" cy="360000"/>
          </a:xfrm>
          <a:prstGeom prst="rect">
            <a:avLst/>
          </a:prstGeom>
        </p:spPr>
        <p:txBody>
          <a:bodyPr/>
          <a:lstStyle/>
          <a:p>
            <a:r>
              <a:rPr lang="en-US"/>
              <a:t>HL-LHC AUP Rebaseline DOE Rev.  – Dec. 13th–15th 2022</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Rebaseline DOE Rev.  – Dec. 13th–15th 2022</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21.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22.w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3.wmf"/><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33.wmf"/></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41.jpeg"/><Relationship Id="rId7" Type="http://schemas.openxmlformats.org/officeDocument/2006/relationships/image" Target="../media/image39.wmf"/><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38.emf"/><Relationship Id="rId4" Type="http://schemas.openxmlformats.org/officeDocument/2006/relationships/oleObject" Target="../embeddings/oleObject5.bin"/><Relationship Id="rId9" Type="http://schemas.openxmlformats.org/officeDocument/2006/relationships/image" Target="../media/image40.emf"/></Relationships>
</file>

<file path=ppt/slides/_rels/slide17.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43.emf"/><Relationship Id="rId5" Type="http://schemas.openxmlformats.org/officeDocument/2006/relationships/oleObject" Target="../embeddings/oleObject9.bin"/><Relationship Id="rId4" Type="http://schemas.openxmlformats.org/officeDocument/2006/relationships/image" Target="../media/image4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image" Target="../media/image48.wmf"/><Relationship Id="rId5" Type="http://schemas.openxmlformats.org/officeDocument/2006/relationships/oleObject" Target="../embeddings/oleObject12.bin"/><Relationship Id="rId4" Type="http://schemas.openxmlformats.org/officeDocument/2006/relationships/image" Target="../media/image47.wmf"/></Relationships>
</file>

<file path=ppt/slides/_rels/slide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image" Target="../media/image53.wmf"/><Relationship Id="rId5" Type="http://schemas.openxmlformats.org/officeDocument/2006/relationships/oleObject" Target="../embeddings/oleObject15.bin"/><Relationship Id="rId4" Type="http://schemas.openxmlformats.org/officeDocument/2006/relationships/image" Target="../media/image52.w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98915" y="2634656"/>
            <a:ext cx="7200000" cy="1658439"/>
          </a:xfrm>
        </p:spPr>
        <p:txBody>
          <a:bodyPr/>
          <a:lstStyle/>
          <a:p>
            <a:r>
              <a:rPr lang="en-US" sz="3600" dirty="0"/>
              <a:t>Magnets 302.2 - MQXFA Shipping Requirements and Execution</a:t>
            </a:r>
            <a:br>
              <a:rPr lang="en-GB" sz="3600" dirty="0"/>
            </a:br>
            <a:endParaRPr lang="en-GB" sz="3600" dirty="0"/>
          </a:p>
        </p:txBody>
      </p:sp>
      <p:sp>
        <p:nvSpPr>
          <p:cNvPr id="3" name="Sous-titre 2"/>
          <p:cNvSpPr>
            <a:spLocks noGrp="1"/>
          </p:cNvSpPr>
          <p:nvPr>
            <p:ph type="subTitle" idx="1"/>
          </p:nvPr>
        </p:nvSpPr>
        <p:spPr/>
        <p:txBody>
          <a:bodyPr>
            <a:normAutofit/>
          </a:bodyPr>
          <a:lstStyle/>
          <a:p>
            <a:r>
              <a:rPr lang="en-GB" dirty="0"/>
              <a:t>Maria Baldini – FNAL</a:t>
            </a:r>
          </a:p>
          <a:p>
            <a:r>
              <a:rPr lang="en-GB" sz="1800" dirty="0"/>
              <a:t>302.2 Deputy L2</a:t>
            </a:r>
          </a:p>
          <a:p>
            <a:endParaRPr lang="en-GB" dirty="0"/>
          </a:p>
        </p:txBody>
      </p:sp>
      <p:sp>
        <p:nvSpPr>
          <p:cNvPr id="4" name="Espace réservé du texte 3"/>
          <p:cNvSpPr>
            <a:spLocks noGrp="1"/>
          </p:cNvSpPr>
          <p:nvPr>
            <p:ph type="body" sz="quarter" idx="14"/>
          </p:nvPr>
        </p:nvSpPr>
        <p:spPr>
          <a:xfrm>
            <a:off x="1371600" y="5877272"/>
            <a:ext cx="6480000" cy="349250"/>
          </a:xfrm>
        </p:spPr>
        <p:txBody>
          <a:bodyPr>
            <a:normAutofit/>
          </a:bodyPr>
          <a:lstStyle/>
          <a:p>
            <a:r>
              <a:rPr lang="en-US" dirty="0"/>
              <a:t>HL-LHC AUP </a:t>
            </a:r>
            <a:r>
              <a:rPr lang="en-US" dirty="0" err="1"/>
              <a:t>Rebaseline</a:t>
            </a:r>
            <a:r>
              <a:rPr lang="en-US" dirty="0"/>
              <a:t> DOE Rev.  – Dec. 13</a:t>
            </a:r>
            <a:r>
              <a:rPr lang="en-US" baseline="30000" dirty="0"/>
              <a:t>th</a:t>
            </a:r>
            <a:r>
              <a:rPr lang="en-US" dirty="0"/>
              <a:t>–15</a:t>
            </a:r>
            <a:r>
              <a:rPr lang="en-US" baseline="30000" dirty="0"/>
              <a:t>th</a:t>
            </a:r>
            <a:r>
              <a:rPr lang="en-US" dirty="0"/>
              <a:t> 2020</a:t>
            </a:r>
            <a:endParaRPr lang="en-GB" dirty="0"/>
          </a:p>
        </p:txBody>
      </p:sp>
      <p:sp>
        <p:nvSpPr>
          <p:cNvPr id="8" name="Freeform 7"/>
          <p:cNvSpPr/>
          <p:nvPr/>
        </p:nvSpPr>
        <p:spPr>
          <a:xfrm>
            <a:off x="871672" y="908720"/>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Image 11" descr="HLU-logoN-tit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07671" y="631478"/>
            <a:ext cx="4057610" cy="16912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71160-1340-4013-A039-1E0B110E1794}"/>
              </a:ext>
            </a:extLst>
          </p:cNvPr>
          <p:cNvSpPr>
            <a:spLocks noGrp="1"/>
          </p:cNvSpPr>
          <p:nvPr>
            <p:ph type="title"/>
          </p:nvPr>
        </p:nvSpPr>
        <p:spPr/>
        <p:txBody>
          <a:bodyPr/>
          <a:lstStyle/>
          <a:p>
            <a:r>
              <a:rPr lang="en-US" dirty="0"/>
              <a:t>AUP shipments: FNAL coil summary</a:t>
            </a:r>
          </a:p>
        </p:txBody>
      </p:sp>
      <p:sp>
        <p:nvSpPr>
          <p:cNvPr id="6" name="TextBox 5">
            <a:extLst>
              <a:ext uri="{FF2B5EF4-FFF2-40B4-BE49-F238E27FC236}">
                <a16:creationId xmlns:a16="http://schemas.microsoft.com/office/drawing/2014/main" id="{A60AE4AA-E6B7-4EEB-8B97-50C858BE12FF}"/>
              </a:ext>
            </a:extLst>
          </p:cNvPr>
          <p:cNvSpPr txBox="1"/>
          <p:nvPr/>
        </p:nvSpPr>
        <p:spPr>
          <a:xfrm>
            <a:off x="6878707" y="1891653"/>
            <a:ext cx="2265294" cy="923330"/>
          </a:xfrm>
          <a:prstGeom prst="rect">
            <a:avLst/>
          </a:prstGeom>
          <a:noFill/>
        </p:spPr>
        <p:txBody>
          <a:bodyPr wrap="square" rtlCol="0">
            <a:spAutoFit/>
          </a:bodyPr>
          <a:lstStyle/>
          <a:p>
            <a:r>
              <a:rPr lang="en-US" dirty="0"/>
              <a:t>Coil 119 above req.</a:t>
            </a:r>
          </a:p>
          <a:p>
            <a:r>
              <a:rPr lang="en-US" dirty="0"/>
              <a:t>Discussion in later slides</a:t>
            </a:r>
          </a:p>
        </p:txBody>
      </p:sp>
      <p:sp>
        <p:nvSpPr>
          <p:cNvPr id="7" name="Slide Number Placeholder 6">
            <a:extLst>
              <a:ext uri="{FF2B5EF4-FFF2-40B4-BE49-F238E27FC236}">
                <a16:creationId xmlns:a16="http://schemas.microsoft.com/office/drawing/2014/main" id="{0B674C1A-60CC-40E3-9738-9AC691156FF8}"/>
              </a:ext>
            </a:extLst>
          </p:cNvPr>
          <p:cNvSpPr>
            <a:spLocks noGrp="1"/>
          </p:cNvSpPr>
          <p:nvPr>
            <p:ph type="sldNum" sz="quarter" idx="12"/>
          </p:nvPr>
        </p:nvSpPr>
        <p:spPr/>
        <p:txBody>
          <a:bodyPr/>
          <a:lstStyle/>
          <a:p>
            <a:fld id="{BFDCA1C4-9514-7B4F-976F-D92F7E296653}" type="slidenum">
              <a:rPr lang="fr-FR" smtClean="0"/>
              <a:pPr/>
              <a:t>10</a:t>
            </a:fld>
            <a:endParaRPr lang="fr-FR"/>
          </a:p>
        </p:txBody>
      </p:sp>
      <p:sp>
        <p:nvSpPr>
          <p:cNvPr id="8" name="Footer Placeholder 7">
            <a:extLst>
              <a:ext uri="{FF2B5EF4-FFF2-40B4-BE49-F238E27FC236}">
                <a16:creationId xmlns:a16="http://schemas.microsoft.com/office/drawing/2014/main" id="{D97CB47E-329F-4AC7-80B2-861E11DB25C5}"/>
              </a:ext>
            </a:extLst>
          </p:cNvPr>
          <p:cNvSpPr>
            <a:spLocks noGrp="1"/>
          </p:cNvSpPr>
          <p:nvPr>
            <p:ph type="ftr" sz="quarter" idx="3"/>
          </p:nvPr>
        </p:nvSpPr>
        <p:spPr/>
        <p:txBody>
          <a:bodyPr/>
          <a:lstStyle/>
          <a:p>
            <a:r>
              <a:rPr lang="en-US"/>
              <a:t>HL-LHC AUP Rebaseline DOE Rev.  – Dec. 13th–15th 2022</a:t>
            </a:r>
            <a:endParaRPr lang="en-GB" dirty="0"/>
          </a:p>
        </p:txBody>
      </p:sp>
      <p:graphicFrame>
        <p:nvGraphicFramePr>
          <p:cNvPr id="3" name="Object 2">
            <a:extLst>
              <a:ext uri="{FF2B5EF4-FFF2-40B4-BE49-F238E27FC236}">
                <a16:creationId xmlns:a16="http://schemas.microsoft.com/office/drawing/2014/main" id="{C9E76F76-5D05-45F3-B63D-22B189C0BC66}"/>
              </a:ext>
            </a:extLst>
          </p:cNvPr>
          <p:cNvGraphicFramePr>
            <a:graphicFrameLocks noChangeAspect="1"/>
          </p:cNvGraphicFramePr>
          <p:nvPr>
            <p:extLst>
              <p:ext uri="{D42A27DB-BD31-4B8C-83A1-F6EECF244321}">
                <p14:modId xmlns:p14="http://schemas.microsoft.com/office/powerpoint/2010/main" val="2614638572"/>
              </p:ext>
            </p:extLst>
          </p:nvPr>
        </p:nvGraphicFramePr>
        <p:xfrm>
          <a:off x="15113" y="540000"/>
          <a:ext cx="7560987" cy="5842310"/>
        </p:xfrm>
        <a:graphic>
          <a:graphicData uri="http://schemas.openxmlformats.org/presentationml/2006/ole">
            <mc:AlternateContent xmlns:mc="http://schemas.openxmlformats.org/markup-compatibility/2006">
              <mc:Choice xmlns:v="urn:schemas-microsoft-com:vml" Requires="v">
                <p:oleObj spid="_x0000_s1111" name="Graph" r:id="rId3" imgW="4023360" imgH="3108960" progId="Origin50.Graph">
                  <p:embed/>
                </p:oleObj>
              </mc:Choice>
              <mc:Fallback>
                <p:oleObj name="Graph" r:id="rId3" imgW="4023360" imgH="3108960" progId="Origin50.Graph">
                  <p:embed/>
                  <p:pic>
                    <p:nvPicPr>
                      <p:cNvPr id="0" name=""/>
                      <p:cNvPicPr/>
                      <p:nvPr/>
                    </p:nvPicPr>
                    <p:blipFill>
                      <a:blip r:embed="rId4"/>
                      <a:stretch>
                        <a:fillRect/>
                      </a:stretch>
                    </p:blipFill>
                    <p:spPr>
                      <a:xfrm>
                        <a:off x="15113" y="540000"/>
                        <a:ext cx="7560987" cy="5842310"/>
                      </a:xfrm>
                      <a:prstGeom prst="rect">
                        <a:avLst/>
                      </a:prstGeom>
                    </p:spPr>
                  </p:pic>
                </p:oleObj>
              </mc:Fallback>
            </mc:AlternateContent>
          </a:graphicData>
        </a:graphic>
      </p:graphicFrame>
    </p:spTree>
    <p:extLst>
      <p:ext uri="{BB962C8B-B14F-4D97-AF65-F5344CB8AC3E}">
        <p14:creationId xmlns:p14="http://schemas.microsoft.com/office/powerpoint/2010/main" val="4070155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1F933-43F1-46BB-8E21-3CEA01269311}"/>
              </a:ext>
            </a:extLst>
          </p:cNvPr>
          <p:cNvSpPr>
            <a:spLocks noGrp="1"/>
          </p:cNvSpPr>
          <p:nvPr>
            <p:ph type="title"/>
          </p:nvPr>
        </p:nvSpPr>
        <p:spPr/>
        <p:txBody>
          <a:bodyPr/>
          <a:lstStyle/>
          <a:p>
            <a:r>
              <a:rPr lang="en-US" dirty="0"/>
              <a:t>AUP shipments: BNL coil summary</a:t>
            </a:r>
          </a:p>
        </p:txBody>
      </p:sp>
      <p:sp>
        <p:nvSpPr>
          <p:cNvPr id="6" name="TextBox 5">
            <a:extLst>
              <a:ext uri="{FF2B5EF4-FFF2-40B4-BE49-F238E27FC236}">
                <a16:creationId xmlns:a16="http://schemas.microsoft.com/office/drawing/2014/main" id="{A10311AB-A1C5-4C9E-82DB-87FEC25983D6}"/>
              </a:ext>
            </a:extLst>
          </p:cNvPr>
          <p:cNvSpPr txBox="1"/>
          <p:nvPr/>
        </p:nvSpPr>
        <p:spPr>
          <a:xfrm>
            <a:off x="6861586" y="1732166"/>
            <a:ext cx="2390933" cy="1200329"/>
          </a:xfrm>
          <a:prstGeom prst="rect">
            <a:avLst/>
          </a:prstGeom>
          <a:noFill/>
        </p:spPr>
        <p:txBody>
          <a:bodyPr wrap="square" rtlCol="0">
            <a:spAutoFit/>
          </a:bodyPr>
          <a:lstStyle/>
          <a:p>
            <a:r>
              <a:rPr lang="en-US" dirty="0"/>
              <a:t>Coil 206 above req.</a:t>
            </a:r>
          </a:p>
          <a:p>
            <a:r>
              <a:rPr lang="en-US" dirty="0"/>
              <a:t>Discussion in later slides</a:t>
            </a:r>
          </a:p>
          <a:p>
            <a:endParaRPr lang="en-US" dirty="0"/>
          </a:p>
        </p:txBody>
      </p:sp>
      <p:sp>
        <p:nvSpPr>
          <p:cNvPr id="7" name="Slide Number Placeholder 6">
            <a:extLst>
              <a:ext uri="{FF2B5EF4-FFF2-40B4-BE49-F238E27FC236}">
                <a16:creationId xmlns:a16="http://schemas.microsoft.com/office/drawing/2014/main" id="{15E3CA88-738C-486C-91E1-AE949B8B42AA}"/>
              </a:ext>
            </a:extLst>
          </p:cNvPr>
          <p:cNvSpPr>
            <a:spLocks noGrp="1"/>
          </p:cNvSpPr>
          <p:nvPr>
            <p:ph type="sldNum" sz="quarter" idx="12"/>
          </p:nvPr>
        </p:nvSpPr>
        <p:spPr/>
        <p:txBody>
          <a:bodyPr/>
          <a:lstStyle/>
          <a:p>
            <a:fld id="{BFDCA1C4-9514-7B4F-976F-D92F7E296653}" type="slidenum">
              <a:rPr lang="fr-FR" smtClean="0"/>
              <a:pPr/>
              <a:t>11</a:t>
            </a:fld>
            <a:endParaRPr lang="fr-FR"/>
          </a:p>
        </p:txBody>
      </p:sp>
      <p:sp>
        <p:nvSpPr>
          <p:cNvPr id="8" name="Footer Placeholder 7">
            <a:extLst>
              <a:ext uri="{FF2B5EF4-FFF2-40B4-BE49-F238E27FC236}">
                <a16:creationId xmlns:a16="http://schemas.microsoft.com/office/drawing/2014/main" id="{25888DEC-4BE2-4DA6-A016-5D49234F2A45}"/>
              </a:ext>
            </a:extLst>
          </p:cNvPr>
          <p:cNvSpPr>
            <a:spLocks noGrp="1"/>
          </p:cNvSpPr>
          <p:nvPr>
            <p:ph type="ftr" sz="quarter" idx="3"/>
          </p:nvPr>
        </p:nvSpPr>
        <p:spPr/>
        <p:txBody>
          <a:bodyPr/>
          <a:lstStyle/>
          <a:p>
            <a:r>
              <a:rPr lang="en-US"/>
              <a:t>HL-LHC AUP Rebaseline DOE Rev.  – Dec. 13th–15th 2022</a:t>
            </a:r>
            <a:endParaRPr lang="en-GB" dirty="0"/>
          </a:p>
        </p:txBody>
      </p:sp>
      <p:graphicFrame>
        <p:nvGraphicFramePr>
          <p:cNvPr id="3" name="Object 2">
            <a:extLst>
              <a:ext uri="{FF2B5EF4-FFF2-40B4-BE49-F238E27FC236}">
                <a16:creationId xmlns:a16="http://schemas.microsoft.com/office/drawing/2014/main" id="{01D758EA-AFB1-4291-A6AE-05BD98F1F982}"/>
              </a:ext>
            </a:extLst>
          </p:cNvPr>
          <p:cNvGraphicFramePr>
            <a:graphicFrameLocks noChangeAspect="1"/>
          </p:cNvGraphicFramePr>
          <p:nvPr>
            <p:extLst>
              <p:ext uri="{D42A27DB-BD31-4B8C-83A1-F6EECF244321}">
                <p14:modId xmlns:p14="http://schemas.microsoft.com/office/powerpoint/2010/main" val="3500571068"/>
              </p:ext>
            </p:extLst>
          </p:nvPr>
        </p:nvGraphicFramePr>
        <p:xfrm>
          <a:off x="32578" y="504228"/>
          <a:ext cx="7570349" cy="5849544"/>
        </p:xfrm>
        <a:graphic>
          <a:graphicData uri="http://schemas.openxmlformats.org/presentationml/2006/ole">
            <mc:AlternateContent xmlns:mc="http://schemas.openxmlformats.org/markup-compatibility/2006">
              <mc:Choice xmlns:v="urn:schemas-microsoft-com:vml" Requires="v">
                <p:oleObj spid="_x0000_s2136" name="Graph" r:id="rId4" imgW="4023360" imgH="3108960" progId="Origin50.Graph">
                  <p:embed/>
                </p:oleObj>
              </mc:Choice>
              <mc:Fallback>
                <p:oleObj name="Graph" r:id="rId4" imgW="4023360" imgH="3108960" progId="Origin50.Graph">
                  <p:embed/>
                  <p:pic>
                    <p:nvPicPr>
                      <p:cNvPr id="0" name=""/>
                      <p:cNvPicPr/>
                      <p:nvPr/>
                    </p:nvPicPr>
                    <p:blipFill>
                      <a:blip r:embed="rId5"/>
                      <a:stretch>
                        <a:fillRect/>
                      </a:stretch>
                    </p:blipFill>
                    <p:spPr>
                      <a:xfrm>
                        <a:off x="32578" y="504228"/>
                        <a:ext cx="7570349" cy="5849544"/>
                      </a:xfrm>
                      <a:prstGeom prst="rect">
                        <a:avLst/>
                      </a:prstGeom>
                    </p:spPr>
                  </p:pic>
                </p:oleObj>
              </mc:Fallback>
            </mc:AlternateContent>
          </a:graphicData>
        </a:graphic>
      </p:graphicFrame>
    </p:spTree>
    <p:extLst>
      <p:ext uri="{BB962C8B-B14F-4D97-AF65-F5344CB8AC3E}">
        <p14:creationId xmlns:p14="http://schemas.microsoft.com/office/powerpoint/2010/main" val="2432481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231.jpeg">
            <a:extLst>
              <a:ext uri="{FF2B5EF4-FFF2-40B4-BE49-F238E27FC236}">
                <a16:creationId xmlns:a16="http://schemas.microsoft.com/office/drawing/2014/main" id="{DEC2D23C-C0CE-4853-A69C-D9E23BB99534}"/>
              </a:ext>
            </a:extLst>
          </p:cNvPr>
          <p:cNvPicPr>
            <a:picLocks noChangeAspect="1"/>
          </p:cNvPicPr>
          <p:nvPr/>
        </p:nvPicPr>
        <p:blipFill>
          <a:blip r:embed="rId3"/>
          <a:stretch>
            <a:fillRect/>
          </a:stretch>
        </p:blipFill>
        <p:spPr>
          <a:xfrm>
            <a:off x="251520" y="1354063"/>
            <a:ext cx="1826648" cy="2435531"/>
          </a:xfrm>
          <a:prstGeom prst="rect">
            <a:avLst/>
          </a:prstGeom>
        </p:spPr>
      </p:pic>
      <p:sp>
        <p:nvSpPr>
          <p:cNvPr id="5" name="Content Placeholder 2">
            <a:extLst>
              <a:ext uri="{FF2B5EF4-FFF2-40B4-BE49-F238E27FC236}">
                <a16:creationId xmlns:a16="http://schemas.microsoft.com/office/drawing/2014/main" id="{20D0B4C3-6C08-4A59-B496-AB147D96FEF7}"/>
              </a:ext>
            </a:extLst>
          </p:cNvPr>
          <p:cNvSpPr txBox="1">
            <a:spLocks/>
          </p:cNvSpPr>
          <p:nvPr/>
        </p:nvSpPr>
        <p:spPr>
          <a:xfrm>
            <a:off x="158742" y="634063"/>
            <a:ext cx="8136904" cy="661337"/>
          </a:xfrm>
          <a:prstGeom prst="rect">
            <a:avLst/>
          </a:prstGeom>
        </p:spPr>
        <p:txBody>
          <a:bodyPr>
            <a:normAutofit fontScale="85000" lnSpcReduction="2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a:t>marks under Clamping Rib 4 were found</a:t>
            </a:r>
          </a:p>
          <a:p>
            <a:pPr lvl="1"/>
            <a:r>
              <a:rPr lang="en-US" dirty="0"/>
              <a:t>Axial restrain not engaged</a:t>
            </a:r>
          </a:p>
          <a:p>
            <a:endParaRPr lang="en-US" dirty="0"/>
          </a:p>
        </p:txBody>
      </p:sp>
      <p:pic>
        <p:nvPicPr>
          <p:cNvPr id="6" name="Picture 5" descr="IMG_5222.jpeg">
            <a:extLst>
              <a:ext uri="{FF2B5EF4-FFF2-40B4-BE49-F238E27FC236}">
                <a16:creationId xmlns:a16="http://schemas.microsoft.com/office/drawing/2014/main" id="{F4A6CCBC-768C-494A-8005-C8D611011B86}"/>
              </a:ext>
            </a:extLst>
          </p:cNvPr>
          <p:cNvPicPr>
            <a:picLocks noChangeAspect="1"/>
          </p:cNvPicPr>
          <p:nvPr/>
        </p:nvPicPr>
        <p:blipFill>
          <a:blip r:embed="rId4"/>
          <a:srcRect l="39682"/>
          <a:stretch>
            <a:fillRect/>
          </a:stretch>
        </p:blipFill>
        <p:spPr>
          <a:xfrm>
            <a:off x="364463" y="3970531"/>
            <a:ext cx="1600761" cy="1990419"/>
          </a:xfrm>
          <a:prstGeom prst="rect">
            <a:avLst/>
          </a:prstGeom>
        </p:spPr>
      </p:pic>
      <p:sp>
        <p:nvSpPr>
          <p:cNvPr id="8" name="Title 1">
            <a:extLst>
              <a:ext uri="{FF2B5EF4-FFF2-40B4-BE49-F238E27FC236}">
                <a16:creationId xmlns:a16="http://schemas.microsoft.com/office/drawing/2014/main" id="{80F908A8-EDA5-4C63-BE5C-EF842D32DDF3}"/>
              </a:ext>
            </a:extLst>
          </p:cNvPr>
          <p:cNvSpPr txBox="1">
            <a:spLocks/>
          </p:cNvSpPr>
          <p:nvPr/>
        </p:nvSpPr>
        <p:spPr>
          <a:xfrm>
            <a:off x="612000" y="180000"/>
            <a:ext cx="7920000" cy="720000"/>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a:t>Lesson Learned: coil 206 shipment summary</a:t>
            </a:r>
          </a:p>
        </p:txBody>
      </p:sp>
      <p:pic>
        <p:nvPicPr>
          <p:cNvPr id="9" name="Picture 8">
            <a:extLst>
              <a:ext uri="{FF2B5EF4-FFF2-40B4-BE49-F238E27FC236}">
                <a16:creationId xmlns:a16="http://schemas.microsoft.com/office/drawing/2014/main" id="{A26A8D35-2D5D-4D63-8EDF-C74F59E3C072}"/>
              </a:ext>
            </a:extLst>
          </p:cNvPr>
          <p:cNvPicPr>
            <a:picLocks noChangeAspect="1"/>
          </p:cNvPicPr>
          <p:nvPr/>
        </p:nvPicPr>
        <p:blipFill>
          <a:blip r:embed="rId5"/>
          <a:stretch>
            <a:fillRect/>
          </a:stretch>
        </p:blipFill>
        <p:spPr>
          <a:xfrm>
            <a:off x="5780673" y="1400839"/>
            <a:ext cx="3129738" cy="2750096"/>
          </a:xfrm>
          <a:prstGeom prst="rect">
            <a:avLst/>
          </a:prstGeom>
        </p:spPr>
      </p:pic>
      <p:sp>
        <p:nvSpPr>
          <p:cNvPr id="10" name="TextBox 9">
            <a:extLst>
              <a:ext uri="{FF2B5EF4-FFF2-40B4-BE49-F238E27FC236}">
                <a16:creationId xmlns:a16="http://schemas.microsoft.com/office/drawing/2014/main" id="{9C1DA6A1-1AE8-42D6-8882-0702022D4EA2}"/>
              </a:ext>
            </a:extLst>
          </p:cNvPr>
          <p:cNvSpPr txBox="1"/>
          <p:nvPr/>
        </p:nvSpPr>
        <p:spPr>
          <a:xfrm>
            <a:off x="5841366" y="4288142"/>
            <a:ext cx="3132931" cy="1569660"/>
          </a:xfrm>
          <a:prstGeom prst="rect">
            <a:avLst/>
          </a:prstGeom>
          <a:noFill/>
        </p:spPr>
        <p:txBody>
          <a:bodyPr wrap="square" rtlCol="0">
            <a:spAutoFit/>
          </a:bodyPr>
          <a:lstStyle/>
          <a:p>
            <a:r>
              <a:rPr lang="en-US" sz="2400" dirty="0"/>
              <a:t>Several 2 </a:t>
            </a:r>
            <a:r>
              <a:rPr lang="en-US" sz="2400" dirty="0" err="1"/>
              <a:t>ms</a:t>
            </a:r>
            <a:r>
              <a:rPr lang="en-US" sz="2400" dirty="0"/>
              <a:t> shock &gt; 10g along x and y axis over the entire trip </a:t>
            </a:r>
          </a:p>
        </p:txBody>
      </p:sp>
      <p:sp>
        <p:nvSpPr>
          <p:cNvPr id="11" name="TextBox 10">
            <a:extLst>
              <a:ext uri="{FF2B5EF4-FFF2-40B4-BE49-F238E27FC236}">
                <a16:creationId xmlns:a16="http://schemas.microsoft.com/office/drawing/2014/main" id="{A1389697-0299-4662-8DAD-45C14E33D12B}"/>
              </a:ext>
            </a:extLst>
          </p:cNvPr>
          <p:cNvSpPr txBox="1"/>
          <p:nvPr/>
        </p:nvSpPr>
        <p:spPr>
          <a:xfrm>
            <a:off x="2389954" y="4157074"/>
            <a:ext cx="3021620" cy="1200329"/>
          </a:xfrm>
          <a:prstGeom prst="rect">
            <a:avLst/>
          </a:prstGeom>
          <a:noFill/>
        </p:spPr>
        <p:txBody>
          <a:bodyPr wrap="square" rtlCol="0">
            <a:spAutoFit/>
          </a:bodyPr>
          <a:lstStyle/>
          <a:p>
            <a:pPr marL="285750" indent="-285750">
              <a:buClr>
                <a:schemeClr val="accent6"/>
              </a:buClr>
              <a:buFont typeface="Wingdings" panose="05000000000000000000" pitchFamily="2" charset="2"/>
              <a:buChar char="§"/>
            </a:pPr>
            <a:r>
              <a:rPr lang="en-US" sz="2400" dirty="0"/>
              <a:t>GP1L data: &lt;5. 5g</a:t>
            </a:r>
          </a:p>
          <a:p>
            <a:pPr marL="285750" indent="-285750">
              <a:buClr>
                <a:schemeClr val="accent6"/>
              </a:buClr>
              <a:buFont typeface="Wingdings" panose="05000000000000000000" pitchFamily="2" charset="2"/>
              <a:buChar char="§"/>
            </a:pPr>
            <a:r>
              <a:rPr lang="en-US" sz="2400" dirty="0"/>
              <a:t>No shock watches activated</a:t>
            </a:r>
          </a:p>
        </p:txBody>
      </p:sp>
      <p:graphicFrame>
        <p:nvGraphicFramePr>
          <p:cNvPr id="12" name="Object 11">
            <a:extLst>
              <a:ext uri="{FF2B5EF4-FFF2-40B4-BE49-F238E27FC236}">
                <a16:creationId xmlns:a16="http://schemas.microsoft.com/office/drawing/2014/main" id="{D2ADD955-BEE7-45A6-BCE6-30BAA9B697E1}"/>
              </a:ext>
            </a:extLst>
          </p:cNvPr>
          <p:cNvGraphicFramePr>
            <a:graphicFrameLocks noChangeAspect="1"/>
          </p:cNvGraphicFramePr>
          <p:nvPr>
            <p:extLst>
              <p:ext uri="{D42A27DB-BD31-4B8C-83A1-F6EECF244321}">
                <p14:modId xmlns:p14="http://schemas.microsoft.com/office/powerpoint/2010/main" val="2633143570"/>
              </p:ext>
            </p:extLst>
          </p:nvPr>
        </p:nvGraphicFramePr>
        <p:xfrm>
          <a:off x="2025400" y="1191536"/>
          <a:ext cx="3647525" cy="2778995"/>
        </p:xfrm>
        <a:graphic>
          <a:graphicData uri="http://schemas.openxmlformats.org/presentationml/2006/ole">
            <mc:AlternateContent xmlns:mc="http://schemas.openxmlformats.org/markup-compatibility/2006">
              <mc:Choice xmlns:v="urn:schemas-microsoft-com:vml" Requires="v">
                <p:oleObj spid="_x0000_s11334" name="Graph" r:id="rId6" imgW="3840480" imgH="2926080" progId="Origin50.Graph">
                  <p:embed/>
                </p:oleObj>
              </mc:Choice>
              <mc:Fallback>
                <p:oleObj name="Graph" r:id="rId6" imgW="3840480" imgH="2926080" progId="Origin50.Graph">
                  <p:embed/>
                  <p:pic>
                    <p:nvPicPr>
                      <p:cNvPr id="11" name="Object 10">
                        <a:extLst>
                          <a:ext uri="{FF2B5EF4-FFF2-40B4-BE49-F238E27FC236}">
                            <a16:creationId xmlns:a16="http://schemas.microsoft.com/office/drawing/2014/main" id="{65807CD7-478C-4E2E-8B47-1F2EDF6A8E25}"/>
                          </a:ext>
                        </a:extLst>
                      </p:cNvPr>
                      <p:cNvPicPr/>
                      <p:nvPr/>
                    </p:nvPicPr>
                    <p:blipFill>
                      <a:blip r:embed="rId7"/>
                      <a:stretch>
                        <a:fillRect/>
                      </a:stretch>
                    </p:blipFill>
                    <p:spPr>
                      <a:xfrm>
                        <a:off x="2025400" y="1191536"/>
                        <a:ext cx="3647525" cy="2778995"/>
                      </a:xfrm>
                      <a:prstGeom prst="rect">
                        <a:avLst/>
                      </a:prstGeom>
                    </p:spPr>
                  </p:pic>
                </p:oleObj>
              </mc:Fallback>
            </mc:AlternateContent>
          </a:graphicData>
        </a:graphic>
      </p:graphicFrame>
      <p:sp>
        <p:nvSpPr>
          <p:cNvPr id="7" name="Slide Number Placeholder 6">
            <a:extLst>
              <a:ext uri="{FF2B5EF4-FFF2-40B4-BE49-F238E27FC236}">
                <a16:creationId xmlns:a16="http://schemas.microsoft.com/office/drawing/2014/main" id="{AE149B21-254F-475C-9225-B6FA23DAC649}"/>
              </a:ext>
            </a:extLst>
          </p:cNvPr>
          <p:cNvSpPr>
            <a:spLocks noGrp="1"/>
          </p:cNvSpPr>
          <p:nvPr>
            <p:ph type="sldNum" sz="quarter" idx="12"/>
          </p:nvPr>
        </p:nvSpPr>
        <p:spPr/>
        <p:txBody>
          <a:bodyPr/>
          <a:lstStyle/>
          <a:p>
            <a:fld id="{BFDCA1C4-9514-7B4F-976F-D92F7E296653}" type="slidenum">
              <a:rPr lang="fr-FR" smtClean="0"/>
              <a:pPr/>
              <a:t>12</a:t>
            </a:fld>
            <a:endParaRPr lang="fr-FR"/>
          </a:p>
        </p:txBody>
      </p:sp>
      <p:sp>
        <p:nvSpPr>
          <p:cNvPr id="13" name="Footer Placeholder 12">
            <a:extLst>
              <a:ext uri="{FF2B5EF4-FFF2-40B4-BE49-F238E27FC236}">
                <a16:creationId xmlns:a16="http://schemas.microsoft.com/office/drawing/2014/main" id="{517B2630-1232-49A3-B71E-B37A37A18A1D}"/>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676797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119D8F9-B7FD-4233-91C6-676DA0C63FD7}"/>
              </a:ext>
            </a:extLst>
          </p:cNvPr>
          <p:cNvSpPr/>
          <p:nvPr/>
        </p:nvSpPr>
        <p:spPr>
          <a:xfrm>
            <a:off x="5968772" y="731606"/>
            <a:ext cx="2973466" cy="330097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29" name="Picture 6">
            <a:extLst>
              <a:ext uri="{FF2B5EF4-FFF2-40B4-BE49-F238E27FC236}">
                <a16:creationId xmlns:a16="http://schemas.microsoft.com/office/drawing/2014/main" id="{DA1B3989-8D3B-43E7-AAD5-88E2159AD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460" y="1856556"/>
            <a:ext cx="2230713" cy="155622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a:extLst>
              <a:ext uri="{FF2B5EF4-FFF2-40B4-BE49-F238E27FC236}">
                <a16:creationId xmlns:a16="http://schemas.microsoft.com/office/drawing/2014/main" id="{871744E4-3393-40EF-9E63-0CC3B48813F5}"/>
              </a:ext>
            </a:extLst>
          </p:cNvPr>
          <p:cNvSpPr/>
          <p:nvPr/>
        </p:nvSpPr>
        <p:spPr>
          <a:xfrm>
            <a:off x="2869177" y="92431"/>
            <a:ext cx="2634197" cy="409583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nvGrpSpPr>
          <p:cNvPr id="7" name="Group 6">
            <a:extLst>
              <a:ext uri="{FF2B5EF4-FFF2-40B4-BE49-F238E27FC236}">
                <a16:creationId xmlns:a16="http://schemas.microsoft.com/office/drawing/2014/main" id="{028FB7D5-9673-4DD4-99C0-467B2B211007}"/>
              </a:ext>
            </a:extLst>
          </p:cNvPr>
          <p:cNvGrpSpPr/>
          <p:nvPr/>
        </p:nvGrpSpPr>
        <p:grpSpPr>
          <a:xfrm>
            <a:off x="159101" y="173469"/>
            <a:ext cx="3041962" cy="4014799"/>
            <a:chOff x="65823" y="2001192"/>
            <a:chExt cx="3336203" cy="4297042"/>
          </a:xfrm>
        </p:grpSpPr>
        <p:sp>
          <p:nvSpPr>
            <p:cNvPr id="6" name="Rectangle 5">
              <a:extLst>
                <a:ext uri="{FF2B5EF4-FFF2-40B4-BE49-F238E27FC236}">
                  <a16:creationId xmlns:a16="http://schemas.microsoft.com/office/drawing/2014/main" id="{1E7CFD90-4C2B-44CB-B49A-08BD5F7E932E}"/>
                </a:ext>
              </a:extLst>
            </p:cNvPr>
            <p:cNvSpPr/>
            <p:nvPr/>
          </p:nvSpPr>
          <p:spPr>
            <a:xfrm>
              <a:off x="65823" y="2001192"/>
              <a:ext cx="2688813" cy="429704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5" name="Picture 22">
              <a:extLst>
                <a:ext uri="{FF2B5EF4-FFF2-40B4-BE49-F238E27FC236}">
                  <a16:creationId xmlns:a16="http://schemas.microsoft.com/office/drawing/2014/main" id="{285548F4-1292-4548-A26E-917F2310F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31" y="4002566"/>
              <a:ext cx="2166544" cy="13636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1">
              <a:extLst>
                <a:ext uri="{FF2B5EF4-FFF2-40B4-BE49-F238E27FC236}">
                  <a16:creationId xmlns:a16="http://schemas.microsoft.com/office/drawing/2014/main" id="{AF633A8B-FD19-4ACC-B8AD-DEC3BA845C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02" y="3703915"/>
              <a:ext cx="769938" cy="1076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0">
              <a:extLst>
                <a:ext uri="{FF2B5EF4-FFF2-40B4-BE49-F238E27FC236}">
                  <a16:creationId xmlns:a16="http://schemas.microsoft.com/office/drawing/2014/main" id="{4902129A-AC56-4AF7-B22B-29F575CA5287}"/>
                </a:ext>
              </a:extLst>
            </p:cNvPr>
            <p:cNvSpPr>
              <a:spLocks noChangeArrowheads="1"/>
            </p:cNvSpPr>
            <p:nvPr/>
          </p:nvSpPr>
          <p:spPr bwMode="auto">
            <a:xfrm>
              <a:off x="101614" y="5520404"/>
              <a:ext cx="3300412"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spcBef>
                  <a:spcPts val="1425"/>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800">
                  <a:solidFill>
                    <a:srgbClr val="5A5A5A"/>
                  </a:solidFill>
                  <a:latin typeface="Arial" panose="020B0604020202020204" pitchFamily="34" charset="0"/>
                  <a:cs typeface="Noto Sans CJK SC" charset="0"/>
                </a:defRPr>
              </a:lvl1pPr>
              <a:lvl2pPr>
                <a:lnSpc>
                  <a:spcPct val="93000"/>
                </a:lnSpc>
                <a:spcBef>
                  <a:spcPts val="1138"/>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000">
                  <a:solidFill>
                    <a:srgbClr val="5A5A5A"/>
                  </a:solidFill>
                  <a:latin typeface="Arial" panose="020B0604020202020204" pitchFamily="34" charset="0"/>
                  <a:cs typeface="Noto Sans CJK SC" charset="0"/>
                </a:defRPr>
              </a:lvl2pPr>
              <a:lvl3pPr>
                <a:lnSpc>
                  <a:spcPct val="93000"/>
                </a:lnSpc>
                <a:spcBef>
                  <a:spcPts val="8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5A5A5A"/>
                  </a:solidFill>
                  <a:latin typeface="Arial" panose="020B0604020202020204" pitchFamily="34" charset="0"/>
                  <a:cs typeface="Noto Sans CJK SC" charset="0"/>
                </a:defRPr>
              </a:lvl3pPr>
              <a:lvl4pPr>
                <a:lnSpc>
                  <a:spcPct val="93000"/>
                </a:lnSpc>
                <a:spcBef>
                  <a:spcPts val="575"/>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600">
                  <a:solidFill>
                    <a:srgbClr val="5A5A5A"/>
                  </a:solidFill>
                  <a:latin typeface="Arial" panose="020B0604020202020204" pitchFamily="34" charset="0"/>
                  <a:cs typeface="Noto Sans CJK SC" charset="0"/>
                </a:defRPr>
              </a:lvl4pPr>
              <a:lvl5pPr>
                <a:lnSpc>
                  <a:spcPct val="93000"/>
                </a:lnSpc>
                <a:spcBef>
                  <a:spcPts val="288"/>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000">
                  <a:solidFill>
                    <a:srgbClr val="5A5A5A"/>
                  </a:solidFill>
                  <a:latin typeface="Arial" panose="020B0604020202020204" pitchFamily="34" charset="0"/>
                  <a:cs typeface="Noto Sans CJK SC" charset="0"/>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000">
                  <a:solidFill>
                    <a:srgbClr val="5A5A5A"/>
                  </a:solidFill>
                  <a:latin typeface="Arial" panose="020B0604020202020204" pitchFamily="34" charset="0"/>
                  <a:cs typeface="Noto Sans CJK SC" charset="0"/>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000">
                  <a:solidFill>
                    <a:srgbClr val="5A5A5A"/>
                  </a:solidFill>
                  <a:latin typeface="Arial" panose="020B0604020202020204" pitchFamily="34" charset="0"/>
                  <a:cs typeface="Noto Sans CJK SC" charset="0"/>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000">
                  <a:solidFill>
                    <a:srgbClr val="5A5A5A"/>
                  </a:solidFill>
                  <a:latin typeface="Arial" panose="020B0604020202020204" pitchFamily="34" charset="0"/>
                  <a:cs typeface="Noto Sans CJK SC" charset="0"/>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000">
                  <a:solidFill>
                    <a:srgbClr val="5A5A5A"/>
                  </a:solidFill>
                  <a:latin typeface="Arial" panose="020B0604020202020204" pitchFamily="34" charset="0"/>
                  <a:cs typeface="Noto Sans CJK SC" charset="0"/>
                </a:defRPr>
              </a:lvl9pPr>
            </a:lstStyle>
            <a:p>
              <a:pPr eaLnBrk="1" hangingPunct="1">
                <a:lnSpc>
                  <a:spcPct val="100000"/>
                </a:lnSpc>
                <a:spcBef>
                  <a:spcPct val="0"/>
                </a:spcBef>
              </a:pPr>
              <a:r>
                <a:rPr lang="en-US" altLang="en-US" sz="1400" dirty="0">
                  <a:solidFill>
                    <a:srgbClr val="000000"/>
                  </a:solidFill>
                  <a:latin typeface="Century Gothic" panose="020B0502020202020204" pitchFamily="34" charset="0"/>
                </a:rPr>
                <a:t>Coil Equivalent Strain, </a:t>
              </a:r>
            </a:p>
            <a:p>
              <a:pPr eaLnBrk="1" hangingPunct="1">
                <a:lnSpc>
                  <a:spcPct val="100000"/>
                </a:lnSpc>
                <a:spcBef>
                  <a:spcPct val="0"/>
                </a:spcBef>
              </a:pPr>
              <a:r>
                <a:rPr lang="en-US" altLang="en-US" sz="1400" dirty="0">
                  <a:solidFill>
                    <a:srgbClr val="000000"/>
                  </a:solidFill>
                  <a:latin typeface="Century Gothic" panose="020B0502020202020204" pitchFamily="34" charset="0"/>
                </a:rPr>
                <a:t>Maximum strain is ~1.4 µε</a:t>
              </a:r>
            </a:p>
          </p:txBody>
        </p:sp>
        <p:sp>
          <p:nvSpPr>
            <p:cNvPr id="11" name="Rectangle 4">
              <a:extLst>
                <a:ext uri="{FF2B5EF4-FFF2-40B4-BE49-F238E27FC236}">
                  <a16:creationId xmlns:a16="http://schemas.microsoft.com/office/drawing/2014/main" id="{1DFB677B-7656-489D-8795-1C071EA98260}"/>
                </a:ext>
              </a:extLst>
            </p:cNvPr>
            <p:cNvSpPr txBox="1">
              <a:spLocks noChangeArrowheads="1"/>
            </p:cNvSpPr>
            <p:nvPr/>
          </p:nvSpPr>
          <p:spPr>
            <a:xfrm>
              <a:off x="181038" y="2517025"/>
              <a:ext cx="2158714" cy="623943"/>
            </a:xfrm>
            <a:prstGeom prst="rect">
              <a:avLst/>
            </a:prstGeom>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lang="fr-FR" altLang="en-US" sz="2200" dirty="0">
                  <a:solidFill>
                    <a:schemeClr val="accent3"/>
                  </a:solidFill>
                </a:rPr>
                <a:t>FEM: 1g Vertical </a:t>
              </a:r>
              <a:r>
                <a:rPr lang="fr-FR" altLang="en-US" sz="2200" dirty="0" err="1">
                  <a:solidFill>
                    <a:schemeClr val="accent3"/>
                  </a:solidFill>
                </a:rPr>
                <a:t>Inertial</a:t>
              </a:r>
              <a:r>
                <a:rPr lang="fr-FR" altLang="en-US" sz="2200" dirty="0">
                  <a:solidFill>
                    <a:schemeClr val="accent3"/>
                  </a:solidFill>
                </a:rPr>
                <a:t> </a:t>
              </a:r>
              <a:r>
                <a:rPr lang="fr-FR" altLang="en-US" sz="2200" dirty="0" err="1">
                  <a:solidFill>
                    <a:schemeClr val="accent3"/>
                  </a:solidFill>
                </a:rPr>
                <a:t>Load</a:t>
              </a:r>
              <a:r>
                <a:rPr lang="fr-FR" altLang="en-US" sz="2200" dirty="0">
                  <a:solidFill>
                    <a:schemeClr val="accent3"/>
                  </a:solidFill>
                </a:rPr>
                <a:t>---</a:t>
              </a:r>
              <a:r>
                <a:rPr lang="fr-FR" altLang="en-US" sz="2200" dirty="0" err="1">
                  <a:solidFill>
                    <a:schemeClr val="accent3"/>
                  </a:solidFill>
                </a:rPr>
                <a:t>upward</a:t>
              </a:r>
              <a:r>
                <a:rPr lang="fr-FR" altLang="en-US" sz="2200" dirty="0">
                  <a:solidFill>
                    <a:schemeClr val="accent3"/>
                  </a:solidFill>
                </a:rPr>
                <a:t> on </a:t>
              </a:r>
              <a:r>
                <a:rPr lang="fr-FR" altLang="en-US" sz="2200" dirty="0" err="1">
                  <a:solidFill>
                    <a:schemeClr val="accent3"/>
                  </a:solidFill>
                </a:rPr>
                <a:t>Coil</a:t>
              </a:r>
              <a:r>
                <a:rPr lang="fr-FR" altLang="en-US" sz="2200" dirty="0">
                  <a:solidFill>
                    <a:schemeClr val="accent3"/>
                  </a:solidFill>
                </a:rPr>
                <a:t> </a:t>
              </a:r>
              <a:r>
                <a:rPr lang="fr-FR" altLang="en-US" sz="2200" dirty="0" err="1">
                  <a:solidFill>
                    <a:schemeClr val="accent3"/>
                  </a:solidFill>
                </a:rPr>
                <a:t>Only</a:t>
              </a:r>
              <a:endParaRPr lang="fr-FR" altLang="en-US" sz="2200" dirty="0">
                <a:solidFill>
                  <a:schemeClr val="accent3"/>
                </a:solidFill>
              </a:endParaRPr>
            </a:p>
          </p:txBody>
        </p:sp>
        <p:sp>
          <p:nvSpPr>
            <p:cNvPr id="12" name="Rectangle 11">
              <a:extLst>
                <a:ext uri="{FF2B5EF4-FFF2-40B4-BE49-F238E27FC236}">
                  <a16:creationId xmlns:a16="http://schemas.microsoft.com/office/drawing/2014/main" id="{80A289BB-753A-4A23-9530-E06B1EEFBBA6}"/>
                </a:ext>
              </a:extLst>
            </p:cNvPr>
            <p:cNvSpPr/>
            <p:nvPr/>
          </p:nvSpPr>
          <p:spPr>
            <a:xfrm>
              <a:off x="1860219" y="5735259"/>
              <a:ext cx="747229" cy="360438"/>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
        <p:nvSpPr>
          <p:cNvPr id="19" name="Rectangle 4">
            <a:extLst>
              <a:ext uri="{FF2B5EF4-FFF2-40B4-BE49-F238E27FC236}">
                <a16:creationId xmlns:a16="http://schemas.microsoft.com/office/drawing/2014/main" id="{779B714A-7725-4041-8139-2561CACCC48A}"/>
              </a:ext>
            </a:extLst>
          </p:cNvPr>
          <p:cNvSpPr txBox="1">
            <a:spLocks noChangeArrowheads="1"/>
          </p:cNvSpPr>
          <p:nvPr/>
        </p:nvSpPr>
        <p:spPr>
          <a:xfrm>
            <a:off x="5916288" y="914855"/>
            <a:ext cx="2823968" cy="873465"/>
          </a:xfrm>
          <a:prstGeom prst="rect">
            <a:avLst/>
          </a:prstGeom>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lang="fr-FR" altLang="en-US" sz="2200" dirty="0">
                <a:solidFill>
                  <a:schemeClr val="accent3"/>
                </a:solidFill>
              </a:rPr>
              <a:t>FEM: 10g Vertical </a:t>
            </a:r>
            <a:r>
              <a:rPr lang="fr-FR" altLang="en-US" sz="2200" dirty="0" err="1">
                <a:solidFill>
                  <a:schemeClr val="accent3"/>
                </a:solidFill>
              </a:rPr>
              <a:t>Inertial</a:t>
            </a:r>
            <a:r>
              <a:rPr lang="fr-FR" altLang="en-US" sz="2200" dirty="0">
                <a:solidFill>
                  <a:schemeClr val="accent3"/>
                </a:solidFill>
              </a:rPr>
              <a:t> </a:t>
            </a:r>
            <a:r>
              <a:rPr lang="fr-FR" altLang="en-US" sz="2200" dirty="0" err="1">
                <a:solidFill>
                  <a:schemeClr val="accent3"/>
                </a:solidFill>
              </a:rPr>
              <a:t>Load</a:t>
            </a:r>
            <a:r>
              <a:rPr lang="fr-FR" altLang="en-US" sz="2200" dirty="0">
                <a:solidFill>
                  <a:schemeClr val="accent3"/>
                </a:solidFill>
              </a:rPr>
              <a:t>---</a:t>
            </a:r>
            <a:r>
              <a:rPr lang="fr-FR" altLang="en-US" sz="2200" dirty="0" err="1">
                <a:solidFill>
                  <a:schemeClr val="accent3"/>
                </a:solidFill>
              </a:rPr>
              <a:t>upward</a:t>
            </a:r>
            <a:r>
              <a:rPr lang="fr-FR" altLang="en-US" sz="2200" dirty="0">
                <a:solidFill>
                  <a:schemeClr val="accent3"/>
                </a:solidFill>
              </a:rPr>
              <a:t> (all parts)</a:t>
            </a:r>
          </a:p>
        </p:txBody>
      </p:sp>
      <p:sp>
        <p:nvSpPr>
          <p:cNvPr id="20" name="Rectangle 19">
            <a:extLst>
              <a:ext uri="{FF2B5EF4-FFF2-40B4-BE49-F238E27FC236}">
                <a16:creationId xmlns:a16="http://schemas.microsoft.com/office/drawing/2014/main" id="{6771EB4F-570B-4C64-AB0B-B43DE6102AAE}"/>
              </a:ext>
            </a:extLst>
          </p:cNvPr>
          <p:cNvSpPr/>
          <p:nvPr/>
        </p:nvSpPr>
        <p:spPr>
          <a:xfrm>
            <a:off x="7878269" y="3715323"/>
            <a:ext cx="653731" cy="209492"/>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F12EA7BD-2C3A-4407-AAC3-1065E8C6B8AC}"/>
              </a:ext>
            </a:extLst>
          </p:cNvPr>
          <p:cNvSpPr/>
          <p:nvPr/>
        </p:nvSpPr>
        <p:spPr>
          <a:xfrm>
            <a:off x="5968772" y="209492"/>
            <a:ext cx="2441694" cy="369332"/>
          </a:xfrm>
          <a:prstGeom prst="rect">
            <a:avLst/>
          </a:prstGeom>
        </p:spPr>
        <p:txBody>
          <a:bodyPr wrap="none">
            <a:spAutoFit/>
          </a:bodyPr>
          <a:lstStyle/>
          <a:p>
            <a:r>
              <a:rPr lang="en-US" b="1" dirty="0"/>
              <a:t>US-HiLumi-doc-2478</a:t>
            </a:r>
          </a:p>
        </p:txBody>
      </p:sp>
      <p:sp>
        <p:nvSpPr>
          <p:cNvPr id="21" name="Rectangle 4">
            <a:extLst>
              <a:ext uri="{FF2B5EF4-FFF2-40B4-BE49-F238E27FC236}">
                <a16:creationId xmlns:a16="http://schemas.microsoft.com/office/drawing/2014/main" id="{D320A771-6E30-4D25-82EF-657B6D1E6815}"/>
              </a:ext>
            </a:extLst>
          </p:cNvPr>
          <p:cNvSpPr>
            <a:spLocks noGrp="1" noChangeArrowheads="1"/>
          </p:cNvSpPr>
          <p:nvPr>
            <p:ph type="title"/>
          </p:nvPr>
        </p:nvSpPr>
        <p:spPr>
          <a:xfrm>
            <a:off x="2858692" y="198027"/>
            <a:ext cx="2699693" cy="719137"/>
          </a:xfrm>
        </p:spPr>
        <p:txBody>
          <a:bodyPr/>
          <a:lstStyle/>
          <a:p>
            <a:pPr algn="ctr" eaLnBrk="1"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lang="fr-FR" altLang="en-US" sz="2200" b="1" dirty="0">
                <a:solidFill>
                  <a:schemeClr val="accent3"/>
                </a:solidFill>
              </a:rPr>
              <a:t>10g </a:t>
            </a:r>
            <a:r>
              <a:rPr lang="fr-FR" altLang="en-US" sz="2200" b="1" dirty="0" err="1">
                <a:solidFill>
                  <a:schemeClr val="accent3"/>
                </a:solidFill>
              </a:rPr>
              <a:t>Inertial</a:t>
            </a:r>
            <a:r>
              <a:rPr lang="fr-FR" altLang="en-US" sz="2200" b="1" dirty="0">
                <a:solidFill>
                  <a:schemeClr val="accent3"/>
                </a:solidFill>
              </a:rPr>
              <a:t> </a:t>
            </a:r>
            <a:r>
              <a:rPr lang="fr-FR" altLang="en-US" sz="2200" b="1" dirty="0" err="1">
                <a:solidFill>
                  <a:schemeClr val="accent3"/>
                </a:solidFill>
              </a:rPr>
              <a:t>Load</a:t>
            </a:r>
            <a:r>
              <a:rPr lang="fr-FR" altLang="en-US" sz="2200" b="1" dirty="0">
                <a:solidFill>
                  <a:schemeClr val="accent3"/>
                </a:solidFill>
              </a:rPr>
              <a:t>---</a:t>
            </a:r>
            <a:r>
              <a:rPr lang="fr-FR" altLang="en-US" sz="2200" b="1" dirty="0" err="1">
                <a:solidFill>
                  <a:schemeClr val="accent3"/>
                </a:solidFill>
              </a:rPr>
              <a:t>Lateral</a:t>
            </a:r>
            <a:r>
              <a:rPr lang="fr-FR" altLang="en-US" sz="2200" b="1" dirty="0">
                <a:solidFill>
                  <a:schemeClr val="accent3"/>
                </a:solidFill>
              </a:rPr>
              <a:t> (All parts)</a:t>
            </a:r>
          </a:p>
        </p:txBody>
      </p:sp>
      <p:pic>
        <p:nvPicPr>
          <p:cNvPr id="24" name="Picture 8">
            <a:extLst>
              <a:ext uri="{FF2B5EF4-FFF2-40B4-BE49-F238E27FC236}">
                <a16:creationId xmlns:a16="http://schemas.microsoft.com/office/drawing/2014/main" id="{0284606D-C386-484D-9D37-1DBD85ED57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1605" y="1932738"/>
            <a:ext cx="2433401" cy="14224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10">
            <a:extLst>
              <a:ext uri="{FF2B5EF4-FFF2-40B4-BE49-F238E27FC236}">
                <a16:creationId xmlns:a16="http://schemas.microsoft.com/office/drawing/2014/main" id="{7C650521-DAF1-43F6-BE58-F90E0A02307F}"/>
              </a:ext>
            </a:extLst>
          </p:cNvPr>
          <p:cNvSpPr>
            <a:spLocks noChangeArrowheads="1"/>
          </p:cNvSpPr>
          <p:nvPr/>
        </p:nvSpPr>
        <p:spPr bwMode="auto">
          <a:xfrm>
            <a:off x="3036231" y="3522746"/>
            <a:ext cx="2433401" cy="521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lnSpc>
                <a:spcPct val="93000"/>
              </a:lnSpc>
              <a:spcBef>
                <a:spcPts val="1425"/>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800">
                <a:solidFill>
                  <a:srgbClr val="5A5A5A"/>
                </a:solidFill>
                <a:latin typeface="Arial" panose="020B0604020202020204" pitchFamily="34" charset="0"/>
                <a:cs typeface="Noto Sans CJK SC" charset="0"/>
              </a:defRPr>
            </a:lvl1pPr>
            <a:lvl2pPr>
              <a:lnSpc>
                <a:spcPct val="93000"/>
              </a:lnSpc>
              <a:spcBef>
                <a:spcPts val="1138"/>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000">
                <a:solidFill>
                  <a:srgbClr val="5A5A5A"/>
                </a:solidFill>
                <a:latin typeface="Arial" panose="020B0604020202020204" pitchFamily="34" charset="0"/>
                <a:cs typeface="Noto Sans CJK SC" charset="0"/>
              </a:defRPr>
            </a:lvl2pPr>
            <a:lvl3pPr>
              <a:lnSpc>
                <a:spcPct val="93000"/>
              </a:lnSpc>
              <a:spcBef>
                <a:spcPts val="8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5A5A5A"/>
                </a:solidFill>
                <a:latin typeface="Arial" panose="020B0604020202020204" pitchFamily="34" charset="0"/>
                <a:cs typeface="Noto Sans CJK SC" charset="0"/>
              </a:defRPr>
            </a:lvl3pPr>
            <a:lvl4pPr>
              <a:lnSpc>
                <a:spcPct val="93000"/>
              </a:lnSpc>
              <a:spcBef>
                <a:spcPts val="575"/>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600">
                <a:solidFill>
                  <a:srgbClr val="5A5A5A"/>
                </a:solidFill>
                <a:latin typeface="Arial" panose="020B0604020202020204" pitchFamily="34" charset="0"/>
                <a:cs typeface="Noto Sans CJK SC" charset="0"/>
              </a:defRPr>
            </a:lvl4pPr>
            <a:lvl5pPr>
              <a:lnSpc>
                <a:spcPct val="93000"/>
              </a:lnSpc>
              <a:spcBef>
                <a:spcPts val="288"/>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000">
                <a:solidFill>
                  <a:srgbClr val="5A5A5A"/>
                </a:solidFill>
                <a:latin typeface="Arial" panose="020B0604020202020204" pitchFamily="34" charset="0"/>
                <a:cs typeface="Noto Sans CJK SC" charset="0"/>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000">
                <a:solidFill>
                  <a:srgbClr val="5A5A5A"/>
                </a:solidFill>
                <a:latin typeface="Arial" panose="020B0604020202020204" pitchFamily="34" charset="0"/>
                <a:cs typeface="Noto Sans CJK SC" charset="0"/>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000">
                <a:solidFill>
                  <a:srgbClr val="5A5A5A"/>
                </a:solidFill>
                <a:latin typeface="Arial" panose="020B0604020202020204" pitchFamily="34" charset="0"/>
                <a:cs typeface="Noto Sans CJK SC" charset="0"/>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000">
                <a:solidFill>
                  <a:srgbClr val="5A5A5A"/>
                </a:solidFill>
                <a:latin typeface="Arial" panose="020B0604020202020204" pitchFamily="34" charset="0"/>
                <a:cs typeface="Noto Sans CJK SC" charset="0"/>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000">
                <a:solidFill>
                  <a:srgbClr val="5A5A5A"/>
                </a:solidFill>
                <a:latin typeface="Arial" panose="020B0604020202020204" pitchFamily="34" charset="0"/>
                <a:cs typeface="Noto Sans CJK SC" charset="0"/>
              </a:defRPr>
            </a:lvl9pPr>
          </a:lstStyle>
          <a:p>
            <a:pPr eaLnBrk="1" hangingPunct="1">
              <a:lnSpc>
                <a:spcPct val="100000"/>
              </a:lnSpc>
              <a:spcBef>
                <a:spcPct val="0"/>
              </a:spcBef>
            </a:pPr>
            <a:r>
              <a:rPr lang="en-US" altLang="en-US" sz="1400" dirty="0">
                <a:solidFill>
                  <a:srgbClr val="000000"/>
                </a:solidFill>
                <a:latin typeface="Century Gothic" panose="020B0502020202020204" pitchFamily="34" charset="0"/>
              </a:rPr>
              <a:t>Coil Equivalent Strain, </a:t>
            </a:r>
          </a:p>
          <a:p>
            <a:pPr eaLnBrk="1" hangingPunct="1">
              <a:lnSpc>
                <a:spcPct val="100000"/>
              </a:lnSpc>
              <a:spcBef>
                <a:spcPct val="0"/>
              </a:spcBef>
            </a:pPr>
            <a:r>
              <a:rPr lang="en-US" altLang="en-US" sz="1400" dirty="0">
                <a:solidFill>
                  <a:srgbClr val="000000"/>
                </a:solidFill>
                <a:latin typeface="Century Gothic" panose="020B0502020202020204" pitchFamily="34" charset="0"/>
              </a:rPr>
              <a:t>Maximum strain is ~95 µε</a:t>
            </a:r>
          </a:p>
        </p:txBody>
      </p:sp>
      <p:pic>
        <p:nvPicPr>
          <p:cNvPr id="26" name="Picture 7">
            <a:extLst>
              <a:ext uri="{FF2B5EF4-FFF2-40B4-BE49-F238E27FC236}">
                <a16:creationId xmlns:a16="http://schemas.microsoft.com/office/drawing/2014/main" id="{3237845D-5CAE-4CAE-8291-9BC8CBFEEA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9453" y="1213356"/>
            <a:ext cx="995898" cy="14387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a:extLst>
              <a:ext uri="{FF2B5EF4-FFF2-40B4-BE49-F238E27FC236}">
                <a16:creationId xmlns:a16="http://schemas.microsoft.com/office/drawing/2014/main" id="{8CD47A46-1FF4-4E9D-A931-7CFE7CE21F11}"/>
              </a:ext>
            </a:extLst>
          </p:cNvPr>
          <p:cNvSpPr/>
          <p:nvPr/>
        </p:nvSpPr>
        <p:spPr>
          <a:xfrm>
            <a:off x="4743759" y="3770483"/>
            <a:ext cx="679185" cy="304037"/>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9C8C31EF-E129-46C0-8D82-A3630964E6BA}"/>
              </a:ext>
            </a:extLst>
          </p:cNvPr>
          <p:cNvSpPr txBox="1"/>
          <p:nvPr/>
        </p:nvSpPr>
        <p:spPr>
          <a:xfrm>
            <a:off x="529253" y="4216928"/>
            <a:ext cx="8280920" cy="646331"/>
          </a:xfrm>
          <a:prstGeom prst="rect">
            <a:avLst/>
          </a:prstGeom>
          <a:noFill/>
        </p:spPr>
        <p:txBody>
          <a:bodyPr wrap="square">
            <a:spAutoFit/>
          </a:bodyPr>
          <a:lstStyle/>
          <a:p>
            <a:r>
              <a:rPr lang="en-US" sz="1800" dirty="0"/>
              <a:t>Based on results and FEM analysis, strain is well below requirements: </a:t>
            </a:r>
            <a:r>
              <a:rPr lang="en-US" sz="1800" b="1" dirty="0"/>
              <a:t>Coil 206 was accepted and successfully tested</a:t>
            </a:r>
            <a:r>
              <a:rPr lang="en-US" b="1" dirty="0"/>
              <a:t> </a:t>
            </a:r>
            <a:r>
              <a:rPr lang="en-US" sz="1800" b="1" dirty="0"/>
              <a:t>in MQXFA04</a:t>
            </a:r>
          </a:p>
        </p:txBody>
      </p:sp>
      <p:sp>
        <p:nvSpPr>
          <p:cNvPr id="30" name="TextBox 29">
            <a:extLst>
              <a:ext uri="{FF2B5EF4-FFF2-40B4-BE49-F238E27FC236}">
                <a16:creationId xmlns:a16="http://schemas.microsoft.com/office/drawing/2014/main" id="{B9EF490B-C013-43A5-991F-36A79AD75BD7}"/>
              </a:ext>
            </a:extLst>
          </p:cNvPr>
          <p:cNvSpPr txBox="1"/>
          <p:nvPr/>
        </p:nvSpPr>
        <p:spPr>
          <a:xfrm>
            <a:off x="191734" y="4772494"/>
            <a:ext cx="8872135" cy="1477328"/>
          </a:xfrm>
          <a:prstGeom prst="rect">
            <a:avLst/>
          </a:prstGeom>
          <a:noFill/>
        </p:spPr>
        <p:txBody>
          <a:bodyPr wrap="square">
            <a:spAutoFit/>
          </a:bodyPr>
          <a:lstStyle/>
          <a:p>
            <a:pPr marL="800100" lvl="1" indent="-342900">
              <a:buClr>
                <a:schemeClr val="accent6"/>
              </a:buClr>
              <a:buSzPct val="100000"/>
              <a:buFont typeface="Wingdings" panose="05000000000000000000" pitchFamily="2" charset="2"/>
              <a:buChar char="§"/>
            </a:pPr>
            <a:r>
              <a:rPr lang="en-US" sz="1800" dirty="0"/>
              <a:t>Coil FEM analysis demonstrated large margin and can been used to dispose DR’s of future coils with shocks slightly above 10g (</a:t>
            </a:r>
            <a:r>
              <a:rPr lang="en-US" sz="1800" b="1" dirty="0"/>
              <a:t>example coil 119; also successful</a:t>
            </a:r>
            <a:r>
              <a:rPr lang="en-US" b="1" dirty="0"/>
              <a:t>ly tested in MQXFA06</a:t>
            </a:r>
            <a:r>
              <a:rPr lang="en-US" sz="1800" dirty="0"/>
              <a:t>).</a:t>
            </a:r>
          </a:p>
          <a:p>
            <a:pPr marL="800100" lvl="1" indent="-342900">
              <a:buClr>
                <a:schemeClr val="accent6"/>
              </a:buClr>
              <a:buSzPct val="100000"/>
              <a:buFont typeface="Wingdings" panose="05000000000000000000" pitchFamily="2" charset="2"/>
              <a:buChar char="§"/>
            </a:pPr>
            <a:r>
              <a:rPr lang="en-US" sz="1800" dirty="0"/>
              <a:t>Shipping procedure were implemented in </a:t>
            </a:r>
            <a:r>
              <a:rPr lang="en-US" dirty="0"/>
              <a:t>the traveler (ex. Add rubber underneath clamps)</a:t>
            </a:r>
            <a:endParaRPr lang="en-US" sz="1800" dirty="0"/>
          </a:p>
        </p:txBody>
      </p:sp>
      <p:sp>
        <p:nvSpPr>
          <p:cNvPr id="8" name="Slide Number Placeholder 7">
            <a:extLst>
              <a:ext uri="{FF2B5EF4-FFF2-40B4-BE49-F238E27FC236}">
                <a16:creationId xmlns:a16="http://schemas.microsoft.com/office/drawing/2014/main" id="{60F945DC-E343-4302-99C8-8141000692C0}"/>
              </a:ext>
            </a:extLst>
          </p:cNvPr>
          <p:cNvSpPr>
            <a:spLocks noGrp="1"/>
          </p:cNvSpPr>
          <p:nvPr>
            <p:ph type="sldNum" sz="quarter" idx="12"/>
          </p:nvPr>
        </p:nvSpPr>
        <p:spPr/>
        <p:txBody>
          <a:bodyPr/>
          <a:lstStyle/>
          <a:p>
            <a:fld id="{BFDCA1C4-9514-7B4F-976F-D92F7E296653}" type="slidenum">
              <a:rPr lang="fr-FR" smtClean="0"/>
              <a:pPr/>
              <a:t>13</a:t>
            </a:fld>
            <a:endParaRPr lang="fr-FR"/>
          </a:p>
        </p:txBody>
      </p:sp>
      <p:sp>
        <p:nvSpPr>
          <p:cNvPr id="13" name="Footer Placeholder 12">
            <a:extLst>
              <a:ext uri="{FF2B5EF4-FFF2-40B4-BE49-F238E27FC236}">
                <a16:creationId xmlns:a16="http://schemas.microsoft.com/office/drawing/2014/main" id="{C30D864F-0C77-4F4C-B837-21EB6B2489BB}"/>
              </a:ext>
            </a:extLst>
          </p:cNvPr>
          <p:cNvSpPr>
            <a:spLocks noGrp="1"/>
          </p:cNvSpPr>
          <p:nvPr>
            <p:ph type="ftr" sz="quarter" idx="3"/>
          </p:nvPr>
        </p:nvSpPr>
        <p:spPr/>
        <p:txBody>
          <a:bodyPr/>
          <a:lstStyle/>
          <a:p>
            <a:r>
              <a:rPr lang="en-US"/>
              <a:t>HL-LHC AUP Rebaseline DOE Rev.  – Dec. 13th–15th 2022</a:t>
            </a:r>
            <a:endParaRPr lang="en-GB" dirty="0"/>
          </a:p>
        </p:txBody>
      </p:sp>
      <p:sp>
        <p:nvSpPr>
          <p:cNvPr id="31" name="Rectangle 10">
            <a:extLst>
              <a:ext uri="{FF2B5EF4-FFF2-40B4-BE49-F238E27FC236}">
                <a16:creationId xmlns:a16="http://schemas.microsoft.com/office/drawing/2014/main" id="{3A2D1FF9-F8ED-46C5-9007-E1111511ED3D}"/>
              </a:ext>
            </a:extLst>
          </p:cNvPr>
          <p:cNvSpPr>
            <a:spLocks noChangeArrowheads="1"/>
          </p:cNvSpPr>
          <p:nvPr/>
        </p:nvSpPr>
        <p:spPr bwMode="auto">
          <a:xfrm>
            <a:off x="6228062" y="3461528"/>
            <a:ext cx="2582111"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lnSpc>
                <a:spcPct val="93000"/>
              </a:lnSpc>
              <a:spcBef>
                <a:spcPts val="1425"/>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800">
                <a:solidFill>
                  <a:srgbClr val="5A5A5A"/>
                </a:solidFill>
                <a:latin typeface="Arial" panose="020B0604020202020204" pitchFamily="34" charset="0"/>
                <a:cs typeface="Noto Sans CJK SC" charset="0"/>
              </a:defRPr>
            </a:lvl1pPr>
            <a:lvl2pPr>
              <a:lnSpc>
                <a:spcPct val="93000"/>
              </a:lnSpc>
              <a:spcBef>
                <a:spcPts val="1138"/>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000">
                <a:solidFill>
                  <a:srgbClr val="5A5A5A"/>
                </a:solidFill>
                <a:latin typeface="Arial" panose="020B0604020202020204" pitchFamily="34" charset="0"/>
                <a:cs typeface="Noto Sans CJK SC" charset="0"/>
              </a:defRPr>
            </a:lvl2pPr>
            <a:lvl3pPr>
              <a:lnSpc>
                <a:spcPct val="93000"/>
              </a:lnSpc>
              <a:spcBef>
                <a:spcPts val="8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5A5A5A"/>
                </a:solidFill>
                <a:latin typeface="Arial" panose="020B0604020202020204" pitchFamily="34" charset="0"/>
                <a:cs typeface="Noto Sans CJK SC" charset="0"/>
              </a:defRPr>
            </a:lvl3pPr>
            <a:lvl4pPr>
              <a:lnSpc>
                <a:spcPct val="93000"/>
              </a:lnSpc>
              <a:spcBef>
                <a:spcPts val="575"/>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600">
                <a:solidFill>
                  <a:srgbClr val="5A5A5A"/>
                </a:solidFill>
                <a:latin typeface="Arial" panose="020B0604020202020204" pitchFamily="34" charset="0"/>
                <a:cs typeface="Noto Sans CJK SC" charset="0"/>
              </a:defRPr>
            </a:lvl4pPr>
            <a:lvl5pPr>
              <a:lnSpc>
                <a:spcPct val="93000"/>
              </a:lnSpc>
              <a:spcBef>
                <a:spcPts val="288"/>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000">
                <a:solidFill>
                  <a:srgbClr val="5A5A5A"/>
                </a:solidFill>
                <a:latin typeface="Arial" panose="020B0604020202020204" pitchFamily="34" charset="0"/>
                <a:cs typeface="Noto Sans CJK SC" charset="0"/>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000">
                <a:solidFill>
                  <a:srgbClr val="5A5A5A"/>
                </a:solidFill>
                <a:latin typeface="Arial" panose="020B0604020202020204" pitchFamily="34" charset="0"/>
                <a:cs typeface="Noto Sans CJK SC" charset="0"/>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000">
                <a:solidFill>
                  <a:srgbClr val="5A5A5A"/>
                </a:solidFill>
                <a:latin typeface="Arial" panose="020B0604020202020204" pitchFamily="34" charset="0"/>
                <a:cs typeface="Noto Sans CJK SC" charset="0"/>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000">
                <a:solidFill>
                  <a:srgbClr val="5A5A5A"/>
                </a:solidFill>
                <a:latin typeface="Arial" panose="020B0604020202020204" pitchFamily="34" charset="0"/>
                <a:cs typeface="Noto Sans CJK SC" charset="0"/>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2000">
                <a:solidFill>
                  <a:srgbClr val="5A5A5A"/>
                </a:solidFill>
                <a:latin typeface="Arial" panose="020B0604020202020204" pitchFamily="34" charset="0"/>
                <a:cs typeface="Noto Sans CJK SC" charset="0"/>
              </a:defRPr>
            </a:lvl9pPr>
          </a:lstStyle>
          <a:p>
            <a:pPr eaLnBrk="1" hangingPunct="1">
              <a:lnSpc>
                <a:spcPct val="100000"/>
              </a:lnSpc>
              <a:spcBef>
                <a:spcPct val="0"/>
              </a:spcBef>
            </a:pPr>
            <a:r>
              <a:rPr lang="en-US" altLang="en-US" sz="1400" dirty="0">
                <a:solidFill>
                  <a:srgbClr val="000000"/>
                </a:solidFill>
                <a:latin typeface="Century Gothic" panose="020B0502020202020204" pitchFamily="34" charset="0"/>
              </a:rPr>
              <a:t>Coil Equivalent Strain, </a:t>
            </a:r>
          </a:p>
          <a:p>
            <a:pPr eaLnBrk="1" hangingPunct="1">
              <a:lnSpc>
                <a:spcPct val="100000"/>
              </a:lnSpc>
              <a:spcBef>
                <a:spcPct val="0"/>
              </a:spcBef>
            </a:pPr>
            <a:r>
              <a:rPr lang="en-US" altLang="en-US" sz="1400" dirty="0">
                <a:solidFill>
                  <a:srgbClr val="000000"/>
                </a:solidFill>
                <a:latin typeface="Century Gothic" panose="020B0502020202020204" pitchFamily="34" charset="0"/>
              </a:rPr>
              <a:t>Maximum strain is ~16 µε</a:t>
            </a:r>
          </a:p>
        </p:txBody>
      </p:sp>
      <p:pic>
        <p:nvPicPr>
          <p:cNvPr id="32" name="Picture 5">
            <a:extLst>
              <a:ext uri="{FF2B5EF4-FFF2-40B4-BE49-F238E27FC236}">
                <a16:creationId xmlns:a16="http://schemas.microsoft.com/office/drawing/2014/main" id="{15C9D7A5-3873-49D1-BEFB-A964E9DEC2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8800" y="1926575"/>
            <a:ext cx="825500" cy="1203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932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17C5C81-75E1-4206-86B6-2EDCF5DB72D3}"/>
              </a:ext>
            </a:extLst>
          </p:cNvPr>
          <p:cNvSpPr txBox="1">
            <a:spLocks/>
          </p:cNvSpPr>
          <p:nvPr/>
        </p:nvSpPr>
        <p:spPr>
          <a:xfrm>
            <a:off x="764400" y="332400"/>
            <a:ext cx="7920000" cy="720000"/>
          </a:xfrm>
          <a:prstGeom prst="rect">
            <a:avLst/>
          </a:prstGeom>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a:t>AUP Magnet shipments summary</a:t>
            </a:r>
          </a:p>
        </p:txBody>
      </p:sp>
      <p:graphicFrame>
        <p:nvGraphicFramePr>
          <p:cNvPr id="8" name="Object 7">
            <a:extLst>
              <a:ext uri="{FF2B5EF4-FFF2-40B4-BE49-F238E27FC236}">
                <a16:creationId xmlns:a16="http://schemas.microsoft.com/office/drawing/2014/main" id="{F94C7D91-BADC-4A9B-84E3-6A33763253B6}"/>
              </a:ext>
            </a:extLst>
          </p:cNvPr>
          <p:cNvGraphicFramePr>
            <a:graphicFrameLocks noChangeAspect="1"/>
          </p:cNvGraphicFramePr>
          <p:nvPr>
            <p:extLst>
              <p:ext uri="{D42A27DB-BD31-4B8C-83A1-F6EECF244321}">
                <p14:modId xmlns:p14="http://schemas.microsoft.com/office/powerpoint/2010/main" val="3954839584"/>
              </p:ext>
            </p:extLst>
          </p:nvPr>
        </p:nvGraphicFramePr>
        <p:xfrm>
          <a:off x="972784" y="960290"/>
          <a:ext cx="7198432" cy="5484378"/>
        </p:xfrm>
        <a:graphic>
          <a:graphicData uri="http://schemas.openxmlformats.org/presentationml/2006/ole">
            <mc:AlternateContent xmlns:mc="http://schemas.openxmlformats.org/markup-compatibility/2006">
              <mc:Choice xmlns:v="urn:schemas-microsoft-com:vml" Requires="v">
                <p:oleObj spid="_x0000_s5198" name="Graph" r:id="rId3" imgW="3840480" imgH="2926080" progId="Origin50.Graph">
                  <p:embed/>
                </p:oleObj>
              </mc:Choice>
              <mc:Fallback>
                <p:oleObj name="Graph" r:id="rId3" imgW="3840480" imgH="2926080" progId="Origin50.Graph">
                  <p:embed/>
                  <p:pic>
                    <p:nvPicPr>
                      <p:cNvPr id="5" name="Object 4">
                        <a:extLst>
                          <a:ext uri="{FF2B5EF4-FFF2-40B4-BE49-F238E27FC236}">
                            <a16:creationId xmlns:a16="http://schemas.microsoft.com/office/drawing/2014/main" id="{22E611D0-CAA1-4175-A342-B12C3C10FA17}"/>
                          </a:ext>
                        </a:extLst>
                      </p:cNvPr>
                      <p:cNvPicPr/>
                      <p:nvPr/>
                    </p:nvPicPr>
                    <p:blipFill>
                      <a:blip r:embed="rId4"/>
                      <a:stretch>
                        <a:fillRect/>
                      </a:stretch>
                    </p:blipFill>
                    <p:spPr>
                      <a:xfrm>
                        <a:off x="972784" y="960290"/>
                        <a:ext cx="7198432" cy="548437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B472A374-E4F9-4452-B51E-34DB4593B11A}"/>
              </a:ext>
            </a:extLst>
          </p:cNvPr>
          <p:cNvSpPr>
            <a:spLocks noGrp="1"/>
          </p:cNvSpPr>
          <p:nvPr>
            <p:ph type="sldNum" sz="quarter" idx="12"/>
          </p:nvPr>
        </p:nvSpPr>
        <p:spPr/>
        <p:txBody>
          <a:bodyPr/>
          <a:lstStyle/>
          <a:p>
            <a:fld id="{BFDCA1C4-9514-7B4F-976F-D92F7E296653}" type="slidenum">
              <a:rPr lang="fr-FR" smtClean="0"/>
              <a:pPr/>
              <a:t>14</a:t>
            </a:fld>
            <a:endParaRPr lang="fr-FR"/>
          </a:p>
        </p:txBody>
      </p:sp>
      <p:sp>
        <p:nvSpPr>
          <p:cNvPr id="6" name="Footer Placeholder 5">
            <a:extLst>
              <a:ext uri="{FF2B5EF4-FFF2-40B4-BE49-F238E27FC236}">
                <a16:creationId xmlns:a16="http://schemas.microsoft.com/office/drawing/2014/main" id="{B0D40634-DDC2-40A2-9935-7ECCCA151EFE}"/>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3921163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8">
            <a:extLst>
              <a:ext uri="{FF2B5EF4-FFF2-40B4-BE49-F238E27FC236}">
                <a16:creationId xmlns:a16="http://schemas.microsoft.com/office/drawing/2014/main" id="{B2CA3D44-285E-446D-995A-4B6FB540B4F4}"/>
              </a:ext>
            </a:extLst>
          </p:cNvPr>
          <p:cNvPicPr/>
          <p:nvPr/>
        </p:nvPicPr>
        <p:blipFill rotWithShape="1">
          <a:blip r:embed="rId2"/>
          <a:srcRect l="13812" r="29065"/>
          <a:stretch/>
        </p:blipFill>
        <p:spPr bwMode="auto">
          <a:xfrm>
            <a:off x="3096001" y="502299"/>
            <a:ext cx="2419985" cy="3042285"/>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B10A2EB7-2D1A-4D8D-B6B1-A4478971F943}"/>
              </a:ext>
            </a:extLst>
          </p:cNvPr>
          <p:cNvPicPr/>
          <p:nvPr/>
        </p:nvPicPr>
        <p:blipFill rotWithShape="1">
          <a:blip r:embed="rId3"/>
          <a:srcRect l="1831" r="-1831" b="11837"/>
          <a:stretch/>
        </p:blipFill>
        <p:spPr>
          <a:xfrm>
            <a:off x="285918" y="480783"/>
            <a:ext cx="2810083" cy="3197994"/>
          </a:xfrm>
          <a:prstGeom prst="rect">
            <a:avLst/>
          </a:prstGeom>
        </p:spPr>
      </p:pic>
      <p:sp>
        <p:nvSpPr>
          <p:cNvPr id="8" name="Title 1">
            <a:extLst>
              <a:ext uri="{FF2B5EF4-FFF2-40B4-BE49-F238E27FC236}">
                <a16:creationId xmlns:a16="http://schemas.microsoft.com/office/drawing/2014/main" id="{E94E6E40-4864-4AF8-80AA-766AD5941776}"/>
              </a:ext>
            </a:extLst>
          </p:cNvPr>
          <p:cNvSpPr txBox="1">
            <a:spLocks/>
          </p:cNvSpPr>
          <p:nvPr/>
        </p:nvSpPr>
        <p:spPr>
          <a:xfrm>
            <a:off x="619322" y="-90477"/>
            <a:ext cx="7920000" cy="720000"/>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a:t>MQXFA11 incident</a:t>
            </a:r>
          </a:p>
        </p:txBody>
      </p:sp>
      <p:sp>
        <p:nvSpPr>
          <p:cNvPr id="9" name="TextBox 8">
            <a:extLst>
              <a:ext uri="{FF2B5EF4-FFF2-40B4-BE49-F238E27FC236}">
                <a16:creationId xmlns:a16="http://schemas.microsoft.com/office/drawing/2014/main" id="{1F34ACA1-2E6E-4686-9A45-D464C1BBF1E6}"/>
              </a:ext>
            </a:extLst>
          </p:cNvPr>
          <p:cNvSpPr txBox="1"/>
          <p:nvPr/>
        </p:nvSpPr>
        <p:spPr>
          <a:xfrm>
            <a:off x="5572680" y="752659"/>
            <a:ext cx="3335438" cy="5078313"/>
          </a:xfrm>
          <a:prstGeom prst="rect">
            <a:avLst/>
          </a:prstGeom>
          <a:noFill/>
        </p:spPr>
        <p:txBody>
          <a:bodyPr wrap="square" rtlCol="0">
            <a:spAutoFit/>
          </a:bodyPr>
          <a:lstStyle/>
          <a:p>
            <a:pPr marL="285750" indent="-285750">
              <a:buFont typeface="Wingdings" panose="05000000000000000000" pitchFamily="2" charset="2"/>
              <a:buChar char="§"/>
            </a:pPr>
            <a:r>
              <a:rPr lang="en-US" dirty="0"/>
              <a:t>On July 20</a:t>
            </a:r>
            <a:r>
              <a:rPr lang="en-US" baseline="30000" dirty="0"/>
              <a:t>th</a:t>
            </a:r>
            <a:r>
              <a:rPr lang="en-US" dirty="0"/>
              <a:t> the truck carrying MQXFA11 from LBNL to BNL was rear ended by another truck</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Crate moved 6’ backward and the non-lead end of the crate shifted towards the passenger side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The shock watches installed on the non-lead end passenger side tripped</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Magnet was brought to a tow yard and then to FNAL where an initial inspection was performed</a:t>
            </a:r>
          </a:p>
        </p:txBody>
      </p:sp>
      <p:pic>
        <p:nvPicPr>
          <p:cNvPr id="10" name="Picture 9" descr="A picture containing wooden, wood&#10;&#10;Description automatically generated">
            <a:extLst>
              <a:ext uri="{FF2B5EF4-FFF2-40B4-BE49-F238E27FC236}">
                <a16:creationId xmlns:a16="http://schemas.microsoft.com/office/drawing/2014/main" id="{E663079E-5AEF-43AF-B04C-2BBB8769523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13084" y="3775103"/>
            <a:ext cx="1555750" cy="2764790"/>
          </a:xfrm>
          <a:prstGeom prst="rect">
            <a:avLst/>
          </a:prstGeom>
        </p:spPr>
      </p:pic>
      <p:pic>
        <p:nvPicPr>
          <p:cNvPr id="11" name="Picture 10" descr="A picture containing ground&#10;&#10;Description automatically generated">
            <a:extLst>
              <a:ext uri="{FF2B5EF4-FFF2-40B4-BE49-F238E27FC236}">
                <a16:creationId xmlns:a16="http://schemas.microsoft.com/office/drawing/2014/main" id="{EB4B7FD3-21CA-433C-9FCD-A4685311E6F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820620" y="3887186"/>
            <a:ext cx="1551392" cy="2534217"/>
          </a:xfrm>
          <a:prstGeom prst="rect">
            <a:avLst/>
          </a:prstGeom>
        </p:spPr>
      </p:pic>
      <p:sp>
        <p:nvSpPr>
          <p:cNvPr id="12" name="Text Box 2">
            <a:extLst>
              <a:ext uri="{FF2B5EF4-FFF2-40B4-BE49-F238E27FC236}">
                <a16:creationId xmlns:a16="http://schemas.microsoft.com/office/drawing/2014/main" id="{EB90BD01-A629-4769-A136-2AADF7880C66}"/>
              </a:ext>
            </a:extLst>
          </p:cNvPr>
          <p:cNvSpPr txBox="1">
            <a:spLocks noChangeArrowheads="1"/>
          </p:cNvSpPr>
          <p:nvPr/>
        </p:nvSpPr>
        <p:spPr bwMode="auto">
          <a:xfrm>
            <a:off x="5721917" y="6146676"/>
            <a:ext cx="1605915" cy="33782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[rear of trailer]</a:t>
            </a:r>
          </a:p>
        </p:txBody>
      </p:sp>
      <p:grpSp>
        <p:nvGrpSpPr>
          <p:cNvPr id="13" name="Group 12">
            <a:extLst>
              <a:ext uri="{FF2B5EF4-FFF2-40B4-BE49-F238E27FC236}">
                <a16:creationId xmlns:a16="http://schemas.microsoft.com/office/drawing/2014/main" id="{4A1F0D2B-EC60-4532-8966-B9A2FF67FEC0}"/>
              </a:ext>
            </a:extLst>
          </p:cNvPr>
          <p:cNvGrpSpPr/>
          <p:nvPr/>
        </p:nvGrpSpPr>
        <p:grpSpPr>
          <a:xfrm>
            <a:off x="4860032" y="3775103"/>
            <a:ext cx="910340" cy="2581247"/>
            <a:chOff x="445273" y="0"/>
            <a:chExt cx="1184745" cy="3037398"/>
          </a:xfrm>
        </p:grpSpPr>
        <p:sp>
          <p:nvSpPr>
            <p:cNvPr id="14" name="Rectangle 13">
              <a:extLst>
                <a:ext uri="{FF2B5EF4-FFF2-40B4-BE49-F238E27FC236}">
                  <a16:creationId xmlns:a16="http://schemas.microsoft.com/office/drawing/2014/main" id="{C11114C1-09CB-43ED-8A81-55BEFB95F808}"/>
                </a:ext>
              </a:extLst>
            </p:cNvPr>
            <p:cNvSpPr/>
            <p:nvPr/>
          </p:nvSpPr>
          <p:spPr>
            <a:xfrm>
              <a:off x="445273" y="0"/>
              <a:ext cx="1184745" cy="303739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a:extLst>
                <a:ext uri="{FF2B5EF4-FFF2-40B4-BE49-F238E27FC236}">
                  <a16:creationId xmlns:a16="http://schemas.microsoft.com/office/drawing/2014/main" id="{9CC5B0CD-3B95-43B4-8267-B17514158CDB}"/>
                </a:ext>
              </a:extLst>
            </p:cNvPr>
            <p:cNvSpPr/>
            <p:nvPr/>
          </p:nvSpPr>
          <p:spPr>
            <a:xfrm rot="21368039">
              <a:off x="838697" y="646374"/>
              <a:ext cx="644056" cy="227804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9" name="Text Box 2">
            <a:extLst>
              <a:ext uri="{FF2B5EF4-FFF2-40B4-BE49-F238E27FC236}">
                <a16:creationId xmlns:a16="http://schemas.microsoft.com/office/drawing/2014/main" id="{632081EF-F07F-42D3-8EE4-8BEDF1989B91}"/>
              </a:ext>
            </a:extLst>
          </p:cNvPr>
          <p:cNvSpPr txBox="1">
            <a:spLocks noChangeArrowheads="1"/>
          </p:cNvSpPr>
          <p:nvPr/>
        </p:nvSpPr>
        <p:spPr bwMode="auto">
          <a:xfrm>
            <a:off x="4116002" y="3631894"/>
            <a:ext cx="1605915" cy="33782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[driver side]</a:t>
            </a:r>
          </a:p>
        </p:txBody>
      </p:sp>
      <p:sp>
        <p:nvSpPr>
          <p:cNvPr id="4" name="Slide Number Placeholder 3">
            <a:extLst>
              <a:ext uri="{FF2B5EF4-FFF2-40B4-BE49-F238E27FC236}">
                <a16:creationId xmlns:a16="http://schemas.microsoft.com/office/drawing/2014/main" id="{980B0304-2287-41AA-A464-7A7C10F26E67}"/>
              </a:ext>
            </a:extLst>
          </p:cNvPr>
          <p:cNvSpPr>
            <a:spLocks noGrp="1"/>
          </p:cNvSpPr>
          <p:nvPr>
            <p:ph type="sldNum" sz="quarter" idx="12"/>
          </p:nvPr>
        </p:nvSpPr>
        <p:spPr/>
        <p:txBody>
          <a:bodyPr/>
          <a:lstStyle/>
          <a:p>
            <a:fld id="{BFDCA1C4-9514-7B4F-976F-D92F7E296653}" type="slidenum">
              <a:rPr lang="fr-FR" smtClean="0"/>
              <a:pPr/>
              <a:t>15</a:t>
            </a:fld>
            <a:endParaRPr lang="fr-FR"/>
          </a:p>
        </p:txBody>
      </p:sp>
      <p:sp>
        <p:nvSpPr>
          <p:cNvPr id="7" name="Footer Placeholder 6">
            <a:extLst>
              <a:ext uri="{FF2B5EF4-FFF2-40B4-BE49-F238E27FC236}">
                <a16:creationId xmlns:a16="http://schemas.microsoft.com/office/drawing/2014/main" id="{3483B02A-FC27-46BE-9819-F09CE954AE78}"/>
              </a:ext>
            </a:extLst>
          </p:cNvPr>
          <p:cNvSpPr>
            <a:spLocks noGrp="1"/>
          </p:cNvSpPr>
          <p:nvPr>
            <p:ph type="ftr" sz="quarter" idx="3"/>
          </p:nvPr>
        </p:nvSpPr>
        <p:spPr/>
        <p:txBody>
          <a:bodyPr/>
          <a:lstStyle/>
          <a:p>
            <a:r>
              <a:rPr lang="en-US"/>
              <a:t>HL-LHC AUP Rebaseline DOE Rev.  – Dec. 13th–15th 2022</a:t>
            </a:r>
            <a:endParaRPr lang="en-GB" dirty="0"/>
          </a:p>
        </p:txBody>
      </p:sp>
      <p:sp>
        <p:nvSpPr>
          <p:cNvPr id="2" name="Star: 5 Points 1">
            <a:extLst>
              <a:ext uri="{FF2B5EF4-FFF2-40B4-BE49-F238E27FC236}">
                <a16:creationId xmlns:a16="http://schemas.microsoft.com/office/drawing/2014/main" id="{C5B8E22D-A3D0-41AF-A805-F62BB097AC60}"/>
              </a:ext>
            </a:extLst>
          </p:cNvPr>
          <p:cNvSpPr/>
          <p:nvPr/>
        </p:nvSpPr>
        <p:spPr>
          <a:xfrm>
            <a:off x="5561726" y="5864424"/>
            <a:ext cx="417292" cy="263851"/>
          </a:xfrm>
          <a:prstGeom prst="star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394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7C77D-C3DB-472E-9B4E-D1A779F1226C}"/>
              </a:ext>
            </a:extLst>
          </p:cNvPr>
          <p:cNvSpPr>
            <a:spLocks noGrp="1"/>
          </p:cNvSpPr>
          <p:nvPr>
            <p:ph type="title"/>
          </p:nvPr>
        </p:nvSpPr>
        <p:spPr/>
        <p:txBody>
          <a:bodyPr/>
          <a:lstStyle/>
          <a:p>
            <a:r>
              <a:rPr lang="en-US" dirty="0"/>
              <a:t>MQXFA11 accelerometers analysis</a:t>
            </a:r>
          </a:p>
        </p:txBody>
      </p:sp>
      <p:grpSp>
        <p:nvGrpSpPr>
          <p:cNvPr id="22" name="Group 21">
            <a:extLst>
              <a:ext uri="{FF2B5EF4-FFF2-40B4-BE49-F238E27FC236}">
                <a16:creationId xmlns:a16="http://schemas.microsoft.com/office/drawing/2014/main" id="{0F4E8CB1-C85F-4906-9F2D-6AEB48854ECF}"/>
              </a:ext>
            </a:extLst>
          </p:cNvPr>
          <p:cNvGrpSpPr/>
          <p:nvPr/>
        </p:nvGrpSpPr>
        <p:grpSpPr>
          <a:xfrm>
            <a:off x="395536" y="894986"/>
            <a:ext cx="2323465" cy="3093085"/>
            <a:chOff x="819467" y="1268760"/>
            <a:chExt cx="2323465" cy="3093085"/>
          </a:xfrm>
        </p:grpSpPr>
        <p:pic>
          <p:nvPicPr>
            <p:cNvPr id="5" name="Picture 4">
              <a:extLst>
                <a:ext uri="{FF2B5EF4-FFF2-40B4-BE49-F238E27FC236}">
                  <a16:creationId xmlns:a16="http://schemas.microsoft.com/office/drawing/2014/main" id="{023B9B52-F612-479E-8729-67EAE1314D6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8692" y="2119660"/>
              <a:ext cx="3093085" cy="1391285"/>
            </a:xfrm>
            <a:prstGeom prst="rect">
              <a:avLst/>
            </a:prstGeom>
            <a:noFill/>
            <a:ln>
              <a:noFill/>
            </a:ln>
          </p:spPr>
        </p:pic>
        <p:grpSp>
          <p:nvGrpSpPr>
            <p:cNvPr id="6" name="Group 5">
              <a:extLst>
                <a:ext uri="{FF2B5EF4-FFF2-40B4-BE49-F238E27FC236}">
                  <a16:creationId xmlns:a16="http://schemas.microsoft.com/office/drawing/2014/main" id="{9BB45C54-56DC-4A3E-A7B5-34C994B5513B}"/>
                </a:ext>
              </a:extLst>
            </p:cNvPr>
            <p:cNvGrpSpPr/>
            <p:nvPr/>
          </p:nvGrpSpPr>
          <p:grpSpPr>
            <a:xfrm>
              <a:off x="819467" y="1636815"/>
              <a:ext cx="2323465" cy="2077917"/>
              <a:chOff x="-107861" y="-17686"/>
              <a:chExt cx="3654425" cy="2931760"/>
            </a:xfrm>
          </p:grpSpPr>
          <p:grpSp>
            <p:nvGrpSpPr>
              <p:cNvPr id="7" name="Group 6">
                <a:extLst>
                  <a:ext uri="{FF2B5EF4-FFF2-40B4-BE49-F238E27FC236}">
                    <a16:creationId xmlns:a16="http://schemas.microsoft.com/office/drawing/2014/main" id="{977C02CC-0EEF-438D-9A68-9ED1F74BCC80}"/>
                  </a:ext>
                </a:extLst>
              </p:cNvPr>
              <p:cNvGrpSpPr/>
              <p:nvPr/>
            </p:nvGrpSpPr>
            <p:grpSpPr>
              <a:xfrm>
                <a:off x="-107861" y="-17686"/>
                <a:ext cx="3654425" cy="2931760"/>
                <a:chOff x="-212474" y="-43000"/>
                <a:chExt cx="3654425" cy="2931760"/>
              </a:xfrm>
            </p:grpSpPr>
            <p:sp>
              <p:nvSpPr>
                <p:cNvPr id="10" name="Text Box 5">
                  <a:extLst>
                    <a:ext uri="{FF2B5EF4-FFF2-40B4-BE49-F238E27FC236}">
                      <a16:creationId xmlns:a16="http://schemas.microsoft.com/office/drawing/2014/main" id="{5671A87E-AB02-4325-A40D-89E9F80E1A96}"/>
                    </a:ext>
                  </a:extLst>
                </p:cNvPr>
                <p:cNvSpPr txBox="1"/>
                <p:nvPr/>
              </p:nvSpPr>
              <p:spPr>
                <a:xfrm>
                  <a:off x="1507434" y="2539390"/>
                  <a:ext cx="1934517" cy="349370"/>
                </a:xfrm>
                <a:prstGeom prst="rect">
                  <a:avLst/>
                </a:prstGeom>
                <a:solidFill>
                  <a:schemeClr val="lt1"/>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200"/>
                    </a:spcBef>
                    <a:spcAft>
                      <a:spcPts val="0"/>
                    </a:spcAft>
                  </a:pPr>
                  <a:r>
                    <a:rPr lang="en-US" sz="1000">
                      <a:effectLst/>
                      <a:latin typeface="Times New Roman" panose="02020603050405020304" pitchFamily="18" charset="0"/>
                      <a:ea typeface="Times New Roman" panose="02020603050405020304" pitchFamily="18" charset="0"/>
                    </a:rPr>
                    <a:t>Transverse direction</a:t>
                  </a:r>
                </a:p>
              </p:txBody>
            </p:sp>
            <p:cxnSp>
              <p:nvCxnSpPr>
                <p:cNvPr id="11" name="Straight Arrow Connector 10">
                  <a:extLst>
                    <a:ext uri="{FF2B5EF4-FFF2-40B4-BE49-F238E27FC236}">
                      <a16:creationId xmlns:a16="http://schemas.microsoft.com/office/drawing/2014/main" id="{7FE63D6A-AAA2-4119-A8F6-59CB42CC92F6}"/>
                    </a:ext>
                  </a:extLst>
                </p:cNvPr>
                <p:cNvCxnSpPr/>
                <p:nvPr/>
              </p:nvCxnSpPr>
              <p:spPr>
                <a:xfrm flipV="1">
                  <a:off x="1107528" y="-43000"/>
                  <a:ext cx="670559" cy="1135381"/>
                </a:xfrm>
                <a:prstGeom prst="straightConnector1">
                  <a:avLst/>
                </a:prstGeom>
                <a:noFill/>
                <a:ln w="57150" cap="flat" cmpd="sng" algn="ctr">
                  <a:solidFill>
                    <a:srgbClr val="FF0000"/>
                  </a:solidFill>
                  <a:prstDash val="solid"/>
                  <a:miter lim="800000"/>
                  <a:tailEnd type="triangle"/>
                </a:ln>
                <a:effectLst/>
              </p:spPr>
            </p:cxnSp>
            <p:sp>
              <p:nvSpPr>
                <p:cNvPr id="12" name="Text Box 8">
                  <a:extLst>
                    <a:ext uri="{FF2B5EF4-FFF2-40B4-BE49-F238E27FC236}">
                      <a16:creationId xmlns:a16="http://schemas.microsoft.com/office/drawing/2014/main" id="{4245B0C3-1342-44BF-9103-2A3843807D24}"/>
                    </a:ext>
                  </a:extLst>
                </p:cNvPr>
                <p:cNvSpPr txBox="1"/>
                <p:nvPr/>
              </p:nvSpPr>
              <p:spPr>
                <a:xfrm>
                  <a:off x="1658092" y="417144"/>
                  <a:ext cx="1446143" cy="412975"/>
                </a:xfrm>
                <a:prstGeom prst="rect">
                  <a:avLst/>
                </a:prstGeom>
                <a:solidFill>
                  <a:sysClr val="window" lastClr="FFFFFF"/>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200"/>
                    </a:spcBef>
                    <a:spcAft>
                      <a:spcPts val="0"/>
                    </a:spcAft>
                  </a:pPr>
                  <a:r>
                    <a:rPr lang="en-US" sz="1000">
                      <a:effectLst/>
                      <a:latin typeface="Times New Roman" panose="02020603050405020304" pitchFamily="18" charset="0"/>
                      <a:ea typeface="Times New Roman" panose="02020603050405020304" pitchFamily="18" charset="0"/>
                    </a:rPr>
                    <a:t>axial direction</a:t>
                  </a:r>
                </a:p>
              </p:txBody>
            </p:sp>
            <p:sp>
              <p:nvSpPr>
                <p:cNvPr id="13" name="Text Box 9">
                  <a:extLst>
                    <a:ext uri="{FF2B5EF4-FFF2-40B4-BE49-F238E27FC236}">
                      <a16:creationId xmlns:a16="http://schemas.microsoft.com/office/drawing/2014/main" id="{3CE7666B-1CD1-4FB0-B4AD-900F60BE008D}"/>
                    </a:ext>
                  </a:extLst>
                </p:cNvPr>
                <p:cNvSpPr txBox="1"/>
                <p:nvPr/>
              </p:nvSpPr>
              <p:spPr>
                <a:xfrm>
                  <a:off x="529568" y="1316893"/>
                  <a:ext cx="1656873" cy="339517"/>
                </a:xfrm>
                <a:prstGeom prst="rect">
                  <a:avLst/>
                </a:prstGeom>
                <a:solidFill>
                  <a:sysClr val="window" lastClr="FFFFFF"/>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200"/>
                    </a:spcBef>
                    <a:spcAft>
                      <a:spcPts val="0"/>
                    </a:spcAft>
                  </a:pPr>
                  <a:r>
                    <a:rPr lang="en-US" sz="1000">
                      <a:effectLst/>
                      <a:latin typeface="Times New Roman" panose="02020603050405020304" pitchFamily="18" charset="0"/>
                      <a:ea typeface="Times New Roman" panose="02020603050405020304" pitchFamily="18" charset="0"/>
                    </a:rPr>
                    <a:t>vertical direction</a:t>
                  </a:r>
                </a:p>
              </p:txBody>
            </p:sp>
            <p:sp>
              <p:nvSpPr>
                <p:cNvPr id="14" name="Oval 13">
                  <a:extLst>
                    <a:ext uri="{FF2B5EF4-FFF2-40B4-BE49-F238E27FC236}">
                      <a16:creationId xmlns:a16="http://schemas.microsoft.com/office/drawing/2014/main" id="{B8C11CE3-3721-4784-B9E4-97E5B571A349}"/>
                    </a:ext>
                  </a:extLst>
                </p:cNvPr>
                <p:cNvSpPr/>
                <p:nvPr/>
              </p:nvSpPr>
              <p:spPr>
                <a:xfrm>
                  <a:off x="-212474" y="1225486"/>
                  <a:ext cx="496470" cy="483541"/>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Oval 14">
                  <a:extLst>
                    <a:ext uri="{FF2B5EF4-FFF2-40B4-BE49-F238E27FC236}">
                      <a16:creationId xmlns:a16="http://schemas.microsoft.com/office/drawing/2014/main" id="{E6944F3C-C6E5-43E6-95FE-ABD376B1D5ED}"/>
                    </a:ext>
                  </a:extLst>
                </p:cNvPr>
                <p:cNvSpPr/>
                <p:nvPr/>
              </p:nvSpPr>
              <p:spPr>
                <a:xfrm>
                  <a:off x="749069" y="275650"/>
                  <a:ext cx="502919" cy="390843"/>
                </a:xfrm>
                <a:prstGeom prst="ellipse">
                  <a:avLst/>
                </a:prstGeom>
                <a:noFill/>
                <a:ln w="28575"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cxnSp>
            <p:nvCxnSpPr>
              <p:cNvPr id="8" name="Straight Arrow Connector 7">
                <a:extLst>
                  <a:ext uri="{FF2B5EF4-FFF2-40B4-BE49-F238E27FC236}">
                    <a16:creationId xmlns:a16="http://schemas.microsoft.com/office/drawing/2014/main" id="{A9AAA8E5-3448-4D43-9A7D-AB3600814601}"/>
                  </a:ext>
                </a:extLst>
              </p:cNvPr>
              <p:cNvCxnSpPr/>
              <p:nvPr/>
            </p:nvCxnSpPr>
            <p:spPr>
              <a:xfrm>
                <a:off x="492252" y="2442580"/>
                <a:ext cx="1615441" cy="4571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996391F-0066-4864-B1B5-CE9469D4D1C0}"/>
                  </a:ext>
                </a:extLst>
              </p:cNvPr>
              <p:cNvCxnSpPr/>
              <p:nvPr/>
            </p:nvCxnSpPr>
            <p:spPr>
              <a:xfrm flipH="1" flipV="1">
                <a:off x="482842" y="1155591"/>
                <a:ext cx="45085" cy="1341119"/>
              </a:xfrm>
              <a:prstGeom prst="straightConnector1">
                <a:avLst/>
              </a:prstGeom>
              <a:noFill/>
              <a:ln w="57150" cap="flat" cmpd="sng" algn="ctr">
                <a:solidFill>
                  <a:srgbClr val="FF0000"/>
                </a:solidFill>
                <a:prstDash val="solid"/>
                <a:miter lim="800000"/>
                <a:tailEnd type="triangle"/>
              </a:ln>
              <a:effectLst/>
            </p:spPr>
          </p:cxnSp>
        </p:grpSp>
      </p:grpSp>
      <p:sp>
        <p:nvSpPr>
          <p:cNvPr id="16" name="Rectangle 2">
            <a:extLst>
              <a:ext uri="{FF2B5EF4-FFF2-40B4-BE49-F238E27FC236}">
                <a16:creationId xmlns:a16="http://schemas.microsoft.com/office/drawing/2014/main" id="{1AFED294-3BB6-4B4A-9CF6-E011CF42DE0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a:extLst>
              <a:ext uri="{FF2B5EF4-FFF2-40B4-BE49-F238E27FC236}">
                <a16:creationId xmlns:a16="http://schemas.microsoft.com/office/drawing/2014/main" id="{B60BB7C2-F32F-4447-98C6-1DC4FDC65B13}"/>
              </a:ext>
            </a:extLst>
          </p:cNvPr>
          <p:cNvGraphicFramePr>
            <a:graphicFrameLocks noChangeAspect="1"/>
          </p:cNvGraphicFramePr>
          <p:nvPr>
            <p:extLst>
              <p:ext uri="{D42A27DB-BD31-4B8C-83A1-F6EECF244321}">
                <p14:modId xmlns:p14="http://schemas.microsoft.com/office/powerpoint/2010/main" val="2345581424"/>
              </p:ext>
            </p:extLst>
          </p:nvPr>
        </p:nvGraphicFramePr>
        <p:xfrm>
          <a:off x="2854327" y="828098"/>
          <a:ext cx="3030941" cy="2579214"/>
        </p:xfrm>
        <a:graphic>
          <a:graphicData uri="http://schemas.openxmlformats.org/presentationml/2006/ole">
            <mc:AlternateContent xmlns:mc="http://schemas.openxmlformats.org/markup-compatibility/2006">
              <mc:Choice xmlns:v="urn:schemas-microsoft-com:vml" Requires="v">
                <p:oleObj spid="_x0000_s9433" name="Graph" r:id="rId4" imgW="19049901" imgH="16192369" progId="Origin50.Graph">
                  <p:embed/>
                </p:oleObj>
              </mc:Choice>
              <mc:Fallback>
                <p:oleObj name="Graph" r:id="rId4" imgW="19049901" imgH="16192369" progId="Origin50.Graph">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4327" y="828098"/>
                        <a:ext cx="3030941" cy="2579214"/>
                      </a:xfrm>
                      <a:prstGeom prst="rect">
                        <a:avLst/>
                      </a:prstGeom>
                      <a:noFill/>
                    </p:spPr>
                  </p:pic>
                </p:oleObj>
              </mc:Fallback>
            </mc:AlternateContent>
          </a:graphicData>
        </a:graphic>
      </p:graphicFrame>
      <p:sp>
        <p:nvSpPr>
          <p:cNvPr id="18" name="Rectangle 4">
            <a:extLst>
              <a:ext uri="{FF2B5EF4-FFF2-40B4-BE49-F238E27FC236}">
                <a16:creationId xmlns:a16="http://schemas.microsoft.com/office/drawing/2014/main" id="{3C37CC97-D9F8-4985-9F5C-445513A3840F}"/>
              </a:ext>
            </a:extLst>
          </p:cNvPr>
          <p:cNvSpPr>
            <a:spLocks noChangeArrowheads="1"/>
          </p:cNvSpPr>
          <p:nvPr/>
        </p:nvSpPr>
        <p:spPr bwMode="auto">
          <a:xfrm flipV="1">
            <a:off x="5212219" y="3093640"/>
            <a:ext cx="71081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9" name="Object 18">
            <a:extLst>
              <a:ext uri="{FF2B5EF4-FFF2-40B4-BE49-F238E27FC236}">
                <a16:creationId xmlns:a16="http://schemas.microsoft.com/office/drawing/2014/main" id="{D7FF12C6-7CCA-4E34-A5E9-AA4580995E2D}"/>
              </a:ext>
            </a:extLst>
          </p:cNvPr>
          <p:cNvGraphicFramePr>
            <a:graphicFrameLocks noChangeAspect="1"/>
          </p:cNvGraphicFramePr>
          <p:nvPr>
            <p:extLst>
              <p:ext uri="{D42A27DB-BD31-4B8C-83A1-F6EECF244321}">
                <p14:modId xmlns:p14="http://schemas.microsoft.com/office/powerpoint/2010/main" val="3853973124"/>
              </p:ext>
            </p:extLst>
          </p:nvPr>
        </p:nvGraphicFramePr>
        <p:xfrm>
          <a:off x="2709060" y="3331927"/>
          <a:ext cx="2911733" cy="2436355"/>
        </p:xfrm>
        <a:graphic>
          <a:graphicData uri="http://schemas.openxmlformats.org/presentationml/2006/ole">
            <mc:AlternateContent xmlns:mc="http://schemas.openxmlformats.org/markup-compatibility/2006">
              <mc:Choice xmlns:v="urn:schemas-microsoft-com:vml" Requires="v">
                <p:oleObj spid="_x0000_s9434" name="Graph" r:id="rId6" imgW="3657600" imgH="3108960" progId="Origin50.Graph">
                  <p:embed/>
                </p:oleObj>
              </mc:Choice>
              <mc:Fallback>
                <p:oleObj name="Graph" r:id="rId6" imgW="3657600" imgH="3108960" progId="Origin50.Graph">
                  <p:embed/>
                  <p:pic>
                    <p:nvPicPr>
                      <p:cNvPr id="0" name="Object 3"/>
                      <p:cNvPicPr>
                        <a:picLocks noChangeAspect="1" noChangeArrowheads="1"/>
                      </p:cNvPicPr>
                      <p:nvPr/>
                    </p:nvPicPr>
                    <p:blipFill>
                      <a:blip r:embed="rId7"/>
                      <a:srcRect/>
                      <a:stretch>
                        <a:fillRect/>
                      </a:stretch>
                    </p:blipFill>
                    <p:spPr bwMode="auto">
                      <a:xfrm>
                        <a:off x="2709060" y="3331927"/>
                        <a:ext cx="2911733" cy="2436355"/>
                      </a:xfrm>
                      <a:prstGeom prst="rect">
                        <a:avLst/>
                      </a:prstGeom>
                      <a:noFill/>
                    </p:spPr>
                  </p:pic>
                </p:oleObj>
              </mc:Fallback>
            </mc:AlternateContent>
          </a:graphicData>
        </a:graphic>
      </p:graphicFrame>
      <p:sp>
        <p:nvSpPr>
          <p:cNvPr id="20" name="Rectangle 6">
            <a:extLst>
              <a:ext uri="{FF2B5EF4-FFF2-40B4-BE49-F238E27FC236}">
                <a16:creationId xmlns:a16="http://schemas.microsoft.com/office/drawing/2014/main" id="{84A66285-D2A6-4431-ABAA-ECD78BFDE094}"/>
              </a:ext>
            </a:extLst>
          </p:cNvPr>
          <p:cNvSpPr>
            <a:spLocks noChangeArrowheads="1"/>
          </p:cNvSpPr>
          <p:nvPr/>
        </p:nvSpPr>
        <p:spPr bwMode="auto">
          <a:xfrm flipV="1">
            <a:off x="2180983" y="3338526"/>
            <a:ext cx="633091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1" name="Object 20">
            <a:extLst>
              <a:ext uri="{FF2B5EF4-FFF2-40B4-BE49-F238E27FC236}">
                <a16:creationId xmlns:a16="http://schemas.microsoft.com/office/drawing/2014/main" id="{4813A89F-9D82-4A8E-A3B0-49C5597F9E7B}"/>
              </a:ext>
            </a:extLst>
          </p:cNvPr>
          <p:cNvGraphicFramePr>
            <a:graphicFrameLocks noChangeAspect="1"/>
          </p:cNvGraphicFramePr>
          <p:nvPr>
            <p:extLst>
              <p:ext uri="{D42A27DB-BD31-4B8C-83A1-F6EECF244321}">
                <p14:modId xmlns:p14="http://schemas.microsoft.com/office/powerpoint/2010/main" val="758456111"/>
              </p:ext>
            </p:extLst>
          </p:nvPr>
        </p:nvGraphicFramePr>
        <p:xfrm>
          <a:off x="5770560" y="2162094"/>
          <a:ext cx="3176208" cy="2430993"/>
        </p:xfrm>
        <a:graphic>
          <a:graphicData uri="http://schemas.openxmlformats.org/presentationml/2006/ole">
            <mc:AlternateContent xmlns:mc="http://schemas.openxmlformats.org/markup-compatibility/2006">
              <mc:Choice xmlns:v="urn:schemas-microsoft-com:vml" Requires="v">
                <p:oleObj spid="_x0000_s9435" name="Graph" r:id="rId8" imgW="20002377" imgH="15239737" progId="Origin50.Graph">
                  <p:embed/>
                </p:oleObj>
              </mc:Choice>
              <mc:Fallback>
                <p:oleObj name="Graph" r:id="rId8" imgW="20002377" imgH="15239737" progId="Origin50.Graph">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0560" y="2162094"/>
                        <a:ext cx="3176208" cy="2430993"/>
                      </a:xfrm>
                      <a:prstGeom prst="rect">
                        <a:avLst/>
                      </a:prstGeom>
                      <a:noFill/>
                    </p:spPr>
                  </p:pic>
                </p:oleObj>
              </mc:Fallback>
            </mc:AlternateContent>
          </a:graphicData>
        </a:graphic>
      </p:graphicFrame>
      <p:sp>
        <p:nvSpPr>
          <p:cNvPr id="23" name="TextBox 22">
            <a:extLst>
              <a:ext uri="{FF2B5EF4-FFF2-40B4-BE49-F238E27FC236}">
                <a16:creationId xmlns:a16="http://schemas.microsoft.com/office/drawing/2014/main" id="{48C7D5E2-81B7-4526-A7CC-80466E0763F9}"/>
              </a:ext>
            </a:extLst>
          </p:cNvPr>
          <p:cNvSpPr txBox="1"/>
          <p:nvPr/>
        </p:nvSpPr>
        <p:spPr>
          <a:xfrm>
            <a:off x="1827426" y="5651592"/>
            <a:ext cx="6941621" cy="923330"/>
          </a:xfrm>
          <a:prstGeom prst="rect">
            <a:avLst/>
          </a:prstGeom>
          <a:noFill/>
        </p:spPr>
        <p:txBody>
          <a:bodyPr wrap="square" rtlCol="0">
            <a:spAutoFit/>
          </a:bodyPr>
          <a:lstStyle/>
          <a:p>
            <a:r>
              <a:rPr lang="en-US" dirty="0"/>
              <a:t>No shocks above requirements observed with the GP1L devices</a:t>
            </a:r>
          </a:p>
          <a:p>
            <a:r>
              <a:rPr lang="en-US" dirty="0"/>
              <a:t>Shocks above 3.5g coincides with the incident </a:t>
            </a:r>
          </a:p>
          <a:p>
            <a:r>
              <a:rPr lang="en-US" dirty="0"/>
              <a:t>Frequency response is 50 Hz/20 </a:t>
            </a:r>
            <a:r>
              <a:rPr lang="en-US" dirty="0" err="1"/>
              <a:t>ms</a:t>
            </a:r>
            <a:endParaRPr lang="en-US" dirty="0"/>
          </a:p>
        </p:txBody>
      </p:sp>
      <p:sp>
        <p:nvSpPr>
          <p:cNvPr id="24" name="Slide Number Placeholder 23">
            <a:extLst>
              <a:ext uri="{FF2B5EF4-FFF2-40B4-BE49-F238E27FC236}">
                <a16:creationId xmlns:a16="http://schemas.microsoft.com/office/drawing/2014/main" id="{85095AC5-2D39-4B96-BEFC-5F1795DFA3FD}"/>
              </a:ext>
            </a:extLst>
          </p:cNvPr>
          <p:cNvSpPr>
            <a:spLocks noGrp="1"/>
          </p:cNvSpPr>
          <p:nvPr>
            <p:ph type="sldNum" sz="quarter" idx="12"/>
          </p:nvPr>
        </p:nvSpPr>
        <p:spPr/>
        <p:txBody>
          <a:bodyPr/>
          <a:lstStyle/>
          <a:p>
            <a:fld id="{BFDCA1C4-9514-7B4F-976F-D92F7E296653}" type="slidenum">
              <a:rPr lang="fr-FR" smtClean="0"/>
              <a:pPr/>
              <a:t>16</a:t>
            </a:fld>
            <a:endParaRPr lang="fr-FR"/>
          </a:p>
        </p:txBody>
      </p:sp>
      <p:sp>
        <p:nvSpPr>
          <p:cNvPr id="25" name="Footer Placeholder 24">
            <a:extLst>
              <a:ext uri="{FF2B5EF4-FFF2-40B4-BE49-F238E27FC236}">
                <a16:creationId xmlns:a16="http://schemas.microsoft.com/office/drawing/2014/main" id="{3D4C1AE4-90C6-4D24-8AC0-877B2BB867A1}"/>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2610929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E1D3ACED-7384-45A9-A918-26A6D4F2A0B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23B1782E-2C19-4E2D-8F83-6C06BB22E84C}"/>
              </a:ext>
            </a:extLst>
          </p:cNvPr>
          <p:cNvGraphicFramePr>
            <a:graphicFrameLocks noChangeAspect="1"/>
          </p:cNvGraphicFramePr>
          <p:nvPr>
            <p:extLst>
              <p:ext uri="{D42A27DB-BD31-4B8C-83A1-F6EECF244321}">
                <p14:modId xmlns:p14="http://schemas.microsoft.com/office/powerpoint/2010/main" val="1828725187"/>
              </p:ext>
            </p:extLst>
          </p:nvPr>
        </p:nvGraphicFramePr>
        <p:xfrm>
          <a:off x="120595" y="415653"/>
          <a:ext cx="3721210" cy="3296737"/>
        </p:xfrm>
        <a:graphic>
          <a:graphicData uri="http://schemas.openxmlformats.org/presentationml/2006/ole">
            <mc:AlternateContent xmlns:mc="http://schemas.openxmlformats.org/markup-compatibility/2006">
              <mc:Choice xmlns:v="urn:schemas-microsoft-com:vml" Requires="v">
                <p:oleObj spid="_x0000_s10449" name="Graph" r:id="rId3" imgW="17144951" imgH="15239737" progId="Origin50.Graph">
                  <p:embed/>
                </p:oleObj>
              </mc:Choice>
              <mc:Fallback>
                <p:oleObj name="Graph" r:id="rId3" imgW="17144951" imgH="15239737" progId="Origin50.Grap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95" y="415653"/>
                        <a:ext cx="3721210" cy="3296737"/>
                      </a:xfrm>
                      <a:prstGeom prst="rect">
                        <a:avLst/>
                      </a:prstGeom>
                      <a:noFill/>
                    </p:spPr>
                  </p:pic>
                </p:oleObj>
              </mc:Fallback>
            </mc:AlternateContent>
          </a:graphicData>
        </a:graphic>
      </p:graphicFrame>
      <p:sp>
        <p:nvSpPr>
          <p:cNvPr id="7" name="Title 1">
            <a:extLst>
              <a:ext uri="{FF2B5EF4-FFF2-40B4-BE49-F238E27FC236}">
                <a16:creationId xmlns:a16="http://schemas.microsoft.com/office/drawing/2014/main" id="{D89DB5CE-D319-4C14-A9B2-6511DE09C9A0}"/>
              </a:ext>
            </a:extLst>
          </p:cNvPr>
          <p:cNvSpPr>
            <a:spLocks noGrp="1"/>
          </p:cNvSpPr>
          <p:nvPr>
            <p:ph type="title"/>
          </p:nvPr>
        </p:nvSpPr>
        <p:spPr>
          <a:xfrm>
            <a:off x="612775" y="179388"/>
            <a:ext cx="7918450" cy="720725"/>
          </a:xfrm>
        </p:spPr>
        <p:txBody>
          <a:bodyPr/>
          <a:lstStyle/>
          <a:p>
            <a:r>
              <a:rPr lang="en-US" dirty="0"/>
              <a:t>MQXFA11 accelerometers analysis</a:t>
            </a:r>
          </a:p>
        </p:txBody>
      </p:sp>
      <p:cxnSp>
        <p:nvCxnSpPr>
          <p:cNvPr id="8" name="Straight Connector 7">
            <a:extLst>
              <a:ext uri="{FF2B5EF4-FFF2-40B4-BE49-F238E27FC236}">
                <a16:creationId xmlns:a16="http://schemas.microsoft.com/office/drawing/2014/main" id="{992D3FC3-D9A6-4FB1-A4F8-E51251E9B6E8}"/>
              </a:ext>
            </a:extLst>
          </p:cNvPr>
          <p:cNvCxnSpPr/>
          <p:nvPr/>
        </p:nvCxnSpPr>
        <p:spPr>
          <a:xfrm>
            <a:off x="971600" y="2276872"/>
            <a:ext cx="56451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9" name="Text Box 19">
            <a:extLst>
              <a:ext uri="{FF2B5EF4-FFF2-40B4-BE49-F238E27FC236}">
                <a16:creationId xmlns:a16="http://schemas.microsoft.com/office/drawing/2014/main" id="{3462FF94-4816-4BA7-97B2-4AAD2FFE478D}"/>
              </a:ext>
            </a:extLst>
          </p:cNvPr>
          <p:cNvSpPr txBox="1"/>
          <p:nvPr/>
        </p:nvSpPr>
        <p:spPr>
          <a:xfrm>
            <a:off x="1436687" y="2648216"/>
            <a:ext cx="1089025" cy="312420"/>
          </a:xfrm>
          <a:prstGeom prst="rect">
            <a:avLst/>
          </a:prstGeom>
          <a:solidFill>
            <a:schemeClr val="lt1"/>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200"/>
              </a:spcBef>
              <a:spcAft>
                <a:spcPts val="0"/>
              </a:spcAft>
            </a:pPr>
            <a:r>
              <a:rPr lang="en-US" sz="1000" dirty="0">
                <a:effectLst/>
                <a:latin typeface="Times New Roman" panose="02020603050405020304" pitchFamily="18" charset="0"/>
                <a:ea typeface="Times New Roman" panose="02020603050405020304" pitchFamily="18" charset="0"/>
              </a:rPr>
              <a:t>1.5 second event</a:t>
            </a:r>
          </a:p>
        </p:txBody>
      </p:sp>
      <p:sp>
        <p:nvSpPr>
          <p:cNvPr id="10" name="Rectangle 4">
            <a:extLst>
              <a:ext uri="{FF2B5EF4-FFF2-40B4-BE49-F238E27FC236}">
                <a16:creationId xmlns:a16="http://schemas.microsoft.com/office/drawing/2014/main" id="{9D60D755-6ED6-4945-8093-0AC49C7182C7}"/>
              </a:ext>
            </a:extLst>
          </p:cNvPr>
          <p:cNvSpPr>
            <a:spLocks noChangeArrowheads="1"/>
          </p:cNvSpPr>
          <p:nvPr/>
        </p:nvSpPr>
        <p:spPr bwMode="auto">
          <a:xfrm flipV="1">
            <a:off x="4974172" y="-2005941"/>
            <a:ext cx="5030968" cy="5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TextBox 11">
            <a:extLst>
              <a:ext uri="{FF2B5EF4-FFF2-40B4-BE49-F238E27FC236}">
                <a16:creationId xmlns:a16="http://schemas.microsoft.com/office/drawing/2014/main" id="{4F0BE525-A485-4155-BFB2-2C1719CD81B4}"/>
              </a:ext>
            </a:extLst>
          </p:cNvPr>
          <p:cNvSpPr txBox="1"/>
          <p:nvPr/>
        </p:nvSpPr>
        <p:spPr>
          <a:xfrm>
            <a:off x="3617212" y="4565340"/>
            <a:ext cx="5347276" cy="1754326"/>
          </a:xfrm>
          <a:prstGeom prst="rect">
            <a:avLst/>
          </a:prstGeom>
          <a:noFill/>
        </p:spPr>
        <p:txBody>
          <a:bodyPr wrap="square" rtlCol="0">
            <a:spAutoFit/>
          </a:bodyPr>
          <a:lstStyle/>
          <a:p>
            <a:r>
              <a:rPr lang="en-US" dirty="0"/>
              <a:t>High shock events are 15 </a:t>
            </a:r>
            <a:r>
              <a:rPr lang="en-US" dirty="0" err="1"/>
              <a:t>ms</a:t>
            </a:r>
            <a:r>
              <a:rPr lang="en-US" dirty="0"/>
              <a:t> long</a:t>
            </a:r>
          </a:p>
          <a:p>
            <a:r>
              <a:rPr lang="en-US" b="1" dirty="0"/>
              <a:t>5 </a:t>
            </a:r>
            <a:r>
              <a:rPr lang="en-US" b="1" dirty="0" err="1"/>
              <a:t>ms</a:t>
            </a:r>
            <a:r>
              <a:rPr lang="en-US" b="1" dirty="0"/>
              <a:t> long shocks above requirements:</a:t>
            </a:r>
            <a:r>
              <a:rPr lang="en-US" dirty="0"/>
              <a:t>10g DC MEMS and 6g Piezo</a:t>
            </a:r>
            <a:endParaRPr lang="en-US" b="1" dirty="0"/>
          </a:p>
          <a:p>
            <a:endParaRPr lang="en-US" dirty="0"/>
          </a:p>
          <a:p>
            <a:r>
              <a:rPr lang="en-US" dirty="0"/>
              <a:t>Based on vendor feedback, the amplitude values observed by the piezo are more reliable</a:t>
            </a:r>
          </a:p>
        </p:txBody>
      </p:sp>
      <p:sp>
        <p:nvSpPr>
          <p:cNvPr id="13" name="Rectangle 12">
            <a:extLst>
              <a:ext uri="{FF2B5EF4-FFF2-40B4-BE49-F238E27FC236}">
                <a16:creationId xmlns:a16="http://schemas.microsoft.com/office/drawing/2014/main" id="{4900F715-B5F0-4145-843A-5F7FCFC7BCF9}"/>
              </a:ext>
            </a:extLst>
          </p:cNvPr>
          <p:cNvSpPr>
            <a:spLocks noChangeArrowheads="1"/>
          </p:cNvSpPr>
          <p:nvPr/>
        </p:nvSpPr>
        <p:spPr bwMode="auto">
          <a:xfrm flipV="1">
            <a:off x="827584" y="1657350"/>
            <a:ext cx="59355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4" name="Object 13">
            <a:extLst>
              <a:ext uri="{FF2B5EF4-FFF2-40B4-BE49-F238E27FC236}">
                <a16:creationId xmlns:a16="http://schemas.microsoft.com/office/drawing/2014/main" id="{786E7B4F-04CC-481E-914A-648EE18E5B38}"/>
              </a:ext>
            </a:extLst>
          </p:cNvPr>
          <p:cNvGraphicFramePr>
            <a:graphicFrameLocks noChangeAspect="1"/>
          </p:cNvGraphicFramePr>
          <p:nvPr>
            <p:extLst>
              <p:ext uri="{D42A27DB-BD31-4B8C-83A1-F6EECF244321}">
                <p14:modId xmlns:p14="http://schemas.microsoft.com/office/powerpoint/2010/main" val="1911111430"/>
              </p:ext>
            </p:extLst>
          </p:nvPr>
        </p:nvGraphicFramePr>
        <p:xfrm>
          <a:off x="58849" y="3739435"/>
          <a:ext cx="3558362" cy="3118565"/>
        </p:xfrm>
        <a:graphic>
          <a:graphicData uri="http://schemas.openxmlformats.org/presentationml/2006/ole">
            <mc:AlternateContent xmlns:mc="http://schemas.openxmlformats.org/markup-compatibility/2006">
              <mc:Choice xmlns:v="urn:schemas-microsoft-com:vml" Requires="v">
                <p:oleObj spid="_x0000_s10450" name="Graph" r:id="rId5" imgW="17144951" imgH="19049869" progId="Origin50.Graph">
                  <p:embed/>
                </p:oleObj>
              </mc:Choice>
              <mc:Fallback>
                <p:oleObj name="Graph" r:id="rId5" imgW="17144951" imgH="19049869" progId="Origin50.Graph">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b="21074"/>
                      <a:stretch>
                        <a:fillRect/>
                      </a:stretch>
                    </p:blipFill>
                    <p:spPr bwMode="auto">
                      <a:xfrm>
                        <a:off x="58849" y="3739435"/>
                        <a:ext cx="3558362" cy="3118565"/>
                      </a:xfrm>
                      <a:prstGeom prst="rect">
                        <a:avLst/>
                      </a:prstGeom>
                      <a:noFill/>
                    </p:spPr>
                  </p:pic>
                </p:oleObj>
              </mc:Fallback>
            </mc:AlternateContent>
          </a:graphicData>
        </a:graphic>
      </p:graphicFrame>
      <p:graphicFrame>
        <p:nvGraphicFramePr>
          <p:cNvPr id="15" name="Object 14">
            <a:extLst>
              <a:ext uri="{FF2B5EF4-FFF2-40B4-BE49-F238E27FC236}">
                <a16:creationId xmlns:a16="http://schemas.microsoft.com/office/drawing/2014/main" id="{2A1F0F6D-7AD5-4802-A921-F384EF6B34DB}"/>
              </a:ext>
            </a:extLst>
          </p:cNvPr>
          <p:cNvGraphicFramePr>
            <a:graphicFrameLocks noChangeAspect="1"/>
          </p:cNvGraphicFramePr>
          <p:nvPr>
            <p:extLst>
              <p:ext uri="{D42A27DB-BD31-4B8C-83A1-F6EECF244321}">
                <p14:modId xmlns:p14="http://schemas.microsoft.com/office/powerpoint/2010/main" val="2414369839"/>
              </p:ext>
            </p:extLst>
          </p:nvPr>
        </p:nvGraphicFramePr>
        <p:xfrm>
          <a:off x="4204388" y="859470"/>
          <a:ext cx="4129077" cy="3669185"/>
        </p:xfrm>
        <a:graphic>
          <a:graphicData uri="http://schemas.openxmlformats.org/presentationml/2006/ole">
            <mc:AlternateContent xmlns:mc="http://schemas.openxmlformats.org/markup-compatibility/2006">
              <mc:Choice xmlns:v="urn:schemas-microsoft-com:vml" Requires="v">
                <p:oleObj spid="_x0000_s10451" name="Graph" r:id="rId7" imgW="3291840" imgH="2926080" progId="Origin50.Graph">
                  <p:embed/>
                </p:oleObj>
              </mc:Choice>
              <mc:Fallback>
                <p:oleObj name="Graph" r:id="rId7" imgW="3291840" imgH="2926080" progId="Origin50.Graph">
                  <p:embed/>
                  <p:pic>
                    <p:nvPicPr>
                      <p:cNvPr id="0" name=""/>
                      <p:cNvPicPr/>
                      <p:nvPr/>
                    </p:nvPicPr>
                    <p:blipFill>
                      <a:blip r:embed="rId8"/>
                      <a:stretch>
                        <a:fillRect/>
                      </a:stretch>
                    </p:blipFill>
                    <p:spPr>
                      <a:xfrm>
                        <a:off x="4204388" y="859470"/>
                        <a:ext cx="4129077" cy="3669185"/>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31610F27-9039-4965-B18F-A494209E7BDB}"/>
              </a:ext>
            </a:extLst>
          </p:cNvPr>
          <p:cNvSpPr>
            <a:spLocks noGrp="1"/>
          </p:cNvSpPr>
          <p:nvPr>
            <p:ph type="sldNum" sz="quarter" idx="12"/>
          </p:nvPr>
        </p:nvSpPr>
        <p:spPr/>
        <p:txBody>
          <a:bodyPr/>
          <a:lstStyle/>
          <a:p>
            <a:fld id="{BFDCA1C4-9514-7B4F-976F-D92F7E296653}" type="slidenum">
              <a:rPr lang="fr-FR" smtClean="0"/>
              <a:pPr/>
              <a:t>17</a:t>
            </a:fld>
            <a:endParaRPr lang="fr-FR"/>
          </a:p>
        </p:txBody>
      </p:sp>
      <p:sp>
        <p:nvSpPr>
          <p:cNvPr id="11" name="Footer Placeholder 10">
            <a:extLst>
              <a:ext uri="{FF2B5EF4-FFF2-40B4-BE49-F238E27FC236}">
                <a16:creationId xmlns:a16="http://schemas.microsoft.com/office/drawing/2014/main" id="{310F3F71-8355-4325-99E3-A9D6C0060E86}"/>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1368524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DED31-0D21-45BF-9DBB-8B8B4624D186}"/>
              </a:ext>
            </a:extLst>
          </p:cNvPr>
          <p:cNvSpPr>
            <a:spLocks noGrp="1"/>
          </p:cNvSpPr>
          <p:nvPr>
            <p:ph type="title"/>
          </p:nvPr>
        </p:nvSpPr>
        <p:spPr>
          <a:xfrm>
            <a:off x="622759" y="61697"/>
            <a:ext cx="7920000" cy="720000"/>
          </a:xfrm>
        </p:spPr>
        <p:txBody>
          <a:bodyPr/>
          <a:lstStyle/>
          <a:p>
            <a:r>
              <a:rPr lang="en-US" dirty="0"/>
              <a:t>MQXFA11 inspection at FNAL</a:t>
            </a:r>
          </a:p>
        </p:txBody>
      </p:sp>
      <p:sp>
        <p:nvSpPr>
          <p:cNvPr id="5" name="TextBox 4">
            <a:extLst>
              <a:ext uri="{FF2B5EF4-FFF2-40B4-BE49-F238E27FC236}">
                <a16:creationId xmlns:a16="http://schemas.microsoft.com/office/drawing/2014/main" id="{BCE80FC1-CCA6-4806-A6FE-197914171E43}"/>
              </a:ext>
            </a:extLst>
          </p:cNvPr>
          <p:cNvSpPr txBox="1"/>
          <p:nvPr/>
        </p:nvSpPr>
        <p:spPr>
          <a:xfrm>
            <a:off x="541253" y="847150"/>
            <a:ext cx="8145547" cy="5509200"/>
          </a:xfrm>
          <a:prstGeom prst="rect">
            <a:avLst/>
          </a:prstGeom>
          <a:noFill/>
        </p:spPr>
        <p:txBody>
          <a:bodyPr wrap="square" rtlCol="0">
            <a:spAutoFit/>
          </a:bodyPr>
          <a:lstStyle/>
          <a:p>
            <a:pPr marL="285750" indent="-285750">
              <a:buFont typeface="Arial" panose="020B0604020202020204" pitchFamily="34" charset="0"/>
              <a:buChar char="•"/>
            </a:pPr>
            <a:r>
              <a:rPr lang="en-US" sz="2200" dirty="0"/>
              <a:t>Visual inspection: </a:t>
            </a:r>
            <a:r>
              <a:rPr lang="en-US" sz="2200" dirty="0">
                <a:solidFill>
                  <a:srgbClr val="00B050"/>
                </a:solidFill>
              </a:rPr>
              <a:t>No issues</a:t>
            </a:r>
          </a:p>
          <a:p>
            <a:pPr marL="742950" lvl="1" indent="-285750">
              <a:buFont typeface="Arial" panose="020B0604020202020204" pitchFamily="34" charset="0"/>
              <a:buChar char="•"/>
            </a:pPr>
            <a:r>
              <a:rPr lang="en-US" sz="2200" dirty="0"/>
              <a:t>no evident sign of damage on the magnet </a:t>
            </a:r>
          </a:p>
          <a:p>
            <a:pPr marL="742950" lvl="1"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High voltage tests: </a:t>
            </a:r>
            <a:r>
              <a:rPr lang="en-US" sz="2200" dirty="0">
                <a:solidFill>
                  <a:srgbClr val="00B050"/>
                </a:solidFill>
              </a:rPr>
              <a:t>No issues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measurements were performed for</a:t>
            </a:r>
          </a:p>
          <a:p>
            <a:pPr marL="742950" lvl="1" indent="-285750">
              <a:buFont typeface="Arial" panose="020B0604020202020204" pitchFamily="34" charset="0"/>
              <a:buChar char="•"/>
            </a:pPr>
            <a:r>
              <a:rPr lang="en-US" sz="2200" dirty="0"/>
              <a:t>Straightness of the magnet: consistent with LBNL data, </a:t>
            </a:r>
            <a:r>
              <a:rPr lang="en-US" sz="2200" dirty="0">
                <a:solidFill>
                  <a:srgbClr val="00B050"/>
                </a:solidFill>
              </a:rPr>
              <a:t>No issues</a:t>
            </a:r>
          </a:p>
          <a:p>
            <a:pPr marL="742950" lvl="1" indent="-285750">
              <a:buFont typeface="Arial" panose="020B0604020202020204" pitchFamily="34" charset="0"/>
              <a:buChar char="•"/>
            </a:pPr>
            <a:r>
              <a:rPr lang="en-US" sz="2200" dirty="0"/>
              <a:t>Axial restrain plate to load keys gaps: consistent with LBNL data, </a:t>
            </a:r>
            <a:r>
              <a:rPr lang="en-US" sz="2200" dirty="0">
                <a:solidFill>
                  <a:srgbClr val="00B050"/>
                </a:solidFill>
              </a:rPr>
              <a:t>No Issues</a:t>
            </a:r>
          </a:p>
          <a:p>
            <a:pPr marL="742950" lvl="1"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Accelerometers analysis: some shock events above requirements:              FEM analysis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Strain measurement using the FBG sensors: data consistent with LBNL measurements; </a:t>
            </a:r>
            <a:r>
              <a:rPr lang="en-US" sz="2200" dirty="0">
                <a:solidFill>
                  <a:srgbClr val="00B050"/>
                </a:solidFill>
              </a:rPr>
              <a:t>No issues</a:t>
            </a:r>
          </a:p>
        </p:txBody>
      </p:sp>
      <p:sp>
        <p:nvSpPr>
          <p:cNvPr id="6" name="TextBox 5">
            <a:extLst>
              <a:ext uri="{FF2B5EF4-FFF2-40B4-BE49-F238E27FC236}">
                <a16:creationId xmlns:a16="http://schemas.microsoft.com/office/drawing/2014/main" id="{4E40545D-670A-45BE-90A6-E0C5BF568225}"/>
              </a:ext>
            </a:extLst>
          </p:cNvPr>
          <p:cNvSpPr txBox="1"/>
          <p:nvPr/>
        </p:nvSpPr>
        <p:spPr>
          <a:xfrm>
            <a:off x="6309690" y="696916"/>
            <a:ext cx="2659702" cy="369332"/>
          </a:xfrm>
          <a:prstGeom prst="rect">
            <a:avLst/>
          </a:prstGeom>
          <a:noFill/>
        </p:spPr>
        <p:txBody>
          <a:bodyPr wrap="none" rtlCol="0">
            <a:spAutoFit/>
          </a:bodyPr>
          <a:lstStyle/>
          <a:p>
            <a:r>
              <a:rPr lang="en-US" b="1" dirty="0"/>
              <a:t>US-</a:t>
            </a:r>
            <a:r>
              <a:rPr lang="en-US" b="1" dirty="0" err="1"/>
              <a:t>HiLumi</a:t>
            </a:r>
            <a:r>
              <a:rPr lang="en-US" b="1" dirty="0"/>
              <a:t>- Doc: 4341 </a:t>
            </a:r>
          </a:p>
        </p:txBody>
      </p:sp>
      <p:cxnSp>
        <p:nvCxnSpPr>
          <p:cNvPr id="8" name="Straight Arrow Connector 7">
            <a:extLst>
              <a:ext uri="{FF2B5EF4-FFF2-40B4-BE49-F238E27FC236}">
                <a16:creationId xmlns:a16="http://schemas.microsoft.com/office/drawing/2014/main" id="{1CFC02ED-A4CC-471C-9700-5171B880B68A}"/>
              </a:ext>
            </a:extLst>
          </p:cNvPr>
          <p:cNvCxnSpPr/>
          <p:nvPr/>
        </p:nvCxnSpPr>
        <p:spPr>
          <a:xfrm>
            <a:off x="2699792" y="5085184"/>
            <a:ext cx="936104" cy="0"/>
          </a:xfrm>
          <a:prstGeom prst="straightConnector1">
            <a:avLst/>
          </a:prstGeom>
          <a:ln w="5715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E9C3E460-2D9D-412C-8EDD-6D205AE237E6}"/>
              </a:ext>
            </a:extLst>
          </p:cNvPr>
          <p:cNvSpPr/>
          <p:nvPr/>
        </p:nvSpPr>
        <p:spPr>
          <a:xfrm>
            <a:off x="6228184" y="696916"/>
            <a:ext cx="2741208" cy="360000"/>
          </a:xfrm>
          <a:prstGeom prst="rect">
            <a:avLst/>
          </a:prstGeom>
          <a:noFill/>
          <a:ln w="3810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9034D022-F8A9-4FA4-B4B9-6D3323F2A3F4}"/>
              </a:ext>
            </a:extLst>
          </p:cNvPr>
          <p:cNvSpPr>
            <a:spLocks noGrp="1"/>
          </p:cNvSpPr>
          <p:nvPr>
            <p:ph type="sldNum" sz="quarter" idx="12"/>
          </p:nvPr>
        </p:nvSpPr>
        <p:spPr/>
        <p:txBody>
          <a:bodyPr/>
          <a:lstStyle/>
          <a:p>
            <a:fld id="{BFDCA1C4-9514-7B4F-976F-D92F7E296653}" type="slidenum">
              <a:rPr lang="fr-FR" smtClean="0"/>
              <a:pPr/>
              <a:t>18</a:t>
            </a:fld>
            <a:endParaRPr lang="fr-FR"/>
          </a:p>
        </p:txBody>
      </p:sp>
      <p:sp>
        <p:nvSpPr>
          <p:cNvPr id="10" name="Footer Placeholder 9">
            <a:extLst>
              <a:ext uri="{FF2B5EF4-FFF2-40B4-BE49-F238E27FC236}">
                <a16:creationId xmlns:a16="http://schemas.microsoft.com/office/drawing/2014/main" id="{7D3C0A89-3F57-4652-A1A8-59DB0B0C8D90}"/>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2747117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1D00B-52C9-4523-B87F-2CDAD2EF511F}"/>
              </a:ext>
            </a:extLst>
          </p:cNvPr>
          <p:cNvSpPr>
            <a:spLocks noGrp="1"/>
          </p:cNvSpPr>
          <p:nvPr>
            <p:ph type="title"/>
          </p:nvPr>
        </p:nvSpPr>
        <p:spPr/>
        <p:txBody>
          <a:bodyPr/>
          <a:lstStyle/>
          <a:p>
            <a:r>
              <a:rPr lang="en-US" dirty="0"/>
              <a:t>Computational analysis on MQXFA11 </a:t>
            </a:r>
          </a:p>
        </p:txBody>
      </p:sp>
      <p:pic>
        <p:nvPicPr>
          <p:cNvPr id="6" name="Picture 5" descr="A picture containing text, writing implement, marker, stationary&#10;&#10;Description automatically generated">
            <a:extLst>
              <a:ext uri="{FF2B5EF4-FFF2-40B4-BE49-F238E27FC236}">
                <a16:creationId xmlns:a16="http://schemas.microsoft.com/office/drawing/2014/main" id="{28AD746F-3228-4C57-8BB5-01AAD1A553D2}"/>
              </a:ext>
            </a:extLst>
          </p:cNvPr>
          <p:cNvPicPr>
            <a:picLocks noChangeAspect="1"/>
          </p:cNvPicPr>
          <p:nvPr/>
        </p:nvPicPr>
        <p:blipFill>
          <a:blip r:embed="rId3"/>
          <a:stretch>
            <a:fillRect/>
          </a:stretch>
        </p:blipFill>
        <p:spPr>
          <a:xfrm>
            <a:off x="674915" y="1296143"/>
            <a:ext cx="3435775" cy="1669309"/>
          </a:xfrm>
          <a:prstGeom prst="rect">
            <a:avLst/>
          </a:prstGeom>
        </p:spPr>
      </p:pic>
      <p:sp>
        <p:nvSpPr>
          <p:cNvPr id="7" name="TextBox 6">
            <a:extLst>
              <a:ext uri="{FF2B5EF4-FFF2-40B4-BE49-F238E27FC236}">
                <a16:creationId xmlns:a16="http://schemas.microsoft.com/office/drawing/2014/main" id="{53C46E82-AC16-4E28-BC01-4303C43F9F0B}"/>
              </a:ext>
            </a:extLst>
          </p:cNvPr>
          <p:cNvSpPr txBox="1"/>
          <p:nvPr/>
        </p:nvSpPr>
        <p:spPr>
          <a:xfrm>
            <a:off x="509857" y="840892"/>
            <a:ext cx="6571030" cy="369332"/>
          </a:xfrm>
          <a:prstGeom prst="rect">
            <a:avLst/>
          </a:prstGeom>
          <a:noFill/>
        </p:spPr>
        <p:txBody>
          <a:bodyPr wrap="none" rtlCol="0">
            <a:spAutoFit/>
          </a:bodyPr>
          <a:lstStyle/>
          <a:p>
            <a:r>
              <a:rPr lang="en-US" dirty="0"/>
              <a:t>Static FEM analysis 15g (1.5X higher shock value) vertical load</a:t>
            </a:r>
          </a:p>
        </p:txBody>
      </p:sp>
      <p:sp>
        <p:nvSpPr>
          <p:cNvPr id="8" name="TextBox 7">
            <a:extLst>
              <a:ext uri="{FF2B5EF4-FFF2-40B4-BE49-F238E27FC236}">
                <a16:creationId xmlns:a16="http://schemas.microsoft.com/office/drawing/2014/main" id="{4DCF4123-D7EE-4744-BCD3-EDA3C7690997}"/>
              </a:ext>
            </a:extLst>
          </p:cNvPr>
          <p:cNvSpPr txBox="1"/>
          <p:nvPr/>
        </p:nvSpPr>
        <p:spPr>
          <a:xfrm>
            <a:off x="4295215" y="1278242"/>
            <a:ext cx="4749349" cy="923330"/>
          </a:xfrm>
          <a:prstGeom prst="rect">
            <a:avLst/>
          </a:prstGeom>
          <a:noFill/>
        </p:spPr>
        <p:txBody>
          <a:bodyPr wrap="square" rtlCol="0">
            <a:spAutoFit/>
          </a:bodyPr>
          <a:lstStyle/>
          <a:p>
            <a:r>
              <a:rPr lang="en-US" sz="1800" dirty="0">
                <a:effectLst/>
                <a:latin typeface="+mj-lt"/>
                <a:ea typeface="Calibri" panose="020F0502020204030204" pitchFamily="34" charset="0"/>
              </a:rPr>
              <a:t>The maximum tensile strain in the coil is 150 um/m in the area where the yoke lamination separated. This is below requirements </a:t>
            </a:r>
            <a:endParaRPr lang="en-US" dirty="0">
              <a:latin typeface="+mj-lt"/>
            </a:endParaRPr>
          </a:p>
        </p:txBody>
      </p:sp>
      <p:pic>
        <p:nvPicPr>
          <p:cNvPr id="9" name="Picture 8">
            <a:extLst>
              <a:ext uri="{FF2B5EF4-FFF2-40B4-BE49-F238E27FC236}">
                <a16:creationId xmlns:a16="http://schemas.microsoft.com/office/drawing/2014/main" id="{56621F8A-0FD8-480B-B831-B19991A603DD}"/>
              </a:ext>
            </a:extLst>
          </p:cNvPr>
          <p:cNvPicPr/>
          <p:nvPr/>
        </p:nvPicPr>
        <p:blipFill>
          <a:blip r:embed="rId4"/>
          <a:stretch>
            <a:fillRect/>
          </a:stretch>
        </p:blipFill>
        <p:spPr>
          <a:xfrm>
            <a:off x="0" y="3047862"/>
            <a:ext cx="5256584" cy="1793552"/>
          </a:xfrm>
          <a:prstGeom prst="rect">
            <a:avLst/>
          </a:prstGeom>
        </p:spPr>
      </p:pic>
      <p:sp>
        <p:nvSpPr>
          <p:cNvPr id="10" name="TextBox 9">
            <a:extLst>
              <a:ext uri="{FF2B5EF4-FFF2-40B4-BE49-F238E27FC236}">
                <a16:creationId xmlns:a16="http://schemas.microsoft.com/office/drawing/2014/main" id="{DCFCCEB0-1CE3-449E-901F-6946F561546B}"/>
              </a:ext>
            </a:extLst>
          </p:cNvPr>
          <p:cNvSpPr txBox="1"/>
          <p:nvPr/>
        </p:nvSpPr>
        <p:spPr>
          <a:xfrm>
            <a:off x="5480684" y="2478304"/>
            <a:ext cx="3254015" cy="2585323"/>
          </a:xfrm>
          <a:prstGeom prst="rect">
            <a:avLst/>
          </a:prstGeom>
          <a:noFill/>
        </p:spPr>
        <p:txBody>
          <a:bodyPr wrap="square" rtlCol="0">
            <a:spAutoFit/>
          </a:bodyPr>
          <a:lstStyle/>
          <a:p>
            <a:r>
              <a:rPr lang="en-US" dirty="0"/>
              <a:t>Relative movement between magnet and end plate is assured by friction</a:t>
            </a:r>
          </a:p>
          <a:p>
            <a:r>
              <a:rPr lang="en-US" dirty="0"/>
              <a:t>15 g of vertical acceleration</a:t>
            </a:r>
          </a:p>
          <a:p>
            <a:endParaRPr lang="en-US" dirty="0"/>
          </a:p>
          <a:p>
            <a:r>
              <a:rPr lang="en-US" dirty="0"/>
              <a:t>Safety factor of 2.34: </a:t>
            </a:r>
            <a:r>
              <a:rPr lang="en-US" dirty="0" err="1"/>
              <a:t>F</a:t>
            </a:r>
            <a:r>
              <a:rPr lang="en-US" baseline="-25000" dirty="0" err="1"/>
              <a:t>friction</a:t>
            </a:r>
            <a:r>
              <a:rPr lang="en-US" dirty="0"/>
              <a:t>/F</a:t>
            </a:r>
            <a:r>
              <a:rPr lang="en-US" baseline="-25000" dirty="0"/>
              <a:t>i</a:t>
            </a:r>
          </a:p>
          <a:p>
            <a:endParaRPr lang="en-US" dirty="0"/>
          </a:p>
          <a:p>
            <a:r>
              <a:rPr lang="en-US" dirty="0"/>
              <a:t>F</a:t>
            </a:r>
            <a:r>
              <a:rPr lang="en-US" baseline="-25000" dirty="0"/>
              <a:t>i</a:t>
            </a:r>
            <a:r>
              <a:rPr lang="en-US" dirty="0"/>
              <a:t>= end plate inertia force with 15g vertical shock</a:t>
            </a:r>
          </a:p>
        </p:txBody>
      </p:sp>
      <p:sp>
        <p:nvSpPr>
          <p:cNvPr id="12" name="TextBox 11">
            <a:extLst>
              <a:ext uri="{FF2B5EF4-FFF2-40B4-BE49-F238E27FC236}">
                <a16:creationId xmlns:a16="http://schemas.microsoft.com/office/drawing/2014/main" id="{901A4756-2481-45EB-B9D0-66076B0E657B}"/>
              </a:ext>
            </a:extLst>
          </p:cNvPr>
          <p:cNvSpPr txBox="1"/>
          <p:nvPr/>
        </p:nvSpPr>
        <p:spPr>
          <a:xfrm>
            <a:off x="215536" y="5212733"/>
            <a:ext cx="8651264" cy="646331"/>
          </a:xfrm>
          <a:prstGeom prst="rect">
            <a:avLst/>
          </a:prstGeom>
          <a:noFill/>
        </p:spPr>
        <p:txBody>
          <a:bodyPr wrap="square" rtlCol="0">
            <a:spAutoFit/>
          </a:bodyPr>
          <a:lstStyle/>
          <a:p>
            <a:r>
              <a:rPr lang="en-US" b="1" dirty="0"/>
              <a:t>Inspection results at FNAL + very conservative computational analysis suggests that we have margins : MQXFA11 was sent to BNL for vertical test</a:t>
            </a:r>
          </a:p>
        </p:txBody>
      </p:sp>
      <p:sp>
        <p:nvSpPr>
          <p:cNvPr id="5" name="Slide Number Placeholder 4">
            <a:extLst>
              <a:ext uri="{FF2B5EF4-FFF2-40B4-BE49-F238E27FC236}">
                <a16:creationId xmlns:a16="http://schemas.microsoft.com/office/drawing/2014/main" id="{9667B784-B974-447F-8DDA-7F592B705A68}"/>
              </a:ext>
            </a:extLst>
          </p:cNvPr>
          <p:cNvSpPr>
            <a:spLocks noGrp="1"/>
          </p:cNvSpPr>
          <p:nvPr>
            <p:ph type="sldNum" sz="quarter" idx="12"/>
          </p:nvPr>
        </p:nvSpPr>
        <p:spPr/>
        <p:txBody>
          <a:bodyPr/>
          <a:lstStyle/>
          <a:p>
            <a:fld id="{BFDCA1C4-9514-7B4F-976F-D92F7E296653}" type="slidenum">
              <a:rPr lang="fr-FR" smtClean="0"/>
              <a:pPr/>
              <a:t>19</a:t>
            </a:fld>
            <a:endParaRPr lang="fr-FR"/>
          </a:p>
        </p:txBody>
      </p:sp>
      <p:sp>
        <p:nvSpPr>
          <p:cNvPr id="11" name="Footer Placeholder 10">
            <a:extLst>
              <a:ext uri="{FF2B5EF4-FFF2-40B4-BE49-F238E27FC236}">
                <a16:creationId xmlns:a16="http://schemas.microsoft.com/office/drawing/2014/main" id="{1CB21675-5BA2-4712-BB1F-F06656EC5B3F}"/>
              </a:ext>
            </a:extLst>
          </p:cNvPr>
          <p:cNvSpPr>
            <a:spLocks noGrp="1"/>
          </p:cNvSpPr>
          <p:nvPr>
            <p:ph type="ftr" sz="quarter" idx="3"/>
          </p:nvPr>
        </p:nvSpPr>
        <p:spPr/>
        <p:txBody>
          <a:bodyPr/>
          <a:lstStyle/>
          <a:p>
            <a:r>
              <a:rPr lang="en-US"/>
              <a:t>HL-LHC AUP Rebaseline DOE Rev.  – Dec. 13th–15th 2022</a:t>
            </a:r>
            <a:endParaRPr lang="en-GB" dirty="0"/>
          </a:p>
        </p:txBody>
      </p:sp>
      <p:sp>
        <p:nvSpPr>
          <p:cNvPr id="3" name="TextBox 2">
            <a:extLst>
              <a:ext uri="{FF2B5EF4-FFF2-40B4-BE49-F238E27FC236}">
                <a16:creationId xmlns:a16="http://schemas.microsoft.com/office/drawing/2014/main" id="{EC856E63-9FDB-408D-A8FB-7056E47DD85F}"/>
              </a:ext>
            </a:extLst>
          </p:cNvPr>
          <p:cNvSpPr txBox="1"/>
          <p:nvPr/>
        </p:nvSpPr>
        <p:spPr>
          <a:xfrm>
            <a:off x="1417099" y="5950061"/>
            <a:ext cx="7317600" cy="461665"/>
          </a:xfrm>
          <a:prstGeom prst="rect">
            <a:avLst/>
          </a:prstGeom>
          <a:noFill/>
        </p:spPr>
        <p:txBody>
          <a:bodyPr wrap="square" rtlCol="0">
            <a:spAutoFit/>
          </a:bodyPr>
          <a:lstStyle/>
          <a:p>
            <a:r>
              <a:rPr lang="en-US" sz="2400" b="1" dirty="0">
                <a:solidFill>
                  <a:srgbClr val="009900"/>
                </a:solidFill>
              </a:rPr>
              <a:t>Test was successfully completed on October 24</a:t>
            </a:r>
          </a:p>
        </p:txBody>
      </p:sp>
      <p:sp>
        <p:nvSpPr>
          <p:cNvPr id="4" name="TextBox 3">
            <a:extLst>
              <a:ext uri="{FF2B5EF4-FFF2-40B4-BE49-F238E27FC236}">
                <a16:creationId xmlns:a16="http://schemas.microsoft.com/office/drawing/2014/main" id="{49AA01D3-FF8D-469D-BDA5-96D6C9A8CB97}"/>
              </a:ext>
            </a:extLst>
          </p:cNvPr>
          <p:cNvSpPr txBox="1"/>
          <p:nvPr/>
        </p:nvSpPr>
        <p:spPr>
          <a:xfrm>
            <a:off x="5018442" y="443711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03981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8E0AF-6840-4853-8803-4088840F1935}"/>
              </a:ext>
            </a:extLst>
          </p:cNvPr>
          <p:cNvSpPr>
            <a:spLocks noGrp="1"/>
          </p:cNvSpPr>
          <p:nvPr>
            <p:ph type="title"/>
          </p:nvPr>
        </p:nvSpPr>
        <p:spPr/>
        <p:txBody>
          <a:bodyPr/>
          <a:lstStyle/>
          <a:p>
            <a:r>
              <a:rPr lang="en-US" dirty="0"/>
              <a:t>Outline</a:t>
            </a:r>
          </a:p>
        </p:txBody>
      </p:sp>
      <p:sp>
        <p:nvSpPr>
          <p:cNvPr id="5" name="Content Placeholder 2">
            <a:extLst>
              <a:ext uri="{FF2B5EF4-FFF2-40B4-BE49-F238E27FC236}">
                <a16:creationId xmlns:a16="http://schemas.microsoft.com/office/drawing/2014/main" id="{F55F85F8-2F52-4C35-8C6C-6BB96C433F77}"/>
              </a:ext>
            </a:extLst>
          </p:cNvPr>
          <p:cNvSpPr txBox="1">
            <a:spLocks/>
          </p:cNvSpPr>
          <p:nvPr/>
        </p:nvSpPr>
        <p:spPr>
          <a:xfrm>
            <a:off x="578117" y="828158"/>
            <a:ext cx="7920000" cy="4906963"/>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Requirements and travelers</a:t>
            </a:r>
          </a:p>
          <a:p>
            <a:r>
              <a:rPr lang="en-US" dirty="0"/>
              <a:t>Shock measurements: devices and settings</a:t>
            </a:r>
          </a:p>
          <a:p>
            <a:r>
              <a:rPr lang="en-US" dirty="0"/>
              <a:t>QXFA coils and MQXFA magnets shipping summary: Non-conformity and lessons learned</a:t>
            </a:r>
          </a:p>
          <a:p>
            <a:r>
              <a:rPr lang="en-US" dirty="0"/>
              <a:t>MQXFA11 truck incident </a:t>
            </a:r>
          </a:p>
          <a:p>
            <a:r>
              <a:rPr lang="en-US" dirty="0"/>
              <a:t>Conclusion</a:t>
            </a:r>
          </a:p>
        </p:txBody>
      </p:sp>
      <p:sp>
        <p:nvSpPr>
          <p:cNvPr id="6" name="Slide Number Placeholder 5">
            <a:extLst>
              <a:ext uri="{FF2B5EF4-FFF2-40B4-BE49-F238E27FC236}">
                <a16:creationId xmlns:a16="http://schemas.microsoft.com/office/drawing/2014/main" id="{B1754ECE-6D4C-4167-9325-950D8A4A0380}"/>
              </a:ext>
            </a:extLst>
          </p:cNvPr>
          <p:cNvSpPr>
            <a:spLocks noGrp="1"/>
          </p:cNvSpPr>
          <p:nvPr>
            <p:ph type="sldNum" sz="quarter" idx="12"/>
          </p:nvPr>
        </p:nvSpPr>
        <p:spPr/>
        <p:txBody>
          <a:bodyPr/>
          <a:lstStyle/>
          <a:p>
            <a:fld id="{BFDCA1C4-9514-7B4F-976F-D92F7E296653}" type="slidenum">
              <a:rPr lang="fr-FR" smtClean="0"/>
              <a:pPr/>
              <a:t>2</a:t>
            </a:fld>
            <a:endParaRPr lang="fr-FR"/>
          </a:p>
        </p:txBody>
      </p:sp>
      <p:sp>
        <p:nvSpPr>
          <p:cNvPr id="7" name="Footer Placeholder 6">
            <a:extLst>
              <a:ext uri="{FF2B5EF4-FFF2-40B4-BE49-F238E27FC236}">
                <a16:creationId xmlns:a16="http://schemas.microsoft.com/office/drawing/2014/main" id="{0EED3F2B-53E8-4143-8AD2-E7448F4AD74D}"/>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4002011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61B68-4DC4-4A0A-B575-D6AB168CB7F2}"/>
              </a:ext>
            </a:extLst>
          </p:cNvPr>
          <p:cNvSpPr>
            <a:spLocks noGrp="1"/>
          </p:cNvSpPr>
          <p:nvPr>
            <p:ph type="title"/>
          </p:nvPr>
        </p:nvSpPr>
        <p:spPr/>
        <p:txBody>
          <a:bodyPr/>
          <a:lstStyle/>
          <a:p>
            <a:r>
              <a:rPr lang="en-US" dirty="0"/>
              <a:t>Shipment risks (RT-302-2-01-012)</a:t>
            </a:r>
          </a:p>
        </p:txBody>
      </p:sp>
      <p:sp>
        <p:nvSpPr>
          <p:cNvPr id="5" name="Content Placeholder 2">
            <a:extLst>
              <a:ext uri="{FF2B5EF4-FFF2-40B4-BE49-F238E27FC236}">
                <a16:creationId xmlns:a16="http://schemas.microsoft.com/office/drawing/2014/main" id="{E7980DBD-962C-4BD4-808E-E5E67EA7780E}"/>
              </a:ext>
            </a:extLst>
          </p:cNvPr>
          <p:cNvSpPr txBox="1">
            <a:spLocks/>
          </p:cNvSpPr>
          <p:nvPr/>
        </p:nvSpPr>
        <p:spPr>
          <a:xfrm>
            <a:off x="467544" y="898350"/>
            <a:ext cx="8280480" cy="4906914"/>
          </a:xfrm>
          <a:prstGeom prst="rect">
            <a:avLst/>
          </a:prstGeom>
        </p:spPr>
        <p:txBody>
          <a:bodyPr>
            <a:normAutofit fontScale="70000" lnSpcReduction="2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AUP is performing 100 coil and 50 magnet shipments for the duration of the project.</a:t>
            </a:r>
          </a:p>
          <a:p>
            <a:r>
              <a:rPr lang="en-US" dirty="0"/>
              <a:t>The risk of  “Coils/Magnet Handling or Shipment damage” was considered after CD1 and mitigation was added in baseline: </a:t>
            </a:r>
          </a:p>
          <a:p>
            <a:pPr lvl="1"/>
            <a:r>
              <a:rPr lang="en-US" dirty="0"/>
              <a:t>One magnet assumed irreversibly damaged during handling or shipment </a:t>
            </a:r>
            <a:r>
              <a:rPr lang="en-US" dirty="0">
                <a:sym typeface="Wingdings" panose="05000000000000000000" pitchFamily="2" charset="2"/>
              </a:rPr>
              <a:t> additional magnet in baseline</a:t>
            </a:r>
          </a:p>
          <a:p>
            <a:pPr marL="457200" lvl="1" indent="0">
              <a:buNone/>
            </a:pPr>
            <a:endParaRPr lang="en-US" dirty="0">
              <a:sym typeface="Wingdings" panose="05000000000000000000" pitchFamily="2" charset="2"/>
            </a:endParaRPr>
          </a:p>
          <a:p>
            <a:r>
              <a:rPr lang="en-US" dirty="0"/>
              <a:t>Considering the total number of LARP/AUP shipments: 84</a:t>
            </a:r>
          </a:p>
          <a:p>
            <a:pPr lvl="1"/>
            <a:r>
              <a:rPr lang="en-US" dirty="0"/>
              <a:t>Only one incident has been recorded resulting in 1/84= 1.2%  probability</a:t>
            </a:r>
          </a:p>
          <a:p>
            <a:pPr lvl="1"/>
            <a:endParaRPr lang="en-US" dirty="0"/>
          </a:p>
          <a:p>
            <a:r>
              <a:rPr lang="en-US" dirty="0"/>
              <a:t>Risk for magnet failure was computed considering the remaining coil (42) and magnet (31) shipments. The maximum number of failure is 1 magnet and 1 coil with 10% probability</a:t>
            </a:r>
          </a:p>
          <a:p>
            <a:endParaRPr lang="en-US" dirty="0"/>
          </a:p>
          <a:p>
            <a:r>
              <a:rPr lang="en-US" dirty="0"/>
              <a:t>Maximum cost impact is 3934k: full magnet damaged and single coil damaged in a separate shipment</a:t>
            </a:r>
          </a:p>
          <a:p>
            <a:pPr lvl="1"/>
            <a:r>
              <a:rPr lang="en-US" sz="2100" dirty="0"/>
              <a:t>Coil cost ~ $ 583kX5</a:t>
            </a:r>
          </a:p>
          <a:p>
            <a:pPr lvl="1"/>
            <a:r>
              <a:rPr lang="en-US" sz="2100" dirty="0"/>
              <a:t>Magnet cost (dis-assembly, re-assembly and re-test )~ $1019k</a:t>
            </a:r>
          </a:p>
          <a:p>
            <a:pPr marL="0" indent="0">
              <a:buNone/>
            </a:pPr>
            <a:endParaRPr lang="en-US" dirty="0"/>
          </a:p>
        </p:txBody>
      </p:sp>
      <p:sp>
        <p:nvSpPr>
          <p:cNvPr id="6" name="Slide Number Placeholder 5">
            <a:extLst>
              <a:ext uri="{FF2B5EF4-FFF2-40B4-BE49-F238E27FC236}">
                <a16:creationId xmlns:a16="http://schemas.microsoft.com/office/drawing/2014/main" id="{150A4B37-8F01-47B4-9337-AA33C9412980}"/>
              </a:ext>
            </a:extLst>
          </p:cNvPr>
          <p:cNvSpPr>
            <a:spLocks noGrp="1"/>
          </p:cNvSpPr>
          <p:nvPr>
            <p:ph type="sldNum" sz="quarter" idx="12"/>
          </p:nvPr>
        </p:nvSpPr>
        <p:spPr/>
        <p:txBody>
          <a:bodyPr/>
          <a:lstStyle/>
          <a:p>
            <a:fld id="{BFDCA1C4-9514-7B4F-976F-D92F7E296653}" type="slidenum">
              <a:rPr lang="fr-FR" smtClean="0"/>
              <a:pPr/>
              <a:t>20</a:t>
            </a:fld>
            <a:endParaRPr lang="fr-FR"/>
          </a:p>
        </p:txBody>
      </p:sp>
      <p:sp>
        <p:nvSpPr>
          <p:cNvPr id="7" name="Footer Placeholder 6">
            <a:extLst>
              <a:ext uri="{FF2B5EF4-FFF2-40B4-BE49-F238E27FC236}">
                <a16:creationId xmlns:a16="http://schemas.microsoft.com/office/drawing/2014/main" id="{CD235B5E-CD52-4C38-B08A-5B9A9122AAC2}"/>
              </a:ext>
            </a:extLst>
          </p:cNvPr>
          <p:cNvSpPr>
            <a:spLocks noGrp="1"/>
          </p:cNvSpPr>
          <p:nvPr>
            <p:ph type="ftr" sz="quarter" idx="3"/>
          </p:nvPr>
        </p:nvSpPr>
        <p:spPr/>
        <p:txBody>
          <a:bodyPr/>
          <a:lstStyle/>
          <a:p>
            <a:r>
              <a:rPr lang="en-US"/>
              <a:t>HL-LHC AUP Rebaseline DOE Rev.  – Dec. 13th–15th 2022</a:t>
            </a:r>
            <a:endParaRPr lang="en-GB" dirty="0"/>
          </a:p>
        </p:txBody>
      </p:sp>
      <p:sp>
        <p:nvSpPr>
          <p:cNvPr id="4" name="Rectangle 1">
            <a:extLst>
              <a:ext uri="{FF2B5EF4-FFF2-40B4-BE49-F238E27FC236}">
                <a16:creationId xmlns:a16="http://schemas.microsoft.com/office/drawing/2014/main" id="{39628B73-ED28-499E-AF23-30A93A9CA6FD}"/>
              </a:ext>
            </a:extLst>
          </p:cNvPr>
          <p:cNvSpPr>
            <a:spLocks noChangeArrowheads="1"/>
          </p:cNvSpPr>
          <p:nvPr/>
        </p:nvSpPr>
        <p:spPr bwMode="auto">
          <a:xfrm>
            <a:off x="612775" y="3611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EC27D332-312C-4126-ABCC-EC9BF031CA33}"/>
              </a:ext>
            </a:extLst>
          </p:cNvPr>
          <p:cNvSpPr>
            <a:spLocks noChangeArrowheads="1"/>
          </p:cNvSpPr>
          <p:nvPr/>
        </p:nvSpPr>
        <p:spPr bwMode="auto">
          <a:xfrm>
            <a:off x="2267744" y="128054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6436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8F737-8832-489B-927B-FACA5D44DC70}"/>
              </a:ext>
            </a:extLst>
          </p:cNvPr>
          <p:cNvSpPr>
            <a:spLocks noGrp="1"/>
          </p:cNvSpPr>
          <p:nvPr>
            <p:ph type="title"/>
          </p:nvPr>
        </p:nvSpPr>
        <p:spPr/>
        <p:txBody>
          <a:bodyPr/>
          <a:lstStyle/>
          <a:p>
            <a:r>
              <a:rPr lang="en-US" dirty="0"/>
              <a:t>Conclusions</a:t>
            </a:r>
          </a:p>
        </p:txBody>
      </p:sp>
      <p:sp>
        <p:nvSpPr>
          <p:cNvPr id="6" name="TextBox 5">
            <a:extLst>
              <a:ext uri="{FF2B5EF4-FFF2-40B4-BE49-F238E27FC236}">
                <a16:creationId xmlns:a16="http://schemas.microsoft.com/office/drawing/2014/main" id="{388E8972-0375-400D-AE0A-7E8F5F520BAB}"/>
              </a:ext>
            </a:extLst>
          </p:cNvPr>
          <p:cNvSpPr txBox="1"/>
          <p:nvPr/>
        </p:nvSpPr>
        <p:spPr>
          <a:xfrm>
            <a:off x="570604" y="766732"/>
            <a:ext cx="8136463" cy="5324535"/>
          </a:xfrm>
          <a:prstGeom prst="rect">
            <a:avLst/>
          </a:prstGeom>
          <a:noFill/>
        </p:spPr>
        <p:txBody>
          <a:bodyPr wrap="square">
            <a:spAutoFit/>
          </a:bodyPr>
          <a:lstStyle/>
          <a:p>
            <a:pPr marL="285750" indent="-285750">
              <a:buClr>
                <a:schemeClr val="accent6"/>
              </a:buClr>
              <a:buFont typeface="Wingdings" panose="05000000000000000000" pitchFamily="2" charset="2"/>
              <a:buChar char="§"/>
            </a:pPr>
            <a:r>
              <a:rPr lang="en-US" sz="2000" dirty="0"/>
              <a:t>Requirements for QXFA coils and MQXFA magnets shipping, and handling are established and well defined.</a:t>
            </a:r>
          </a:p>
          <a:p>
            <a:pPr marL="285750" indent="-285750">
              <a:buClr>
                <a:schemeClr val="accent6"/>
              </a:buClr>
              <a:buFont typeface="Wingdings" panose="05000000000000000000" pitchFamily="2" charset="2"/>
              <a:buChar char="§"/>
            </a:pPr>
            <a:endParaRPr lang="en-US" sz="2000" dirty="0"/>
          </a:p>
          <a:p>
            <a:pPr marL="285750" indent="-285750">
              <a:buClr>
                <a:schemeClr val="accent6"/>
              </a:buClr>
              <a:buFont typeface="Wingdings" panose="05000000000000000000" pitchFamily="2" charset="2"/>
              <a:buChar char="§"/>
            </a:pPr>
            <a:r>
              <a:rPr lang="en-US" sz="2000" dirty="0"/>
              <a:t>Lesson learned: Very short shocks above 10g were observed for coil 206 and 119. FEM analysis demonstrated large margins with respect to max strain requirements and coils were accepted and successfully tested in MQXFA04 and MQXFA06 magnets.</a:t>
            </a:r>
          </a:p>
          <a:p>
            <a:pPr marL="285750" indent="-285750">
              <a:buClr>
                <a:schemeClr val="accent6"/>
              </a:buClr>
              <a:buFont typeface="Wingdings" panose="05000000000000000000" pitchFamily="2" charset="2"/>
              <a:buChar char="§"/>
            </a:pPr>
            <a:endParaRPr lang="en-US" sz="2000" dirty="0"/>
          </a:p>
          <a:p>
            <a:pPr marL="285750" indent="-285750">
              <a:buClr>
                <a:schemeClr val="accent6"/>
              </a:buClr>
              <a:buFont typeface="Wingdings" panose="05000000000000000000" pitchFamily="2" charset="2"/>
              <a:buChar char="§"/>
            </a:pPr>
            <a:r>
              <a:rPr lang="en-US" sz="2000" dirty="0"/>
              <a:t>A truck accident occurred during MQXFA11 shipment to BNL. </a:t>
            </a:r>
          </a:p>
          <a:p>
            <a:pPr marL="742950" lvl="1" indent="-285750">
              <a:buClr>
                <a:schemeClr val="accent6"/>
              </a:buClr>
              <a:buFont typeface="Arial" panose="020B0604020202020204" pitchFamily="34" charset="0"/>
              <a:buChar char="•"/>
            </a:pPr>
            <a:r>
              <a:rPr lang="en-US" sz="1500" dirty="0"/>
              <a:t>5 </a:t>
            </a:r>
            <a:r>
              <a:rPr lang="en-US" sz="1500" dirty="0" err="1"/>
              <a:t>ms</a:t>
            </a:r>
            <a:r>
              <a:rPr lang="en-US" sz="1500" dirty="0"/>
              <a:t> shock above requirements</a:t>
            </a:r>
          </a:p>
          <a:p>
            <a:pPr marL="742950" lvl="1" indent="-285750">
              <a:buClr>
                <a:schemeClr val="accent6"/>
              </a:buClr>
              <a:buFont typeface="Arial" panose="020B0604020202020204" pitchFamily="34" charset="0"/>
              <a:buChar char="•"/>
            </a:pPr>
            <a:r>
              <a:rPr lang="en-US" sz="1500" dirty="0"/>
              <a:t>Based on Visual inspection/measurements and computational analysis MQXFA11 was sent for vertical test</a:t>
            </a:r>
          </a:p>
          <a:p>
            <a:pPr marL="742950" lvl="1" indent="-285750">
              <a:buClr>
                <a:schemeClr val="accent6"/>
              </a:buClr>
              <a:buFont typeface="Arial" panose="020B0604020202020204" pitchFamily="34" charset="0"/>
              <a:buChar char="•"/>
            </a:pPr>
            <a:endParaRPr lang="en-US" sz="1500" dirty="0"/>
          </a:p>
          <a:p>
            <a:pPr marL="285750" indent="-285750">
              <a:buClr>
                <a:schemeClr val="accent6"/>
              </a:buClr>
              <a:buFont typeface="Wingdings" panose="05000000000000000000" pitchFamily="2" charset="2"/>
              <a:buChar char="§"/>
            </a:pPr>
            <a:r>
              <a:rPr lang="en-US" sz="2000" dirty="0"/>
              <a:t>MQXFA11 successfully completed the vertical test confirming the resilience of this Nb3Sn magnets</a:t>
            </a:r>
          </a:p>
          <a:p>
            <a:pPr marL="285750" indent="-285750">
              <a:buClr>
                <a:schemeClr val="accent6"/>
              </a:buClr>
              <a:buFont typeface="Wingdings" panose="05000000000000000000" pitchFamily="2" charset="2"/>
              <a:buChar char="§"/>
            </a:pPr>
            <a:endParaRPr lang="en-US" sz="2000" dirty="0"/>
          </a:p>
          <a:p>
            <a:pPr marL="285750" indent="-285750">
              <a:buClr>
                <a:schemeClr val="accent6"/>
              </a:buClr>
              <a:buFont typeface="Wingdings" panose="05000000000000000000" pitchFamily="2" charset="2"/>
              <a:buChar char="§"/>
            </a:pPr>
            <a:r>
              <a:rPr lang="en-US" sz="2000" dirty="0"/>
              <a:t>Shipment Risks are up to date and mitigation procedures are well defined and in place for QXFA coil and MQXFA magnet shipments</a:t>
            </a:r>
          </a:p>
        </p:txBody>
      </p:sp>
      <p:sp>
        <p:nvSpPr>
          <p:cNvPr id="5" name="Slide Number Placeholder 4">
            <a:extLst>
              <a:ext uri="{FF2B5EF4-FFF2-40B4-BE49-F238E27FC236}">
                <a16:creationId xmlns:a16="http://schemas.microsoft.com/office/drawing/2014/main" id="{3F4311E6-5B86-406D-9506-6E6BA3237184}"/>
              </a:ext>
            </a:extLst>
          </p:cNvPr>
          <p:cNvSpPr>
            <a:spLocks noGrp="1"/>
          </p:cNvSpPr>
          <p:nvPr>
            <p:ph type="sldNum" sz="quarter" idx="12"/>
          </p:nvPr>
        </p:nvSpPr>
        <p:spPr/>
        <p:txBody>
          <a:bodyPr/>
          <a:lstStyle/>
          <a:p>
            <a:fld id="{BFDCA1C4-9514-7B4F-976F-D92F7E296653}" type="slidenum">
              <a:rPr lang="fr-FR" smtClean="0"/>
              <a:pPr/>
              <a:t>21</a:t>
            </a:fld>
            <a:endParaRPr lang="fr-FR"/>
          </a:p>
        </p:txBody>
      </p:sp>
      <p:sp>
        <p:nvSpPr>
          <p:cNvPr id="7" name="Footer Placeholder 6">
            <a:extLst>
              <a:ext uri="{FF2B5EF4-FFF2-40B4-BE49-F238E27FC236}">
                <a16:creationId xmlns:a16="http://schemas.microsoft.com/office/drawing/2014/main" id="{8E247A7C-10C3-40E3-AB69-9C8A6ADB5966}"/>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3918695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2B227-0E9D-4ABA-8131-37D2E0340134}"/>
              </a:ext>
            </a:extLst>
          </p:cNvPr>
          <p:cNvSpPr>
            <a:spLocks noGrp="1"/>
          </p:cNvSpPr>
          <p:nvPr>
            <p:ph type="title"/>
          </p:nvPr>
        </p:nvSpPr>
        <p:spPr/>
        <p:txBody>
          <a:bodyPr/>
          <a:lstStyle/>
          <a:p>
            <a:r>
              <a:rPr lang="en-US" dirty="0"/>
              <a:t>Extra slides</a:t>
            </a:r>
          </a:p>
        </p:txBody>
      </p:sp>
      <p:sp>
        <p:nvSpPr>
          <p:cNvPr id="5" name="Slide Number Placeholder 4">
            <a:extLst>
              <a:ext uri="{FF2B5EF4-FFF2-40B4-BE49-F238E27FC236}">
                <a16:creationId xmlns:a16="http://schemas.microsoft.com/office/drawing/2014/main" id="{31D149B4-5733-45ED-81DC-CDEB03622EF0}"/>
              </a:ext>
            </a:extLst>
          </p:cNvPr>
          <p:cNvSpPr>
            <a:spLocks noGrp="1"/>
          </p:cNvSpPr>
          <p:nvPr>
            <p:ph type="sldNum" sz="quarter" idx="12"/>
          </p:nvPr>
        </p:nvSpPr>
        <p:spPr/>
        <p:txBody>
          <a:bodyPr/>
          <a:lstStyle/>
          <a:p>
            <a:fld id="{BFDCA1C4-9514-7B4F-976F-D92F7E296653}" type="slidenum">
              <a:rPr lang="fr-FR" smtClean="0"/>
              <a:pPr/>
              <a:t>22</a:t>
            </a:fld>
            <a:endParaRPr lang="fr-FR"/>
          </a:p>
        </p:txBody>
      </p:sp>
      <p:sp>
        <p:nvSpPr>
          <p:cNvPr id="6" name="Footer Placeholder 5">
            <a:extLst>
              <a:ext uri="{FF2B5EF4-FFF2-40B4-BE49-F238E27FC236}">
                <a16:creationId xmlns:a16="http://schemas.microsoft.com/office/drawing/2014/main" id="{48E5D880-FBA7-4962-81F6-990C278C2D2D}"/>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1745185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7C2E1C-DB05-4D22-9E8E-9BAAE7E76AB3}"/>
              </a:ext>
            </a:extLst>
          </p:cNvPr>
          <p:cNvSpPr txBox="1">
            <a:spLocks/>
          </p:cNvSpPr>
          <p:nvPr/>
        </p:nvSpPr>
        <p:spPr>
          <a:xfrm>
            <a:off x="612000" y="62897"/>
            <a:ext cx="7920000" cy="720000"/>
          </a:xfrm>
          <a:prstGeom prst="rect">
            <a:avLst/>
          </a:prstGeom>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a:t>Coil 206: lesson learned</a:t>
            </a:r>
          </a:p>
        </p:txBody>
      </p:sp>
      <p:sp>
        <p:nvSpPr>
          <p:cNvPr id="6" name="Footer Placeholder 3">
            <a:extLst>
              <a:ext uri="{FF2B5EF4-FFF2-40B4-BE49-F238E27FC236}">
                <a16:creationId xmlns:a16="http://schemas.microsoft.com/office/drawing/2014/main" id="{128E60CD-2D58-4868-A54A-0B1B7AA6B72B}"/>
              </a:ext>
            </a:extLst>
          </p:cNvPr>
          <p:cNvSpPr txBox="1">
            <a:spLocks/>
          </p:cNvSpPr>
          <p:nvPr/>
        </p:nvSpPr>
        <p:spPr>
          <a:xfrm>
            <a:off x="323528" y="2713538"/>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1"/>
            <a:r>
              <a:rPr lang="en-US" b="1" dirty="0"/>
              <a:t>Lesson learned:</a:t>
            </a:r>
          </a:p>
        </p:txBody>
      </p:sp>
      <p:sp>
        <p:nvSpPr>
          <p:cNvPr id="7" name="TextBox 6">
            <a:extLst>
              <a:ext uri="{FF2B5EF4-FFF2-40B4-BE49-F238E27FC236}">
                <a16:creationId xmlns:a16="http://schemas.microsoft.com/office/drawing/2014/main" id="{B7E45D23-6EB6-4F76-8780-22EA093EFE3E}"/>
              </a:ext>
            </a:extLst>
          </p:cNvPr>
          <p:cNvSpPr txBox="1"/>
          <p:nvPr/>
        </p:nvSpPr>
        <p:spPr>
          <a:xfrm>
            <a:off x="195493" y="1603209"/>
            <a:ext cx="8776204" cy="1200329"/>
          </a:xfrm>
          <a:prstGeom prst="rect">
            <a:avLst/>
          </a:prstGeom>
          <a:noFill/>
        </p:spPr>
        <p:txBody>
          <a:bodyPr wrap="square" rtlCol="0">
            <a:spAutoFit/>
          </a:bodyPr>
          <a:lstStyle/>
          <a:p>
            <a:pPr lvl="1"/>
            <a:r>
              <a:rPr lang="en-US" b="1" dirty="0"/>
              <a:t>Mitigations:</a:t>
            </a:r>
            <a:endParaRPr lang="en-US" dirty="0"/>
          </a:p>
          <a:p>
            <a:pPr marL="1200150" lvl="2" indent="-285750">
              <a:buClr>
                <a:schemeClr val="accent6"/>
              </a:buClr>
              <a:buFont typeface="Wingdings" panose="05000000000000000000" pitchFamily="2" charset="2"/>
              <a:buChar char="§"/>
            </a:pPr>
            <a:r>
              <a:rPr lang="en-US" dirty="0"/>
              <a:t>Add rubber material under the fixture clamps</a:t>
            </a:r>
          </a:p>
          <a:p>
            <a:pPr marL="1200150" lvl="2" indent="-285750">
              <a:buClr>
                <a:schemeClr val="accent6"/>
              </a:buClr>
              <a:buFont typeface="Wingdings" panose="05000000000000000000" pitchFamily="2" charset="2"/>
              <a:buChar char="§"/>
            </a:pPr>
            <a:r>
              <a:rPr lang="en-US" dirty="0"/>
              <a:t>Install locking nuts on axial restraints to prevent screws from backing out</a:t>
            </a:r>
          </a:p>
          <a:p>
            <a:pPr marL="1200150" lvl="2" indent="-285750">
              <a:buClr>
                <a:schemeClr val="accent6"/>
              </a:buClr>
              <a:buFont typeface="Wingdings" panose="05000000000000000000" pitchFamily="2" charset="2"/>
              <a:buChar char="§"/>
            </a:pPr>
            <a:r>
              <a:rPr lang="en-US" dirty="0"/>
              <a:t>Wrap coil in Kapton/Mylar around fixture</a:t>
            </a:r>
          </a:p>
        </p:txBody>
      </p:sp>
      <p:sp>
        <p:nvSpPr>
          <p:cNvPr id="8" name="TextBox 7">
            <a:extLst>
              <a:ext uri="{FF2B5EF4-FFF2-40B4-BE49-F238E27FC236}">
                <a16:creationId xmlns:a16="http://schemas.microsoft.com/office/drawing/2014/main" id="{46CBA648-6DD7-40E2-81B2-67ABADE177A9}"/>
              </a:ext>
            </a:extLst>
          </p:cNvPr>
          <p:cNvSpPr txBox="1"/>
          <p:nvPr/>
        </p:nvSpPr>
        <p:spPr>
          <a:xfrm>
            <a:off x="175326" y="3114076"/>
            <a:ext cx="8776205" cy="332398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742950" lvl="1" indent="-285750">
              <a:buClr>
                <a:schemeClr val="accent6"/>
              </a:buClr>
              <a:buFont typeface="Wingdings" panose="05000000000000000000" pitchFamily="2" charset="2"/>
              <a:buChar char="§"/>
            </a:pPr>
            <a:endParaRPr lang="en-US" dirty="0"/>
          </a:p>
          <a:p>
            <a:pPr marL="800100" lvl="1" indent="-342900">
              <a:buClr>
                <a:schemeClr val="accent6"/>
              </a:buClr>
              <a:buSzPct val="100000"/>
              <a:buFont typeface="Wingdings" panose="05000000000000000000" pitchFamily="2" charset="2"/>
              <a:buChar char="§"/>
            </a:pPr>
            <a:r>
              <a:rPr lang="en-US" sz="2400" dirty="0"/>
              <a:t>All those  procedures have been specified in the coils shipping and handling requirements (US-</a:t>
            </a:r>
            <a:r>
              <a:rPr lang="en-US" sz="2400" dirty="0" err="1"/>
              <a:t>HiLumi</a:t>
            </a:r>
            <a:r>
              <a:rPr lang="en-US" sz="2400" dirty="0"/>
              <a:t>-doc 820)</a:t>
            </a:r>
          </a:p>
          <a:p>
            <a:pPr marL="800100" lvl="1" indent="-342900">
              <a:buClr>
                <a:schemeClr val="accent6"/>
              </a:buClr>
              <a:buSzPct val="100000"/>
              <a:buFont typeface="Wingdings" panose="05000000000000000000" pitchFamily="2" charset="2"/>
              <a:buChar char="§"/>
            </a:pPr>
            <a:endParaRPr lang="en-US" sz="2400" dirty="0"/>
          </a:p>
          <a:p>
            <a:pPr marL="800100" lvl="1" indent="-342900">
              <a:buClr>
                <a:schemeClr val="accent6"/>
              </a:buClr>
              <a:buSzPct val="100000"/>
              <a:buFont typeface="Wingdings" panose="05000000000000000000" pitchFamily="2" charset="2"/>
              <a:buChar char="§"/>
            </a:pPr>
            <a:r>
              <a:rPr lang="en-US" sz="2400" dirty="0"/>
              <a:t>Coil FEM analysis demonstrated large margin and can been used to dispose DR’s of future coils with shocks slightly above 10g (example coil 119).</a:t>
            </a:r>
          </a:p>
          <a:p>
            <a:pPr marL="800100" lvl="1" indent="-342900">
              <a:buClr>
                <a:schemeClr val="accent6"/>
              </a:buClr>
              <a:buSzPct val="100000"/>
              <a:buFont typeface="Wingdings" panose="05000000000000000000" pitchFamily="2" charset="2"/>
              <a:buChar char="§"/>
            </a:pPr>
            <a:endParaRPr lang="en-US" sz="2400" dirty="0"/>
          </a:p>
          <a:p>
            <a:pPr marL="800100" lvl="1" indent="-342900">
              <a:buClr>
                <a:schemeClr val="accent6"/>
              </a:buClr>
              <a:buSzPct val="100000"/>
              <a:buFont typeface="Wingdings" panose="05000000000000000000" pitchFamily="2" charset="2"/>
              <a:buChar char="§"/>
            </a:pPr>
            <a:r>
              <a:rPr lang="en-US" sz="2400" dirty="0"/>
              <a:t>Travelers have been updated and modified accordingly</a:t>
            </a:r>
          </a:p>
        </p:txBody>
      </p:sp>
      <p:sp>
        <p:nvSpPr>
          <p:cNvPr id="9" name="TextBox 8">
            <a:extLst>
              <a:ext uri="{FF2B5EF4-FFF2-40B4-BE49-F238E27FC236}">
                <a16:creationId xmlns:a16="http://schemas.microsoft.com/office/drawing/2014/main" id="{67BD73BD-4AFD-4842-A664-E38AE9B490AE}"/>
              </a:ext>
            </a:extLst>
          </p:cNvPr>
          <p:cNvSpPr txBox="1"/>
          <p:nvPr/>
        </p:nvSpPr>
        <p:spPr>
          <a:xfrm>
            <a:off x="467544" y="783872"/>
            <a:ext cx="8641400" cy="830997"/>
          </a:xfrm>
          <a:prstGeom prst="rect">
            <a:avLst/>
          </a:prstGeom>
          <a:noFill/>
        </p:spPr>
        <p:txBody>
          <a:bodyPr wrap="square" rtlCol="0">
            <a:spAutoFit/>
          </a:bodyPr>
          <a:lstStyle/>
          <a:p>
            <a:r>
              <a:rPr lang="en-US" sz="2400" dirty="0"/>
              <a:t>Based on results and FEM analysis, strain is well below requirements: </a:t>
            </a:r>
            <a:r>
              <a:rPr lang="en-US" sz="2400" b="1" dirty="0"/>
              <a:t>Coil 206 was accepted </a:t>
            </a:r>
          </a:p>
        </p:txBody>
      </p:sp>
      <p:sp>
        <p:nvSpPr>
          <p:cNvPr id="3" name="Slide Number Placeholder 2">
            <a:extLst>
              <a:ext uri="{FF2B5EF4-FFF2-40B4-BE49-F238E27FC236}">
                <a16:creationId xmlns:a16="http://schemas.microsoft.com/office/drawing/2014/main" id="{264665B3-619D-468F-8452-760518604295}"/>
              </a:ext>
            </a:extLst>
          </p:cNvPr>
          <p:cNvSpPr>
            <a:spLocks noGrp="1"/>
          </p:cNvSpPr>
          <p:nvPr>
            <p:ph type="sldNum" sz="quarter" idx="12"/>
          </p:nvPr>
        </p:nvSpPr>
        <p:spPr/>
        <p:txBody>
          <a:bodyPr/>
          <a:lstStyle/>
          <a:p>
            <a:fld id="{BFDCA1C4-9514-7B4F-976F-D92F7E296653}" type="slidenum">
              <a:rPr lang="fr-FR" smtClean="0"/>
              <a:pPr/>
              <a:t>23</a:t>
            </a:fld>
            <a:endParaRPr lang="fr-FR"/>
          </a:p>
        </p:txBody>
      </p:sp>
      <p:sp>
        <p:nvSpPr>
          <p:cNvPr id="10" name="Footer Placeholder 9">
            <a:extLst>
              <a:ext uri="{FF2B5EF4-FFF2-40B4-BE49-F238E27FC236}">
                <a16:creationId xmlns:a16="http://schemas.microsoft.com/office/drawing/2014/main" id="{719774D6-8EF6-49D9-A212-FCBDBEC51076}"/>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3275347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A771-9362-4A63-9669-9F30EFC7C5D3}"/>
              </a:ext>
            </a:extLst>
          </p:cNvPr>
          <p:cNvSpPr>
            <a:spLocks noGrp="1"/>
          </p:cNvSpPr>
          <p:nvPr>
            <p:ph type="title"/>
          </p:nvPr>
        </p:nvSpPr>
        <p:spPr>
          <a:xfrm>
            <a:off x="619322" y="-90477"/>
            <a:ext cx="7920000" cy="720000"/>
          </a:xfrm>
        </p:spPr>
        <p:txBody>
          <a:bodyPr/>
          <a:lstStyle/>
          <a:p>
            <a:r>
              <a:rPr lang="en-US" dirty="0"/>
              <a:t>Lesson learned for </a:t>
            </a:r>
            <a:r>
              <a:rPr lang="en-US" dirty="0" err="1"/>
              <a:t>slamstick</a:t>
            </a:r>
            <a:r>
              <a:rPr lang="en-US" dirty="0"/>
              <a:t> devices</a:t>
            </a:r>
          </a:p>
        </p:txBody>
      </p:sp>
      <p:graphicFrame>
        <p:nvGraphicFramePr>
          <p:cNvPr id="5" name="Object 4">
            <a:extLst>
              <a:ext uri="{FF2B5EF4-FFF2-40B4-BE49-F238E27FC236}">
                <a16:creationId xmlns:a16="http://schemas.microsoft.com/office/drawing/2014/main" id="{4478316D-C0F8-4746-B2D8-1EB9727FD7CC}"/>
              </a:ext>
            </a:extLst>
          </p:cNvPr>
          <p:cNvGraphicFramePr>
            <a:graphicFrameLocks noChangeAspect="1"/>
          </p:cNvGraphicFramePr>
          <p:nvPr>
            <p:extLst>
              <p:ext uri="{D42A27DB-BD31-4B8C-83A1-F6EECF244321}">
                <p14:modId xmlns:p14="http://schemas.microsoft.com/office/powerpoint/2010/main" val="1763072538"/>
              </p:ext>
            </p:extLst>
          </p:nvPr>
        </p:nvGraphicFramePr>
        <p:xfrm>
          <a:off x="135166" y="2536868"/>
          <a:ext cx="2940099" cy="2240018"/>
        </p:xfrm>
        <a:graphic>
          <a:graphicData uri="http://schemas.openxmlformats.org/presentationml/2006/ole">
            <mc:AlternateContent xmlns:mc="http://schemas.openxmlformats.org/markup-compatibility/2006">
              <mc:Choice xmlns:v="urn:schemas-microsoft-com:vml" Requires="v">
                <p:oleObj spid="_x0000_s7400" name="Graph" r:id="rId3" imgW="3840480" imgH="2926080" progId="Origin50.Graph">
                  <p:embed/>
                </p:oleObj>
              </mc:Choice>
              <mc:Fallback>
                <p:oleObj name="Graph" r:id="rId3" imgW="3840480" imgH="2926080" progId="Origin50.Graph">
                  <p:embed/>
                  <p:pic>
                    <p:nvPicPr>
                      <p:cNvPr id="2" name="Object 1">
                        <a:extLst>
                          <a:ext uri="{FF2B5EF4-FFF2-40B4-BE49-F238E27FC236}">
                            <a16:creationId xmlns:a16="http://schemas.microsoft.com/office/drawing/2014/main" id="{E740D4F6-234C-4A79-8395-09F98CAE30EB}"/>
                          </a:ext>
                        </a:extLst>
                      </p:cNvPr>
                      <p:cNvPicPr/>
                      <p:nvPr/>
                    </p:nvPicPr>
                    <p:blipFill>
                      <a:blip r:embed="rId4"/>
                      <a:stretch>
                        <a:fillRect/>
                      </a:stretch>
                    </p:blipFill>
                    <p:spPr>
                      <a:xfrm>
                        <a:off x="135166" y="2536868"/>
                        <a:ext cx="2940099" cy="224001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9036EF7-8839-4810-B0F7-148C4C8924F3}"/>
              </a:ext>
            </a:extLst>
          </p:cNvPr>
          <p:cNvGraphicFramePr>
            <a:graphicFrameLocks noChangeAspect="1"/>
          </p:cNvGraphicFramePr>
          <p:nvPr>
            <p:extLst>
              <p:ext uri="{D42A27DB-BD31-4B8C-83A1-F6EECF244321}">
                <p14:modId xmlns:p14="http://schemas.microsoft.com/office/powerpoint/2010/main" val="1037676777"/>
              </p:ext>
            </p:extLst>
          </p:nvPr>
        </p:nvGraphicFramePr>
        <p:xfrm>
          <a:off x="470473" y="4538502"/>
          <a:ext cx="3044420" cy="2319498"/>
        </p:xfrm>
        <a:graphic>
          <a:graphicData uri="http://schemas.openxmlformats.org/presentationml/2006/ole">
            <mc:AlternateContent xmlns:mc="http://schemas.openxmlformats.org/markup-compatibility/2006">
              <mc:Choice xmlns:v="urn:schemas-microsoft-com:vml" Requires="v">
                <p:oleObj spid="_x0000_s7401" name="Graph" r:id="rId5" imgW="3840480" imgH="2926080" progId="Origin50.Graph">
                  <p:embed/>
                </p:oleObj>
              </mc:Choice>
              <mc:Fallback>
                <p:oleObj name="Graph" r:id="rId5" imgW="3840480" imgH="2926080" progId="Origin50.Graph">
                  <p:embed/>
                  <p:pic>
                    <p:nvPicPr>
                      <p:cNvPr id="20" name="Object 19">
                        <a:extLst>
                          <a:ext uri="{FF2B5EF4-FFF2-40B4-BE49-F238E27FC236}">
                            <a16:creationId xmlns:a16="http://schemas.microsoft.com/office/drawing/2014/main" id="{CB6DD332-6718-4FAF-B18B-630FF481A5A2}"/>
                          </a:ext>
                        </a:extLst>
                      </p:cNvPr>
                      <p:cNvPicPr/>
                      <p:nvPr/>
                    </p:nvPicPr>
                    <p:blipFill>
                      <a:blip r:embed="rId6"/>
                      <a:stretch>
                        <a:fillRect/>
                      </a:stretch>
                    </p:blipFill>
                    <p:spPr>
                      <a:xfrm>
                        <a:off x="470473" y="4538502"/>
                        <a:ext cx="3044420" cy="231949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511DAB34-C7A7-491E-8381-C486295D8537}"/>
              </a:ext>
            </a:extLst>
          </p:cNvPr>
          <p:cNvSpPr txBox="1"/>
          <p:nvPr/>
        </p:nvSpPr>
        <p:spPr>
          <a:xfrm>
            <a:off x="492902" y="4437970"/>
            <a:ext cx="3095719" cy="369332"/>
          </a:xfrm>
          <a:prstGeom prst="rect">
            <a:avLst/>
          </a:prstGeom>
          <a:noFill/>
        </p:spPr>
        <p:txBody>
          <a:bodyPr wrap="none" rtlCol="0">
            <a:spAutoFit/>
          </a:bodyPr>
          <a:lstStyle/>
          <a:p>
            <a:r>
              <a:rPr lang="en-US" b="1" dirty="0"/>
              <a:t>PIEZO: 500 Hz sample rate</a:t>
            </a:r>
          </a:p>
        </p:txBody>
      </p:sp>
      <p:sp>
        <p:nvSpPr>
          <p:cNvPr id="8" name="TextBox 7">
            <a:extLst>
              <a:ext uri="{FF2B5EF4-FFF2-40B4-BE49-F238E27FC236}">
                <a16:creationId xmlns:a16="http://schemas.microsoft.com/office/drawing/2014/main" id="{854C16E6-08E1-4456-AB8D-6F633105253E}"/>
              </a:ext>
            </a:extLst>
          </p:cNvPr>
          <p:cNvSpPr txBox="1"/>
          <p:nvPr/>
        </p:nvSpPr>
        <p:spPr>
          <a:xfrm>
            <a:off x="347808" y="2409951"/>
            <a:ext cx="2736647" cy="369332"/>
          </a:xfrm>
          <a:prstGeom prst="rect">
            <a:avLst/>
          </a:prstGeom>
          <a:noFill/>
        </p:spPr>
        <p:txBody>
          <a:bodyPr wrap="none" rtlCol="0">
            <a:spAutoFit/>
          </a:bodyPr>
          <a:lstStyle/>
          <a:p>
            <a:r>
              <a:rPr lang="en-US" b="1" dirty="0"/>
              <a:t>DC: 800 Hz sample rate</a:t>
            </a:r>
          </a:p>
        </p:txBody>
      </p:sp>
      <p:sp>
        <p:nvSpPr>
          <p:cNvPr id="10" name="TextBox 9">
            <a:extLst>
              <a:ext uri="{FF2B5EF4-FFF2-40B4-BE49-F238E27FC236}">
                <a16:creationId xmlns:a16="http://schemas.microsoft.com/office/drawing/2014/main" id="{C040A2E1-AF67-4AB3-A6F4-3E95874FF928}"/>
              </a:ext>
            </a:extLst>
          </p:cNvPr>
          <p:cNvSpPr txBox="1"/>
          <p:nvPr/>
        </p:nvSpPr>
        <p:spPr>
          <a:xfrm>
            <a:off x="619322" y="442060"/>
            <a:ext cx="8092171" cy="2031325"/>
          </a:xfrm>
          <a:prstGeom prst="rect">
            <a:avLst/>
          </a:prstGeom>
          <a:noFill/>
        </p:spPr>
        <p:txBody>
          <a:bodyPr wrap="square" rtlCol="0">
            <a:spAutoFit/>
          </a:bodyPr>
          <a:lstStyle/>
          <a:p>
            <a:r>
              <a:rPr lang="en-US" dirty="0"/>
              <a:t>Very sharp (1-2 </a:t>
            </a:r>
            <a:r>
              <a:rPr lang="en-US" dirty="0" err="1"/>
              <a:t>ms</a:t>
            </a:r>
            <a:r>
              <a:rPr lang="en-US" dirty="0"/>
              <a:t>) high shocks were observed on the DC-</a:t>
            </a:r>
            <a:r>
              <a:rPr lang="en-US" dirty="0" err="1"/>
              <a:t>MEMS.during</a:t>
            </a:r>
            <a:r>
              <a:rPr lang="en-US" dirty="0"/>
              <a:t> magnet shipment. No sign of those high shocks in the piezo contained in the same device.</a:t>
            </a:r>
          </a:p>
          <a:p>
            <a:r>
              <a:rPr lang="en-US" dirty="0"/>
              <a:t>Antialiasing filter is not reliable in the DC-MEMS: high frequency shocks can be distorted </a:t>
            </a:r>
          </a:p>
          <a:p>
            <a:r>
              <a:rPr lang="en-US" dirty="0"/>
              <a:t>Antialiasing filter cut off everything higher than 1/5 sample rate for the piezo (200 Hz). </a:t>
            </a:r>
          </a:p>
        </p:txBody>
      </p:sp>
      <p:graphicFrame>
        <p:nvGraphicFramePr>
          <p:cNvPr id="11" name="Object 10">
            <a:extLst>
              <a:ext uri="{FF2B5EF4-FFF2-40B4-BE49-F238E27FC236}">
                <a16:creationId xmlns:a16="http://schemas.microsoft.com/office/drawing/2014/main" id="{BBE28470-F878-41B7-A845-7FF1CA0DD606}"/>
              </a:ext>
            </a:extLst>
          </p:cNvPr>
          <p:cNvGraphicFramePr>
            <a:graphicFrameLocks noChangeAspect="1"/>
          </p:cNvGraphicFramePr>
          <p:nvPr>
            <p:extLst>
              <p:ext uri="{D42A27DB-BD31-4B8C-83A1-F6EECF244321}">
                <p14:modId xmlns:p14="http://schemas.microsoft.com/office/powerpoint/2010/main" val="971522204"/>
              </p:ext>
            </p:extLst>
          </p:nvPr>
        </p:nvGraphicFramePr>
        <p:xfrm>
          <a:off x="5256600" y="2225298"/>
          <a:ext cx="2564802" cy="1981801"/>
        </p:xfrm>
        <a:graphic>
          <a:graphicData uri="http://schemas.openxmlformats.org/presentationml/2006/ole">
            <mc:AlternateContent xmlns:mc="http://schemas.openxmlformats.org/markup-compatibility/2006">
              <mc:Choice xmlns:v="urn:schemas-microsoft-com:vml" Requires="v">
                <p:oleObj spid="_x0000_s7402" name="Graph" r:id="rId7" imgW="4023360" imgH="3108960" progId="Origin50.Graph">
                  <p:embed/>
                </p:oleObj>
              </mc:Choice>
              <mc:Fallback>
                <p:oleObj name="Graph" r:id="rId7" imgW="4023360" imgH="3108960" progId="Origin50.Graph">
                  <p:embed/>
                  <p:pic>
                    <p:nvPicPr>
                      <p:cNvPr id="4" name="Object 3">
                        <a:extLst>
                          <a:ext uri="{FF2B5EF4-FFF2-40B4-BE49-F238E27FC236}">
                            <a16:creationId xmlns:a16="http://schemas.microsoft.com/office/drawing/2014/main" id="{D3D79398-420F-47B5-AC1D-7EA4BD7A4573}"/>
                          </a:ext>
                        </a:extLst>
                      </p:cNvPr>
                      <p:cNvPicPr/>
                      <p:nvPr/>
                    </p:nvPicPr>
                    <p:blipFill>
                      <a:blip r:embed="rId8"/>
                      <a:stretch>
                        <a:fillRect/>
                      </a:stretch>
                    </p:blipFill>
                    <p:spPr>
                      <a:xfrm>
                        <a:off x="5256600" y="2225298"/>
                        <a:ext cx="2564802" cy="1981801"/>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A778BD03-090D-43BB-832C-48E22B971A0F}"/>
              </a:ext>
            </a:extLst>
          </p:cNvPr>
          <p:cNvSpPr txBox="1"/>
          <p:nvPr/>
        </p:nvSpPr>
        <p:spPr>
          <a:xfrm>
            <a:off x="3923928" y="4005064"/>
            <a:ext cx="4787565" cy="2585323"/>
          </a:xfrm>
          <a:prstGeom prst="rect">
            <a:avLst/>
          </a:prstGeom>
          <a:noFill/>
        </p:spPr>
        <p:txBody>
          <a:bodyPr wrap="square">
            <a:spAutoFit/>
          </a:bodyPr>
          <a:lstStyle/>
          <a:p>
            <a:r>
              <a:rPr lang="en-US" dirty="0"/>
              <a:t>Investigation conclusion</a:t>
            </a:r>
          </a:p>
          <a:p>
            <a:pPr marL="742950" lvl="1" indent="-285750">
              <a:buFont typeface="Arial" panose="020B0604020202020204" pitchFamily="34" charset="0"/>
              <a:buChar char="•"/>
            </a:pPr>
            <a:r>
              <a:rPr lang="en-US" dirty="0"/>
              <a:t>Older devices have a bad low pass antialiasing filter</a:t>
            </a:r>
          </a:p>
          <a:p>
            <a:pPr marL="742950" lvl="1" indent="-285750">
              <a:buFont typeface="Arial" panose="020B0604020202020204" pitchFamily="34" charset="0"/>
              <a:buChar char="•"/>
            </a:pPr>
            <a:r>
              <a:rPr lang="en-US" dirty="0"/>
              <a:t>The antialiasing cut-off of the DC-MEMS is currently not known.</a:t>
            </a:r>
          </a:p>
          <a:p>
            <a:pPr marL="742950" lvl="1" indent="-285750">
              <a:buFont typeface="Arial" panose="020B0604020202020204" pitchFamily="34" charset="0"/>
              <a:buChar char="•"/>
            </a:pPr>
            <a:r>
              <a:rPr lang="en-US" dirty="0"/>
              <a:t>Antialiasing filter cut off everything higher than 1/5 sample rate for the piezo (200 Hz). </a:t>
            </a:r>
          </a:p>
          <a:p>
            <a:pPr marL="742950" lvl="1" indent="-285750">
              <a:buFont typeface="Arial" panose="020B0604020202020204" pitchFamily="34" charset="0"/>
              <a:buChar char="•"/>
            </a:pPr>
            <a:r>
              <a:rPr lang="en-US" dirty="0"/>
              <a:t>Those data were discharged</a:t>
            </a:r>
          </a:p>
        </p:txBody>
      </p:sp>
      <p:sp>
        <p:nvSpPr>
          <p:cNvPr id="9" name="Slide Number Placeholder 8">
            <a:extLst>
              <a:ext uri="{FF2B5EF4-FFF2-40B4-BE49-F238E27FC236}">
                <a16:creationId xmlns:a16="http://schemas.microsoft.com/office/drawing/2014/main" id="{DC87F656-3765-4D10-B2EA-76035F8BF3FF}"/>
              </a:ext>
            </a:extLst>
          </p:cNvPr>
          <p:cNvSpPr>
            <a:spLocks noGrp="1"/>
          </p:cNvSpPr>
          <p:nvPr>
            <p:ph type="sldNum" sz="quarter" idx="12"/>
          </p:nvPr>
        </p:nvSpPr>
        <p:spPr/>
        <p:txBody>
          <a:bodyPr/>
          <a:lstStyle/>
          <a:p>
            <a:fld id="{BFDCA1C4-9514-7B4F-976F-D92F7E296653}" type="slidenum">
              <a:rPr lang="fr-FR" smtClean="0"/>
              <a:pPr/>
              <a:t>24</a:t>
            </a:fld>
            <a:endParaRPr lang="fr-FR"/>
          </a:p>
        </p:txBody>
      </p:sp>
      <p:sp>
        <p:nvSpPr>
          <p:cNvPr id="12" name="Footer Placeholder 11">
            <a:extLst>
              <a:ext uri="{FF2B5EF4-FFF2-40B4-BE49-F238E27FC236}">
                <a16:creationId xmlns:a16="http://schemas.microsoft.com/office/drawing/2014/main" id="{9CEEBF05-D19D-48BC-BAA4-5F486A66B36E}"/>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3133086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9AF7-5166-41F9-89B6-799DDC5DB5C9}"/>
              </a:ext>
            </a:extLst>
          </p:cNvPr>
          <p:cNvSpPr>
            <a:spLocks noGrp="1"/>
          </p:cNvSpPr>
          <p:nvPr>
            <p:ph type="title"/>
          </p:nvPr>
        </p:nvSpPr>
        <p:spPr>
          <a:xfrm>
            <a:off x="610423" y="816811"/>
            <a:ext cx="7920000" cy="720000"/>
          </a:xfrm>
        </p:spPr>
        <p:txBody>
          <a:bodyPr/>
          <a:lstStyle/>
          <a:p>
            <a:r>
              <a:rPr lang="en-US" sz="2800" dirty="0"/>
              <a:t>Magnet 11 Gap between yoke blocks at 15 g vertical</a:t>
            </a:r>
            <a:br>
              <a:rPr lang="en-US" sz="2800" dirty="0"/>
            </a:br>
            <a:endParaRPr lang="en-US" dirty="0"/>
          </a:p>
        </p:txBody>
      </p:sp>
      <p:pic>
        <p:nvPicPr>
          <p:cNvPr id="5" name="Content Placeholder 4">
            <a:extLst>
              <a:ext uri="{FF2B5EF4-FFF2-40B4-BE49-F238E27FC236}">
                <a16:creationId xmlns:a16="http://schemas.microsoft.com/office/drawing/2014/main" id="{B129750A-5BD5-4E7E-BC4C-115DD7F54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49" y="2528169"/>
            <a:ext cx="8328591" cy="2876010"/>
          </a:xfrm>
          <a:prstGeom prst="rect">
            <a:avLst/>
          </a:prstGeom>
        </p:spPr>
      </p:pic>
      <p:sp>
        <p:nvSpPr>
          <p:cNvPr id="6" name="TextBox 5">
            <a:extLst>
              <a:ext uri="{FF2B5EF4-FFF2-40B4-BE49-F238E27FC236}">
                <a16:creationId xmlns:a16="http://schemas.microsoft.com/office/drawing/2014/main" id="{043C49C8-7248-493F-B246-20286B235C8B}"/>
              </a:ext>
            </a:extLst>
          </p:cNvPr>
          <p:cNvSpPr txBox="1"/>
          <p:nvPr/>
        </p:nvSpPr>
        <p:spPr>
          <a:xfrm>
            <a:off x="2212084" y="1001865"/>
            <a:ext cx="3958423" cy="523220"/>
          </a:xfrm>
          <a:prstGeom prst="rect">
            <a:avLst/>
          </a:prstGeom>
          <a:noFill/>
        </p:spPr>
        <p:txBody>
          <a:bodyPr wrap="square" rtlCol="0">
            <a:spAutoFit/>
          </a:bodyPr>
          <a:lstStyle/>
          <a:p>
            <a:endParaRPr lang="en-US" sz="2800" dirty="0"/>
          </a:p>
        </p:txBody>
      </p:sp>
      <p:sp>
        <p:nvSpPr>
          <p:cNvPr id="7" name="Slide Number Placeholder 6">
            <a:extLst>
              <a:ext uri="{FF2B5EF4-FFF2-40B4-BE49-F238E27FC236}">
                <a16:creationId xmlns:a16="http://schemas.microsoft.com/office/drawing/2014/main" id="{E03E0046-DCB6-469C-844C-39D314AC2955}"/>
              </a:ext>
            </a:extLst>
          </p:cNvPr>
          <p:cNvSpPr>
            <a:spLocks noGrp="1"/>
          </p:cNvSpPr>
          <p:nvPr>
            <p:ph type="sldNum" sz="quarter" idx="12"/>
          </p:nvPr>
        </p:nvSpPr>
        <p:spPr/>
        <p:txBody>
          <a:bodyPr/>
          <a:lstStyle/>
          <a:p>
            <a:fld id="{BFDCA1C4-9514-7B4F-976F-D92F7E296653}" type="slidenum">
              <a:rPr lang="fr-FR" smtClean="0"/>
              <a:pPr/>
              <a:t>25</a:t>
            </a:fld>
            <a:endParaRPr lang="fr-FR"/>
          </a:p>
        </p:txBody>
      </p:sp>
      <p:sp>
        <p:nvSpPr>
          <p:cNvPr id="8" name="Footer Placeholder 7">
            <a:extLst>
              <a:ext uri="{FF2B5EF4-FFF2-40B4-BE49-F238E27FC236}">
                <a16:creationId xmlns:a16="http://schemas.microsoft.com/office/drawing/2014/main" id="{06ADD6B9-EEE0-4BA5-B118-12ABFAC50346}"/>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2343254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C3F9-1909-4714-98BE-3CD245E6B8D1}"/>
              </a:ext>
            </a:extLst>
          </p:cNvPr>
          <p:cNvSpPr>
            <a:spLocks noGrp="1"/>
          </p:cNvSpPr>
          <p:nvPr>
            <p:ph type="title"/>
          </p:nvPr>
        </p:nvSpPr>
        <p:spPr>
          <a:xfrm>
            <a:off x="450075" y="-61701"/>
            <a:ext cx="7920000" cy="720000"/>
          </a:xfrm>
        </p:spPr>
        <p:txBody>
          <a:bodyPr/>
          <a:lstStyle/>
          <a:p>
            <a:r>
              <a:rPr lang="en-US" dirty="0"/>
              <a:t>Aliasing</a:t>
            </a:r>
          </a:p>
        </p:txBody>
      </p:sp>
      <p:sp>
        <p:nvSpPr>
          <p:cNvPr id="5" name="TextBox 4">
            <a:extLst>
              <a:ext uri="{FF2B5EF4-FFF2-40B4-BE49-F238E27FC236}">
                <a16:creationId xmlns:a16="http://schemas.microsoft.com/office/drawing/2014/main" id="{18C631D4-B172-4086-82ED-552CD0FD0FB2}"/>
              </a:ext>
            </a:extLst>
          </p:cNvPr>
          <p:cNvSpPr txBox="1"/>
          <p:nvPr/>
        </p:nvSpPr>
        <p:spPr>
          <a:xfrm>
            <a:off x="678673" y="445730"/>
            <a:ext cx="7920000" cy="4247317"/>
          </a:xfrm>
          <a:prstGeom prst="rect">
            <a:avLst/>
          </a:prstGeom>
          <a:noFill/>
        </p:spPr>
        <p:txBody>
          <a:bodyPr wrap="square" rtlCol="0">
            <a:spAutoFit/>
          </a:bodyPr>
          <a:lstStyle/>
          <a:p>
            <a:r>
              <a:rPr lang="en-US" sz="1800" dirty="0"/>
              <a:t>A </a:t>
            </a:r>
            <a:r>
              <a:rPr lang="en-US" dirty="0"/>
              <a:t>discussion was initiated </a:t>
            </a:r>
            <a:r>
              <a:rPr lang="en-US" sz="1800" dirty="0"/>
              <a:t>with the vendor. Below you find the outcome of such discussion</a:t>
            </a:r>
          </a:p>
          <a:p>
            <a:endParaRPr lang="en-US" dirty="0"/>
          </a:p>
          <a:p>
            <a:pPr marL="285750" indent="-285750">
              <a:buFont typeface="Arial" panose="020B0604020202020204" pitchFamily="34" charset="0"/>
              <a:buChar char="•"/>
            </a:pPr>
            <a:r>
              <a:rPr lang="en-US" sz="1800" dirty="0"/>
              <a:t>The </a:t>
            </a:r>
            <a:r>
              <a:rPr lang="en-US" sz="1800" dirty="0" err="1"/>
              <a:t>slamstick</a:t>
            </a:r>
            <a:r>
              <a:rPr lang="en-US" sz="1800" dirty="0"/>
              <a:t> devices have an anti-aliasing filter.</a:t>
            </a:r>
          </a:p>
          <a:p>
            <a:pPr marL="285750" indent="-285750">
              <a:buFont typeface="Arial" panose="020B0604020202020204" pitchFamily="34" charset="0"/>
              <a:buChar char="•"/>
            </a:pPr>
            <a:r>
              <a:rPr lang="en-US" dirty="0"/>
              <a:t>However, old DC-MEMS devices have a bad low pass antialiasing filter. Cutoff is ½ sample rate</a:t>
            </a:r>
          </a:p>
          <a:p>
            <a:pPr marL="285750" indent="-285750">
              <a:buFont typeface="Arial" panose="020B0604020202020204" pitchFamily="34" charset="0"/>
              <a:buChar char="•"/>
            </a:pPr>
            <a:r>
              <a:rPr lang="en-US" dirty="0"/>
              <a:t>PIEZO cut off is 1/5 of the sample rate</a:t>
            </a:r>
          </a:p>
          <a:p>
            <a:pPr marL="285750" indent="-285750">
              <a:buFont typeface="Arial" panose="020B0604020202020204" pitchFamily="34" charset="0"/>
              <a:buChar char="•"/>
            </a:pPr>
            <a:r>
              <a:rPr lang="en-US" dirty="0"/>
              <a:t>The workaround for this issue is to set the sample rate to be greater than twice the highest frequency we want to measure.</a:t>
            </a:r>
          </a:p>
          <a:p>
            <a:pPr marL="742950" lvl="1" indent="-285750">
              <a:buFont typeface="Arial" panose="020B0604020202020204" pitchFamily="34" charset="0"/>
              <a:buChar char="•"/>
            </a:pPr>
            <a:r>
              <a:rPr lang="en-US" sz="1800" dirty="0"/>
              <a:t>If the highest frequency of the signal is less than the Nyquist frequency (which is ½ the sampling rate), we are sure that we do not have data with distortions (aliasing).</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pic>
        <p:nvPicPr>
          <p:cNvPr id="6" name="Picture 5" descr="A picture containing logo&#10;&#10;Description automatically generated">
            <a:extLst>
              <a:ext uri="{FF2B5EF4-FFF2-40B4-BE49-F238E27FC236}">
                <a16:creationId xmlns:a16="http://schemas.microsoft.com/office/drawing/2014/main" id="{BF302BBC-0DDB-4F3E-998F-BB6973D69180}"/>
              </a:ext>
            </a:extLst>
          </p:cNvPr>
          <p:cNvPicPr>
            <a:picLocks noChangeAspect="1"/>
          </p:cNvPicPr>
          <p:nvPr/>
        </p:nvPicPr>
        <p:blipFill>
          <a:blip r:embed="rId2"/>
          <a:stretch>
            <a:fillRect/>
          </a:stretch>
        </p:blipFill>
        <p:spPr>
          <a:xfrm>
            <a:off x="2195736" y="3780997"/>
            <a:ext cx="4264590" cy="2030123"/>
          </a:xfrm>
          <a:prstGeom prst="rect">
            <a:avLst/>
          </a:prstGeom>
        </p:spPr>
      </p:pic>
      <p:sp>
        <p:nvSpPr>
          <p:cNvPr id="7" name="TextBox 6">
            <a:extLst>
              <a:ext uri="{FF2B5EF4-FFF2-40B4-BE49-F238E27FC236}">
                <a16:creationId xmlns:a16="http://schemas.microsoft.com/office/drawing/2014/main" id="{C47845F1-EF74-4358-A141-0399D43F0B16}"/>
              </a:ext>
            </a:extLst>
          </p:cNvPr>
          <p:cNvSpPr txBox="1"/>
          <p:nvPr/>
        </p:nvSpPr>
        <p:spPr>
          <a:xfrm>
            <a:off x="612000" y="5758685"/>
            <a:ext cx="7920000" cy="646331"/>
          </a:xfrm>
          <a:prstGeom prst="rect">
            <a:avLst/>
          </a:prstGeom>
          <a:noFill/>
        </p:spPr>
        <p:txBody>
          <a:bodyPr wrap="square" rtlCol="0">
            <a:spAutoFit/>
          </a:bodyPr>
          <a:lstStyle/>
          <a:p>
            <a:r>
              <a:rPr lang="en-US" b="1" dirty="0"/>
              <a:t>The sudden rise of very high frequencies oscillations can be related to a failure of the anti-aliasing filter</a:t>
            </a:r>
          </a:p>
        </p:txBody>
      </p:sp>
      <p:sp>
        <p:nvSpPr>
          <p:cNvPr id="3" name="Slide Number Placeholder 2">
            <a:extLst>
              <a:ext uri="{FF2B5EF4-FFF2-40B4-BE49-F238E27FC236}">
                <a16:creationId xmlns:a16="http://schemas.microsoft.com/office/drawing/2014/main" id="{32528013-F791-4F03-B2BF-F1D7924FBBC0}"/>
              </a:ext>
            </a:extLst>
          </p:cNvPr>
          <p:cNvSpPr>
            <a:spLocks noGrp="1"/>
          </p:cNvSpPr>
          <p:nvPr>
            <p:ph type="sldNum" sz="quarter" idx="12"/>
          </p:nvPr>
        </p:nvSpPr>
        <p:spPr/>
        <p:txBody>
          <a:bodyPr/>
          <a:lstStyle/>
          <a:p>
            <a:fld id="{BFDCA1C4-9514-7B4F-976F-D92F7E296653}" type="slidenum">
              <a:rPr lang="fr-FR" smtClean="0"/>
              <a:pPr/>
              <a:t>26</a:t>
            </a:fld>
            <a:endParaRPr lang="fr-FR"/>
          </a:p>
        </p:txBody>
      </p:sp>
      <p:sp>
        <p:nvSpPr>
          <p:cNvPr id="8" name="Footer Placeholder 7">
            <a:extLst>
              <a:ext uri="{FF2B5EF4-FFF2-40B4-BE49-F238E27FC236}">
                <a16:creationId xmlns:a16="http://schemas.microsoft.com/office/drawing/2014/main" id="{DFA2C2FC-3112-40C9-91E9-4C6995F0F75B}"/>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495402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5AF71-6BDF-434C-98C7-5ECFC52E8304}"/>
              </a:ext>
            </a:extLst>
          </p:cNvPr>
          <p:cNvSpPr>
            <a:spLocks noGrp="1"/>
          </p:cNvSpPr>
          <p:nvPr>
            <p:ph type="title"/>
          </p:nvPr>
        </p:nvSpPr>
        <p:spPr>
          <a:xfrm>
            <a:off x="4067944" y="1152498"/>
            <a:ext cx="3340875" cy="720000"/>
          </a:xfrm>
        </p:spPr>
        <p:txBody>
          <a:bodyPr/>
          <a:lstStyle/>
          <a:p>
            <a:r>
              <a:rPr lang="en-US" dirty="0"/>
              <a:t>Q1 coil </a:t>
            </a:r>
          </a:p>
        </p:txBody>
      </p:sp>
      <p:graphicFrame>
        <p:nvGraphicFramePr>
          <p:cNvPr id="7" name="Object 6">
            <a:extLst>
              <a:ext uri="{FF2B5EF4-FFF2-40B4-BE49-F238E27FC236}">
                <a16:creationId xmlns:a16="http://schemas.microsoft.com/office/drawing/2014/main" id="{E9F42916-DC96-43C0-9514-BCCA3FB27616}"/>
              </a:ext>
            </a:extLst>
          </p:cNvPr>
          <p:cNvGraphicFramePr>
            <a:graphicFrameLocks noChangeAspect="1"/>
          </p:cNvGraphicFramePr>
          <p:nvPr/>
        </p:nvGraphicFramePr>
        <p:xfrm>
          <a:off x="3966072" y="2752725"/>
          <a:ext cx="5474792" cy="4230325"/>
        </p:xfrm>
        <a:graphic>
          <a:graphicData uri="http://schemas.openxmlformats.org/presentationml/2006/ole">
            <mc:AlternateContent xmlns:mc="http://schemas.openxmlformats.org/markup-compatibility/2006">
              <mc:Choice xmlns:v="urn:schemas-microsoft-com:vml" Requires="v">
                <p:oleObj spid="_x0000_s12410" name="Graph" r:id="rId3" imgW="4023360" imgH="3108960" progId="Origin50.Graph">
                  <p:embed/>
                </p:oleObj>
              </mc:Choice>
              <mc:Fallback>
                <p:oleObj name="Graph" r:id="rId3" imgW="4023360" imgH="3108960" progId="Origin50.Graph">
                  <p:embed/>
                  <p:pic>
                    <p:nvPicPr>
                      <p:cNvPr id="7" name="Object 6">
                        <a:extLst>
                          <a:ext uri="{FF2B5EF4-FFF2-40B4-BE49-F238E27FC236}">
                            <a16:creationId xmlns:a16="http://schemas.microsoft.com/office/drawing/2014/main" id="{E9F42916-DC96-43C0-9514-BCCA3FB27616}"/>
                          </a:ext>
                        </a:extLst>
                      </p:cNvPr>
                      <p:cNvPicPr/>
                      <p:nvPr/>
                    </p:nvPicPr>
                    <p:blipFill>
                      <a:blip r:embed="rId4"/>
                      <a:stretch>
                        <a:fillRect/>
                      </a:stretch>
                    </p:blipFill>
                    <p:spPr>
                      <a:xfrm>
                        <a:off x="3966072" y="2752725"/>
                        <a:ext cx="5474792" cy="42303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2977536-CE97-4365-AFE7-C82BEB11872D}"/>
              </a:ext>
            </a:extLst>
          </p:cNvPr>
          <p:cNvGraphicFramePr>
            <a:graphicFrameLocks noChangeAspect="1"/>
          </p:cNvGraphicFramePr>
          <p:nvPr>
            <p:extLst>
              <p:ext uri="{D42A27DB-BD31-4B8C-83A1-F6EECF244321}">
                <p14:modId xmlns:p14="http://schemas.microsoft.com/office/powerpoint/2010/main" val="3445529769"/>
              </p:ext>
            </p:extLst>
          </p:nvPr>
        </p:nvGraphicFramePr>
        <p:xfrm>
          <a:off x="-85725" y="890162"/>
          <a:ext cx="5191127" cy="4011139"/>
        </p:xfrm>
        <a:graphic>
          <a:graphicData uri="http://schemas.openxmlformats.org/presentationml/2006/ole">
            <mc:AlternateContent xmlns:mc="http://schemas.openxmlformats.org/markup-compatibility/2006">
              <mc:Choice xmlns:v="urn:schemas-microsoft-com:vml" Requires="v">
                <p:oleObj spid="_x0000_s12411" name="Graph" r:id="rId5" imgW="4023360" imgH="3108960" progId="Origin50.Graph">
                  <p:embed/>
                </p:oleObj>
              </mc:Choice>
              <mc:Fallback>
                <p:oleObj name="Graph" r:id="rId5" imgW="4023360" imgH="3108960" progId="Origin50.Graph">
                  <p:embed/>
                  <p:pic>
                    <p:nvPicPr>
                      <p:cNvPr id="8" name="Object 7">
                        <a:extLst>
                          <a:ext uri="{FF2B5EF4-FFF2-40B4-BE49-F238E27FC236}">
                            <a16:creationId xmlns:a16="http://schemas.microsoft.com/office/drawing/2014/main" id="{A2977536-CE97-4365-AFE7-C82BEB11872D}"/>
                          </a:ext>
                        </a:extLst>
                      </p:cNvPr>
                      <p:cNvPicPr/>
                      <p:nvPr/>
                    </p:nvPicPr>
                    <p:blipFill>
                      <a:blip r:embed="rId6"/>
                      <a:stretch>
                        <a:fillRect/>
                      </a:stretch>
                    </p:blipFill>
                    <p:spPr>
                      <a:xfrm>
                        <a:off x="-85725" y="890162"/>
                        <a:ext cx="5191127" cy="4011139"/>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10A570AE-0959-4927-A264-7AA4AC815737}"/>
              </a:ext>
            </a:extLst>
          </p:cNvPr>
          <p:cNvSpPr txBox="1">
            <a:spLocks/>
          </p:cNvSpPr>
          <p:nvPr/>
        </p:nvSpPr>
        <p:spPr>
          <a:xfrm>
            <a:off x="1939903" y="5091139"/>
            <a:ext cx="3340875" cy="720000"/>
          </a:xfrm>
          <a:prstGeom prst="rect">
            <a:avLst/>
          </a:prstGeom>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a:t>Q2 coil </a:t>
            </a:r>
          </a:p>
        </p:txBody>
      </p:sp>
      <p:sp>
        <p:nvSpPr>
          <p:cNvPr id="10" name="TextBox 9">
            <a:extLst>
              <a:ext uri="{FF2B5EF4-FFF2-40B4-BE49-F238E27FC236}">
                <a16:creationId xmlns:a16="http://schemas.microsoft.com/office/drawing/2014/main" id="{80F11B73-DFDB-46F4-B6E5-2B06279703DA}"/>
              </a:ext>
            </a:extLst>
          </p:cNvPr>
          <p:cNvSpPr txBox="1"/>
          <p:nvPr/>
        </p:nvSpPr>
        <p:spPr>
          <a:xfrm>
            <a:off x="4572000" y="1872498"/>
            <a:ext cx="4078427" cy="923330"/>
          </a:xfrm>
          <a:prstGeom prst="rect">
            <a:avLst/>
          </a:prstGeom>
          <a:noFill/>
        </p:spPr>
        <p:txBody>
          <a:bodyPr wrap="square" rtlCol="0">
            <a:spAutoFit/>
          </a:bodyPr>
          <a:lstStyle/>
          <a:p>
            <a:r>
              <a:rPr lang="en-US" dirty="0"/>
              <a:t>Some differences are observed in the azimuthal direction at the 1900 m position</a:t>
            </a:r>
          </a:p>
        </p:txBody>
      </p:sp>
      <p:sp>
        <p:nvSpPr>
          <p:cNvPr id="11" name="Title 1">
            <a:extLst>
              <a:ext uri="{FF2B5EF4-FFF2-40B4-BE49-F238E27FC236}">
                <a16:creationId xmlns:a16="http://schemas.microsoft.com/office/drawing/2014/main" id="{293431E0-07A6-494B-9E70-8E39DDBAF0E9}"/>
              </a:ext>
            </a:extLst>
          </p:cNvPr>
          <p:cNvSpPr txBox="1">
            <a:spLocks/>
          </p:cNvSpPr>
          <p:nvPr/>
        </p:nvSpPr>
        <p:spPr>
          <a:xfrm>
            <a:off x="2262825" y="121422"/>
            <a:ext cx="4470014" cy="720000"/>
          </a:xfrm>
          <a:prstGeom prst="rect">
            <a:avLst/>
          </a:prstGeom>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a:t>Strain data by FBG fibers</a:t>
            </a:r>
          </a:p>
        </p:txBody>
      </p:sp>
      <p:sp>
        <p:nvSpPr>
          <p:cNvPr id="5" name="Slide Number Placeholder 4">
            <a:extLst>
              <a:ext uri="{FF2B5EF4-FFF2-40B4-BE49-F238E27FC236}">
                <a16:creationId xmlns:a16="http://schemas.microsoft.com/office/drawing/2014/main" id="{2D9B0A4F-1F65-44EE-B823-1F650BED67A1}"/>
              </a:ext>
            </a:extLst>
          </p:cNvPr>
          <p:cNvSpPr>
            <a:spLocks noGrp="1"/>
          </p:cNvSpPr>
          <p:nvPr>
            <p:ph type="sldNum" sz="quarter" idx="12"/>
          </p:nvPr>
        </p:nvSpPr>
        <p:spPr/>
        <p:txBody>
          <a:bodyPr/>
          <a:lstStyle/>
          <a:p>
            <a:fld id="{BFDCA1C4-9514-7B4F-976F-D92F7E296653}" type="slidenum">
              <a:rPr lang="fr-FR" smtClean="0"/>
              <a:pPr/>
              <a:t>27</a:t>
            </a:fld>
            <a:endParaRPr lang="fr-FR"/>
          </a:p>
        </p:txBody>
      </p:sp>
      <p:sp>
        <p:nvSpPr>
          <p:cNvPr id="6" name="Footer Placeholder 5">
            <a:extLst>
              <a:ext uri="{FF2B5EF4-FFF2-40B4-BE49-F238E27FC236}">
                <a16:creationId xmlns:a16="http://schemas.microsoft.com/office/drawing/2014/main" id="{6F547403-2E6A-4232-AEFA-49DC7EA78E4C}"/>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1680865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7E7FD2-B5F6-4E53-8E3E-8DF1541139D4}"/>
              </a:ext>
            </a:extLst>
          </p:cNvPr>
          <p:cNvPicPr>
            <a:picLocks noChangeAspect="1"/>
          </p:cNvPicPr>
          <p:nvPr/>
        </p:nvPicPr>
        <p:blipFill>
          <a:blip r:embed="rId2"/>
          <a:stretch>
            <a:fillRect/>
          </a:stretch>
        </p:blipFill>
        <p:spPr>
          <a:xfrm>
            <a:off x="46243" y="1270861"/>
            <a:ext cx="9144000" cy="4467672"/>
          </a:xfrm>
          <a:prstGeom prst="rect">
            <a:avLst/>
          </a:prstGeom>
        </p:spPr>
      </p:pic>
      <p:sp>
        <p:nvSpPr>
          <p:cNvPr id="5" name="Title 1">
            <a:extLst>
              <a:ext uri="{FF2B5EF4-FFF2-40B4-BE49-F238E27FC236}">
                <a16:creationId xmlns:a16="http://schemas.microsoft.com/office/drawing/2014/main" id="{1604FE8C-2D16-4D2B-BED1-9856030574F7}"/>
              </a:ext>
            </a:extLst>
          </p:cNvPr>
          <p:cNvSpPr txBox="1">
            <a:spLocks/>
          </p:cNvSpPr>
          <p:nvPr/>
        </p:nvSpPr>
        <p:spPr>
          <a:xfrm>
            <a:off x="612000" y="180000"/>
            <a:ext cx="7920000" cy="720000"/>
          </a:xfrm>
          <a:prstGeom prst="rect">
            <a:avLst/>
          </a:prstGeom>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a:t>HL-LHC AUP domestic shipments</a:t>
            </a:r>
            <a:endParaRPr lang="en-US" dirty="0"/>
          </a:p>
        </p:txBody>
      </p:sp>
      <p:sp>
        <p:nvSpPr>
          <p:cNvPr id="7" name="Rectangle 6">
            <a:extLst>
              <a:ext uri="{FF2B5EF4-FFF2-40B4-BE49-F238E27FC236}">
                <a16:creationId xmlns:a16="http://schemas.microsoft.com/office/drawing/2014/main" id="{5626EA9A-85BA-483D-94C6-C3D76BD63514}"/>
              </a:ext>
            </a:extLst>
          </p:cNvPr>
          <p:cNvSpPr/>
          <p:nvPr/>
        </p:nvSpPr>
        <p:spPr>
          <a:xfrm>
            <a:off x="-42509" y="2277669"/>
            <a:ext cx="9140266" cy="2817712"/>
          </a:xfrm>
          <a:prstGeom prst="rect">
            <a:avLst/>
          </a:prstGeom>
          <a:solidFill>
            <a:srgbClr val="0D0F63">
              <a:alpha val="18824"/>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FC4D7B-5D26-40DD-90A9-350CE62C5EEF}"/>
              </a:ext>
            </a:extLst>
          </p:cNvPr>
          <p:cNvSpPr txBox="1"/>
          <p:nvPr/>
        </p:nvSpPr>
        <p:spPr>
          <a:xfrm>
            <a:off x="1629998" y="5653569"/>
            <a:ext cx="6984776" cy="954107"/>
          </a:xfrm>
          <a:prstGeom prst="rect">
            <a:avLst/>
          </a:prstGeom>
          <a:noFill/>
        </p:spPr>
        <p:txBody>
          <a:bodyPr wrap="square" rtlCol="0">
            <a:spAutoFit/>
          </a:bodyPr>
          <a:lstStyle/>
          <a:p>
            <a:pPr algn="ctr"/>
            <a:r>
              <a:rPr lang="en-US" sz="2800" b="1" dirty="0"/>
              <a:t>AUP project: around 150 domestic shipments (coils + magnets</a:t>
            </a:r>
            <a:r>
              <a:rPr lang="en-US" sz="2400" b="1" dirty="0"/>
              <a:t>)</a:t>
            </a:r>
          </a:p>
        </p:txBody>
      </p:sp>
      <p:grpSp>
        <p:nvGrpSpPr>
          <p:cNvPr id="10" name="Group 9">
            <a:extLst>
              <a:ext uri="{FF2B5EF4-FFF2-40B4-BE49-F238E27FC236}">
                <a16:creationId xmlns:a16="http://schemas.microsoft.com/office/drawing/2014/main" id="{24503AD9-AAD4-4DBB-A0C9-438A2C1134E4}"/>
              </a:ext>
            </a:extLst>
          </p:cNvPr>
          <p:cNvGrpSpPr/>
          <p:nvPr/>
        </p:nvGrpSpPr>
        <p:grpSpPr>
          <a:xfrm>
            <a:off x="524407" y="3140968"/>
            <a:ext cx="8036152" cy="935199"/>
            <a:chOff x="524407" y="3140968"/>
            <a:chExt cx="8036152" cy="935199"/>
          </a:xfrm>
        </p:grpSpPr>
        <p:cxnSp>
          <p:nvCxnSpPr>
            <p:cNvPr id="11" name="Straight Arrow Connector 10">
              <a:extLst>
                <a:ext uri="{FF2B5EF4-FFF2-40B4-BE49-F238E27FC236}">
                  <a16:creationId xmlns:a16="http://schemas.microsoft.com/office/drawing/2014/main" id="{CCC1EB0D-E05B-4B09-8AE3-8F0640D4D55C}"/>
                </a:ext>
              </a:extLst>
            </p:cNvPr>
            <p:cNvCxnSpPr>
              <a:cxnSpLocks/>
            </p:cNvCxnSpPr>
            <p:nvPr/>
          </p:nvCxnSpPr>
          <p:spPr>
            <a:xfrm flipH="1">
              <a:off x="755576" y="3140968"/>
              <a:ext cx="5436604" cy="846094"/>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12" name="Straight Arrow Connector 11">
              <a:extLst>
                <a:ext uri="{FF2B5EF4-FFF2-40B4-BE49-F238E27FC236}">
                  <a16:creationId xmlns:a16="http://schemas.microsoft.com/office/drawing/2014/main" id="{86D8D3FF-B225-4C1E-BCC7-C2598E6EADA2}"/>
                </a:ext>
              </a:extLst>
            </p:cNvPr>
            <p:cNvCxnSpPr>
              <a:cxnSpLocks/>
            </p:cNvCxnSpPr>
            <p:nvPr/>
          </p:nvCxnSpPr>
          <p:spPr>
            <a:xfrm flipH="1">
              <a:off x="524407" y="3429000"/>
              <a:ext cx="8036152" cy="647167"/>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grpSp>
      <p:pic>
        <p:nvPicPr>
          <p:cNvPr id="13" name="Picture 12">
            <a:extLst>
              <a:ext uri="{FF2B5EF4-FFF2-40B4-BE49-F238E27FC236}">
                <a16:creationId xmlns:a16="http://schemas.microsoft.com/office/drawing/2014/main" id="{4359E9C4-E1F0-4CB9-9578-41F7E8D60BB7}"/>
              </a:ext>
            </a:extLst>
          </p:cNvPr>
          <p:cNvPicPr>
            <a:picLocks noChangeAspect="1"/>
          </p:cNvPicPr>
          <p:nvPr/>
        </p:nvPicPr>
        <p:blipFill>
          <a:blip r:embed="rId3"/>
          <a:stretch>
            <a:fillRect/>
          </a:stretch>
        </p:blipFill>
        <p:spPr>
          <a:xfrm>
            <a:off x="8238510" y="2582205"/>
            <a:ext cx="443404" cy="1954988"/>
          </a:xfrm>
          <a:prstGeom prst="rect">
            <a:avLst/>
          </a:prstGeom>
        </p:spPr>
      </p:pic>
      <p:cxnSp>
        <p:nvCxnSpPr>
          <p:cNvPr id="26" name="Straight Arrow Connector 25">
            <a:extLst>
              <a:ext uri="{FF2B5EF4-FFF2-40B4-BE49-F238E27FC236}">
                <a16:creationId xmlns:a16="http://schemas.microsoft.com/office/drawing/2014/main" id="{5BA70874-56EF-453E-BBF1-67AB5685E9F6}"/>
              </a:ext>
            </a:extLst>
          </p:cNvPr>
          <p:cNvCxnSpPr>
            <a:cxnSpLocks/>
          </p:cNvCxnSpPr>
          <p:nvPr/>
        </p:nvCxnSpPr>
        <p:spPr>
          <a:xfrm flipV="1">
            <a:off x="683788" y="3504697"/>
            <a:ext cx="7776424" cy="471507"/>
          </a:xfrm>
          <a:prstGeom prst="straightConnector1">
            <a:avLst/>
          </a:prstGeom>
          <a:ln w="571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3E790E0-AD7E-48ED-8B9E-F62FDA73A2C3}"/>
              </a:ext>
            </a:extLst>
          </p:cNvPr>
          <p:cNvCxnSpPr>
            <a:cxnSpLocks/>
          </p:cNvCxnSpPr>
          <p:nvPr/>
        </p:nvCxnSpPr>
        <p:spPr>
          <a:xfrm flipH="1" flipV="1">
            <a:off x="6234689" y="3092054"/>
            <a:ext cx="2297311" cy="312680"/>
          </a:xfrm>
          <a:prstGeom prst="straightConnector1">
            <a:avLst/>
          </a:prstGeom>
          <a:ln w="571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0199913E-9A05-4230-8B16-688E989F274E}"/>
              </a:ext>
            </a:extLst>
          </p:cNvPr>
          <p:cNvGrpSpPr/>
          <p:nvPr/>
        </p:nvGrpSpPr>
        <p:grpSpPr>
          <a:xfrm>
            <a:off x="5188431" y="2730406"/>
            <a:ext cx="4606650" cy="1103731"/>
            <a:chOff x="4744123" y="2688627"/>
            <a:chExt cx="4606650" cy="1103731"/>
          </a:xfrm>
        </p:grpSpPr>
        <p:pic>
          <p:nvPicPr>
            <p:cNvPr id="15" name="Picture 14">
              <a:extLst>
                <a:ext uri="{FF2B5EF4-FFF2-40B4-BE49-F238E27FC236}">
                  <a16:creationId xmlns:a16="http://schemas.microsoft.com/office/drawing/2014/main" id="{201249FD-6F9A-41FB-ACFD-2EF2FA5DA9E9}"/>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4538" b="89878" l="9043" r="89894">
                          <a14:foregroundMark x1="47872" y1="13089" x2="45745" y2="24782"/>
                          <a14:foregroundMark x1="59511" y1="27117" x2="60106" y2="33508"/>
                          <a14:foregroundMark x1="57979" y1="15009" x2="59043" y2="20244"/>
                          <a14:foregroundMark x1="56915" y1="11169" x2="57447" y2="13787"/>
                          <a14:backgroundMark x1="59574" y1="4538" x2="60494" y2="10620"/>
                          <a14:backgroundMark x1="44149" y1="5759" x2="44149" y2="5759"/>
                          <a14:backgroundMark x1="44149" y1="6632" x2="44149" y2="6632"/>
                          <a14:backgroundMark x1="45213" y1="7679" x2="45213" y2="7679"/>
                          <a14:backgroundMark x1="41489" y1="10646" x2="41489" y2="10646"/>
                          <a14:backgroundMark x1="46277" y1="6981" x2="44502" y2="13023"/>
                          <a14:backgroundMark x1="40504" y1="24679" x2="38298" y2="27574"/>
                          <a14:backgroundMark x1="38298" y1="27574" x2="31383" y2="66841"/>
                          <a14:backgroundMark x1="62183" y1="20175" x2="63298" y2="27051"/>
                          <a14:backgroundMark x1="61135" y1="13707" x2="61334" y2="14936"/>
                          <a14:backgroundMark x1="60638" y1="10646" x2="60709" y2="11086"/>
                        </a14:backgroundRemoval>
                      </a14:imgEffect>
                    </a14:imgLayer>
                  </a14:imgProps>
                </a:ext>
              </a:extLst>
            </a:blip>
            <a:stretch>
              <a:fillRect/>
            </a:stretch>
          </p:blipFill>
          <p:spPr>
            <a:xfrm rot="17769454">
              <a:off x="5491606" y="1941144"/>
              <a:ext cx="730007" cy="2224974"/>
            </a:xfrm>
            <a:prstGeom prst="rect">
              <a:avLst/>
            </a:prstGeom>
          </p:spPr>
        </p:pic>
        <p:pic>
          <p:nvPicPr>
            <p:cNvPr id="16" name="Picture 15">
              <a:extLst>
                <a:ext uri="{FF2B5EF4-FFF2-40B4-BE49-F238E27FC236}">
                  <a16:creationId xmlns:a16="http://schemas.microsoft.com/office/drawing/2014/main" id="{7C983B06-2180-4684-9363-3993A71D86AC}"/>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4538" b="89878" l="9043" r="89894">
                          <a14:foregroundMark x1="47872" y1="13089" x2="45745" y2="24782"/>
                          <a14:foregroundMark x1="59511" y1="27117" x2="60106" y2="33508"/>
                          <a14:foregroundMark x1="57979" y1="15009" x2="59043" y2="20244"/>
                          <a14:foregroundMark x1="56915" y1="11169" x2="57447" y2="13787"/>
                          <a14:backgroundMark x1="59574" y1="4538" x2="60494" y2="10620"/>
                          <a14:backgroundMark x1="44149" y1="5759" x2="44149" y2="5759"/>
                          <a14:backgroundMark x1="44149" y1="6632" x2="44149" y2="6632"/>
                          <a14:backgroundMark x1="45213" y1="7679" x2="45213" y2="7679"/>
                          <a14:backgroundMark x1="41489" y1="10646" x2="41489" y2="10646"/>
                          <a14:backgroundMark x1="46277" y1="6981" x2="44502" y2="13023"/>
                          <a14:backgroundMark x1="40504" y1="24679" x2="38298" y2="27574"/>
                          <a14:backgroundMark x1="38298" y1="27574" x2="31383" y2="66841"/>
                          <a14:backgroundMark x1="62183" y1="20175" x2="63298" y2="27051"/>
                          <a14:backgroundMark x1="61135" y1="13707" x2="61334" y2="14936"/>
                          <a14:backgroundMark x1="60638" y1="10646" x2="60709" y2="11086"/>
                        </a14:backgroundRemoval>
                      </a14:imgEffect>
                    </a14:imgLayer>
                  </a14:imgProps>
                </a:ext>
              </a:extLst>
            </a:blip>
            <a:stretch>
              <a:fillRect/>
            </a:stretch>
          </p:blipFill>
          <p:spPr>
            <a:xfrm rot="18413942">
              <a:off x="7739437" y="2181023"/>
              <a:ext cx="796139" cy="2426532"/>
            </a:xfrm>
            <a:prstGeom prst="rect">
              <a:avLst/>
            </a:prstGeom>
          </p:spPr>
        </p:pic>
      </p:grpSp>
      <p:pic>
        <p:nvPicPr>
          <p:cNvPr id="3" name="Picture 2">
            <a:extLst>
              <a:ext uri="{FF2B5EF4-FFF2-40B4-BE49-F238E27FC236}">
                <a16:creationId xmlns:a16="http://schemas.microsoft.com/office/drawing/2014/main" id="{E1B8C408-126E-45D1-A0EB-1FDCCB48F1F4}"/>
              </a:ext>
            </a:extLst>
          </p:cNvPr>
          <p:cNvPicPr>
            <a:picLocks noChangeAspect="1"/>
          </p:cNvPicPr>
          <p:nvPr/>
        </p:nvPicPr>
        <p:blipFill>
          <a:blip r:embed="rId6"/>
          <a:stretch>
            <a:fillRect/>
          </a:stretch>
        </p:blipFill>
        <p:spPr>
          <a:xfrm>
            <a:off x="-13698" y="3736165"/>
            <a:ext cx="2482069" cy="633846"/>
          </a:xfrm>
          <a:prstGeom prst="rect">
            <a:avLst/>
          </a:prstGeom>
        </p:spPr>
      </p:pic>
      <p:sp>
        <p:nvSpPr>
          <p:cNvPr id="9" name="Slide Number Placeholder 8">
            <a:extLst>
              <a:ext uri="{FF2B5EF4-FFF2-40B4-BE49-F238E27FC236}">
                <a16:creationId xmlns:a16="http://schemas.microsoft.com/office/drawing/2014/main" id="{E248BBD1-3BA8-4B45-A7EE-FCE5B7A4452C}"/>
              </a:ext>
            </a:extLst>
          </p:cNvPr>
          <p:cNvSpPr>
            <a:spLocks noGrp="1"/>
          </p:cNvSpPr>
          <p:nvPr>
            <p:ph type="sldNum" sz="quarter" idx="12"/>
          </p:nvPr>
        </p:nvSpPr>
        <p:spPr/>
        <p:txBody>
          <a:bodyPr/>
          <a:lstStyle/>
          <a:p>
            <a:fld id="{BFDCA1C4-9514-7B4F-976F-D92F7E296653}" type="slidenum">
              <a:rPr lang="fr-FR" smtClean="0"/>
              <a:pPr/>
              <a:t>3</a:t>
            </a:fld>
            <a:endParaRPr lang="fr-FR"/>
          </a:p>
        </p:txBody>
      </p:sp>
      <p:sp>
        <p:nvSpPr>
          <p:cNvPr id="17" name="Footer Placeholder 16">
            <a:extLst>
              <a:ext uri="{FF2B5EF4-FFF2-40B4-BE49-F238E27FC236}">
                <a16:creationId xmlns:a16="http://schemas.microsoft.com/office/drawing/2014/main" id="{CBF3DDBF-333A-4173-8537-C275CF5342F5}"/>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391764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158FAB-B80E-4ADE-A33C-546C93A2796C}"/>
              </a:ext>
            </a:extLst>
          </p:cNvPr>
          <p:cNvSpPr txBox="1">
            <a:spLocks/>
          </p:cNvSpPr>
          <p:nvPr/>
        </p:nvSpPr>
        <p:spPr>
          <a:xfrm>
            <a:off x="612000" y="153537"/>
            <a:ext cx="7920000" cy="720000"/>
          </a:xfrm>
          <a:prstGeom prst="rect">
            <a:avLst/>
          </a:prstGeom>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a:t>Coil shipping Requirements</a:t>
            </a:r>
          </a:p>
        </p:txBody>
      </p:sp>
      <p:pic>
        <p:nvPicPr>
          <p:cNvPr id="9" name="Picture 8">
            <a:extLst>
              <a:ext uri="{FF2B5EF4-FFF2-40B4-BE49-F238E27FC236}">
                <a16:creationId xmlns:a16="http://schemas.microsoft.com/office/drawing/2014/main" id="{73EE95B6-B568-4789-B1DF-1E49E12D6866}"/>
              </a:ext>
            </a:extLst>
          </p:cNvPr>
          <p:cNvPicPr>
            <a:picLocks noChangeAspect="1"/>
          </p:cNvPicPr>
          <p:nvPr/>
        </p:nvPicPr>
        <p:blipFill>
          <a:blip r:embed="rId2"/>
          <a:stretch>
            <a:fillRect/>
          </a:stretch>
        </p:blipFill>
        <p:spPr>
          <a:xfrm>
            <a:off x="270110" y="843936"/>
            <a:ext cx="8796956" cy="1766975"/>
          </a:xfrm>
          <a:prstGeom prst="rect">
            <a:avLst/>
          </a:prstGeom>
        </p:spPr>
      </p:pic>
      <p:sp>
        <p:nvSpPr>
          <p:cNvPr id="10" name="Content Placeholder 22">
            <a:extLst>
              <a:ext uri="{FF2B5EF4-FFF2-40B4-BE49-F238E27FC236}">
                <a16:creationId xmlns:a16="http://schemas.microsoft.com/office/drawing/2014/main" id="{63C6BC14-E84B-473A-8A44-9F0C0E751C61}"/>
              </a:ext>
            </a:extLst>
          </p:cNvPr>
          <p:cNvSpPr txBox="1">
            <a:spLocks/>
          </p:cNvSpPr>
          <p:nvPr/>
        </p:nvSpPr>
        <p:spPr>
          <a:xfrm>
            <a:off x="375085" y="2087424"/>
            <a:ext cx="8580060" cy="4268926"/>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charset="2"/>
              <a:buNone/>
            </a:pPr>
            <a:r>
              <a:rPr lang="en-US" sz="3600" b="1" dirty="0"/>
              <a:t>Coils</a:t>
            </a:r>
          </a:p>
          <a:p>
            <a:r>
              <a:rPr lang="en-US" sz="2400" dirty="0"/>
              <a:t>The conductor strain shall </a:t>
            </a:r>
            <a:r>
              <a:rPr lang="en-US" sz="2400" b="1" dirty="0"/>
              <a:t>never exceed 500 </a:t>
            </a:r>
            <a:r>
              <a:rPr lang="en-US" sz="2400" b="1" dirty="0" err="1"/>
              <a:t>microstrain</a:t>
            </a:r>
            <a:r>
              <a:rPr lang="en-US" sz="2400" b="1" dirty="0"/>
              <a:t> </a:t>
            </a:r>
            <a:r>
              <a:rPr lang="en-US" sz="2400" dirty="0"/>
              <a:t>in any part of the coils during any handling or shipping operation.</a:t>
            </a:r>
          </a:p>
          <a:p>
            <a:pPr lvl="1"/>
            <a:r>
              <a:rPr lang="en-US" sz="1900" dirty="0"/>
              <a:t>This requirement uses a safety margin of 4 and it implies that coil lifting, and shipping shall be performed using </a:t>
            </a:r>
            <a:r>
              <a:rPr lang="en-US" sz="1900" b="1" dirty="0"/>
              <a:t>rigid fixture</a:t>
            </a:r>
          </a:p>
          <a:p>
            <a:pPr lvl="1"/>
            <a:r>
              <a:rPr lang="en-US" sz="1900" dirty="0"/>
              <a:t>FEM analysis was performed on coil + fixture and </a:t>
            </a:r>
            <a:r>
              <a:rPr lang="en-US" sz="1900" b="1" dirty="0"/>
              <a:t>threshold was set at 10g</a:t>
            </a:r>
            <a:r>
              <a:rPr lang="en-US" sz="1900" dirty="0"/>
              <a:t> (US-</a:t>
            </a:r>
            <a:r>
              <a:rPr lang="en-US" sz="1900" dirty="0" err="1"/>
              <a:t>HiLumi</a:t>
            </a:r>
            <a:r>
              <a:rPr lang="en-US" sz="1900" dirty="0"/>
              <a:t>-doc- 2478)</a:t>
            </a:r>
          </a:p>
          <a:p>
            <a:endParaRPr lang="en-US" dirty="0"/>
          </a:p>
        </p:txBody>
      </p:sp>
      <p:sp>
        <p:nvSpPr>
          <p:cNvPr id="11" name="Rounded Rectangle 16">
            <a:extLst>
              <a:ext uri="{FF2B5EF4-FFF2-40B4-BE49-F238E27FC236}">
                <a16:creationId xmlns:a16="http://schemas.microsoft.com/office/drawing/2014/main" id="{8A6B8780-C88B-45A8-B5F8-728FC4921FAF}"/>
              </a:ext>
            </a:extLst>
          </p:cNvPr>
          <p:cNvSpPr/>
          <p:nvPr/>
        </p:nvSpPr>
        <p:spPr>
          <a:xfrm>
            <a:off x="6968952" y="1205622"/>
            <a:ext cx="1717848" cy="357735"/>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2D275B3-217C-45CB-8697-7F692B9B3FD0}"/>
              </a:ext>
            </a:extLst>
          </p:cNvPr>
          <p:cNvSpPr>
            <a:spLocks noGrp="1"/>
          </p:cNvSpPr>
          <p:nvPr>
            <p:ph type="sldNum" sz="quarter" idx="12"/>
          </p:nvPr>
        </p:nvSpPr>
        <p:spPr/>
        <p:txBody>
          <a:bodyPr/>
          <a:lstStyle/>
          <a:p>
            <a:fld id="{BFDCA1C4-9514-7B4F-976F-D92F7E296653}" type="slidenum">
              <a:rPr lang="fr-FR" smtClean="0"/>
              <a:pPr/>
              <a:t>4</a:t>
            </a:fld>
            <a:endParaRPr lang="fr-FR" dirty="0"/>
          </a:p>
        </p:txBody>
      </p:sp>
      <p:sp>
        <p:nvSpPr>
          <p:cNvPr id="4" name="Footer Placeholder 3">
            <a:extLst>
              <a:ext uri="{FF2B5EF4-FFF2-40B4-BE49-F238E27FC236}">
                <a16:creationId xmlns:a16="http://schemas.microsoft.com/office/drawing/2014/main" id="{6E69F1A8-7974-4CDC-BF49-D7B74EBCDAF2}"/>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2280105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D26CF5-7556-4E00-8EA8-7A6A7F03CAEC}"/>
              </a:ext>
            </a:extLst>
          </p:cNvPr>
          <p:cNvPicPr>
            <a:picLocks noChangeAspect="1"/>
          </p:cNvPicPr>
          <p:nvPr/>
        </p:nvPicPr>
        <p:blipFill>
          <a:blip r:embed="rId3"/>
          <a:stretch>
            <a:fillRect/>
          </a:stretch>
        </p:blipFill>
        <p:spPr>
          <a:xfrm>
            <a:off x="92635" y="619006"/>
            <a:ext cx="9144000" cy="1628601"/>
          </a:xfrm>
          <a:prstGeom prst="rect">
            <a:avLst/>
          </a:prstGeom>
        </p:spPr>
      </p:pic>
      <p:sp>
        <p:nvSpPr>
          <p:cNvPr id="10" name="Title 1">
            <a:extLst>
              <a:ext uri="{FF2B5EF4-FFF2-40B4-BE49-F238E27FC236}">
                <a16:creationId xmlns:a16="http://schemas.microsoft.com/office/drawing/2014/main" id="{A395DB66-82FC-41D3-9803-EAF281592BAD}"/>
              </a:ext>
            </a:extLst>
          </p:cNvPr>
          <p:cNvSpPr txBox="1">
            <a:spLocks/>
          </p:cNvSpPr>
          <p:nvPr/>
        </p:nvSpPr>
        <p:spPr>
          <a:xfrm>
            <a:off x="704635" y="71461"/>
            <a:ext cx="7920000" cy="720000"/>
          </a:xfrm>
          <a:prstGeom prst="rect">
            <a:avLst/>
          </a:prstGeom>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a:t>Magnet shipping Requirements</a:t>
            </a:r>
          </a:p>
        </p:txBody>
      </p:sp>
      <p:sp>
        <p:nvSpPr>
          <p:cNvPr id="11" name="Content Placeholder 2">
            <a:extLst>
              <a:ext uri="{FF2B5EF4-FFF2-40B4-BE49-F238E27FC236}">
                <a16:creationId xmlns:a16="http://schemas.microsoft.com/office/drawing/2014/main" id="{85C3B953-6779-451C-A477-0D9E58E8410B}"/>
              </a:ext>
            </a:extLst>
          </p:cNvPr>
          <p:cNvSpPr>
            <a:spLocks noGrp="1"/>
          </p:cNvSpPr>
          <p:nvPr>
            <p:ph idx="1"/>
          </p:nvPr>
        </p:nvSpPr>
        <p:spPr>
          <a:xfrm>
            <a:off x="47665" y="1936576"/>
            <a:ext cx="6927388" cy="4500754"/>
          </a:xfrm>
        </p:spPr>
        <p:txBody>
          <a:bodyPr>
            <a:noAutofit/>
          </a:bodyPr>
          <a:lstStyle/>
          <a:p>
            <a:pPr marL="0" indent="0" algn="ctr">
              <a:buNone/>
            </a:pPr>
            <a:r>
              <a:rPr lang="en-US" sz="2400" b="1" dirty="0"/>
              <a:t>Magnets</a:t>
            </a:r>
          </a:p>
          <a:p>
            <a:r>
              <a:rPr lang="en-US" sz="2000" dirty="0"/>
              <a:t>The conductor strain shall </a:t>
            </a:r>
            <a:r>
              <a:rPr lang="en-US" sz="2000" b="1" dirty="0"/>
              <a:t>never exceed 500 </a:t>
            </a:r>
            <a:r>
              <a:rPr lang="en-US" sz="2000" b="1" dirty="0" err="1"/>
              <a:t>microstrain</a:t>
            </a:r>
            <a:r>
              <a:rPr lang="en-US" sz="2000" b="1" dirty="0"/>
              <a:t> </a:t>
            </a:r>
            <a:r>
              <a:rPr lang="en-US" sz="2000" dirty="0"/>
              <a:t>in any part of the coils during any MQXFA handling (for instance lifting, lowering, rotation and up-righting) and shipping operation.</a:t>
            </a:r>
          </a:p>
          <a:p>
            <a:pPr lvl="1"/>
            <a:r>
              <a:rPr lang="en-US" sz="2000" b="1" dirty="0"/>
              <a:t>dedicated handling and shipping fixtures </a:t>
            </a:r>
          </a:p>
          <a:p>
            <a:r>
              <a:rPr lang="en-US" sz="2000" dirty="0"/>
              <a:t>Where the tie-rods go through the iron laminations, the laminations shall always remain in contact during any MQXFA handling and shipping operation.</a:t>
            </a:r>
          </a:p>
          <a:p>
            <a:pPr marL="685800" lvl="1">
              <a:buFont typeface="Arial" panose="020B0604020202020204" pitchFamily="34" charset="0"/>
              <a:buChar char="•"/>
            </a:pPr>
            <a:r>
              <a:rPr lang="en-US" sz="2000" b="1" dirty="0"/>
              <a:t>MQXFA deflection is kept below 0.26mm: </a:t>
            </a:r>
          </a:p>
          <a:p>
            <a:pPr marL="1085850" lvl="2">
              <a:buFont typeface="Arial" panose="020B0604020202020204" pitchFamily="34" charset="0"/>
              <a:buChar char="•"/>
            </a:pPr>
            <a:r>
              <a:rPr lang="en-US" sz="1800" b="1" dirty="0"/>
              <a:t>4 points lifting </a:t>
            </a:r>
          </a:p>
          <a:p>
            <a:pPr marL="1085850" lvl="2">
              <a:buFont typeface="Arial" panose="020B0604020202020204" pitchFamily="34" charset="0"/>
              <a:buChar char="•"/>
            </a:pPr>
            <a:r>
              <a:rPr lang="en-US" sz="1800" b="1" dirty="0"/>
              <a:t>shocks &lt; 5 g </a:t>
            </a:r>
            <a:r>
              <a:rPr lang="en-US" sz="1800" dirty="0"/>
              <a:t>(FEM analysis in US-HiLumi-doc-838)</a:t>
            </a:r>
          </a:p>
          <a:p>
            <a:r>
              <a:rPr lang="en-US" sz="1200" dirty="0"/>
              <a:t>NOTE: Deflection can be up to 0.48 after </a:t>
            </a:r>
            <a:r>
              <a:rPr lang="en-US" sz="1200" dirty="0" err="1"/>
              <a:t>coldmass</a:t>
            </a:r>
            <a:r>
              <a:rPr lang="en-US" sz="1200" dirty="0"/>
              <a:t> assembly</a:t>
            </a:r>
          </a:p>
        </p:txBody>
      </p:sp>
      <p:sp>
        <p:nvSpPr>
          <p:cNvPr id="12" name="Rounded Rectangle 16">
            <a:extLst>
              <a:ext uri="{FF2B5EF4-FFF2-40B4-BE49-F238E27FC236}">
                <a16:creationId xmlns:a16="http://schemas.microsoft.com/office/drawing/2014/main" id="{12788BDE-7E92-4297-954D-5BB06BC94963}"/>
              </a:ext>
            </a:extLst>
          </p:cNvPr>
          <p:cNvSpPr/>
          <p:nvPr/>
        </p:nvSpPr>
        <p:spPr>
          <a:xfrm>
            <a:off x="7129852" y="1010623"/>
            <a:ext cx="1717848" cy="357735"/>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P:\giorgioa\Documents C\Projects\LARP\MQXF\MQXFAP1\pictures\IMG_1457.JPG">
            <a:extLst>
              <a:ext uri="{FF2B5EF4-FFF2-40B4-BE49-F238E27FC236}">
                <a16:creationId xmlns:a16="http://schemas.microsoft.com/office/drawing/2014/main" id="{54BDC465-40F9-4562-8663-DFD422A5BA3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129852" y="1895571"/>
            <a:ext cx="1841626" cy="2534663"/>
          </a:xfrm>
          <a:prstGeom prst="rect">
            <a:avLst/>
          </a:prstGeom>
          <a:noFill/>
          <a:ln>
            <a:noFill/>
          </a:ln>
        </p:spPr>
      </p:pic>
      <p:pic>
        <p:nvPicPr>
          <p:cNvPr id="14" name="Picture 13">
            <a:extLst>
              <a:ext uri="{FF2B5EF4-FFF2-40B4-BE49-F238E27FC236}">
                <a16:creationId xmlns:a16="http://schemas.microsoft.com/office/drawing/2014/main" id="{98B69CEF-DC65-4C4F-A0D6-5C32C465E4FF}"/>
              </a:ext>
            </a:extLst>
          </p:cNvPr>
          <p:cNvPicPr>
            <a:picLocks noChangeAspect="1"/>
          </p:cNvPicPr>
          <p:nvPr/>
        </p:nvPicPr>
        <p:blipFill rotWithShape="1">
          <a:blip r:embed="rId5"/>
          <a:srcRect b="35621"/>
          <a:stretch/>
        </p:blipFill>
        <p:spPr>
          <a:xfrm>
            <a:off x="6737326" y="4725144"/>
            <a:ext cx="2503619" cy="1724390"/>
          </a:xfrm>
          <a:prstGeom prst="rect">
            <a:avLst/>
          </a:prstGeom>
        </p:spPr>
      </p:pic>
      <p:sp>
        <p:nvSpPr>
          <p:cNvPr id="3" name="Slide Number Placeholder 2">
            <a:extLst>
              <a:ext uri="{FF2B5EF4-FFF2-40B4-BE49-F238E27FC236}">
                <a16:creationId xmlns:a16="http://schemas.microsoft.com/office/drawing/2014/main" id="{DC3B3EA3-142B-462B-80D2-D88A2D19BD84}"/>
              </a:ext>
            </a:extLst>
          </p:cNvPr>
          <p:cNvSpPr>
            <a:spLocks noGrp="1"/>
          </p:cNvSpPr>
          <p:nvPr>
            <p:ph type="sldNum" sz="quarter" idx="12"/>
          </p:nvPr>
        </p:nvSpPr>
        <p:spPr/>
        <p:txBody>
          <a:bodyPr/>
          <a:lstStyle/>
          <a:p>
            <a:fld id="{BFDCA1C4-9514-7B4F-976F-D92F7E296653}" type="slidenum">
              <a:rPr lang="fr-FR" smtClean="0"/>
              <a:pPr/>
              <a:t>5</a:t>
            </a:fld>
            <a:endParaRPr lang="fr-FR" dirty="0"/>
          </a:p>
        </p:txBody>
      </p:sp>
      <p:sp>
        <p:nvSpPr>
          <p:cNvPr id="4" name="Footer Placeholder 3">
            <a:extLst>
              <a:ext uri="{FF2B5EF4-FFF2-40B4-BE49-F238E27FC236}">
                <a16:creationId xmlns:a16="http://schemas.microsoft.com/office/drawing/2014/main" id="{59E49D53-8068-497D-A077-044983564094}"/>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412228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E27181-3F12-46E9-BAC9-04655FC9AD29}"/>
              </a:ext>
            </a:extLst>
          </p:cNvPr>
          <p:cNvSpPr txBox="1">
            <a:spLocks/>
          </p:cNvSpPr>
          <p:nvPr/>
        </p:nvSpPr>
        <p:spPr>
          <a:xfrm>
            <a:off x="105450" y="4798"/>
            <a:ext cx="9322941" cy="720000"/>
          </a:xfrm>
          <a:prstGeom prst="rect">
            <a:avLst/>
          </a:prstGeom>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pPr>
              <a:spcBef>
                <a:spcPts val="400"/>
              </a:spcBef>
            </a:pPr>
            <a:r>
              <a:rPr lang="en-US" sz="3200" dirty="0"/>
              <a:t>Shock FEM analysis </a:t>
            </a:r>
          </a:p>
          <a:p>
            <a:pPr>
              <a:spcBef>
                <a:spcPts val="400"/>
              </a:spcBef>
            </a:pPr>
            <a:r>
              <a:rPr lang="en-US" sz="2200" dirty="0"/>
              <a:t>(by </a:t>
            </a:r>
            <a:r>
              <a:rPr lang="en-US" altLang="en-US" sz="2200" dirty="0"/>
              <a:t>Heng Pan LBNL and </a:t>
            </a:r>
            <a:r>
              <a:rPr lang="en-US" sz="2200" dirty="0"/>
              <a:t>John P. Cozzolino</a:t>
            </a:r>
            <a:r>
              <a:rPr lang="en-US" altLang="en-US" sz="2200" dirty="0"/>
              <a:t> BNL</a:t>
            </a:r>
            <a:r>
              <a:rPr lang="en-US" sz="2200" dirty="0"/>
              <a:t>)</a:t>
            </a:r>
          </a:p>
        </p:txBody>
      </p:sp>
      <p:sp>
        <p:nvSpPr>
          <p:cNvPr id="6" name="Slide Number Placeholder 2">
            <a:extLst>
              <a:ext uri="{FF2B5EF4-FFF2-40B4-BE49-F238E27FC236}">
                <a16:creationId xmlns:a16="http://schemas.microsoft.com/office/drawing/2014/main" id="{16ED030A-6F13-4F10-911D-E92FA525AD1C}"/>
              </a:ext>
            </a:extLst>
          </p:cNvPr>
          <p:cNvSpPr txBox="1">
            <a:spLocks/>
          </p:cNvSpPr>
          <p:nvPr/>
        </p:nvSpPr>
        <p:spPr>
          <a:xfrm>
            <a:off x="8686800" y="6356350"/>
            <a:ext cx="360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FDCA1C4-9514-7B4F-976F-D92F7E296653}" type="slidenum">
              <a:rPr lang="fr-FR" smtClean="0"/>
              <a:pPr/>
              <a:t>6</a:t>
            </a:fld>
            <a:endParaRPr lang="fr-FR"/>
          </a:p>
        </p:txBody>
      </p:sp>
      <p:grpSp>
        <p:nvGrpSpPr>
          <p:cNvPr id="8" name="Group 7">
            <a:extLst>
              <a:ext uri="{FF2B5EF4-FFF2-40B4-BE49-F238E27FC236}">
                <a16:creationId xmlns:a16="http://schemas.microsoft.com/office/drawing/2014/main" id="{24E99CB2-35DF-43A6-8D6F-3E3ECCE6B79E}"/>
              </a:ext>
            </a:extLst>
          </p:cNvPr>
          <p:cNvGrpSpPr/>
          <p:nvPr/>
        </p:nvGrpSpPr>
        <p:grpSpPr>
          <a:xfrm>
            <a:off x="333675" y="819302"/>
            <a:ext cx="2885379" cy="1541382"/>
            <a:chOff x="133350" y="382875"/>
            <a:chExt cx="4448175" cy="2798475"/>
          </a:xfrm>
        </p:grpSpPr>
        <p:pic>
          <p:nvPicPr>
            <p:cNvPr id="9" name="Picture 4">
              <a:extLst>
                <a:ext uri="{FF2B5EF4-FFF2-40B4-BE49-F238E27FC236}">
                  <a16:creationId xmlns:a16="http://schemas.microsoft.com/office/drawing/2014/main" id="{6C96C6A5-80E3-4594-BC62-90DBD69E5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958850"/>
              <a:ext cx="4448175" cy="1703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9">
              <a:extLst>
                <a:ext uri="{FF2B5EF4-FFF2-40B4-BE49-F238E27FC236}">
                  <a16:creationId xmlns:a16="http://schemas.microsoft.com/office/drawing/2014/main" id="{5368E242-139B-477E-988A-AA828C82F5DB}"/>
                </a:ext>
              </a:extLst>
            </p:cNvPr>
            <p:cNvSpPr>
              <a:spLocks noChangeArrowheads="1"/>
            </p:cNvSpPr>
            <p:nvPr/>
          </p:nvSpPr>
          <p:spPr bwMode="auto">
            <a:xfrm>
              <a:off x="1571625" y="2662238"/>
              <a:ext cx="1154113"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spcBef>
                  <a:spcPts val="1425"/>
                </a:spcBef>
                <a:buClr>
                  <a:srgbClr val="000000"/>
                </a:buClr>
                <a:buSzPct val="100000"/>
                <a:buFont typeface="Times New Roman" panose="02020603050405020304" pitchFamily="18" charset="0"/>
                <a:tabLst>
                  <a:tab pos="449263" algn="l"/>
                  <a:tab pos="898525" algn="l"/>
                </a:tabLst>
                <a:defRPr sz="2800">
                  <a:solidFill>
                    <a:srgbClr val="5A5A5A"/>
                  </a:solidFill>
                  <a:latin typeface="Arial" panose="020B0604020202020204" pitchFamily="34" charset="0"/>
                  <a:cs typeface="Noto Sans CJK SC" charset="0"/>
                </a:defRPr>
              </a:lvl1pPr>
              <a:lvl2pPr>
                <a:lnSpc>
                  <a:spcPct val="93000"/>
                </a:lnSpc>
                <a:spcBef>
                  <a:spcPts val="1138"/>
                </a:spcBef>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2pPr>
              <a:lvl3pPr>
                <a:lnSpc>
                  <a:spcPct val="93000"/>
                </a:lnSpc>
                <a:spcBef>
                  <a:spcPts val="850"/>
                </a:spcBef>
                <a:buClr>
                  <a:srgbClr val="000000"/>
                </a:buClr>
                <a:buSzPct val="100000"/>
                <a:buFont typeface="Times New Roman" panose="02020603050405020304" pitchFamily="18" charset="0"/>
                <a:tabLst>
                  <a:tab pos="449263" algn="l"/>
                  <a:tab pos="898525" algn="l"/>
                </a:tabLst>
                <a:defRPr>
                  <a:solidFill>
                    <a:srgbClr val="5A5A5A"/>
                  </a:solidFill>
                  <a:latin typeface="Arial" panose="020B0604020202020204" pitchFamily="34" charset="0"/>
                  <a:cs typeface="Noto Sans CJK SC" charset="0"/>
                </a:defRPr>
              </a:lvl3pPr>
              <a:lvl4pPr>
                <a:lnSpc>
                  <a:spcPct val="93000"/>
                </a:lnSpc>
                <a:spcBef>
                  <a:spcPts val="575"/>
                </a:spcBef>
                <a:buClr>
                  <a:srgbClr val="000000"/>
                </a:buClr>
                <a:buSzPct val="100000"/>
                <a:buFont typeface="Times New Roman" panose="02020603050405020304" pitchFamily="18" charset="0"/>
                <a:tabLst>
                  <a:tab pos="449263" algn="l"/>
                  <a:tab pos="898525" algn="l"/>
                </a:tabLst>
                <a:defRPr sz="1600">
                  <a:solidFill>
                    <a:srgbClr val="5A5A5A"/>
                  </a:solidFill>
                  <a:latin typeface="Arial" panose="020B0604020202020204" pitchFamily="34" charset="0"/>
                  <a:cs typeface="Noto Sans CJK SC" charset="0"/>
                </a:defRPr>
              </a:lvl4pPr>
              <a:lvl5pPr>
                <a:lnSpc>
                  <a:spcPct val="93000"/>
                </a:lnSpc>
                <a:spcBef>
                  <a:spcPts val="288"/>
                </a:spcBef>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9pPr>
            </a:lstStyle>
            <a:p>
              <a:pPr eaLnBrk="1" hangingPunct="1">
                <a:lnSpc>
                  <a:spcPct val="100000"/>
                </a:lnSpc>
                <a:spcBef>
                  <a:spcPct val="0"/>
                </a:spcBef>
              </a:pPr>
              <a:r>
                <a:rPr lang="en-US" altLang="en-US" sz="1100">
                  <a:solidFill>
                    <a:srgbClr val="000000"/>
                  </a:solidFill>
                  <a:latin typeface="Century Gothic" panose="020B0502020202020204" pitchFamily="34" charset="0"/>
                </a:rPr>
                <a:t>Support Tube </a:t>
              </a:r>
            </a:p>
          </p:txBody>
        </p:sp>
        <p:sp>
          <p:nvSpPr>
            <p:cNvPr id="11" name="Rectangle 10">
              <a:extLst>
                <a:ext uri="{FF2B5EF4-FFF2-40B4-BE49-F238E27FC236}">
                  <a16:creationId xmlns:a16="http://schemas.microsoft.com/office/drawing/2014/main" id="{70121348-3995-48FA-8014-70DD115C0701}"/>
                </a:ext>
              </a:extLst>
            </p:cNvPr>
            <p:cNvSpPr>
              <a:spLocks noChangeArrowheads="1"/>
            </p:cNvSpPr>
            <p:nvPr/>
          </p:nvSpPr>
          <p:spPr bwMode="auto">
            <a:xfrm>
              <a:off x="171450" y="2924175"/>
              <a:ext cx="1417638"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spcBef>
                  <a:spcPts val="1425"/>
                </a:spcBef>
                <a:buClr>
                  <a:srgbClr val="000000"/>
                </a:buClr>
                <a:buSzPct val="100000"/>
                <a:buFont typeface="Times New Roman" panose="02020603050405020304" pitchFamily="18" charset="0"/>
                <a:tabLst>
                  <a:tab pos="449263" algn="l"/>
                  <a:tab pos="898525" algn="l"/>
                  <a:tab pos="1347788" algn="l"/>
                </a:tabLst>
                <a:defRPr sz="2800">
                  <a:solidFill>
                    <a:srgbClr val="5A5A5A"/>
                  </a:solidFill>
                  <a:latin typeface="Arial" panose="020B0604020202020204" pitchFamily="34" charset="0"/>
                  <a:cs typeface="Noto Sans CJK SC" charset="0"/>
                </a:defRPr>
              </a:lvl1pPr>
              <a:lvl2pPr>
                <a:lnSpc>
                  <a:spcPct val="93000"/>
                </a:lnSpc>
                <a:spcBef>
                  <a:spcPts val="1138"/>
                </a:spcBef>
                <a:buClr>
                  <a:srgbClr val="000000"/>
                </a:buClr>
                <a:buSzPct val="100000"/>
                <a:buFont typeface="Times New Roman" panose="02020603050405020304" pitchFamily="18" charset="0"/>
                <a:tabLst>
                  <a:tab pos="449263" algn="l"/>
                  <a:tab pos="898525" algn="l"/>
                  <a:tab pos="1347788" algn="l"/>
                </a:tabLst>
                <a:defRPr sz="2000">
                  <a:solidFill>
                    <a:srgbClr val="5A5A5A"/>
                  </a:solidFill>
                  <a:latin typeface="Arial" panose="020B0604020202020204" pitchFamily="34" charset="0"/>
                  <a:cs typeface="Noto Sans CJK SC" charset="0"/>
                </a:defRPr>
              </a:lvl2pPr>
              <a:lvl3pPr>
                <a:lnSpc>
                  <a:spcPct val="93000"/>
                </a:lnSpc>
                <a:spcBef>
                  <a:spcPts val="850"/>
                </a:spcBef>
                <a:buClr>
                  <a:srgbClr val="000000"/>
                </a:buClr>
                <a:buSzPct val="100000"/>
                <a:buFont typeface="Times New Roman" panose="02020603050405020304" pitchFamily="18" charset="0"/>
                <a:tabLst>
                  <a:tab pos="449263" algn="l"/>
                  <a:tab pos="898525" algn="l"/>
                  <a:tab pos="1347788" algn="l"/>
                </a:tabLst>
                <a:defRPr>
                  <a:solidFill>
                    <a:srgbClr val="5A5A5A"/>
                  </a:solidFill>
                  <a:latin typeface="Arial" panose="020B0604020202020204" pitchFamily="34" charset="0"/>
                  <a:cs typeface="Noto Sans CJK SC" charset="0"/>
                </a:defRPr>
              </a:lvl3pPr>
              <a:lvl4pPr>
                <a:lnSpc>
                  <a:spcPct val="93000"/>
                </a:lnSpc>
                <a:spcBef>
                  <a:spcPts val="575"/>
                </a:spcBef>
                <a:buClr>
                  <a:srgbClr val="000000"/>
                </a:buClr>
                <a:buSzPct val="100000"/>
                <a:buFont typeface="Times New Roman" panose="02020603050405020304" pitchFamily="18" charset="0"/>
                <a:tabLst>
                  <a:tab pos="449263" algn="l"/>
                  <a:tab pos="898525" algn="l"/>
                  <a:tab pos="1347788" algn="l"/>
                </a:tabLst>
                <a:defRPr sz="1600">
                  <a:solidFill>
                    <a:srgbClr val="5A5A5A"/>
                  </a:solidFill>
                  <a:latin typeface="Arial" panose="020B0604020202020204" pitchFamily="34" charset="0"/>
                  <a:cs typeface="Noto Sans CJK SC" charset="0"/>
                </a:defRPr>
              </a:lvl4pPr>
              <a:lvl5pPr>
                <a:lnSpc>
                  <a:spcPct val="93000"/>
                </a:lnSpc>
                <a:spcBef>
                  <a:spcPts val="288"/>
                </a:spcBef>
                <a:buClr>
                  <a:srgbClr val="000000"/>
                </a:buClr>
                <a:buSzPct val="100000"/>
                <a:buFont typeface="Times New Roman" panose="02020603050405020304" pitchFamily="18" charset="0"/>
                <a:tabLst>
                  <a:tab pos="449263" algn="l"/>
                  <a:tab pos="898525" algn="l"/>
                  <a:tab pos="1347788" algn="l"/>
                </a:tabLst>
                <a:defRPr sz="2000">
                  <a:solidFill>
                    <a:srgbClr val="5A5A5A"/>
                  </a:solidFill>
                  <a:latin typeface="Arial" panose="020B0604020202020204" pitchFamily="34" charset="0"/>
                  <a:cs typeface="Noto Sans CJK SC" charset="0"/>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Lst>
                <a:defRPr sz="2000">
                  <a:solidFill>
                    <a:srgbClr val="5A5A5A"/>
                  </a:solidFill>
                  <a:latin typeface="Arial" panose="020B0604020202020204" pitchFamily="34" charset="0"/>
                  <a:cs typeface="Noto Sans CJK SC" charset="0"/>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Lst>
                <a:defRPr sz="2000">
                  <a:solidFill>
                    <a:srgbClr val="5A5A5A"/>
                  </a:solidFill>
                  <a:latin typeface="Arial" panose="020B0604020202020204" pitchFamily="34" charset="0"/>
                  <a:cs typeface="Noto Sans CJK SC" charset="0"/>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Lst>
                <a:defRPr sz="2000">
                  <a:solidFill>
                    <a:srgbClr val="5A5A5A"/>
                  </a:solidFill>
                  <a:latin typeface="Arial" panose="020B0604020202020204" pitchFamily="34" charset="0"/>
                  <a:cs typeface="Noto Sans CJK SC" charset="0"/>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Lst>
                <a:defRPr sz="2000">
                  <a:solidFill>
                    <a:srgbClr val="5A5A5A"/>
                  </a:solidFill>
                  <a:latin typeface="Arial" panose="020B0604020202020204" pitchFamily="34" charset="0"/>
                  <a:cs typeface="Noto Sans CJK SC" charset="0"/>
                </a:defRPr>
              </a:lvl9pPr>
            </a:lstStyle>
            <a:p>
              <a:pPr eaLnBrk="1" hangingPunct="1">
                <a:lnSpc>
                  <a:spcPct val="100000"/>
                </a:lnSpc>
                <a:spcBef>
                  <a:spcPct val="0"/>
                </a:spcBef>
              </a:pPr>
              <a:r>
                <a:rPr lang="en-US" altLang="en-US" sz="1100">
                  <a:solidFill>
                    <a:srgbClr val="000000"/>
                  </a:solidFill>
                  <a:latin typeface="Century Gothic" panose="020B0502020202020204" pitchFamily="34" charset="0"/>
                </a:rPr>
                <a:t>Support Channel</a:t>
              </a:r>
            </a:p>
          </p:txBody>
        </p:sp>
        <p:sp>
          <p:nvSpPr>
            <p:cNvPr id="12" name="Rectangle 11">
              <a:extLst>
                <a:ext uri="{FF2B5EF4-FFF2-40B4-BE49-F238E27FC236}">
                  <a16:creationId xmlns:a16="http://schemas.microsoft.com/office/drawing/2014/main" id="{55E08998-5A74-48C3-9EE9-F370F6995ADF}"/>
                </a:ext>
              </a:extLst>
            </p:cNvPr>
            <p:cNvSpPr>
              <a:spLocks noChangeArrowheads="1"/>
            </p:cNvSpPr>
            <p:nvPr/>
          </p:nvSpPr>
          <p:spPr bwMode="auto">
            <a:xfrm>
              <a:off x="3349625" y="2212975"/>
              <a:ext cx="1230313"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spcBef>
                  <a:spcPts val="1425"/>
                </a:spcBef>
                <a:buClr>
                  <a:srgbClr val="000000"/>
                </a:buClr>
                <a:buSzPct val="100000"/>
                <a:buFont typeface="Times New Roman" panose="02020603050405020304" pitchFamily="18" charset="0"/>
                <a:tabLst>
                  <a:tab pos="449263" algn="l"/>
                  <a:tab pos="898525" algn="l"/>
                </a:tabLst>
                <a:defRPr sz="2800">
                  <a:solidFill>
                    <a:srgbClr val="5A5A5A"/>
                  </a:solidFill>
                  <a:latin typeface="Arial" panose="020B0604020202020204" pitchFamily="34" charset="0"/>
                  <a:cs typeface="Noto Sans CJK SC" charset="0"/>
                </a:defRPr>
              </a:lvl1pPr>
              <a:lvl2pPr>
                <a:lnSpc>
                  <a:spcPct val="93000"/>
                </a:lnSpc>
                <a:spcBef>
                  <a:spcPts val="1138"/>
                </a:spcBef>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2pPr>
              <a:lvl3pPr>
                <a:lnSpc>
                  <a:spcPct val="93000"/>
                </a:lnSpc>
                <a:spcBef>
                  <a:spcPts val="850"/>
                </a:spcBef>
                <a:buClr>
                  <a:srgbClr val="000000"/>
                </a:buClr>
                <a:buSzPct val="100000"/>
                <a:buFont typeface="Times New Roman" panose="02020603050405020304" pitchFamily="18" charset="0"/>
                <a:tabLst>
                  <a:tab pos="449263" algn="l"/>
                  <a:tab pos="898525" algn="l"/>
                </a:tabLst>
                <a:defRPr>
                  <a:solidFill>
                    <a:srgbClr val="5A5A5A"/>
                  </a:solidFill>
                  <a:latin typeface="Arial" panose="020B0604020202020204" pitchFamily="34" charset="0"/>
                  <a:cs typeface="Noto Sans CJK SC" charset="0"/>
                </a:defRPr>
              </a:lvl3pPr>
              <a:lvl4pPr>
                <a:lnSpc>
                  <a:spcPct val="93000"/>
                </a:lnSpc>
                <a:spcBef>
                  <a:spcPts val="575"/>
                </a:spcBef>
                <a:buClr>
                  <a:srgbClr val="000000"/>
                </a:buClr>
                <a:buSzPct val="100000"/>
                <a:buFont typeface="Times New Roman" panose="02020603050405020304" pitchFamily="18" charset="0"/>
                <a:tabLst>
                  <a:tab pos="449263" algn="l"/>
                  <a:tab pos="898525" algn="l"/>
                </a:tabLst>
                <a:defRPr sz="1600">
                  <a:solidFill>
                    <a:srgbClr val="5A5A5A"/>
                  </a:solidFill>
                  <a:latin typeface="Arial" panose="020B0604020202020204" pitchFamily="34" charset="0"/>
                  <a:cs typeface="Noto Sans CJK SC" charset="0"/>
                </a:defRPr>
              </a:lvl4pPr>
              <a:lvl5pPr>
                <a:lnSpc>
                  <a:spcPct val="93000"/>
                </a:lnSpc>
                <a:spcBef>
                  <a:spcPts val="288"/>
                </a:spcBef>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9pPr>
            </a:lstStyle>
            <a:p>
              <a:pPr eaLnBrk="1" hangingPunct="1">
                <a:lnSpc>
                  <a:spcPct val="100000"/>
                </a:lnSpc>
                <a:spcBef>
                  <a:spcPct val="0"/>
                </a:spcBef>
              </a:pPr>
              <a:r>
                <a:rPr lang="en-US" altLang="en-US" sz="1100">
                  <a:solidFill>
                    <a:srgbClr val="000000"/>
                  </a:solidFill>
                  <a:latin typeface="Century Gothic" panose="020B0502020202020204" pitchFamily="34" charset="0"/>
                </a:rPr>
                <a:t>Base Channel</a:t>
              </a:r>
            </a:p>
          </p:txBody>
        </p:sp>
        <p:sp>
          <p:nvSpPr>
            <p:cNvPr id="13" name="Rectangle 12">
              <a:extLst>
                <a:ext uri="{FF2B5EF4-FFF2-40B4-BE49-F238E27FC236}">
                  <a16:creationId xmlns:a16="http://schemas.microsoft.com/office/drawing/2014/main" id="{E697429D-F5BA-4C23-8714-083091AAC0A0}"/>
                </a:ext>
              </a:extLst>
            </p:cNvPr>
            <p:cNvSpPr>
              <a:spLocks noChangeArrowheads="1"/>
            </p:cNvSpPr>
            <p:nvPr/>
          </p:nvSpPr>
          <p:spPr bwMode="auto">
            <a:xfrm>
              <a:off x="339724" y="804865"/>
              <a:ext cx="1230313"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spcBef>
                  <a:spcPts val="1425"/>
                </a:spcBef>
                <a:buClr>
                  <a:srgbClr val="000000"/>
                </a:buClr>
                <a:buSzPct val="100000"/>
                <a:buFont typeface="Times New Roman" panose="02020603050405020304" pitchFamily="18" charset="0"/>
                <a:tabLst>
                  <a:tab pos="449263" algn="l"/>
                  <a:tab pos="898525" algn="l"/>
                </a:tabLst>
                <a:defRPr sz="2800">
                  <a:solidFill>
                    <a:srgbClr val="5A5A5A"/>
                  </a:solidFill>
                  <a:latin typeface="Arial" panose="020B0604020202020204" pitchFamily="34" charset="0"/>
                  <a:cs typeface="Noto Sans CJK SC" charset="0"/>
                </a:defRPr>
              </a:lvl1pPr>
              <a:lvl2pPr>
                <a:lnSpc>
                  <a:spcPct val="93000"/>
                </a:lnSpc>
                <a:spcBef>
                  <a:spcPts val="1138"/>
                </a:spcBef>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2pPr>
              <a:lvl3pPr>
                <a:lnSpc>
                  <a:spcPct val="93000"/>
                </a:lnSpc>
                <a:spcBef>
                  <a:spcPts val="850"/>
                </a:spcBef>
                <a:buClr>
                  <a:srgbClr val="000000"/>
                </a:buClr>
                <a:buSzPct val="100000"/>
                <a:buFont typeface="Times New Roman" panose="02020603050405020304" pitchFamily="18" charset="0"/>
                <a:tabLst>
                  <a:tab pos="449263" algn="l"/>
                  <a:tab pos="898525" algn="l"/>
                </a:tabLst>
                <a:defRPr>
                  <a:solidFill>
                    <a:srgbClr val="5A5A5A"/>
                  </a:solidFill>
                  <a:latin typeface="Arial" panose="020B0604020202020204" pitchFamily="34" charset="0"/>
                  <a:cs typeface="Noto Sans CJK SC" charset="0"/>
                </a:defRPr>
              </a:lvl3pPr>
              <a:lvl4pPr>
                <a:lnSpc>
                  <a:spcPct val="93000"/>
                </a:lnSpc>
                <a:spcBef>
                  <a:spcPts val="575"/>
                </a:spcBef>
                <a:buClr>
                  <a:srgbClr val="000000"/>
                </a:buClr>
                <a:buSzPct val="100000"/>
                <a:buFont typeface="Times New Roman" panose="02020603050405020304" pitchFamily="18" charset="0"/>
                <a:tabLst>
                  <a:tab pos="449263" algn="l"/>
                  <a:tab pos="898525" algn="l"/>
                </a:tabLst>
                <a:defRPr sz="1600">
                  <a:solidFill>
                    <a:srgbClr val="5A5A5A"/>
                  </a:solidFill>
                  <a:latin typeface="Arial" panose="020B0604020202020204" pitchFamily="34" charset="0"/>
                  <a:cs typeface="Noto Sans CJK SC" charset="0"/>
                </a:defRPr>
              </a:lvl4pPr>
              <a:lvl5pPr>
                <a:lnSpc>
                  <a:spcPct val="93000"/>
                </a:lnSpc>
                <a:spcBef>
                  <a:spcPts val="288"/>
                </a:spcBef>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9pPr>
            </a:lstStyle>
            <a:p>
              <a:pPr eaLnBrk="1" hangingPunct="1">
                <a:lnSpc>
                  <a:spcPct val="100000"/>
                </a:lnSpc>
                <a:spcBef>
                  <a:spcPct val="0"/>
                </a:spcBef>
              </a:pPr>
              <a:r>
                <a:rPr lang="en-US" altLang="en-US" sz="1100" dirty="0">
                  <a:solidFill>
                    <a:srgbClr val="000000"/>
                  </a:solidFill>
                  <a:latin typeface="Century Gothic" panose="020B0502020202020204" pitchFamily="34" charset="0"/>
                </a:rPr>
                <a:t>End Stopper</a:t>
              </a:r>
            </a:p>
          </p:txBody>
        </p:sp>
        <p:sp>
          <p:nvSpPr>
            <p:cNvPr id="14" name="Rectangle 13">
              <a:extLst>
                <a:ext uri="{FF2B5EF4-FFF2-40B4-BE49-F238E27FC236}">
                  <a16:creationId xmlns:a16="http://schemas.microsoft.com/office/drawing/2014/main" id="{9B8C3D57-8B39-48FA-8476-71678FABE45C}"/>
                </a:ext>
              </a:extLst>
            </p:cNvPr>
            <p:cNvSpPr>
              <a:spLocks noChangeArrowheads="1"/>
            </p:cNvSpPr>
            <p:nvPr/>
          </p:nvSpPr>
          <p:spPr bwMode="auto">
            <a:xfrm>
              <a:off x="2613025" y="2446338"/>
              <a:ext cx="833438"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spcBef>
                  <a:spcPts val="1425"/>
                </a:spcBef>
                <a:buClr>
                  <a:srgbClr val="000000"/>
                </a:buClr>
                <a:buSzPct val="100000"/>
                <a:buFont typeface="Times New Roman" panose="02020603050405020304" pitchFamily="18" charset="0"/>
                <a:tabLst>
                  <a:tab pos="449263" algn="l"/>
                </a:tabLst>
                <a:defRPr sz="2800">
                  <a:solidFill>
                    <a:srgbClr val="5A5A5A"/>
                  </a:solidFill>
                  <a:latin typeface="Arial" panose="020B0604020202020204" pitchFamily="34" charset="0"/>
                  <a:cs typeface="Noto Sans CJK SC" charset="0"/>
                </a:defRPr>
              </a:lvl1pPr>
              <a:lvl2pPr>
                <a:lnSpc>
                  <a:spcPct val="93000"/>
                </a:lnSpc>
                <a:spcBef>
                  <a:spcPts val="1138"/>
                </a:spcBef>
                <a:buClr>
                  <a:srgbClr val="000000"/>
                </a:buClr>
                <a:buSzPct val="100000"/>
                <a:buFont typeface="Times New Roman" panose="02020603050405020304" pitchFamily="18" charset="0"/>
                <a:tabLst>
                  <a:tab pos="449263" algn="l"/>
                </a:tabLst>
                <a:defRPr sz="2000">
                  <a:solidFill>
                    <a:srgbClr val="5A5A5A"/>
                  </a:solidFill>
                  <a:latin typeface="Arial" panose="020B0604020202020204" pitchFamily="34" charset="0"/>
                  <a:cs typeface="Noto Sans CJK SC" charset="0"/>
                </a:defRPr>
              </a:lvl2pPr>
              <a:lvl3pPr>
                <a:lnSpc>
                  <a:spcPct val="93000"/>
                </a:lnSpc>
                <a:spcBef>
                  <a:spcPts val="850"/>
                </a:spcBef>
                <a:buClr>
                  <a:srgbClr val="000000"/>
                </a:buClr>
                <a:buSzPct val="100000"/>
                <a:buFont typeface="Times New Roman" panose="02020603050405020304" pitchFamily="18" charset="0"/>
                <a:tabLst>
                  <a:tab pos="449263" algn="l"/>
                </a:tabLst>
                <a:defRPr>
                  <a:solidFill>
                    <a:srgbClr val="5A5A5A"/>
                  </a:solidFill>
                  <a:latin typeface="Arial" panose="020B0604020202020204" pitchFamily="34" charset="0"/>
                  <a:cs typeface="Noto Sans CJK SC" charset="0"/>
                </a:defRPr>
              </a:lvl3pPr>
              <a:lvl4pPr>
                <a:lnSpc>
                  <a:spcPct val="93000"/>
                </a:lnSpc>
                <a:spcBef>
                  <a:spcPts val="575"/>
                </a:spcBef>
                <a:buClr>
                  <a:srgbClr val="000000"/>
                </a:buClr>
                <a:buSzPct val="100000"/>
                <a:buFont typeface="Times New Roman" panose="02020603050405020304" pitchFamily="18" charset="0"/>
                <a:tabLst>
                  <a:tab pos="449263" algn="l"/>
                </a:tabLst>
                <a:defRPr sz="1600">
                  <a:solidFill>
                    <a:srgbClr val="5A5A5A"/>
                  </a:solidFill>
                  <a:latin typeface="Arial" panose="020B0604020202020204" pitchFamily="34" charset="0"/>
                  <a:cs typeface="Noto Sans CJK SC" charset="0"/>
                </a:defRPr>
              </a:lvl4pPr>
              <a:lvl5pPr>
                <a:lnSpc>
                  <a:spcPct val="93000"/>
                </a:lnSpc>
                <a:spcBef>
                  <a:spcPts val="288"/>
                </a:spcBef>
                <a:buClr>
                  <a:srgbClr val="000000"/>
                </a:buClr>
                <a:buSzPct val="100000"/>
                <a:buFont typeface="Times New Roman" panose="02020603050405020304" pitchFamily="18" charset="0"/>
                <a:tabLst>
                  <a:tab pos="449263" algn="l"/>
                </a:tabLst>
                <a:defRPr sz="2000">
                  <a:solidFill>
                    <a:srgbClr val="5A5A5A"/>
                  </a:solidFill>
                  <a:latin typeface="Arial" panose="020B0604020202020204" pitchFamily="34" charset="0"/>
                  <a:cs typeface="Noto Sans CJK SC" charset="0"/>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Lst>
                <a:defRPr sz="2000">
                  <a:solidFill>
                    <a:srgbClr val="5A5A5A"/>
                  </a:solidFill>
                  <a:latin typeface="Arial" panose="020B0604020202020204" pitchFamily="34" charset="0"/>
                  <a:cs typeface="Noto Sans CJK SC" charset="0"/>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Lst>
                <a:defRPr sz="2000">
                  <a:solidFill>
                    <a:srgbClr val="5A5A5A"/>
                  </a:solidFill>
                  <a:latin typeface="Arial" panose="020B0604020202020204" pitchFamily="34" charset="0"/>
                  <a:cs typeface="Noto Sans CJK SC" charset="0"/>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Lst>
                <a:defRPr sz="2000">
                  <a:solidFill>
                    <a:srgbClr val="5A5A5A"/>
                  </a:solidFill>
                  <a:latin typeface="Arial" panose="020B0604020202020204" pitchFamily="34" charset="0"/>
                  <a:cs typeface="Noto Sans CJK SC" charset="0"/>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Lst>
                <a:defRPr sz="2000">
                  <a:solidFill>
                    <a:srgbClr val="5A5A5A"/>
                  </a:solidFill>
                  <a:latin typeface="Arial" panose="020B0604020202020204" pitchFamily="34" charset="0"/>
                  <a:cs typeface="Noto Sans CJK SC" charset="0"/>
                </a:defRPr>
              </a:lvl9pPr>
            </a:lstStyle>
            <a:p>
              <a:pPr eaLnBrk="1" hangingPunct="1">
                <a:lnSpc>
                  <a:spcPct val="100000"/>
                </a:lnSpc>
                <a:spcBef>
                  <a:spcPct val="0"/>
                </a:spcBef>
              </a:pPr>
              <a:r>
                <a:rPr lang="en-US" altLang="en-US" sz="1100">
                  <a:solidFill>
                    <a:srgbClr val="000000"/>
                  </a:solidFill>
                  <a:latin typeface="Century Gothic" panose="020B0502020202020204" pitchFamily="34" charset="0"/>
                </a:rPr>
                <a:t>Side Rail</a:t>
              </a:r>
            </a:p>
          </p:txBody>
        </p:sp>
        <p:cxnSp>
          <p:nvCxnSpPr>
            <p:cNvPr id="15" name="AutoShape 11">
              <a:extLst>
                <a:ext uri="{FF2B5EF4-FFF2-40B4-BE49-F238E27FC236}">
                  <a16:creationId xmlns:a16="http://schemas.microsoft.com/office/drawing/2014/main" id="{89D77F35-7BCF-47C1-A937-5F04646B0DDE}"/>
                </a:ext>
              </a:extLst>
            </p:cNvPr>
            <p:cNvCxnSpPr>
              <a:cxnSpLocks noChangeShapeType="1"/>
            </p:cNvCxnSpPr>
            <p:nvPr/>
          </p:nvCxnSpPr>
          <p:spPr bwMode="auto">
            <a:xfrm>
              <a:off x="881063" y="2108200"/>
              <a:ext cx="930275" cy="554038"/>
            </a:xfrm>
            <a:prstGeom prst="straightConnector1">
              <a:avLst/>
            </a:prstGeom>
            <a:noFill/>
            <a:ln w="19080">
              <a:solidFill>
                <a:srgbClr val="FFC000"/>
              </a:solidFill>
              <a:round/>
              <a:headEnd/>
              <a:tailEnd type="triangle" w="med" len="med"/>
            </a:ln>
            <a:effectLst>
              <a:outerShdw dist="20160" dir="5400000" algn="ctr" rotWithShape="0">
                <a:srgbClr val="000000">
                  <a:alpha val="38033"/>
                </a:srgbClr>
              </a:outerShdw>
            </a:effectLst>
            <a:extLst>
              <a:ext uri="{909E8E84-426E-40DD-AFC4-6F175D3DCCD1}">
                <a14:hiddenFill xmlns:a14="http://schemas.microsoft.com/office/drawing/2010/main">
                  <a:noFill/>
                </a14:hiddenFill>
              </a:ext>
            </a:extLst>
          </p:spPr>
        </p:cxnSp>
        <p:cxnSp>
          <p:nvCxnSpPr>
            <p:cNvPr id="16" name="AutoShape 12">
              <a:extLst>
                <a:ext uri="{FF2B5EF4-FFF2-40B4-BE49-F238E27FC236}">
                  <a16:creationId xmlns:a16="http://schemas.microsoft.com/office/drawing/2014/main" id="{F40EC89A-0763-4579-8C14-90AE4D034ECC}"/>
                </a:ext>
              </a:extLst>
            </p:cNvPr>
            <p:cNvCxnSpPr>
              <a:cxnSpLocks noChangeShapeType="1"/>
            </p:cNvCxnSpPr>
            <p:nvPr/>
          </p:nvCxnSpPr>
          <p:spPr bwMode="auto">
            <a:xfrm>
              <a:off x="852488" y="2386013"/>
              <a:ext cx="230187" cy="554037"/>
            </a:xfrm>
            <a:prstGeom prst="straightConnector1">
              <a:avLst/>
            </a:prstGeom>
            <a:noFill/>
            <a:ln w="19080">
              <a:solidFill>
                <a:srgbClr val="FFC000"/>
              </a:solidFill>
              <a:round/>
              <a:headEnd/>
              <a:tailEnd type="triangle" w="med" len="med"/>
            </a:ln>
            <a:effectLst>
              <a:outerShdw dist="20160" dir="5400000" algn="ctr" rotWithShape="0">
                <a:srgbClr val="000000">
                  <a:alpha val="38033"/>
                </a:srgbClr>
              </a:outerShdw>
            </a:effectLst>
            <a:extLst>
              <a:ext uri="{909E8E84-426E-40DD-AFC4-6F175D3DCCD1}">
                <a14:hiddenFill xmlns:a14="http://schemas.microsoft.com/office/drawing/2010/main">
                  <a:noFill/>
                </a14:hiddenFill>
              </a:ext>
            </a:extLst>
          </p:spPr>
        </p:cxnSp>
        <p:cxnSp>
          <p:nvCxnSpPr>
            <p:cNvPr id="17" name="AutoShape 13">
              <a:extLst>
                <a:ext uri="{FF2B5EF4-FFF2-40B4-BE49-F238E27FC236}">
                  <a16:creationId xmlns:a16="http://schemas.microsoft.com/office/drawing/2014/main" id="{719082FF-343B-4176-A0DA-131E5642FE08}"/>
                </a:ext>
              </a:extLst>
            </p:cNvPr>
            <p:cNvCxnSpPr>
              <a:cxnSpLocks noChangeShapeType="1"/>
            </p:cNvCxnSpPr>
            <p:nvPr/>
          </p:nvCxnSpPr>
          <p:spPr bwMode="auto">
            <a:xfrm>
              <a:off x="3297238" y="1970088"/>
              <a:ext cx="341312" cy="277812"/>
            </a:xfrm>
            <a:prstGeom prst="straightConnector1">
              <a:avLst/>
            </a:prstGeom>
            <a:noFill/>
            <a:ln w="19080">
              <a:solidFill>
                <a:srgbClr val="FFC000"/>
              </a:solidFill>
              <a:round/>
              <a:headEnd/>
              <a:tailEnd type="triangle" w="med" len="med"/>
            </a:ln>
            <a:effectLst>
              <a:outerShdw dist="20160" dir="5400000" algn="ctr" rotWithShape="0">
                <a:srgbClr val="000000">
                  <a:alpha val="38033"/>
                </a:srgbClr>
              </a:outerShdw>
            </a:effectLst>
            <a:extLst>
              <a:ext uri="{909E8E84-426E-40DD-AFC4-6F175D3DCCD1}">
                <a14:hiddenFill xmlns:a14="http://schemas.microsoft.com/office/drawing/2010/main">
                  <a:noFill/>
                </a14:hiddenFill>
              </a:ext>
            </a:extLst>
          </p:spPr>
        </p:cxnSp>
        <p:cxnSp>
          <p:nvCxnSpPr>
            <p:cNvPr id="18" name="AutoShape 14">
              <a:extLst>
                <a:ext uri="{FF2B5EF4-FFF2-40B4-BE49-F238E27FC236}">
                  <a16:creationId xmlns:a16="http://schemas.microsoft.com/office/drawing/2014/main" id="{9EB4A704-FCED-4A92-B1AF-6FF914ADDF8F}"/>
                </a:ext>
              </a:extLst>
            </p:cNvPr>
            <p:cNvCxnSpPr>
              <a:cxnSpLocks noChangeShapeType="1"/>
            </p:cNvCxnSpPr>
            <p:nvPr/>
          </p:nvCxnSpPr>
          <p:spPr bwMode="auto">
            <a:xfrm>
              <a:off x="1255713" y="1882775"/>
              <a:ext cx="1470025" cy="561975"/>
            </a:xfrm>
            <a:prstGeom prst="straightConnector1">
              <a:avLst/>
            </a:prstGeom>
            <a:noFill/>
            <a:ln w="19080">
              <a:solidFill>
                <a:srgbClr val="FFC000"/>
              </a:solidFill>
              <a:round/>
              <a:headEnd/>
              <a:tailEnd type="triangle" w="med" len="med"/>
            </a:ln>
            <a:effectLst>
              <a:outerShdw dist="20160" dir="5400000" algn="ctr" rotWithShape="0">
                <a:srgbClr val="000000">
                  <a:alpha val="38033"/>
                </a:srgbClr>
              </a:outerShdw>
            </a:effectLst>
            <a:extLst>
              <a:ext uri="{909E8E84-426E-40DD-AFC4-6F175D3DCCD1}">
                <a14:hiddenFill xmlns:a14="http://schemas.microsoft.com/office/drawing/2010/main">
                  <a:noFill/>
                </a14:hiddenFill>
              </a:ext>
            </a:extLst>
          </p:spPr>
        </p:cxnSp>
        <p:cxnSp>
          <p:nvCxnSpPr>
            <p:cNvPr id="19" name="AutoShape 15">
              <a:extLst>
                <a:ext uri="{FF2B5EF4-FFF2-40B4-BE49-F238E27FC236}">
                  <a16:creationId xmlns:a16="http://schemas.microsoft.com/office/drawing/2014/main" id="{0CD57D5F-1D9F-40FF-8109-6C7E8437882E}"/>
                </a:ext>
              </a:extLst>
            </p:cNvPr>
            <p:cNvCxnSpPr>
              <a:cxnSpLocks noChangeShapeType="1"/>
            </p:cNvCxnSpPr>
            <p:nvPr/>
          </p:nvCxnSpPr>
          <p:spPr bwMode="auto">
            <a:xfrm flipV="1">
              <a:off x="666750" y="1360488"/>
              <a:ext cx="95250" cy="569912"/>
            </a:xfrm>
            <a:prstGeom prst="straightConnector1">
              <a:avLst/>
            </a:prstGeom>
            <a:noFill/>
            <a:ln w="19080">
              <a:solidFill>
                <a:srgbClr val="FFC000"/>
              </a:solidFill>
              <a:round/>
              <a:headEnd/>
              <a:tailEnd type="triangle" w="med" len="med"/>
            </a:ln>
            <a:effectLst>
              <a:outerShdw dist="20160" dir="5400000" algn="ctr" rotWithShape="0">
                <a:srgbClr val="000000">
                  <a:alpha val="38033"/>
                </a:srgbClr>
              </a:outerShdw>
            </a:effectLst>
            <a:extLst>
              <a:ext uri="{909E8E84-426E-40DD-AFC4-6F175D3DCCD1}">
                <a14:hiddenFill xmlns:a14="http://schemas.microsoft.com/office/drawing/2010/main">
                  <a:noFill/>
                </a14:hiddenFill>
              </a:ext>
            </a:extLst>
          </p:spPr>
        </p:cxnSp>
        <p:sp>
          <p:nvSpPr>
            <p:cNvPr id="20" name="Rectangle 19">
              <a:extLst>
                <a:ext uri="{FF2B5EF4-FFF2-40B4-BE49-F238E27FC236}">
                  <a16:creationId xmlns:a16="http://schemas.microsoft.com/office/drawing/2014/main" id="{E0464B4A-F61E-42BC-A01F-0DC6A88BE53F}"/>
                </a:ext>
              </a:extLst>
            </p:cNvPr>
            <p:cNvSpPr>
              <a:spLocks noChangeArrowheads="1"/>
            </p:cNvSpPr>
            <p:nvPr/>
          </p:nvSpPr>
          <p:spPr bwMode="auto">
            <a:xfrm>
              <a:off x="1339850" y="846138"/>
              <a:ext cx="1230313"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spcBef>
                  <a:spcPts val="1425"/>
                </a:spcBef>
                <a:buClr>
                  <a:srgbClr val="000000"/>
                </a:buClr>
                <a:buSzPct val="100000"/>
                <a:buFont typeface="Times New Roman" panose="02020603050405020304" pitchFamily="18" charset="0"/>
                <a:tabLst>
                  <a:tab pos="449263" algn="l"/>
                  <a:tab pos="898525" algn="l"/>
                </a:tabLst>
                <a:defRPr sz="2800">
                  <a:solidFill>
                    <a:srgbClr val="5A5A5A"/>
                  </a:solidFill>
                  <a:latin typeface="Arial" panose="020B0604020202020204" pitchFamily="34" charset="0"/>
                  <a:cs typeface="Noto Sans CJK SC" charset="0"/>
                </a:defRPr>
              </a:lvl1pPr>
              <a:lvl2pPr>
                <a:lnSpc>
                  <a:spcPct val="93000"/>
                </a:lnSpc>
                <a:spcBef>
                  <a:spcPts val="1138"/>
                </a:spcBef>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2pPr>
              <a:lvl3pPr>
                <a:lnSpc>
                  <a:spcPct val="93000"/>
                </a:lnSpc>
                <a:spcBef>
                  <a:spcPts val="850"/>
                </a:spcBef>
                <a:buClr>
                  <a:srgbClr val="000000"/>
                </a:buClr>
                <a:buSzPct val="100000"/>
                <a:buFont typeface="Times New Roman" panose="02020603050405020304" pitchFamily="18" charset="0"/>
                <a:tabLst>
                  <a:tab pos="449263" algn="l"/>
                  <a:tab pos="898525" algn="l"/>
                </a:tabLst>
                <a:defRPr>
                  <a:solidFill>
                    <a:srgbClr val="5A5A5A"/>
                  </a:solidFill>
                  <a:latin typeface="Arial" panose="020B0604020202020204" pitchFamily="34" charset="0"/>
                  <a:cs typeface="Noto Sans CJK SC" charset="0"/>
                </a:defRPr>
              </a:lvl3pPr>
              <a:lvl4pPr>
                <a:lnSpc>
                  <a:spcPct val="93000"/>
                </a:lnSpc>
                <a:spcBef>
                  <a:spcPts val="575"/>
                </a:spcBef>
                <a:buClr>
                  <a:srgbClr val="000000"/>
                </a:buClr>
                <a:buSzPct val="100000"/>
                <a:buFont typeface="Times New Roman" panose="02020603050405020304" pitchFamily="18" charset="0"/>
                <a:tabLst>
                  <a:tab pos="449263" algn="l"/>
                  <a:tab pos="898525" algn="l"/>
                </a:tabLst>
                <a:defRPr sz="1600">
                  <a:solidFill>
                    <a:srgbClr val="5A5A5A"/>
                  </a:solidFill>
                  <a:latin typeface="Arial" panose="020B0604020202020204" pitchFamily="34" charset="0"/>
                  <a:cs typeface="Noto Sans CJK SC" charset="0"/>
                </a:defRPr>
              </a:lvl4pPr>
              <a:lvl5pPr>
                <a:lnSpc>
                  <a:spcPct val="93000"/>
                </a:lnSpc>
                <a:spcBef>
                  <a:spcPts val="288"/>
                </a:spcBef>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9pPr>
            </a:lstStyle>
            <a:p>
              <a:pPr eaLnBrk="1" hangingPunct="1">
                <a:lnSpc>
                  <a:spcPct val="100000"/>
                </a:lnSpc>
                <a:spcBef>
                  <a:spcPct val="0"/>
                </a:spcBef>
              </a:pPr>
              <a:r>
                <a:rPr lang="en-US" altLang="en-US" sz="1100">
                  <a:solidFill>
                    <a:srgbClr val="000000"/>
                  </a:solidFill>
                  <a:latin typeface="Century Gothic" panose="020B0502020202020204" pitchFamily="34" charset="0"/>
                </a:rPr>
                <a:t>Coil Clamp</a:t>
              </a:r>
            </a:p>
          </p:txBody>
        </p:sp>
        <p:cxnSp>
          <p:nvCxnSpPr>
            <p:cNvPr id="21" name="AutoShape 17">
              <a:extLst>
                <a:ext uri="{FF2B5EF4-FFF2-40B4-BE49-F238E27FC236}">
                  <a16:creationId xmlns:a16="http://schemas.microsoft.com/office/drawing/2014/main" id="{77551F25-0418-4695-AE06-050D620969DC}"/>
                </a:ext>
              </a:extLst>
            </p:cNvPr>
            <p:cNvCxnSpPr>
              <a:cxnSpLocks noChangeShapeType="1"/>
            </p:cNvCxnSpPr>
            <p:nvPr/>
          </p:nvCxnSpPr>
          <p:spPr bwMode="auto">
            <a:xfrm flipV="1">
              <a:off x="1763713" y="1108075"/>
              <a:ext cx="47625" cy="485775"/>
            </a:xfrm>
            <a:prstGeom prst="straightConnector1">
              <a:avLst/>
            </a:prstGeom>
            <a:noFill/>
            <a:ln w="19080">
              <a:solidFill>
                <a:srgbClr val="FFC000"/>
              </a:solidFill>
              <a:round/>
              <a:headEnd/>
              <a:tailEnd type="triangle" w="med" len="med"/>
            </a:ln>
            <a:effectLst>
              <a:outerShdw dist="20160" dir="5400000" algn="ctr" rotWithShape="0">
                <a:srgbClr val="000000">
                  <a:alpha val="38033"/>
                </a:srgbClr>
              </a:outerShdw>
            </a:effectLst>
            <a:extLst>
              <a:ext uri="{909E8E84-426E-40DD-AFC4-6F175D3DCCD1}">
                <a14:hiddenFill xmlns:a14="http://schemas.microsoft.com/office/drawing/2010/main">
                  <a:noFill/>
                </a14:hiddenFill>
              </a:ext>
            </a:extLst>
          </p:spPr>
        </p:cxnSp>
        <p:sp>
          <p:nvSpPr>
            <p:cNvPr id="22" name="Rectangle 21">
              <a:extLst>
                <a:ext uri="{FF2B5EF4-FFF2-40B4-BE49-F238E27FC236}">
                  <a16:creationId xmlns:a16="http://schemas.microsoft.com/office/drawing/2014/main" id="{A243F540-B43A-43F6-8616-66975DB86C22}"/>
                </a:ext>
              </a:extLst>
            </p:cNvPr>
            <p:cNvSpPr>
              <a:spLocks noChangeArrowheads="1"/>
            </p:cNvSpPr>
            <p:nvPr/>
          </p:nvSpPr>
          <p:spPr bwMode="auto">
            <a:xfrm>
              <a:off x="3227711" y="382875"/>
              <a:ext cx="1230311" cy="257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spcBef>
                  <a:spcPts val="1425"/>
                </a:spcBef>
                <a:buClr>
                  <a:srgbClr val="000000"/>
                </a:buClr>
                <a:buSzPct val="100000"/>
                <a:buFont typeface="Times New Roman" panose="02020603050405020304" pitchFamily="18" charset="0"/>
                <a:tabLst>
                  <a:tab pos="449263" algn="l"/>
                  <a:tab pos="898525" algn="l"/>
                </a:tabLst>
                <a:defRPr sz="2800">
                  <a:solidFill>
                    <a:srgbClr val="5A5A5A"/>
                  </a:solidFill>
                  <a:latin typeface="Arial" panose="020B0604020202020204" pitchFamily="34" charset="0"/>
                  <a:cs typeface="Noto Sans CJK SC" charset="0"/>
                </a:defRPr>
              </a:lvl1pPr>
              <a:lvl2pPr>
                <a:lnSpc>
                  <a:spcPct val="93000"/>
                </a:lnSpc>
                <a:spcBef>
                  <a:spcPts val="1138"/>
                </a:spcBef>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2pPr>
              <a:lvl3pPr>
                <a:lnSpc>
                  <a:spcPct val="93000"/>
                </a:lnSpc>
                <a:spcBef>
                  <a:spcPts val="850"/>
                </a:spcBef>
                <a:buClr>
                  <a:srgbClr val="000000"/>
                </a:buClr>
                <a:buSzPct val="100000"/>
                <a:buFont typeface="Times New Roman" panose="02020603050405020304" pitchFamily="18" charset="0"/>
                <a:tabLst>
                  <a:tab pos="449263" algn="l"/>
                  <a:tab pos="898525" algn="l"/>
                </a:tabLst>
                <a:defRPr>
                  <a:solidFill>
                    <a:srgbClr val="5A5A5A"/>
                  </a:solidFill>
                  <a:latin typeface="Arial" panose="020B0604020202020204" pitchFamily="34" charset="0"/>
                  <a:cs typeface="Noto Sans CJK SC" charset="0"/>
                </a:defRPr>
              </a:lvl3pPr>
              <a:lvl4pPr>
                <a:lnSpc>
                  <a:spcPct val="93000"/>
                </a:lnSpc>
                <a:spcBef>
                  <a:spcPts val="575"/>
                </a:spcBef>
                <a:buClr>
                  <a:srgbClr val="000000"/>
                </a:buClr>
                <a:buSzPct val="100000"/>
                <a:buFont typeface="Times New Roman" panose="02020603050405020304" pitchFamily="18" charset="0"/>
                <a:tabLst>
                  <a:tab pos="449263" algn="l"/>
                  <a:tab pos="898525" algn="l"/>
                </a:tabLst>
                <a:defRPr sz="1600">
                  <a:solidFill>
                    <a:srgbClr val="5A5A5A"/>
                  </a:solidFill>
                  <a:latin typeface="Arial" panose="020B0604020202020204" pitchFamily="34" charset="0"/>
                  <a:cs typeface="Noto Sans CJK SC" charset="0"/>
                </a:defRPr>
              </a:lvl4pPr>
              <a:lvl5pPr>
                <a:lnSpc>
                  <a:spcPct val="93000"/>
                </a:lnSpc>
                <a:spcBef>
                  <a:spcPts val="288"/>
                </a:spcBef>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Lst>
                <a:defRPr sz="2000">
                  <a:solidFill>
                    <a:srgbClr val="5A5A5A"/>
                  </a:solidFill>
                  <a:latin typeface="Arial" panose="020B0604020202020204" pitchFamily="34" charset="0"/>
                  <a:cs typeface="Noto Sans CJK SC" charset="0"/>
                </a:defRPr>
              </a:lvl9pPr>
            </a:lstStyle>
            <a:p>
              <a:pPr eaLnBrk="1" hangingPunct="1">
                <a:lnSpc>
                  <a:spcPct val="100000"/>
                </a:lnSpc>
                <a:spcBef>
                  <a:spcPct val="0"/>
                </a:spcBef>
              </a:pPr>
              <a:r>
                <a:rPr lang="en-US" altLang="en-US" sz="1100" dirty="0">
                  <a:solidFill>
                    <a:srgbClr val="000000"/>
                  </a:solidFill>
                  <a:latin typeface="Century Gothic" panose="020B0502020202020204" pitchFamily="34" charset="0"/>
                </a:rPr>
                <a:t>Rubber Isolator</a:t>
              </a:r>
            </a:p>
          </p:txBody>
        </p:sp>
        <p:cxnSp>
          <p:nvCxnSpPr>
            <p:cNvPr id="23" name="AutoShape 19">
              <a:extLst>
                <a:ext uri="{FF2B5EF4-FFF2-40B4-BE49-F238E27FC236}">
                  <a16:creationId xmlns:a16="http://schemas.microsoft.com/office/drawing/2014/main" id="{A7BCDE27-9D2F-4219-9D1C-9AFC7F7B27DF}"/>
                </a:ext>
              </a:extLst>
            </p:cNvPr>
            <p:cNvCxnSpPr>
              <a:cxnSpLocks noChangeShapeType="1"/>
            </p:cNvCxnSpPr>
            <p:nvPr/>
          </p:nvCxnSpPr>
          <p:spPr bwMode="auto">
            <a:xfrm flipV="1">
              <a:off x="4278313" y="957263"/>
              <a:ext cx="1587" cy="655637"/>
            </a:xfrm>
            <a:prstGeom prst="straightConnector1">
              <a:avLst/>
            </a:prstGeom>
            <a:noFill/>
            <a:ln w="19080">
              <a:solidFill>
                <a:srgbClr val="FFC000"/>
              </a:solidFill>
              <a:round/>
              <a:headEnd/>
              <a:tailEnd type="triangle" w="med" len="med"/>
            </a:ln>
            <a:effectLst>
              <a:outerShdw dist="20160" dir="5400000" algn="ctr" rotWithShape="0">
                <a:srgbClr val="000000">
                  <a:alpha val="38033"/>
                </a:srgbClr>
              </a:outerShdw>
            </a:effectLst>
            <a:extLst>
              <a:ext uri="{909E8E84-426E-40DD-AFC4-6F175D3DCCD1}">
                <a14:hiddenFill xmlns:a14="http://schemas.microsoft.com/office/drawing/2010/main">
                  <a:noFill/>
                </a14:hiddenFill>
              </a:ext>
            </a:extLst>
          </p:spPr>
        </p:cxnSp>
      </p:grpSp>
      <p:sp>
        <p:nvSpPr>
          <p:cNvPr id="24" name="Rectangle 23">
            <a:extLst>
              <a:ext uri="{FF2B5EF4-FFF2-40B4-BE49-F238E27FC236}">
                <a16:creationId xmlns:a16="http://schemas.microsoft.com/office/drawing/2014/main" id="{D60EB593-FCCC-4806-9AF4-E43340134FA4}"/>
              </a:ext>
            </a:extLst>
          </p:cNvPr>
          <p:cNvSpPr/>
          <p:nvPr/>
        </p:nvSpPr>
        <p:spPr>
          <a:xfrm>
            <a:off x="194401" y="2520921"/>
            <a:ext cx="8949599" cy="2985433"/>
          </a:xfrm>
          <a:prstGeom prst="rect">
            <a:avLst/>
          </a:prstGeom>
        </p:spPr>
        <p:txBody>
          <a:bodyPr wrap="square">
            <a:spAutoFit/>
          </a:bodyPr>
          <a:lstStyle/>
          <a:p>
            <a:pPr>
              <a:spcBef>
                <a:spcPts val="200"/>
              </a:spcBef>
            </a:pPr>
            <a:r>
              <a:rPr lang="en-US" sz="2400" dirty="0">
                <a:latin typeface="+mj-lt"/>
                <a:ea typeface="Times New Roman" panose="02020603050405020304" pitchFamily="18" charset="0"/>
              </a:rPr>
              <a:t> </a:t>
            </a:r>
            <a:r>
              <a:rPr lang="en-US" sz="2200" b="1" dirty="0">
                <a:ea typeface="Times New Roman" panose="02020603050405020304" pitchFamily="18" charset="0"/>
              </a:rPr>
              <a:t>Coil+ fixture</a:t>
            </a:r>
            <a:r>
              <a:rPr lang="en-US" altLang="en-US" sz="2200" dirty="0">
                <a:solidFill>
                  <a:schemeClr val="tx1">
                    <a:lumMod val="75000"/>
                    <a:lumOff val="25000"/>
                  </a:schemeClr>
                </a:solidFill>
              </a:rPr>
              <a:t>(</a:t>
            </a:r>
            <a:r>
              <a:rPr lang="en-US" sz="2200" b="1" dirty="0"/>
              <a:t>US-HiLumi-doc-2478):</a:t>
            </a:r>
            <a:endParaRPr lang="en-US" sz="2200" b="1" dirty="0">
              <a:latin typeface="+mj-lt"/>
              <a:ea typeface="Times New Roman" panose="02020603050405020304" pitchFamily="18" charset="0"/>
            </a:endParaRPr>
          </a:p>
          <a:p>
            <a:pPr marL="742950" lvl="1" indent="-285750">
              <a:spcBef>
                <a:spcPts val="200"/>
              </a:spcBef>
              <a:buFont typeface="Arial" panose="020B0604020202020204" pitchFamily="34" charset="0"/>
              <a:buChar char="•"/>
            </a:pPr>
            <a:r>
              <a:rPr lang="en-US" altLang="en-US" sz="2200" dirty="0">
                <a:solidFill>
                  <a:schemeClr val="tx1">
                    <a:lumMod val="75000"/>
                    <a:lumOff val="25000"/>
                  </a:schemeClr>
                </a:solidFill>
              </a:rPr>
              <a:t>strain is way below the limit of 500 µ</a:t>
            </a:r>
            <a:r>
              <a:rPr lang="el-GR" altLang="en-US" sz="2200" dirty="0">
                <a:solidFill>
                  <a:schemeClr val="tx1">
                    <a:lumMod val="75000"/>
                    <a:lumOff val="25000"/>
                  </a:schemeClr>
                </a:solidFill>
              </a:rPr>
              <a:t>ε</a:t>
            </a:r>
            <a:r>
              <a:rPr lang="en-US" altLang="en-US" sz="2200" dirty="0">
                <a:solidFill>
                  <a:schemeClr val="tx1">
                    <a:lumMod val="75000"/>
                    <a:lumOff val="25000"/>
                  </a:schemeClr>
                </a:solidFill>
              </a:rPr>
              <a:t> with the current fixture design under 10g loads</a:t>
            </a:r>
          </a:p>
          <a:p>
            <a:pPr lvl="1">
              <a:spcBef>
                <a:spcPts val="200"/>
              </a:spcBef>
            </a:pPr>
            <a:endParaRPr lang="en-US" altLang="en-US" sz="2200" dirty="0">
              <a:solidFill>
                <a:schemeClr val="tx1">
                  <a:lumMod val="75000"/>
                  <a:lumOff val="25000"/>
                </a:schemeClr>
              </a:solidFill>
            </a:endParaRPr>
          </a:p>
          <a:p>
            <a:pPr marL="0" lvl="1">
              <a:spcBef>
                <a:spcPts val="200"/>
              </a:spcBef>
            </a:pPr>
            <a:r>
              <a:rPr lang="en-US" sz="2200" b="1" dirty="0">
                <a:latin typeface="+mj-lt"/>
                <a:ea typeface="Times New Roman" panose="02020603050405020304" pitchFamily="18" charset="0"/>
              </a:rPr>
              <a:t>Magnet + fixture </a:t>
            </a:r>
            <a:r>
              <a:rPr lang="en-US" sz="2200" dirty="0">
                <a:ea typeface="Times New Roman" panose="02020603050405020304" pitchFamily="18" charset="0"/>
              </a:rPr>
              <a:t>(</a:t>
            </a:r>
            <a:r>
              <a:rPr lang="en-US" sz="2200" b="1" dirty="0"/>
              <a:t>US-HiLumi-doc-838, US-HiLumi-doc-3259</a:t>
            </a:r>
            <a:r>
              <a:rPr lang="en-US" sz="2200" dirty="0">
                <a:ea typeface="Times New Roman" panose="02020603050405020304" pitchFamily="18" charset="0"/>
              </a:rPr>
              <a:t>) </a:t>
            </a:r>
            <a:r>
              <a:rPr lang="en-US" sz="2200" b="1" dirty="0">
                <a:latin typeface="+mj-lt"/>
                <a:ea typeface="Times New Roman" panose="02020603050405020304" pitchFamily="18" charset="0"/>
              </a:rPr>
              <a:t>:</a:t>
            </a:r>
          </a:p>
          <a:p>
            <a:pPr marL="742950" lvl="1" indent="-285750">
              <a:spcBef>
                <a:spcPts val="200"/>
              </a:spcBef>
              <a:buFont typeface="Arial" panose="020B0604020202020204" pitchFamily="34" charset="0"/>
              <a:buChar char="•"/>
            </a:pPr>
            <a:r>
              <a:rPr lang="en-US" sz="2200" dirty="0"/>
              <a:t>Axial compressive strain at coil ends remains unchanged at 10g</a:t>
            </a:r>
            <a:endParaRPr lang="en-US" sz="2200" b="1" dirty="0">
              <a:latin typeface="+mj-lt"/>
              <a:ea typeface="Times New Roman" panose="02020603050405020304" pitchFamily="18" charset="0"/>
            </a:endParaRPr>
          </a:p>
          <a:p>
            <a:pPr marL="742950" lvl="1" indent="-285750">
              <a:spcBef>
                <a:spcPts val="200"/>
              </a:spcBef>
              <a:buFont typeface="Arial" panose="020B0604020202020204" pitchFamily="34" charset="0"/>
              <a:buChar char="•"/>
            </a:pPr>
            <a:r>
              <a:rPr lang="en-US" sz="2200" dirty="0">
                <a:latin typeface="+mj-lt"/>
                <a:ea typeface="Times New Roman" panose="02020603050405020304" pitchFamily="18" charset="0"/>
              </a:rPr>
              <a:t>Separation of the outer yoke blocks is predicted to start at 10g</a:t>
            </a:r>
          </a:p>
          <a:p>
            <a:pPr marL="742950" lvl="1" indent="-285750">
              <a:spcBef>
                <a:spcPts val="200"/>
              </a:spcBef>
              <a:buFont typeface="Arial" panose="020B0604020202020204" pitchFamily="34" charset="0"/>
              <a:buChar char="•"/>
            </a:pPr>
            <a:r>
              <a:rPr lang="en-US" sz="2200" dirty="0">
                <a:latin typeface="+mj-lt"/>
                <a:ea typeface="Times New Roman" panose="02020603050405020304" pitchFamily="18" charset="0"/>
              </a:rPr>
              <a:t>Structure separation is the driver of </a:t>
            </a:r>
            <a:r>
              <a:rPr lang="en-US" sz="2200">
                <a:latin typeface="+mj-lt"/>
                <a:ea typeface="Times New Roman" panose="02020603050405020304" pitchFamily="18" charset="0"/>
              </a:rPr>
              <a:t>shock requirements (5g)</a:t>
            </a:r>
            <a:endParaRPr lang="en-US" sz="2200" dirty="0">
              <a:latin typeface="+mj-lt"/>
              <a:ea typeface="Times New Roman" panose="02020603050405020304" pitchFamily="18" charset="0"/>
            </a:endParaRPr>
          </a:p>
        </p:txBody>
      </p:sp>
      <p:sp>
        <p:nvSpPr>
          <p:cNvPr id="25" name="TextBox 24">
            <a:extLst>
              <a:ext uri="{FF2B5EF4-FFF2-40B4-BE49-F238E27FC236}">
                <a16:creationId xmlns:a16="http://schemas.microsoft.com/office/drawing/2014/main" id="{EF596CF4-8E3A-4EEF-B334-A6CFDCEF889E}"/>
              </a:ext>
            </a:extLst>
          </p:cNvPr>
          <p:cNvSpPr txBox="1"/>
          <p:nvPr/>
        </p:nvSpPr>
        <p:spPr>
          <a:xfrm>
            <a:off x="133529" y="3999880"/>
            <a:ext cx="3723863" cy="369332"/>
          </a:xfrm>
          <a:prstGeom prst="rect">
            <a:avLst/>
          </a:prstGeom>
          <a:noFill/>
        </p:spPr>
        <p:txBody>
          <a:bodyPr wrap="square" rtlCol="0">
            <a:spAutoFit/>
          </a:bodyPr>
          <a:lstStyle/>
          <a:p>
            <a:r>
              <a:rPr lang="en-US" altLang="en-US" dirty="0">
                <a:solidFill>
                  <a:schemeClr val="tx1">
                    <a:lumMod val="75000"/>
                    <a:lumOff val="25000"/>
                  </a:schemeClr>
                </a:solidFill>
                <a:latin typeface="+mj-lt"/>
              </a:rPr>
              <a:t>.</a:t>
            </a:r>
            <a:endParaRPr lang="en-US" dirty="0">
              <a:solidFill>
                <a:schemeClr val="tx1">
                  <a:lumMod val="75000"/>
                  <a:lumOff val="25000"/>
                </a:schemeClr>
              </a:solidFill>
              <a:latin typeface="+mj-lt"/>
            </a:endParaRPr>
          </a:p>
        </p:txBody>
      </p:sp>
      <p:pic>
        <p:nvPicPr>
          <p:cNvPr id="26" name="Picture 25" descr="C:\Users\cozz\Desktop\view 4.jpg">
            <a:extLst>
              <a:ext uri="{FF2B5EF4-FFF2-40B4-BE49-F238E27FC236}">
                <a16:creationId xmlns:a16="http://schemas.microsoft.com/office/drawing/2014/main" id="{84D0ACA7-0FB0-4A3A-A37E-0A44C331EAD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214218" y="897213"/>
            <a:ext cx="4764417" cy="1610745"/>
          </a:xfrm>
          <a:prstGeom prst="rect">
            <a:avLst/>
          </a:prstGeom>
          <a:noFill/>
          <a:ln>
            <a:noFill/>
          </a:ln>
        </p:spPr>
      </p:pic>
      <p:sp>
        <p:nvSpPr>
          <p:cNvPr id="3" name="Slide Number Placeholder 2">
            <a:extLst>
              <a:ext uri="{FF2B5EF4-FFF2-40B4-BE49-F238E27FC236}">
                <a16:creationId xmlns:a16="http://schemas.microsoft.com/office/drawing/2014/main" id="{F44B9458-CB2B-4F79-85C1-63018447DA64}"/>
              </a:ext>
            </a:extLst>
          </p:cNvPr>
          <p:cNvSpPr>
            <a:spLocks noGrp="1"/>
          </p:cNvSpPr>
          <p:nvPr>
            <p:ph type="sldNum" sz="quarter" idx="12"/>
          </p:nvPr>
        </p:nvSpPr>
        <p:spPr/>
        <p:txBody>
          <a:bodyPr/>
          <a:lstStyle/>
          <a:p>
            <a:fld id="{BFDCA1C4-9514-7B4F-976F-D92F7E296653}" type="slidenum">
              <a:rPr lang="fr-FR" smtClean="0"/>
              <a:pPr/>
              <a:t>6</a:t>
            </a:fld>
            <a:endParaRPr lang="fr-FR"/>
          </a:p>
        </p:txBody>
      </p:sp>
      <p:sp>
        <p:nvSpPr>
          <p:cNvPr id="7" name="Footer Placeholder 6">
            <a:extLst>
              <a:ext uri="{FF2B5EF4-FFF2-40B4-BE49-F238E27FC236}">
                <a16:creationId xmlns:a16="http://schemas.microsoft.com/office/drawing/2014/main" id="{64B017E6-74BD-43E1-AF79-B62455F239B3}"/>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146704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D0FBC9-ABE9-4862-800A-F67E8C80FF02}"/>
              </a:ext>
            </a:extLst>
          </p:cNvPr>
          <p:cNvSpPr txBox="1">
            <a:spLocks/>
          </p:cNvSpPr>
          <p:nvPr/>
        </p:nvSpPr>
        <p:spPr>
          <a:xfrm>
            <a:off x="612000" y="180000"/>
            <a:ext cx="7920000" cy="720000"/>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a:t>Shock measurements: accelerometers</a:t>
            </a:r>
          </a:p>
        </p:txBody>
      </p:sp>
      <p:sp>
        <p:nvSpPr>
          <p:cNvPr id="5" name="Content Placeholder 5">
            <a:extLst>
              <a:ext uri="{FF2B5EF4-FFF2-40B4-BE49-F238E27FC236}">
                <a16:creationId xmlns:a16="http://schemas.microsoft.com/office/drawing/2014/main" id="{DE6A451E-5F8C-439F-A362-6486ACC87CA3}"/>
              </a:ext>
            </a:extLst>
          </p:cNvPr>
          <p:cNvSpPr txBox="1">
            <a:spLocks/>
          </p:cNvSpPr>
          <p:nvPr/>
        </p:nvSpPr>
        <p:spPr>
          <a:xfrm>
            <a:off x="292292" y="747421"/>
            <a:ext cx="3657539" cy="2448272"/>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2000" dirty="0"/>
              <a:t>GP1L </a:t>
            </a:r>
            <a:r>
              <a:rPr lang="en-US" sz="2000" dirty="0" err="1"/>
              <a:t>Senseware</a:t>
            </a:r>
            <a:r>
              <a:rPr lang="en-US" sz="2000" dirty="0"/>
              <a:t> </a:t>
            </a:r>
          </a:p>
          <a:p>
            <a:pPr marL="285750" indent="-285750">
              <a:buFont typeface="Arial" panose="020B0604020202020204" pitchFamily="34" charset="0"/>
              <a:buChar char="•"/>
            </a:pPr>
            <a:r>
              <a:rPr lang="en-US" sz="2000" dirty="0"/>
              <a:t>g range up to 6.7 g</a:t>
            </a:r>
          </a:p>
          <a:p>
            <a:pPr marL="285750" indent="-285750">
              <a:buFont typeface="Arial" panose="020B0604020202020204" pitchFamily="34" charset="0"/>
              <a:buChar char="•"/>
            </a:pPr>
            <a:r>
              <a:rPr lang="en-US" sz="2000" dirty="0"/>
              <a:t>Sample rate 100 Hz</a:t>
            </a:r>
          </a:p>
          <a:p>
            <a:pPr marL="285750" indent="-285750">
              <a:buFont typeface="Arial" panose="020B0604020202020204" pitchFamily="34" charset="0"/>
              <a:buChar char="•"/>
            </a:pPr>
            <a:r>
              <a:rPr lang="en-US" sz="2000" dirty="0"/>
              <a:t>Frequency response 50 Hz</a:t>
            </a:r>
          </a:p>
          <a:p>
            <a:pPr marL="285750" indent="-285750">
              <a:buFont typeface="Arial" panose="020B0604020202020204" pitchFamily="34" charset="0"/>
              <a:buChar char="•"/>
            </a:pPr>
            <a:r>
              <a:rPr lang="en-US" sz="2000" dirty="0"/>
              <a:t>Event recorded if &gt; 3g. event is 1 sec long (0.3 sec before and 0.7 sec after)</a:t>
            </a:r>
          </a:p>
          <a:p>
            <a:pPr marL="285750" indent="-285750">
              <a:buFont typeface="Arial" panose="020B0604020202020204" pitchFamily="34" charset="0"/>
              <a:buChar char="•"/>
            </a:pPr>
            <a:endParaRPr lang="en-US" sz="2000" dirty="0"/>
          </a:p>
        </p:txBody>
      </p:sp>
      <p:grpSp>
        <p:nvGrpSpPr>
          <p:cNvPr id="7" name="Group 6">
            <a:extLst>
              <a:ext uri="{FF2B5EF4-FFF2-40B4-BE49-F238E27FC236}">
                <a16:creationId xmlns:a16="http://schemas.microsoft.com/office/drawing/2014/main" id="{E181B98D-F98D-4EA1-82B8-B0EDDF209C0B}"/>
              </a:ext>
            </a:extLst>
          </p:cNvPr>
          <p:cNvGrpSpPr/>
          <p:nvPr/>
        </p:nvGrpSpPr>
        <p:grpSpPr>
          <a:xfrm>
            <a:off x="4150257" y="911859"/>
            <a:ext cx="4896543" cy="5155561"/>
            <a:chOff x="4938626" y="752267"/>
            <a:chExt cx="4785977" cy="5307491"/>
          </a:xfrm>
        </p:grpSpPr>
        <p:sp>
          <p:nvSpPr>
            <p:cNvPr id="9" name="Content Placeholder 5">
              <a:extLst>
                <a:ext uri="{FF2B5EF4-FFF2-40B4-BE49-F238E27FC236}">
                  <a16:creationId xmlns:a16="http://schemas.microsoft.com/office/drawing/2014/main" id="{8AAFF9BC-640F-4DB8-85ED-535433C17E8F}"/>
                </a:ext>
              </a:extLst>
            </p:cNvPr>
            <p:cNvSpPr txBox="1">
              <a:spLocks/>
            </p:cNvSpPr>
            <p:nvPr/>
          </p:nvSpPr>
          <p:spPr>
            <a:xfrm>
              <a:off x="4938626" y="752267"/>
              <a:ext cx="4785977" cy="2724023"/>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2000" dirty="0"/>
                <a:t>SLAMSTICK E, X and C</a:t>
              </a:r>
            </a:p>
            <a:p>
              <a:pPr marL="285750" indent="-285750">
                <a:buFont typeface="Arial" panose="020B0604020202020204" pitchFamily="34" charset="0"/>
                <a:buChar char="•"/>
              </a:pPr>
              <a:r>
                <a:rPr lang="en-US" sz="2000" dirty="0"/>
                <a:t>Piezoelectric and a Digital capacitive (DC-MEMS)</a:t>
              </a:r>
            </a:p>
            <a:p>
              <a:pPr marL="285750" indent="-285750">
                <a:buFont typeface="Arial" panose="020B0604020202020204" pitchFamily="34" charset="0"/>
                <a:buChar char="•"/>
              </a:pPr>
              <a:r>
                <a:rPr lang="en-US" sz="2000" dirty="0"/>
                <a:t>g range up to 40 g and 25 g</a:t>
              </a:r>
            </a:p>
            <a:p>
              <a:pPr marL="285750" indent="-285750">
                <a:buFont typeface="Arial" panose="020B0604020202020204" pitchFamily="34" charset="0"/>
                <a:buChar char="•"/>
              </a:pPr>
              <a:r>
                <a:rPr lang="en-US" sz="2000" dirty="0"/>
                <a:t>Sample rate up 20 kHz or 3.2 kHz</a:t>
              </a:r>
            </a:p>
            <a:p>
              <a:pPr marL="285750" indent="-285750">
                <a:buFont typeface="Arial" panose="020B0604020202020204" pitchFamily="34" charset="0"/>
                <a:buChar char="•"/>
              </a:pPr>
              <a:r>
                <a:rPr lang="en-US" sz="2000" dirty="0"/>
                <a:t>Frequency response up to 2000 Hz or 500 Hz </a:t>
              </a:r>
            </a:p>
          </p:txBody>
        </p:sp>
        <p:pic>
          <p:nvPicPr>
            <p:cNvPr id="10" name="Picture 9">
              <a:extLst>
                <a:ext uri="{FF2B5EF4-FFF2-40B4-BE49-F238E27FC236}">
                  <a16:creationId xmlns:a16="http://schemas.microsoft.com/office/drawing/2014/main" id="{D92F1949-3FCA-4837-AC2C-3CCE2A8E0C25}"/>
                </a:ext>
              </a:extLst>
            </p:cNvPr>
            <p:cNvPicPr/>
            <p:nvPr/>
          </p:nvPicPr>
          <p:blipFill rotWithShape="1">
            <a:blip r:embed="rId2" cstate="print">
              <a:extLst>
                <a:ext uri="{28A0092B-C50C-407E-A947-70E740481C1C}">
                  <a14:useLocalDpi xmlns:a14="http://schemas.microsoft.com/office/drawing/2010/main"/>
                </a:ext>
              </a:extLst>
            </a:blip>
            <a:srcRect l="18718" r="32124"/>
            <a:stretch/>
          </p:blipFill>
          <p:spPr>
            <a:xfrm>
              <a:off x="8098309" y="3773735"/>
              <a:ext cx="1172302" cy="2286023"/>
            </a:xfrm>
            <a:prstGeom prst="rect">
              <a:avLst/>
            </a:prstGeom>
          </p:spPr>
        </p:pic>
      </p:grpSp>
      <p:pic>
        <p:nvPicPr>
          <p:cNvPr id="11" name="Picture 10">
            <a:extLst>
              <a:ext uri="{FF2B5EF4-FFF2-40B4-BE49-F238E27FC236}">
                <a16:creationId xmlns:a16="http://schemas.microsoft.com/office/drawing/2014/main" id="{485CA6EA-3453-4F23-A73C-B9FD1F6DC1A5}"/>
              </a:ext>
            </a:extLst>
          </p:cNvPr>
          <p:cNvPicPr>
            <a:picLocks noChangeAspect="1"/>
          </p:cNvPicPr>
          <p:nvPr/>
        </p:nvPicPr>
        <p:blipFill>
          <a:blip r:embed="rId3"/>
          <a:stretch>
            <a:fillRect/>
          </a:stretch>
        </p:blipFill>
        <p:spPr>
          <a:xfrm>
            <a:off x="957279" y="3312917"/>
            <a:ext cx="2327564" cy="1429789"/>
          </a:xfrm>
          <a:prstGeom prst="rect">
            <a:avLst/>
          </a:prstGeom>
        </p:spPr>
      </p:pic>
      <p:sp>
        <p:nvSpPr>
          <p:cNvPr id="12" name="TextBox 11">
            <a:extLst>
              <a:ext uri="{FF2B5EF4-FFF2-40B4-BE49-F238E27FC236}">
                <a16:creationId xmlns:a16="http://schemas.microsoft.com/office/drawing/2014/main" id="{35B1D4C8-9B97-4E1D-B2B5-66C62BA3E8F4}"/>
              </a:ext>
            </a:extLst>
          </p:cNvPr>
          <p:cNvSpPr txBox="1"/>
          <p:nvPr/>
        </p:nvSpPr>
        <p:spPr>
          <a:xfrm>
            <a:off x="4329904" y="4218546"/>
            <a:ext cx="4808119" cy="923330"/>
          </a:xfrm>
          <a:prstGeom prst="rect">
            <a:avLst/>
          </a:prstGeom>
          <a:noFill/>
        </p:spPr>
        <p:txBody>
          <a:bodyPr wrap="square" rtlCol="0">
            <a:spAutoFit/>
          </a:bodyPr>
          <a:lstStyle/>
          <a:p>
            <a:pPr marL="285750" indent="-285750">
              <a:buFont typeface="Arial" panose="020B0604020202020204" pitchFamily="34" charset="0"/>
              <a:buChar char="•"/>
            </a:pPr>
            <a:r>
              <a:rPr lang="en-US" dirty="0"/>
              <a:t>From FNAL coil 115</a:t>
            </a:r>
          </a:p>
          <a:p>
            <a:pPr marL="285750" indent="-285750">
              <a:buFont typeface="Arial" panose="020B0604020202020204" pitchFamily="34" charset="0"/>
              <a:buChar char="•"/>
            </a:pPr>
            <a:r>
              <a:rPr lang="en-US" dirty="0"/>
              <a:t>From BNL coil 206</a:t>
            </a:r>
          </a:p>
          <a:p>
            <a:pPr marL="285750" indent="-285750">
              <a:buFont typeface="Arial" panose="020B0604020202020204" pitchFamily="34" charset="0"/>
              <a:buChar char="•"/>
            </a:pPr>
            <a:r>
              <a:rPr lang="en-US" dirty="0"/>
              <a:t>From magnet MQXFA03 </a:t>
            </a:r>
          </a:p>
        </p:txBody>
      </p:sp>
      <p:sp>
        <p:nvSpPr>
          <p:cNvPr id="6" name="Slide Number Placeholder 5">
            <a:extLst>
              <a:ext uri="{FF2B5EF4-FFF2-40B4-BE49-F238E27FC236}">
                <a16:creationId xmlns:a16="http://schemas.microsoft.com/office/drawing/2014/main" id="{871F5159-5363-4565-99B3-38C5394947E6}"/>
              </a:ext>
            </a:extLst>
          </p:cNvPr>
          <p:cNvSpPr>
            <a:spLocks noGrp="1"/>
          </p:cNvSpPr>
          <p:nvPr>
            <p:ph type="sldNum" sz="quarter" idx="12"/>
          </p:nvPr>
        </p:nvSpPr>
        <p:spPr/>
        <p:txBody>
          <a:bodyPr/>
          <a:lstStyle/>
          <a:p>
            <a:fld id="{BFDCA1C4-9514-7B4F-976F-D92F7E296653}" type="slidenum">
              <a:rPr lang="fr-FR" smtClean="0"/>
              <a:pPr/>
              <a:t>7</a:t>
            </a:fld>
            <a:endParaRPr lang="fr-FR"/>
          </a:p>
        </p:txBody>
      </p:sp>
      <p:sp>
        <p:nvSpPr>
          <p:cNvPr id="8" name="Footer Placeholder 7">
            <a:extLst>
              <a:ext uri="{FF2B5EF4-FFF2-40B4-BE49-F238E27FC236}">
                <a16:creationId xmlns:a16="http://schemas.microsoft.com/office/drawing/2014/main" id="{115E69FB-A71D-4519-9512-9A81AB139DFD}"/>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3453763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0421C7-6C59-4279-8848-ADDCB61CC1AB}"/>
              </a:ext>
            </a:extLst>
          </p:cNvPr>
          <p:cNvPicPr>
            <a:picLocks noChangeAspect="1"/>
          </p:cNvPicPr>
          <p:nvPr/>
        </p:nvPicPr>
        <p:blipFill>
          <a:blip r:embed="rId2"/>
          <a:stretch>
            <a:fillRect/>
          </a:stretch>
        </p:blipFill>
        <p:spPr>
          <a:xfrm>
            <a:off x="207819" y="2708920"/>
            <a:ext cx="3546762" cy="3068960"/>
          </a:xfrm>
          <a:prstGeom prst="rect">
            <a:avLst/>
          </a:prstGeom>
        </p:spPr>
      </p:pic>
      <p:sp>
        <p:nvSpPr>
          <p:cNvPr id="6" name="TextBox 5">
            <a:extLst>
              <a:ext uri="{FF2B5EF4-FFF2-40B4-BE49-F238E27FC236}">
                <a16:creationId xmlns:a16="http://schemas.microsoft.com/office/drawing/2014/main" id="{8C5366F4-0755-495D-9DE0-212D1454A123}"/>
              </a:ext>
            </a:extLst>
          </p:cNvPr>
          <p:cNvSpPr txBox="1"/>
          <p:nvPr/>
        </p:nvSpPr>
        <p:spPr>
          <a:xfrm>
            <a:off x="346321" y="1296233"/>
            <a:ext cx="2896947" cy="646331"/>
          </a:xfrm>
          <a:prstGeom prst="rect">
            <a:avLst/>
          </a:prstGeom>
          <a:noFill/>
        </p:spPr>
        <p:txBody>
          <a:bodyPr wrap="none" rtlCol="0">
            <a:spAutoFit/>
          </a:bodyPr>
          <a:lstStyle/>
          <a:p>
            <a:pPr marL="285750" indent="-285750">
              <a:buFont typeface="Arial" panose="020B0604020202020204" pitchFamily="34" charset="0"/>
              <a:buChar char="•"/>
            </a:pPr>
            <a:r>
              <a:rPr lang="en-US" dirty="0"/>
              <a:t>Entire trip in a snapshot</a:t>
            </a:r>
          </a:p>
          <a:p>
            <a:pPr marL="285750" indent="-285750">
              <a:buFont typeface="Arial" panose="020B0604020202020204" pitchFamily="34" charset="0"/>
              <a:buChar char="•"/>
            </a:pPr>
            <a:r>
              <a:rPr lang="en-US" dirty="0"/>
              <a:t>21 days lifetime</a:t>
            </a:r>
          </a:p>
        </p:txBody>
      </p:sp>
      <p:pic>
        <p:nvPicPr>
          <p:cNvPr id="7" name="Picture 6">
            <a:extLst>
              <a:ext uri="{FF2B5EF4-FFF2-40B4-BE49-F238E27FC236}">
                <a16:creationId xmlns:a16="http://schemas.microsoft.com/office/drawing/2014/main" id="{DF30B82F-59E3-4441-A3A2-44B7844FF656}"/>
              </a:ext>
            </a:extLst>
          </p:cNvPr>
          <p:cNvPicPr>
            <a:picLocks noChangeAspect="1"/>
          </p:cNvPicPr>
          <p:nvPr/>
        </p:nvPicPr>
        <p:blipFill>
          <a:blip r:embed="rId3"/>
          <a:stretch>
            <a:fillRect/>
          </a:stretch>
        </p:blipFill>
        <p:spPr>
          <a:xfrm>
            <a:off x="4277472" y="2708920"/>
            <a:ext cx="4409328" cy="3554185"/>
          </a:xfrm>
          <a:prstGeom prst="rect">
            <a:avLst/>
          </a:prstGeom>
        </p:spPr>
      </p:pic>
      <p:sp>
        <p:nvSpPr>
          <p:cNvPr id="8" name="TextBox 7">
            <a:extLst>
              <a:ext uri="{FF2B5EF4-FFF2-40B4-BE49-F238E27FC236}">
                <a16:creationId xmlns:a16="http://schemas.microsoft.com/office/drawing/2014/main" id="{4DA12701-6308-46D7-8260-AEBE3172325A}"/>
              </a:ext>
            </a:extLst>
          </p:cNvPr>
          <p:cNvSpPr txBox="1"/>
          <p:nvPr/>
        </p:nvSpPr>
        <p:spPr>
          <a:xfrm>
            <a:off x="4894228" y="1209342"/>
            <a:ext cx="373921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Probe high frequency shocks, vibration analysis</a:t>
            </a:r>
          </a:p>
          <a:p>
            <a:pPr marL="285750" indent="-285750">
              <a:buFont typeface="Arial" panose="020B0604020202020204" pitchFamily="34" charset="0"/>
              <a:buChar char="•"/>
            </a:pPr>
            <a:r>
              <a:rPr lang="en-US" dirty="0"/>
              <a:t>2 days lifetime</a:t>
            </a:r>
          </a:p>
          <a:p>
            <a:pPr marL="285750" indent="-285750">
              <a:buFont typeface="Arial" panose="020B0604020202020204" pitchFamily="34" charset="0"/>
              <a:buChar char="•"/>
            </a:pPr>
            <a:r>
              <a:rPr lang="en-US" dirty="0"/>
              <a:t>7 days with external battery depending on the settings</a:t>
            </a:r>
          </a:p>
        </p:txBody>
      </p:sp>
      <p:sp>
        <p:nvSpPr>
          <p:cNvPr id="9" name="Title 1">
            <a:extLst>
              <a:ext uri="{FF2B5EF4-FFF2-40B4-BE49-F238E27FC236}">
                <a16:creationId xmlns:a16="http://schemas.microsoft.com/office/drawing/2014/main" id="{AC332766-B127-4C55-84E9-D007C5671EDF}"/>
              </a:ext>
            </a:extLst>
          </p:cNvPr>
          <p:cNvSpPr txBox="1">
            <a:spLocks noGrp="1"/>
          </p:cNvSpPr>
          <p:nvPr>
            <p:ph type="title"/>
          </p:nvPr>
        </p:nvSpPr>
        <p:spPr>
          <a:xfrm>
            <a:off x="612775" y="179388"/>
            <a:ext cx="7918450" cy="720725"/>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a:t>Shock measurements: accelerometers</a:t>
            </a:r>
          </a:p>
        </p:txBody>
      </p:sp>
      <p:sp>
        <p:nvSpPr>
          <p:cNvPr id="2" name="TextBox 1">
            <a:extLst>
              <a:ext uri="{FF2B5EF4-FFF2-40B4-BE49-F238E27FC236}">
                <a16:creationId xmlns:a16="http://schemas.microsoft.com/office/drawing/2014/main" id="{E61FF360-8D9D-4231-8F84-9E9E8C5C5587}"/>
              </a:ext>
            </a:extLst>
          </p:cNvPr>
          <p:cNvSpPr txBox="1"/>
          <p:nvPr/>
        </p:nvSpPr>
        <p:spPr>
          <a:xfrm>
            <a:off x="968326" y="785481"/>
            <a:ext cx="2025747" cy="461665"/>
          </a:xfrm>
          <a:prstGeom prst="rect">
            <a:avLst/>
          </a:prstGeom>
          <a:noFill/>
        </p:spPr>
        <p:txBody>
          <a:bodyPr wrap="none" rtlCol="0">
            <a:spAutoFit/>
          </a:bodyPr>
          <a:lstStyle/>
          <a:p>
            <a:r>
              <a:rPr lang="en-US" sz="2400" b="1" dirty="0"/>
              <a:t>GP1L device</a:t>
            </a:r>
          </a:p>
        </p:txBody>
      </p:sp>
      <p:sp>
        <p:nvSpPr>
          <p:cNvPr id="10" name="TextBox 9">
            <a:extLst>
              <a:ext uri="{FF2B5EF4-FFF2-40B4-BE49-F238E27FC236}">
                <a16:creationId xmlns:a16="http://schemas.microsoft.com/office/drawing/2014/main" id="{17D263CB-9A81-493F-A37A-57C88D52D11D}"/>
              </a:ext>
            </a:extLst>
          </p:cNvPr>
          <p:cNvSpPr txBox="1"/>
          <p:nvPr/>
        </p:nvSpPr>
        <p:spPr>
          <a:xfrm>
            <a:off x="5152089" y="820989"/>
            <a:ext cx="3023585" cy="461665"/>
          </a:xfrm>
          <a:prstGeom prst="rect">
            <a:avLst/>
          </a:prstGeom>
          <a:noFill/>
        </p:spPr>
        <p:txBody>
          <a:bodyPr wrap="none" rtlCol="0">
            <a:spAutoFit/>
          </a:bodyPr>
          <a:lstStyle/>
          <a:p>
            <a:r>
              <a:rPr lang="en-US" sz="2400" b="1" dirty="0"/>
              <a:t>SLAMSTICK device</a:t>
            </a:r>
          </a:p>
        </p:txBody>
      </p:sp>
      <p:sp>
        <p:nvSpPr>
          <p:cNvPr id="11" name="Slide Number Placeholder 10">
            <a:extLst>
              <a:ext uri="{FF2B5EF4-FFF2-40B4-BE49-F238E27FC236}">
                <a16:creationId xmlns:a16="http://schemas.microsoft.com/office/drawing/2014/main" id="{F11D7065-39A9-4AA8-95DD-E18B502802AF}"/>
              </a:ext>
            </a:extLst>
          </p:cNvPr>
          <p:cNvSpPr>
            <a:spLocks noGrp="1"/>
          </p:cNvSpPr>
          <p:nvPr>
            <p:ph type="sldNum" sz="quarter" idx="12"/>
          </p:nvPr>
        </p:nvSpPr>
        <p:spPr/>
        <p:txBody>
          <a:bodyPr/>
          <a:lstStyle/>
          <a:p>
            <a:fld id="{BFDCA1C4-9514-7B4F-976F-D92F7E296653}" type="slidenum">
              <a:rPr lang="fr-FR" smtClean="0"/>
              <a:pPr/>
              <a:t>8</a:t>
            </a:fld>
            <a:endParaRPr lang="fr-FR"/>
          </a:p>
        </p:txBody>
      </p:sp>
      <p:sp>
        <p:nvSpPr>
          <p:cNvPr id="12" name="Footer Placeholder 11">
            <a:extLst>
              <a:ext uri="{FF2B5EF4-FFF2-40B4-BE49-F238E27FC236}">
                <a16:creationId xmlns:a16="http://schemas.microsoft.com/office/drawing/2014/main" id="{AE7C30FC-37D5-47F6-B815-D6E91C48BA93}"/>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282703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3BD06-1208-4ACF-A92D-010361E9A027}"/>
              </a:ext>
            </a:extLst>
          </p:cNvPr>
          <p:cNvSpPr>
            <a:spLocks noGrp="1"/>
          </p:cNvSpPr>
          <p:nvPr>
            <p:ph type="title"/>
          </p:nvPr>
        </p:nvSpPr>
        <p:spPr>
          <a:xfrm>
            <a:off x="766800" y="111875"/>
            <a:ext cx="7920000" cy="720000"/>
          </a:xfrm>
        </p:spPr>
        <p:txBody>
          <a:bodyPr/>
          <a:lstStyle/>
          <a:p>
            <a:r>
              <a:rPr lang="en-US" dirty="0"/>
              <a:t>AUP coil and magnet shipment mitigations</a:t>
            </a:r>
          </a:p>
        </p:txBody>
      </p:sp>
      <p:sp>
        <p:nvSpPr>
          <p:cNvPr id="5" name="TextBox 4">
            <a:extLst>
              <a:ext uri="{FF2B5EF4-FFF2-40B4-BE49-F238E27FC236}">
                <a16:creationId xmlns:a16="http://schemas.microsoft.com/office/drawing/2014/main" id="{7E0EC82B-B918-4F3F-8416-BA92E027BAF2}"/>
              </a:ext>
            </a:extLst>
          </p:cNvPr>
          <p:cNvSpPr txBox="1"/>
          <p:nvPr/>
        </p:nvSpPr>
        <p:spPr>
          <a:xfrm>
            <a:off x="283300" y="802462"/>
            <a:ext cx="6373356" cy="3662541"/>
          </a:xfrm>
          <a:prstGeom prst="rect">
            <a:avLst/>
          </a:prstGeom>
          <a:noFill/>
        </p:spPr>
        <p:txBody>
          <a:bodyPr wrap="square" rtlCol="0">
            <a:spAutoFit/>
          </a:bodyPr>
          <a:lstStyle/>
          <a:p>
            <a:pPr marL="285750" indent="-285750">
              <a:buFont typeface="Arial" panose="020B0604020202020204" pitchFamily="34" charset="0"/>
              <a:buChar char="•"/>
            </a:pPr>
            <a:r>
              <a:rPr lang="en-US" sz="2200" dirty="0"/>
              <a:t>Air ride truck </a:t>
            </a:r>
          </a:p>
          <a:p>
            <a:pPr marL="285750" indent="-285750">
              <a:buFont typeface="Arial" panose="020B0604020202020204" pitchFamily="34" charset="0"/>
              <a:buChar char="•"/>
            </a:pPr>
            <a:r>
              <a:rPr lang="en-US" sz="2200" dirty="0"/>
              <a:t>Dedicated full truck load</a:t>
            </a:r>
          </a:p>
          <a:p>
            <a:pPr marL="285750" indent="-285750">
              <a:buFont typeface="Arial" panose="020B0604020202020204" pitchFamily="34" charset="0"/>
              <a:buChar char="•"/>
            </a:pPr>
            <a:r>
              <a:rPr lang="en-US" sz="2200" dirty="0"/>
              <a:t>5g and 10g shock watches on the crate</a:t>
            </a:r>
          </a:p>
          <a:p>
            <a:pPr marL="285750" indent="-285750">
              <a:buFont typeface="Arial" panose="020B0604020202020204" pitchFamily="34" charset="0"/>
              <a:buChar char="•"/>
            </a:pPr>
            <a:r>
              <a:rPr lang="en-US" sz="2200" dirty="0"/>
              <a:t>Dedicated handling and shipping rigid fixtures </a:t>
            </a:r>
          </a:p>
          <a:p>
            <a:pPr marL="285750" indent="-285750">
              <a:buFont typeface="Arial" panose="020B0604020202020204" pitchFamily="34" charset="0"/>
              <a:buChar char="•"/>
            </a:pPr>
            <a:r>
              <a:rPr lang="en-US" sz="2200" dirty="0"/>
              <a:t>Shock measuring devices: a minimum of 2 devices per shipment</a:t>
            </a:r>
          </a:p>
          <a:p>
            <a:pPr marL="742950" lvl="1" indent="-285750">
              <a:buFont typeface="Arial" panose="020B0604020202020204" pitchFamily="34" charset="0"/>
              <a:buChar char="•"/>
            </a:pPr>
            <a:r>
              <a:rPr lang="en-US" sz="2000" dirty="0"/>
              <a:t>4 accelerometers per coil: 2 GP1L + 2 </a:t>
            </a:r>
            <a:r>
              <a:rPr lang="en-US" sz="2000" dirty="0" err="1"/>
              <a:t>slamstick</a:t>
            </a:r>
            <a:r>
              <a:rPr lang="en-US" sz="2000" dirty="0"/>
              <a:t> on fixture clamps</a:t>
            </a:r>
          </a:p>
          <a:p>
            <a:pPr marL="742950" lvl="1" indent="-285750">
              <a:buFont typeface="Arial" panose="020B0604020202020204" pitchFamily="34" charset="0"/>
              <a:buChar char="•"/>
            </a:pPr>
            <a:r>
              <a:rPr lang="en-US" sz="2000" dirty="0"/>
              <a:t>4/5 accelerometers per magnets: 2 GP1L + 2 </a:t>
            </a:r>
            <a:r>
              <a:rPr lang="en-US" sz="2000" dirty="0" err="1"/>
              <a:t>slamstick</a:t>
            </a:r>
            <a:r>
              <a:rPr lang="en-US" sz="2000" dirty="0"/>
              <a:t> on fixture clamps + 1 </a:t>
            </a:r>
            <a:r>
              <a:rPr lang="en-US" sz="2000" dirty="0" err="1"/>
              <a:t>slamstick</a:t>
            </a:r>
            <a:r>
              <a:rPr lang="en-US" sz="2000" dirty="0"/>
              <a:t> on magnet end plate</a:t>
            </a:r>
          </a:p>
        </p:txBody>
      </p:sp>
      <p:pic>
        <p:nvPicPr>
          <p:cNvPr id="6" name="8E7FD47E-672B-42AA-9580-121520F1313D" descr="5345E42F-8D90-4FB4-98E1-D880E182CDEF@lbl">
            <a:extLst>
              <a:ext uri="{FF2B5EF4-FFF2-40B4-BE49-F238E27FC236}">
                <a16:creationId xmlns:a16="http://schemas.microsoft.com/office/drawing/2014/main" id="{20DFDC30-7CAB-44A7-9DFE-85C00030D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5321" y="1520392"/>
            <a:ext cx="2347516" cy="17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BB79E3E-D215-4D7B-B716-6D8F3A1B55FF}"/>
              </a:ext>
            </a:extLst>
          </p:cNvPr>
          <p:cNvSpPr txBox="1"/>
          <p:nvPr/>
        </p:nvSpPr>
        <p:spPr>
          <a:xfrm>
            <a:off x="28992" y="5143555"/>
            <a:ext cx="9071055" cy="132343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1"/>
            <a:r>
              <a:rPr lang="en-US" sz="2000" dirty="0">
                <a:latin typeface="Calibri" panose="020F0502020204030204" pitchFamily="34" charset="0"/>
                <a:cs typeface="Calibri" panose="020F0502020204030204" pitchFamily="34" charset="0"/>
              </a:rPr>
              <a:t>- shock thresholds defined in the requirements have large margins  </a:t>
            </a:r>
          </a:p>
          <a:p>
            <a:pPr lvl="1"/>
            <a:r>
              <a:rPr lang="en-US" sz="2000" dirty="0">
                <a:latin typeface="Calibri" panose="020F0502020204030204" pitchFamily="34" charset="0"/>
                <a:cs typeface="Calibri" panose="020F0502020204030204" pitchFamily="34" charset="0"/>
              </a:rPr>
              <a:t>- If shocks above requirements are observed on coil (10g) or magnet (5g)</a:t>
            </a:r>
          </a:p>
          <a:p>
            <a:pPr marL="1828800" lvl="3" indent="-457200">
              <a:buClr>
                <a:schemeClr val="accent6"/>
              </a:buClr>
              <a:buFont typeface="Wingdings" panose="05000000000000000000" pitchFamily="2" charset="2"/>
              <a:buChar char="§"/>
            </a:pPr>
            <a:r>
              <a:rPr lang="en-US" sz="2000" dirty="0">
                <a:latin typeface="Calibri" panose="020F0502020204030204" pitchFamily="34" charset="0"/>
                <a:cs typeface="Calibri" panose="020F0502020204030204" pitchFamily="34" charset="0"/>
              </a:rPr>
              <a:t>Coil/magnet is quarantined</a:t>
            </a:r>
          </a:p>
          <a:p>
            <a:pPr marL="1828800" lvl="3" indent="-457200">
              <a:buClr>
                <a:schemeClr val="accent6"/>
              </a:buClr>
              <a:buFont typeface="Wingdings" panose="05000000000000000000" pitchFamily="2" charset="2"/>
              <a:buChar char="§"/>
            </a:pPr>
            <a:r>
              <a:rPr lang="en-US" sz="2000" dirty="0">
                <a:latin typeface="Calibri" panose="020F0502020204030204" pitchFamily="34" charset="0"/>
                <a:cs typeface="Calibri" panose="020F0502020204030204" pitchFamily="34" charset="0"/>
              </a:rPr>
              <a:t>An investigation is performed  </a:t>
            </a:r>
          </a:p>
        </p:txBody>
      </p:sp>
      <p:sp>
        <p:nvSpPr>
          <p:cNvPr id="8" name="TextBox 7">
            <a:extLst>
              <a:ext uri="{FF2B5EF4-FFF2-40B4-BE49-F238E27FC236}">
                <a16:creationId xmlns:a16="http://schemas.microsoft.com/office/drawing/2014/main" id="{3446A591-0BA0-4605-AEF4-BACEB076F566}"/>
              </a:ext>
            </a:extLst>
          </p:cNvPr>
          <p:cNvSpPr txBox="1"/>
          <p:nvPr/>
        </p:nvSpPr>
        <p:spPr>
          <a:xfrm>
            <a:off x="249629" y="4606624"/>
            <a:ext cx="8511946" cy="369332"/>
          </a:xfrm>
          <a:prstGeom prst="rect">
            <a:avLst/>
          </a:prstGeom>
          <a:noFill/>
        </p:spPr>
        <p:txBody>
          <a:bodyPr wrap="none" rtlCol="0">
            <a:spAutoFit/>
          </a:bodyPr>
          <a:lstStyle/>
          <a:p>
            <a:r>
              <a:rPr lang="en-US" b="1" dirty="0"/>
              <a:t>All those procedures are implemented in the FNAL, BNL and LBNL travelers</a:t>
            </a:r>
          </a:p>
        </p:txBody>
      </p:sp>
      <p:sp>
        <p:nvSpPr>
          <p:cNvPr id="9" name="Slide Number Placeholder 8">
            <a:extLst>
              <a:ext uri="{FF2B5EF4-FFF2-40B4-BE49-F238E27FC236}">
                <a16:creationId xmlns:a16="http://schemas.microsoft.com/office/drawing/2014/main" id="{BAA353EA-496D-4DD7-AB8B-4A30FDF49861}"/>
              </a:ext>
            </a:extLst>
          </p:cNvPr>
          <p:cNvSpPr>
            <a:spLocks noGrp="1"/>
          </p:cNvSpPr>
          <p:nvPr>
            <p:ph type="sldNum" sz="quarter" idx="12"/>
          </p:nvPr>
        </p:nvSpPr>
        <p:spPr/>
        <p:txBody>
          <a:bodyPr/>
          <a:lstStyle/>
          <a:p>
            <a:fld id="{BFDCA1C4-9514-7B4F-976F-D92F7E296653}" type="slidenum">
              <a:rPr lang="fr-FR" smtClean="0"/>
              <a:pPr/>
              <a:t>9</a:t>
            </a:fld>
            <a:endParaRPr lang="fr-FR"/>
          </a:p>
        </p:txBody>
      </p:sp>
      <p:sp>
        <p:nvSpPr>
          <p:cNvPr id="10" name="Footer Placeholder 9">
            <a:extLst>
              <a:ext uri="{FF2B5EF4-FFF2-40B4-BE49-F238E27FC236}">
                <a16:creationId xmlns:a16="http://schemas.microsoft.com/office/drawing/2014/main" id="{405A9D41-FDB6-4BA0-8E98-06D5DE09C620}"/>
              </a:ext>
            </a:extLst>
          </p:cNvPr>
          <p:cNvSpPr>
            <a:spLocks noGrp="1"/>
          </p:cNvSpPr>
          <p:nvPr>
            <p:ph type="ftr" sz="quarter" idx="3"/>
          </p:nvPr>
        </p:nvSpPr>
        <p:spPr/>
        <p:txBody>
          <a:bodyPr/>
          <a:lstStyle/>
          <a:p>
            <a:r>
              <a:rPr lang="en-US"/>
              <a:t>HL-LHC AUP Rebaseline DOE Rev.  – Dec. 13th–15th 2022</a:t>
            </a:r>
            <a:endParaRPr lang="en-GB" dirty="0"/>
          </a:p>
        </p:txBody>
      </p:sp>
    </p:spTree>
    <p:extLst>
      <p:ext uri="{BB962C8B-B14F-4D97-AF65-F5344CB8AC3E}">
        <p14:creationId xmlns:p14="http://schemas.microsoft.com/office/powerpoint/2010/main" val="3669343197"/>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Props1.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2.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8EF391-2BAD-45F4-B22E-736040720C99}">
  <ds:schemaRefs>
    <ds:schemaRef ds:uri="8946e33d-fd2f-4ae4-8ee9-d90c129cdf9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44004</TotalTime>
  <Words>2187</Words>
  <Application>Microsoft Office PowerPoint</Application>
  <PresentationFormat>On-screen Show (4:3)</PresentationFormat>
  <Paragraphs>277</Paragraphs>
  <Slides>27</Slides>
  <Notes>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4" baseType="lpstr">
      <vt:lpstr>Arial</vt:lpstr>
      <vt:lpstr>Calibri</vt:lpstr>
      <vt:lpstr>Century Gothic</vt:lpstr>
      <vt:lpstr>Times New Roman</vt:lpstr>
      <vt:lpstr>Wingdings</vt:lpstr>
      <vt:lpstr>Thème Office</vt:lpstr>
      <vt:lpstr>Graph</vt:lpstr>
      <vt:lpstr>Magnets 302.2 - MQXFA Shipping Requirements and Execution </vt:lpstr>
      <vt:lpstr>Outline</vt:lpstr>
      <vt:lpstr>PowerPoint Presentation</vt:lpstr>
      <vt:lpstr>PowerPoint Presentation</vt:lpstr>
      <vt:lpstr>PowerPoint Presentation</vt:lpstr>
      <vt:lpstr>PowerPoint Presentation</vt:lpstr>
      <vt:lpstr>PowerPoint Presentation</vt:lpstr>
      <vt:lpstr>Shock measurements: accelerometers</vt:lpstr>
      <vt:lpstr>AUP coil and magnet shipment mitigations</vt:lpstr>
      <vt:lpstr>AUP shipments: FNAL coil summary</vt:lpstr>
      <vt:lpstr>AUP shipments: BNL coil summary</vt:lpstr>
      <vt:lpstr>PowerPoint Presentation</vt:lpstr>
      <vt:lpstr>10g Inertial Load---Lateral (All parts)</vt:lpstr>
      <vt:lpstr>PowerPoint Presentation</vt:lpstr>
      <vt:lpstr>PowerPoint Presentation</vt:lpstr>
      <vt:lpstr>MQXFA11 accelerometers analysis</vt:lpstr>
      <vt:lpstr>MQXFA11 accelerometers analysis</vt:lpstr>
      <vt:lpstr>MQXFA11 inspection at FNAL</vt:lpstr>
      <vt:lpstr>Computational analysis on MQXFA11 </vt:lpstr>
      <vt:lpstr>Shipment risks (RT-302-2-01-012)</vt:lpstr>
      <vt:lpstr>Conclusions</vt:lpstr>
      <vt:lpstr>Extra slides</vt:lpstr>
      <vt:lpstr>PowerPoint Presentation</vt:lpstr>
      <vt:lpstr>Lesson learned for slamstick devices</vt:lpstr>
      <vt:lpstr>Magnet 11 Gap between yoke blocks at 15 g vertical </vt:lpstr>
      <vt:lpstr>Aliasing</vt:lpstr>
      <vt:lpstr>Q1 coil </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Maria Baldini</cp:lastModifiedBy>
  <cp:revision>911</cp:revision>
  <cp:lastPrinted>2022-07-27T16:38:01Z</cp:lastPrinted>
  <dcterms:created xsi:type="dcterms:W3CDTF">2016-03-23T12:58:39Z</dcterms:created>
  <dcterms:modified xsi:type="dcterms:W3CDTF">2022-11-15T17:02:45Z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