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354" r:id="rId6"/>
    <p:sldId id="382" r:id="rId7"/>
    <p:sldId id="512" r:id="rId8"/>
    <p:sldId id="386" r:id="rId9"/>
    <p:sldId id="327" r:id="rId10"/>
    <p:sldId id="513" r:id="rId11"/>
    <p:sldId id="515" r:id="rId12"/>
    <p:sldId id="510" r:id="rId13"/>
    <p:sldId id="383" r:id="rId14"/>
    <p:sldId id="335" r:id="rId15"/>
    <p:sldId id="385" r:id="rId16"/>
    <p:sldId id="391" r:id="rId17"/>
    <p:sldId id="388" r:id="rId18"/>
    <p:sldId id="387" r:id="rId19"/>
    <p:sldId id="389" r:id="rId20"/>
    <p:sldId id="337" r:id="rId21"/>
    <p:sldId id="392" r:id="rId22"/>
    <p:sldId id="511" r:id="rId23"/>
    <p:sldId id="377" r:id="rId24"/>
    <p:sldId id="378" r:id="rId25"/>
    <p:sldId id="379" r:id="rId26"/>
    <p:sldId id="376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0" autoAdjust="0"/>
    <p:restoredTop sz="96407" autoAdjust="0"/>
  </p:normalViewPr>
  <p:slideViewPr>
    <p:cSldViewPr snapToObjects="1" showGuides="1">
      <p:cViewPr varScale="1">
        <p:scale>
          <a:sx n="100" d="100"/>
          <a:sy n="100" d="100"/>
        </p:scale>
        <p:origin x="855" y="4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87603-8E73-44E2-9F12-E6134C46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62E70-1D40-40EA-9A19-1489DF1C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6969D-3543-40D9-B36E-0BF3083D5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4C03-215C-41C5-8E46-A35D96AE5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88A6-5AF1-42DB-90E1-E422A4740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250C6-9672-43AA-8AFF-459AE66BB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.fnal.gov/OPs/V52/1750/902791.doc" TargetMode="External"/><Relationship Id="rId2" Type="http://schemas.openxmlformats.org/officeDocument/2006/relationships/hyperlink" Target="https://vector.fnal.gov/OPs/V61/1778/916767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/cgi-bin/sso/ShowDocument?docid=270" TargetMode="External"/><Relationship Id="rId2" Type="http://schemas.openxmlformats.org/officeDocument/2006/relationships/hyperlink" Target="https://us-hilumi-docdb.fnal.gov/cgi-bin/sso/ShowDocument?docid=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vector-offsite.fnal.gov/Tools/TravelerWriter/TravelerWriterPreviewDocument.asp?qsSpecificationID=1783&amp;qsRevisionID=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302.2.04 - Coil Parts, Materials and Tooling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Miao Yu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</a:t>
            </a:r>
            <a:r>
              <a:rPr lang="en-US" baseline="30000" dirty="0"/>
              <a:t>th</a:t>
            </a:r>
            <a:r>
              <a:rPr lang="en-US" dirty="0"/>
              <a:t>–15</a:t>
            </a:r>
            <a:r>
              <a:rPr lang="en-US" baseline="30000" dirty="0"/>
              <a:t>th</a:t>
            </a:r>
            <a:r>
              <a:rPr lang="en-US" dirty="0"/>
              <a:t> 2022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Procurement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856857"/>
            <a:ext cx="7920000" cy="2160240"/>
          </a:xfrm>
        </p:spPr>
        <p:txBody>
          <a:bodyPr>
            <a:normAutofit/>
          </a:bodyPr>
          <a:lstStyle/>
          <a:p>
            <a:r>
              <a:rPr lang="en-US" sz="1600" dirty="0"/>
              <a:t>Pole Parts and End Parts</a:t>
            </a:r>
          </a:p>
          <a:p>
            <a:pPr lvl="1"/>
            <a:r>
              <a:rPr lang="en-US" sz="1400" dirty="0"/>
              <a:t>Received 96 sets.</a:t>
            </a:r>
          </a:p>
          <a:p>
            <a:pPr lvl="1"/>
            <a:r>
              <a:rPr lang="en-US" sz="1400" dirty="0"/>
              <a:t>PO was placed to procure 6 + 4 spare sets. </a:t>
            </a:r>
          </a:p>
          <a:p>
            <a:r>
              <a:rPr lang="en-US" sz="1600" dirty="0"/>
              <a:t>Wedges: Procurement is finished.</a:t>
            </a:r>
          </a:p>
          <a:p>
            <a:r>
              <a:rPr lang="en-US" sz="1600" b="1" dirty="0"/>
              <a:t>POs for coil parts have all been placed, so no cost escalation is expected in M&amp;S for 302.2.04 coil parts</a:t>
            </a:r>
            <a:r>
              <a:rPr lang="en-US" sz="1600" dirty="0"/>
              <a:t>.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DD19F-B946-45F2-B276-F41F498A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02247"/>
            <a:ext cx="8841672" cy="2384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F0572-0E23-4503-B62C-D8E038C9C94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82DE8B-385C-4AA9-AC8E-E1164BCE1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1173895"/>
            <a:ext cx="7918450" cy="45102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302.2.04: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2147FE-316D-4863-A5A1-B2E12B1D8EC2}"/>
              </a:ext>
            </a:extLst>
          </p:cNvPr>
          <p:cNvCxnSpPr>
            <a:cxnSpLocks/>
          </p:cNvCxnSpPr>
          <p:nvPr/>
        </p:nvCxnSpPr>
        <p:spPr>
          <a:xfrm flipV="1">
            <a:off x="971600" y="3212976"/>
            <a:ext cx="108012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EBD365-2E8C-4403-B662-03237C919ADE}"/>
              </a:ext>
            </a:extLst>
          </p:cNvPr>
          <p:cNvSpPr txBox="1"/>
          <p:nvPr/>
        </p:nvSpPr>
        <p:spPr>
          <a:xfrm>
            <a:off x="120971" y="305908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302.2.04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90307-5DDD-4E2A-AF61-D1C9040E0A6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26" y="174503"/>
            <a:ext cx="7200360" cy="720000"/>
          </a:xfrm>
        </p:spPr>
        <p:txBody>
          <a:bodyPr/>
          <a:lstStyle/>
          <a:p>
            <a:r>
              <a:rPr lang="en-US" dirty="0"/>
              <a:t>WBS 302.2.04: Cost and Schedule Performance </a:t>
            </a:r>
            <a:r>
              <a:rPr lang="en-US" i="1" dirty="0"/>
              <a:t>&amp; VAR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886051"/>
            <a:ext cx="7920000" cy="1245555"/>
          </a:xfrm>
        </p:spPr>
        <p:txBody>
          <a:bodyPr>
            <a:normAutofit/>
          </a:bodyPr>
          <a:lstStyle/>
          <a:p>
            <a:r>
              <a:rPr lang="en-US" sz="2000" dirty="0"/>
              <a:t>The cost and schedule performance is well under control.</a:t>
            </a:r>
          </a:p>
          <a:p>
            <a:r>
              <a:rPr lang="en-US" sz="2000" dirty="0"/>
              <a:t>Some delay in the procurement of the coil parts, and once receive the parts, -$207k SV will be recovered.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7DBD5-4101-4C71-9DC0-3C864047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05" y="1124744"/>
            <a:ext cx="5893602" cy="1245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634E6-DBFD-469F-9A89-424EC13A7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86140"/>
            <a:ext cx="4537075" cy="208407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F13F3-5CD5-41A0-81F1-B0C8E730FD8B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#7</a:t>
            </a:r>
          </a:p>
        </p:txBody>
      </p:sp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Estimate at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99" y="3356992"/>
            <a:ext cx="8568952" cy="2409131"/>
          </a:xfrm>
        </p:spPr>
        <p:txBody>
          <a:bodyPr>
            <a:normAutofit/>
          </a:bodyPr>
          <a:lstStyle/>
          <a:p>
            <a:r>
              <a:rPr lang="en-US" dirty="0"/>
              <a:t>The CA Variance at Completion (BAC- EAC) = $21k</a:t>
            </a:r>
          </a:p>
          <a:p>
            <a:r>
              <a:rPr lang="en-US" dirty="0"/>
              <a:t>The CA estimate to complete (ETC) is $673k (EAC – ACWP).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194F7-4D17-4808-9C85-9940AF0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52" y="1490227"/>
            <a:ext cx="5194103" cy="1371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AFFA1-5F68-4284-9329-B92D7F49BA74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#7</a:t>
            </a:r>
          </a:p>
        </p:txBody>
      </p:sp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8ABA0C38-64F5-436D-BE2B-1CF9DBD6E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39218"/>
              </p:ext>
            </p:extLst>
          </p:nvPr>
        </p:nvGraphicFramePr>
        <p:xfrm>
          <a:off x="683568" y="1385184"/>
          <a:ext cx="792200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76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338074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2650490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RI-ID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Threats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41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Vendor delivery delay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5%+</a:t>
                      </a:r>
                      <a:r>
                        <a:rPr lang="en-US" b="1" i="1" dirty="0"/>
                        <a:t>25%(due to COVID)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7416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Laser cutting machine failure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(Low)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961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RT-302-2-04-003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Shipping and Handling Damage</a:t>
                      </a:r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(Low)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40360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C879E3-66F3-4000-AE28-C4167F4E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61" y="4077071"/>
            <a:ext cx="7640277" cy="179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Mitigation plan: </a:t>
            </a:r>
            <a:r>
              <a:rPr lang="en-US" sz="2000" dirty="0">
                <a:solidFill>
                  <a:schemeClr val="tx1"/>
                </a:solidFill>
              </a:rPr>
              <a:t>keep minimum 10 sets coil parts and materials in stock and monitor the inventory carefully.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5ABCE-D113-43CE-910F-E8C8FBFF76A1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2D66-1574-4982-81AF-44B2450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QA/QC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FFB78-63F3-4AD0-92DC-46DB7A30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6BCBD4-7F8E-754A-B869-570E38011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B0C521-33F7-4619-81E5-CA35B58C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1065"/>
            <a:ext cx="5004047" cy="5442321"/>
          </a:xfrm>
        </p:spPr>
        <p:txBody>
          <a:bodyPr>
            <a:normAutofit fontScale="85000" lnSpcReduction="10000"/>
          </a:bodyPr>
          <a:lstStyle/>
          <a:p>
            <a:r>
              <a:rPr lang="en-US" sz="1600" dirty="0"/>
              <a:t>Pole</a:t>
            </a:r>
          </a:p>
          <a:p>
            <a:pPr lvl="1"/>
            <a:r>
              <a:rPr lang="en-US" sz="1400" dirty="0"/>
              <a:t>100% straightness inspection on granite table</a:t>
            </a:r>
          </a:p>
          <a:p>
            <a:pPr lvl="1"/>
            <a:r>
              <a:rPr lang="en-US" sz="1400" dirty="0"/>
              <a:t>CMM on random samples</a:t>
            </a:r>
          </a:p>
          <a:p>
            <a:r>
              <a:rPr lang="en-US" sz="1900" b="1" dirty="0"/>
              <a:t>End parts</a:t>
            </a:r>
          </a:p>
          <a:p>
            <a:pPr lvl="1"/>
            <a:r>
              <a:rPr lang="en-US" sz="1700" b="1" dirty="0"/>
              <a:t>Solid parts – CMM on random samples</a:t>
            </a:r>
          </a:p>
          <a:p>
            <a:pPr lvl="1"/>
            <a:r>
              <a:rPr lang="en-US" sz="1700" b="1" dirty="0"/>
              <a:t>Slits – 100% visual inspection</a:t>
            </a:r>
          </a:p>
          <a:p>
            <a:pPr lvl="1"/>
            <a:r>
              <a:rPr lang="en-US" sz="1700" b="1" dirty="0"/>
              <a:t>Plasma coating – 100% visual inspection and thickness measurement on samples. Disposition of non-conforming parts in US-HiLumi-doc-2140 </a:t>
            </a:r>
          </a:p>
          <a:p>
            <a:r>
              <a:rPr lang="en-US" sz="1600" dirty="0"/>
              <a:t>Wedges</a:t>
            </a:r>
          </a:p>
          <a:p>
            <a:pPr lvl="1"/>
            <a:r>
              <a:rPr lang="en-US" sz="1400" dirty="0"/>
              <a:t>CMM on random samples</a:t>
            </a:r>
          </a:p>
          <a:p>
            <a:pPr lvl="1"/>
            <a:r>
              <a:rPr lang="en-US" sz="1400" dirty="0"/>
              <a:t>100% straightness inspection on granite table</a:t>
            </a:r>
          </a:p>
          <a:p>
            <a:r>
              <a:rPr lang="en-US" sz="1600" dirty="0"/>
              <a:t>QH trace </a:t>
            </a:r>
          </a:p>
          <a:p>
            <a:pPr lvl="1"/>
            <a:r>
              <a:rPr lang="en-US" sz="1400" dirty="0"/>
              <a:t>464423-HL-LHC Magnet QXFA QA/QC QH Trace Inspection Traveler</a:t>
            </a:r>
          </a:p>
          <a:p>
            <a:pPr lvl="1"/>
            <a:r>
              <a:rPr lang="en-US" sz="1400" dirty="0"/>
              <a:t>Dimension (length, width and thickness of the trace, perforated holes size and distance)</a:t>
            </a:r>
          </a:p>
          <a:p>
            <a:pPr lvl="1"/>
            <a:r>
              <a:rPr lang="en-US" sz="1400" dirty="0"/>
              <a:t>Resistance of the circuits and </a:t>
            </a:r>
            <a:r>
              <a:rPr lang="en-US" sz="1400" dirty="0" err="1"/>
              <a:t>HiPot</a:t>
            </a:r>
            <a:r>
              <a:rPr lang="en-US" sz="1400" dirty="0"/>
              <a:t> at 3.7kV</a:t>
            </a:r>
          </a:p>
          <a:p>
            <a:pPr lvl="1"/>
            <a:r>
              <a:rPr lang="en-US" sz="1400" dirty="0"/>
              <a:t>Disposition of non-conforming QH trace in US-</a:t>
            </a:r>
            <a:r>
              <a:rPr lang="en-US" sz="1400" dirty="0" err="1"/>
              <a:t>HiLumi</a:t>
            </a:r>
            <a:r>
              <a:rPr lang="en-US" sz="1400" dirty="0"/>
              <a:t>-doc-</a:t>
            </a:r>
            <a:r>
              <a:rPr lang="en-US" sz="1400" dirty="0" err="1"/>
              <a:t>xxxx</a:t>
            </a:r>
            <a:endParaRPr lang="en-US" sz="1400" dirty="0"/>
          </a:p>
          <a:p>
            <a:r>
              <a:rPr lang="en-US" sz="1600" dirty="0"/>
              <a:t>Coil materials</a:t>
            </a:r>
          </a:p>
          <a:p>
            <a:pPr lvl="1"/>
            <a:r>
              <a:rPr lang="en-US" sz="1400" dirty="0"/>
              <a:t>Made in house (laser cut and hand cut materials)</a:t>
            </a:r>
          </a:p>
          <a:p>
            <a:pPr lvl="1"/>
            <a:r>
              <a:rPr lang="en-US" sz="1400" dirty="0"/>
              <a:t>Made by vendor (G11 shims, G11 fillers, etc.)</a:t>
            </a:r>
          </a:p>
          <a:p>
            <a:pPr lvl="1"/>
            <a:r>
              <a:rPr lang="en-US" sz="1400" dirty="0"/>
              <a:t>Commercial product (CTD 1202, CTD 101k, etc.)</a:t>
            </a:r>
          </a:p>
          <a:p>
            <a:r>
              <a:rPr lang="en-US" sz="1600" dirty="0"/>
              <a:t>CMM data and QC reports are stored in FNAL server Q:\QCR_Data\, and can be retrieved upon request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7E1400-6CE5-4FA7-BCD8-B0635F1F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14" y="833008"/>
            <a:ext cx="3939971" cy="548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E8CDF6-3C78-46FA-B5EE-5291C90ACA5B}"/>
              </a:ext>
            </a:extLst>
          </p:cNvPr>
          <p:cNvSpPr txBox="1"/>
          <p:nvPr/>
        </p:nvSpPr>
        <p:spPr>
          <a:xfrm>
            <a:off x="7812360" y="4475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7445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408-36DB-4158-A8FE-F3166BF2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ES&amp;H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EF04-9695-4BAA-BF94-61B421D7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F8AB3-BBF6-AD4B-B5BC-C7484AA53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E327A2-EA8B-4EAE-966B-8E78D6A7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1" y="1045782"/>
            <a:ext cx="4999251" cy="51647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Hazards and safety procedure for the work in 302.2.04:</a:t>
            </a:r>
          </a:p>
          <a:p>
            <a:pPr lvl="1"/>
            <a:r>
              <a:rPr lang="en-US" dirty="0"/>
              <a:t>Laser cutter (</a:t>
            </a:r>
            <a:r>
              <a:rPr lang="en-US" dirty="0">
                <a:hlinkClick r:id="rId2"/>
              </a:rPr>
              <a:t>OP-464061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Trained and Authorized personnel are allowed</a:t>
            </a:r>
          </a:p>
          <a:p>
            <a:pPr lvl="2"/>
            <a:r>
              <a:rPr lang="en-US" dirty="0"/>
              <a:t>Wear proper PPE (Face shield to protect eyes)</a:t>
            </a:r>
          </a:p>
          <a:p>
            <a:pPr lvl="2"/>
            <a:r>
              <a:rPr lang="en-US" dirty="0"/>
              <a:t>The machine is roped around when in operation with waring light on</a:t>
            </a:r>
          </a:p>
          <a:p>
            <a:pPr lvl="1"/>
            <a:r>
              <a:rPr lang="en-US" dirty="0"/>
              <a:t>2m furnace (</a:t>
            </a:r>
            <a:r>
              <a:rPr lang="en-US" dirty="0">
                <a:hlinkClick r:id="rId3"/>
              </a:rPr>
              <a:t>OP-333916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Wear proper PPE</a:t>
            </a:r>
          </a:p>
          <a:p>
            <a:pPr lvl="2"/>
            <a:r>
              <a:rPr lang="en-US" dirty="0"/>
              <a:t>Operated only by trained personnel and the area is roped out with signs in place during operation.</a:t>
            </a:r>
          </a:p>
          <a:p>
            <a:pPr lvl="2"/>
            <a:r>
              <a:rPr lang="en-US" dirty="0"/>
              <a:t>Open the furnace when the furnace temperature is below 100 °C</a:t>
            </a:r>
          </a:p>
          <a:p>
            <a:pPr lvl="1"/>
            <a:r>
              <a:rPr lang="en-US" dirty="0"/>
              <a:t>CTD product (following SDS)</a:t>
            </a:r>
          </a:p>
          <a:p>
            <a:pPr lvl="2"/>
            <a:r>
              <a:rPr lang="en-US" dirty="0"/>
              <a:t>Wear safety glasses and gloves to avoid contact with eyes and skin</a:t>
            </a:r>
          </a:p>
          <a:p>
            <a:pPr lvl="1"/>
            <a:r>
              <a:rPr lang="en-US" dirty="0"/>
              <a:t>S2 glass powder (following SDS)</a:t>
            </a:r>
          </a:p>
          <a:p>
            <a:pPr lvl="2"/>
            <a:r>
              <a:rPr lang="en-US" dirty="0"/>
              <a:t>Wear safety glasses and gloves to avoid contact with eyes and skin and wear N95 mask as respiratory protection</a:t>
            </a:r>
          </a:p>
        </p:txBody>
      </p:sp>
      <p:pic>
        <p:nvPicPr>
          <p:cNvPr id="12" name="Picture 2" descr="IMG_0619">
            <a:extLst>
              <a:ext uri="{FF2B5EF4-FFF2-40B4-BE49-F238E27FC236}">
                <a16:creationId xmlns:a16="http://schemas.microsoft.com/office/drawing/2014/main" id="{F811F7AC-8DB6-4E09-8779-CA3394C5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0" y="1102535"/>
            <a:ext cx="36518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3702A-9F65-4DFE-9560-E7597FB2D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881" y="3933056"/>
            <a:ext cx="3657600" cy="253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96498-41DA-4018-8116-0D3F93173AD9}"/>
              </a:ext>
            </a:extLst>
          </p:cNvPr>
          <p:cNvSpPr txBox="1"/>
          <p:nvPr/>
        </p:nvSpPr>
        <p:spPr>
          <a:xfrm>
            <a:off x="7668344" y="53747"/>
            <a:ext cx="14090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Charge #10</a:t>
            </a:r>
          </a:p>
        </p:txBody>
      </p:sp>
    </p:spTree>
    <p:extLst>
      <p:ext uri="{BB962C8B-B14F-4D97-AF65-F5344CB8AC3E}">
        <p14:creationId xmlns:p14="http://schemas.microsoft.com/office/powerpoint/2010/main" val="117794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work scope is clearly defined, which was approved in CD2/3b ESAAB. </a:t>
            </a:r>
          </a:p>
          <a:p>
            <a:r>
              <a:rPr lang="en-US" dirty="0"/>
              <a:t>Additional sets of coil parts are in the procurement process after the approval of the related BCRs due to COVID. </a:t>
            </a:r>
          </a:p>
          <a:p>
            <a:r>
              <a:rPr lang="en-US" dirty="0"/>
              <a:t>The interface documents are well described. </a:t>
            </a:r>
          </a:p>
          <a:p>
            <a:r>
              <a:rPr lang="en-US" dirty="0"/>
              <a:t>QA/QC plan is fully developed to ensure the good quality. </a:t>
            </a:r>
          </a:p>
          <a:p>
            <a:r>
              <a:rPr lang="en-US" dirty="0"/>
              <a:t>Cost and schedule estimates are well defined and mature and monthly status is reported. </a:t>
            </a:r>
          </a:p>
          <a:p>
            <a:r>
              <a:rPr lang="en-US" dirty="0"/>
              <a:t>ES&amp;H and Risks are well specified and managed.</a:t>
            </a:r>
          </a:p>
          <a:p>
            <a:r>
              <a:rPr lang="en-US" dirty="0"/>
              <a:t>The inventory of the components is being monitored. Continue providing the coil fabrication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27" y="2709000"/>
            <a:ext cx="7920000" cy="720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00" y="203075"/>
            <a:ext cx="7920000" cy="720000"/>
          </a:xfrm>
        </p:spPr>
        <p:txBody>
          <a:bodyPr/>
          <a:lstStyle/>
          <a:p>
            <a:r>
              <a:rPr lang="en-US" dirty="0"/>
              <a:t>WBS 302.2.04: WBS Contingency Consumption by Other Causes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B16924-C207-374D-AE5F-D98053CC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6BC344-3793-4212-90DB-075BC6DFD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58000"/>
              </p:ext>
            </p:extLst>
          </p:nvPr>
        </p:nvGraphicFramePr>
        <p:xfrm>
          <a:off x="505072" y="1519951"/>
          <a:ext cx="8209112" cy="4191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672">
                  <a:extLst>
                    <a:ext uri="{9D8B030D-6E8A-4147-A177-3AD203B41FA5}">
                      <a16:colId xmlns:a16="http://schemas.microsoft.com/office/drawing/2014/main" val="2908625299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4090338412"/>
                    </a:ext>
                  </a:extLst>
                </a:gridCol>
                <a:gridCol w="1450976">
                  <a:extLst>
                    <a:ext uri="{9D8B030D-6E8A-4147-A177-3AD203B41FA5}">
                      <a16:colId xmlns:a16="http://schemas.microsoft.com/office/drawing/2014/main" val="3104985005"/>
                    </a:ext>
                  </a:extLst>
                </a:gridCol>
              </a:tblGrid>
              <a:tr h="452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TOP-10 OTHER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 BCRs/EAC-MAs/CVs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Title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WBS Cost Impact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54287356"/>
                  </a:ext>
                </a:extLst>
              </a:tr>
              <a:tr h="424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302.2.04 Coil Parts, Material and Tooling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$728,923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27958992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ETC - Spring 2020 - Control Accounts in 302.2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$283,550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69091790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Additional Coil Parts Orders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$223,532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32542842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Plasma Coating for CERN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$212,579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99293252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Fabrication of 2 Additional Coils due to Lower than Expected Yield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$98,737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54586431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Addition of 2 Coils to the Project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$98,266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22633358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Plasma Coating End Parts for Parts Exchange Agreement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$89,530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0884883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AUP_0067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QA/QC labor on coil part kit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$61,611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62222172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AUP_0054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Extra QXFA coil curing tooling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$48,836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4957487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Coil Winding Back Up System for FNAL Rotating 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59574149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. . 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 . 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. . 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67355953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AUP_0095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302-4-1180 Q2 Bus Bar Production Parts and CERN Exchange Adjustment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-$431,830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0400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1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CD-3</a:t>
            </a:r>
          </a:p>
          <a:p>
            <a:r>
              <a:rPr lang="en-US" dirty="0"/>
              <a:t>Contingency Consumption</a:t>
            </a:r>
          </a:p>
          <a:p>
            <a:r>
              <a:rPr lang="en-US" dirty="0"/>
              <a:t>COVID and Abnormal Escalation Impacts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Estimate at Completion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ES&amp;H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769640"/>
          </a:xfrm>
        </p:spPr>
        <p:txBody>
          <a:bodyPr>
            <a:normAutofit/>
          </a:bodyPr>
          <a:lstStyle/>
          <a:p>
            <a:r>
              <a:rPr lang="en-US" dirty="0"/>
              <a:t>32% Labor, 68% M&amp;S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22EAC-4B40-4BC5-B76E-D4702F5B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436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0BB92-18E4-4FF9-9C21-A2DFFAB7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18764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Estimate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5B27-9D72-2046-8FE6-231EE085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69" y="4797152"/>
            <a:ext cx="8640520" cy="1440160"/>
          </a:xfrm>
        </p:spPr>
        <p:txBody>
          <a:bodyPr>
            <a:normAutofit/>
          </a:bodyPr>
          <a:lstStyle/>
          <a:p>
            <a:r>
              <a:rPr lang="en-US" dirty="0"/>
              <a:t>The quality of estimate has been updated for CD-2/3b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2CCD9-B4E9-48F5-92E9-5281ACF5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9038"/>
            <a:ext cx="6858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B17A7-6DD3-4F95-9D3D-FB0C455D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21526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859D33-5053-4F71-BB97-F30C5D56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38"/>
            <a:ext cx="82296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2456" y="13407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64808" y="148478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53348" y="220486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7D070-3232-41EF-8C65-6B37F771D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5638837"/>
            <a:ext cx="6477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BAC = $8.760M</a:t>
            </a:r>
          </a:p>
          <a:p>
            <a:r>
              <a:rPr lang="en-US" dirty="0"/>
              <a:t>No thresholds crossed in Current Period Cost</a:t>
            </a:r>
          </a:p>
          <a:p>
            <a:r>
              <a:rPr lang="en-US" dirty="0"/>
              <a:t>No thresholds crossed in Cumulative to Date</a:t>
            </a:r>
          </a:p>
          <a:p>
            <a:r>
              <a:rPr lang="en-US" dirty="0"/>
              <a:t>Cumulative SPI = 0.97, CPI = 1.01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9180-A53E-401D-B94D-E4B9363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2202210"/>
            <a:ext cx="4953000" cy="67627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A88E-B5E5-49ED-A32A-673620E3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4000" cy="7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Scope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63D2978-13A4-41E8-AA47-066EB25B5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36631"/>
              </p:ext>
            </p:extLst>
          </p:nvPr>
        </p:nvGraphicFramePr>
        <p:xfrm>
          <a:off x="1043608" y="1196752"/>
          <a:ext cx="6480720" cy="4735595"/>
        </p:xfrm>
        <a:graphic>
          <a:graphicData uri="http://schemas.openxmlformats.org/drawingml/2006/table">
            <a:tbl>
              <a:tblPr firstRow="1" firstCol="1" bandRow="1"/>
              <a:tblGrid>
                <a:gridCol w="1330393">
                  <a:extLst>
                    <a:ext uri="{9D8B030D-6E8A-4147-A177-3AD203B41FA5}">
                      <a16:colId xmlns:a16="http://schemas.microsoft.com/office/drawing/2014/main" val="2234991768"/>
                    </a:ext>
                  </a:extLst>
                </a:gridCol>
                <a:gridCol w="3272090">
                  <a:extLst>
                    <a:ext uri="{9D8B030D-6E8A-4147-A177-3AD203B41FA5}">
                      <a16:colId xmlns:a16="http://schemas.microsoft.com/office/drawing/2014/main" val="3162934132"/>
                    </a:ext>
                  </a:extLst>
                </a:gridCol>
                <a:gridCol w="1878237">
                  <a:extLst>
                    <a:ext uri="{9D8B030D-6E8A-4147-A177-3AD203B41FA5}">
                      <a16:colId xmlns:a16="http://schemas.microsoft.com/office/drawing/2014/main" val="310566447"/>
                    </a:ext>
                  </a:extLst>
                </a:gridCol>
              </a:tblGrid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Code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Account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3968"/>
                  </a:ext>
                </a:extLst>
              </a:tr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302.2.04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 Parts, Materials, and Tooling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067289"/>
                  </a:ext>
                </a:extLst>
              </a:tr>
              <a:tr h="16452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04359"/>
                  </a:ext>
                </a:extLst>
              </a:tr>
              <a:tr h="4186955">
                <a:tc gridSpan="3"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of Work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 parts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(excluding insulated cable) for the fabrication of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coils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Major parts include poles, wedges, end parts, traces, and consumable materials. 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total number of 19 coil part sets are assumed to be available from LARP and the balance (83) are procured with project funds.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tooling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to increase coil production throughput at both FNAL and BNL locations. Additional tooling includes 4 reaction fixtures, 2 impregnation fixtures, 10 storage fixtures and a FNAL second winding mandrel.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 corresponding parts and additional tooling to BNL for coils to be fabricated at the BNL location as part of 302.2.06 “Coil Fabrication at BNL”.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FNAL equipment maintenance for coil fabrication, including cable length counter,  SELVA winder, the rotating winding table and its tensioner, curing press, rollover fixtures, reaction oven, impregnation vacuum oven, and etc.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Assumptions/Exclusions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coil part sets are available from LARP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set of coil production tooling is available from LARP at both FNAL and BNL location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BNL also requires a second winding mandrel, but it will be procured at BNL as part of 302.2.06 “Coil Fabrication at BNL” because this mandrel is specific to the BNL winding machine.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WBS Deliverables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Parts for the fabrication of 102 coils (52 sets for FNAL, 50 sets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winding machine mandrel for FNAL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reaction fixtures (2 for FNAL, 2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impregnation fixtures (1 for FNAL, 1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storage fixtures (5 for FNAL, 5 for BNL)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6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8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31EC67-5796-40AF-B63D-ED524C23FFF1}"/>
              </a:ext>
            </a:extLst>
          </p:cNvPr>
          <p:cNvSpPr txBox="1">
            <a:spLocks/>
          </p:cNvSpPr>
          <p:nvPr/>
        </p:nvSpPr>
        <p:spPr>
          <a:xfrm>
            <a:off x="61976" y="1195549"/>
            <a:ext cx="3580602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Receive</a:t>
            </a:r>
          </a:p>
          <a:p>
            <a:pPr lvl="1"/>
            <a:r>
              <a:rPr lang="en-US" sz="1400" dirty="0"/>
              <a:t>US-HiLumi-Doc-1061: (from LBNL)</a:t>
            </a:r>
          </a:p>
          <a:p>
            <a:pPr lvl="2"/>
            <a:r>
              <a:rPr lang="en-US" sz="1200" dirty="0"/>
              <a:t>Insulated cable</a:t>
            </a:r>
          </a:p>
          <a:p>
            <a:pPr lvl="1"/>
            <a:r>
              <a:rPr lang="en-US" sz="1400" dirty="0"/>
              <a:t>US-HiLumi-Doc-375: (from CERN)</a:t>
            </a:r>
          </a:p>
          <a:p>
            <a:pPr lvl="2"/>
            <a:r>
              <a:rPr lang="en-US" sz="1100" dirty="0"/>
              <a:t>Quench heater trace</a:t>
            </a:r>
          </a:p>
          <a:p>
            <a:pPr lvl="2"/>
            <a:r>
              <a:rPr lang="en-US" sz="1100" dirty="0" err="1"/>
              <a:t>NbTi</a:t>
            </a:r>
            <a:r>
              <a:rPr lang="en-US" sz="1100" dirty="0"/>
              <a:t> cable</a:t>
            </a:r>
          </a:p>
          <a:p>
            <a:r>
              <a:rPr lang="en-US" sz="1600" dirty="0">
                <a:solidFill>
                  <a:srgbClr val="009900"/>
                </a:solidFill>
              </a:rPr>
              <a:t>Deliver</a:t>
            </a:r>
          </a:p>
          <a:p>
            <a:pPr lvl="1"/>
            <a:r>
              <a:rPr lang="en-US" sz="1400" dirty="0">
                <a:hlinkClick r:id="rId2"/>
              </a:rPr>
              <a:t>US-HiLumi-Doc-264</a:t>
            </a:r>
            <a:r>
              <a:rPr lang="en-US" sz="1400" dirty="0"/>
              <a:t>: (to FNAL)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 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400" dirty="0">
                <a:hlinkClick r:id="rId3"/>
              </a:rPr>
              <a:t>US-</a:t>
            </a:r>
            <a:r>
              <a:rPr lang="en-US" sz="1400" dirty="0" err="1">
                <a:hlinkClick r:id="rId3"/>
              </a:rPr>
              <a:t>HiLumi</a:t>
            </a:r>
            <a:r>
              <a:rPr lang="en-US" sz="1400" dirty="0">
                <a:hlinkClick r:id="rId3"/>
              </a:rPr>
              <a:t>-Doc 270</a:t>
            </a:r>
            <a:r>
              <a:rPr lang="en-US" sz="1400" dirty="0"/>
              <a:t>: (to BNL)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500" dirty="0"/>
              <a:t>US-HiLumi-Doc-273: (to LBNL)</a:t>
            </a:r>
          </a:p>
          <a:p>
            <a:pPr lvl="2"/>
            <a:r>
              <a:rPr lang="en-US" sz="1100" dirty="0" err="1"/>
              <a:t>Ti</a:t>
            </a:r>
            <a:r>
              <a:rPr lang="en-US" sz="1100" dirty="0"/>
              <a:t>-alloy block for strain compensator </a:t>
            </a:r>
          </a:p>
          <a:p>
            <a:r>
              <a:rPr lang="en-US" sz="1600" dirty="0">
                <a:hlinkClick r:id="rId4"/>
              </a:rPr>
              <a:t>464441-HL-LHC AUP Coil Interface Traveler</a:t>
            </a:r>
            <a:endParaRPr lang="en-US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F493B44-FFF6-41B1-BAA4-8CE5E5952812}"/>
              </a:ext>
            </a:extLst>
          </p:cNvPr>
          <p:cNvSpPr txBox="1">
            <a:spLocks/>
          </p:cNvSpPr>
          <p:nvPr/>
        </p:nvSpPr>
        <p:spPr>
          <a:xfrm>
            <a:off x="5506732" y="5135764"/>
            <a:ext cx="215971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/>
              <a:t>US-HiLumi-doc-219</a:t>
            </a:r>
            <a:endParaRPr lang="en-US" sz="1800" dirty="0"/>
          </a:p>
        </p:txBody>
      </p:sp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417041D7-7D8A-4C8A-A4F7-3056BBBD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7721"/>
          <a:stretch/>
        </p:blipFill>
        <p:spPr>
          <a:xfrm>
            <a:off x="3592349" y="1660578"/>
            <a:ext cx="5517509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9E781-82B2-48A6-A7CD-D7189890DD4B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</p:spTree>
    <p:extLst>
      <p:ext uri="{BB962C8B-B14F-4D97-AF65-F5344CB8AC3E}">
        <p14:creationId xmlns:p14="http://schemas.microsoft.com/office/powerpoint/2010/main" val="210803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F328-9728-4EEF-88DC-BAA0DD45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External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092D-86C6-4CB5-A85E-8E343877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70559-28FC-714F-924C-173EF62E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232B0C-A29D-49F1-B6EC-49E898D2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219201"/>
            <a:ext cx="7918450" cy="1921768"/>
          </a:xfrm>
        </p:spPr>
        <p:txBody>
          <a:bodyPr>
            <a:normAutofit/>
          </a:bodyPr>
          <a:lstStyle/>
          <a:p>
            <a:r>
              <a:rPr lang="en-US" dirty="0"/>
              <a:t>US-HiLumi-Doc-375: (from CERN)</a:t>
            </a:r>
          </a:p>
          <a:p>
            <a:pPr lvl="1"/>
            <a:r>
              <a:rPr lang="en-US" sz="2000" dirty="0"/>
              <a:t>Quench heater trace: 100% Received </a:t>
            </a:r>
          </a:p>
          <a:p>
            <a:pPr lvl="1"/>
            <a:r>
              <a:rPr lang="en-US" sz="2000" dirty="0" err="1"/>
              <a:t>NbTi</a:t>
            </a:r>
            <a:r>
              <a:rPr lang="en-US" sz="2000" dirty="0"/>
              <a:t> cable: 100% Received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E63A7A-64CD-4127-892E-6BA36EBC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8560176" cy="2936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34831-6685-4474-A2D6-9D68301719C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</p:spTree>
    <p:extLst>
      <p:ext uri="{BB962C8B-B14F-4D97-AF65-F5344CB8AC3E}">
        <p14:creationId xmlns:p14="http://schemas.microsoft.com/office/powerpoint/2010/main" val="228010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4101AE-7C63-464B-B256-5C0F79078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2" name="Straight Connector 3">
            <a:extLst>
              <a:ext uri="{FF2B5EF4-FFF2-40B4-BE49-F238E27FC236}">
                <a16:creationId xmlns:a16="http://schemas.microsoft.com/office/drawing/2014/main" id="{111583A2-F78A-47B0-990F-636F9106D134}"/>
              </a:ext>
            </a:extLst>
          </p:cNvPr>
          <p:cNvSpPr/>
          <p:nvPr/>
        </p:nvSpPr>
        <p:spPr>
          <a:xfrm>
            <a:off x="4499992" y="3907271"/>
            <a:ext cx="591185" cy="3288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51697"/>
                </a:lnTo>
                <a:lnTo>
                  <a:pt x="47069" y="351697"/>
                </a:lnTo>
                <a:lnTo>
                  <a:pt x="47069" y="457404"/>
                </a:lnTo>
              </a:path>
            </a:pathLst>
          </a:custGeom>
          <a:noFill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85716-FCB0-4CE9-A9CC-C819C5265B0C}"/>
              </a:ext>
            </a:extLst>
          </p:cNvPr>
          <p:cNvGrpSpPr/>
          <p:nvPr/>
        </p:nvGrpSpPr>
        <p:grpSpPr>
          <a:xfrm>
            <a:off x="3749207" y="4365104"/>
            <a:ext cx="1601482" cy="839110"/>
            <a:chOff x="3612925" y="2068716"/>
            <a:chExt cx="1705656" cy="10354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180F9-4ED3-45EE-B8D2-EAE1C719D8A8}"/>
                </a:ext>
              </a:extLst>
            </p:cNvPr>
            <p:cNvSpPr/>
            <p:nvPr/>
          </p:nvSpPr>
          <p:spPr>
            <a:xfrm>
              <a:off x="3636409" y="2068717"/>
              <a:ext cx="1682172" cy="1035451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9DB2F-113F-4D75-9BB8-187F3D78B0C8}"/>
                </a:ext>
              </a:extLst>
            </p:cNvPr>
            <p:cNvSpPr txBox="1"/>
            <p:nvPr/>
          </p:nvSpPr>
          <p:spPr>
            <a:xfrm>
              <a:off x="3612925" y="2068716"/>
              <a:ext cx="1682170" cy="1035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FNAL Quality &amp; Materials Dept., with high priority on AUP</a:t>
              </a:r>
            </a:p>
          </p:txBody>
        </p:sp>
      </p:grpSp>
      <p:sp>
        <p:nvSpPr>
          <p:cNvPr id="16" name="Text Box 311">
            <a:extLst>
              <a:ext uri="{FF2B5EF4-FFF2-40B4-BE49-F238E27FC236}">
                <a16:creationId xmlns:a16="http://schemas.microsoft.com/office/drawing/2014/main" id="{E5380623-E110-478D-9EF5-791CE1F0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69" y="2613701"/>
            <a:ext cx="1190703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Procurement and Testing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 L. Cooley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(V. Lombardo)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CAM: V. Lombardo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09">
            <a:extLst>
              <a:ext uri="{FF2B5EF4-FFF2-40B4-BE49-F238E27FC236}">
                <a16:creationId xmlns:a16="http://schemas.microsoft.com/office/drawing/2014/main" id="{90637EBD-7BCF-44A8-BF2B-BFE3CF49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007" y="2613701"/>
            <a:ext cx="1199197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800" dirty="0"/>
              <a:t>L3: I. Pong (M. Naus)</a:t>
            </a:r>
            <a:br>
              <a:rPr lang="en-US" sz="800" dirty="0"/>
            </a:br>
            <a:r>
              <a:rPr lang="en-US" sz="800" dirty="0"/>
              <a:t>CAM: I. Pong (E. Lee)</a:t>
            </a:r>
          </a:p>
        </p:txBody>
      </p:sp>
      <p:sp>
        <p:nvSpPr>
          <p:cNvPr id="18" name="Text Box 307">
            <a:extLst>
              <a:ext uri="{FF2B5EF4-FFF2-40B4-BE49-F238E27FC236}">
                <a16:creationId xmlns:a16="http://schemas.microsoft.com/office/drawing/2014/main" id="{248D0B15-FEAA-4B15-90C8-A7EEA4D9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539" y="2613701"/>
            <a:ext cx="1236380" cy="1384995"/>
          </a:xfrm>
          <a:prstGeom prst="rect">
            <a:avLst/>
          </a:prstGeom>
          <a:solidFill>
            <a:srgbClr val="FFFFFF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Parts, Materials, and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Tooling Procurement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M. Yu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(A. Nobrega)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303">
            <a:extLst>
              <a:ext uri="{FF2B5EF4-FFF2-40B4-BE49-F238E27FC236}">
                <a16:creationId xmlns:a16="http://schemas.microsoft.com/office/drawing/2014/main" id="{B3B409EE-CF09-4DC6-9673-C0CF0F5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677" y="2613701"/>
            <a:ext cx="1077384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BNL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J. Schmalzle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Anerella)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301">
            <a:extLst>
              <a:ext uri="{FF2B5EF4-FFF2-40B4-BE49-F238E27FC236}">
                <a16:creationId xmlns:a16="http://schemas.microsoft.com/office/drawing/2014/main" id="{248E8B2F-C501-4387-8946-947B8DE8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397" y="2613701"/>
            <a:ext cx="1280482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Fabrication and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Magnets Assembly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302.2.07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S. Prestemon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(D. Cheng)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13">
            <a:extLst>
              <a:ext uri="{FF2B5EF4-FFF2-40B4-BE49-F238E27FC236}">
                <a16:creationId xmlns:a16="http://schemas.microsoft.com/office/drawing/2014/main" id="{0C2EB98D-D7E3-407D-830E-6A05139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52" y="2613701"/>
            <a:ext cx="1257682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 Design, Integration and Coordination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G. Ambrosio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93">
            <a:extLst>
              <a:ext uri="{FF2B5EF4-FFF2-40B4-BE49-F238E27FC236}">
                <a16:creationId xmlns:a16="http://schemas.microsoft.com/office/drawing/2014/main" id="{28E6F4F7-0B41-4A9F-A2A6-13508A3E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11" y="1196752"/>
            <a:ext cx="1393161" cy="8286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MQXFA Magnets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 G. Ambrosio 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C0EA82-36DA-4A67-91E2-4C7AA111DD33}"/>
              </a:ext>
            </a:extLst>
          </p:cNvPr>
          <p:cNvCxnSpPr>
            <a:cxnSpLocks/>
          </p:cNvCxnSpPr>
          <p:nvPr/>
        </p:nvCxnSpPr>
        <p:spPr>
          <a:xfrm>
            <a:off x="762116" y="2339556"/>
            <a:ext cx="7618570" cy="4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1AC30F-8EFF-4755-A685-8613A98A3A9D}"/>
              </a:ext>
            </a:extLst>
          </p:cNvPr>
          <p:cNvCxnSpPr/>
          <p:nvPr/>
        </p:nvCxnSpPr>
        <p:spPr>
          <a:xfrm>
            <a:off x="4577518" y="2037421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9DCA14-CBCA-4F9A-9AA6-B8347BBFB244}"/>
              </a:ext>
            </a:extLst>
          </p:cNvPr>
          <p:cNvCxnSpPr/>
          <p:nvPr/>
        </p:nvCxnSpPr>
        <p:spPr>
          <a:xfrm>
            <a:off x="772068" y="232514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02B45758-CB95-4BCD-9865-7D5BE219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4" y="1698335"/>
            <a:ext cx="1133475" cy="3143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Account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C46E6C-FDE9-4B2C-A1B9-1346487F9925}"/>
              </a:ext>
            </a:extLst>
          </p:cNvPr>
          <p:cNvCxnSpPr/>
          <p:nvPr/>
        </p:nvCxnSpPr>
        <p:spPr>
          <a:xfrm>
            <a:off x="8390638" y="2350757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E9F9B9-FB38-481B-B1BF-B13213E54E4D}"/>
              </a:ext>
            </a:extLst>
          </p:cNvPr>
          <p:cNvCxnSpPr/>
          <p:nvPr/>
        </p:nvCxnSpPr>
        <p:spPr>
          <a:xfrm>
            <a:off x="2041830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176BA4-C0D5-461B-857B-F817E758281E}"/>
              </a:ext>
            </a:extLst>
          </p:cNvPr>
          <p:cNvCxnSpPr/>
          <p:nvPr/>
        </p:nvCxnSpPr>
        <p:spPr>
          <a:xfrm>
            <a:off x="3311592" y="2333685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5834C3-CE78-4A6E-9044-D6DD260D7BC2}"/>
              </a:ext>
            </a:extLst>
          </p:cNvPr>
          <p:cNvCxnSpPr/>
          <p:nvPr/>
        </p:nvCxnSpPr>
        <p:spPr>
          <a:xfrm>
            <a:off x="458135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DF90B-BFBA-493A-8021-549A27DF19D5}"/>
              </a:ext>
            </a:extLst>
          </p:cNvPr>
          <p:cNvCxnSpPr/>
          <p:nvPr/>
        </p:nvCxnSpPr>
        <p:spPr>
          <a:xfrm>
            <a:off x="586814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97AC20-88D3-49BF-AB00-AACC45743F03}"/>
              </a:ext>
            </a:extLst>
          </p:cNvPr>
          <p:cNvCxnSpPr/>
          <p:nvPr/>
        </p:nvCxnSpPr>
        <p:spPr>
          <a:xfrm>
            <a:off x="7120878" y="2342221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305">
            <a:extLst>
              <a:ext uri="{FF2B5EF4-FFF2-40B4-BE49-F238E27FC236}">
                <a16:creationId xmlns:a16="http://schemas.microsoft.com/office/drawing/2014/main" id="{466B834E-78C4-4245-A091-B1FB6F37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54" y="2613701"/>
            <a:ext cx="1219088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FNAL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302.2.05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Nobrega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Yu)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084F77-F15A-4C1A-A480-5DE9C12E425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4122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48A-2B13-4367-8D85-1A8A4D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Achievements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62DBB-0041-420D-96DD-1BCF4A2F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46E8-AB41-4935-9661-47AD777A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7B386-4127-4B67-9FF2-D37EC53D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05" y="3078997"/>
            <a:ext cx="298845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D6BE8-53A9-4C4E-A6DC-B226A7E9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6" y="3395607"/>
            <a:ext cx="211722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EBFF4-2AEA-4EA0-828A-04A0EC410F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394" y="5101235"/>
            <a:ext cx="5486400" cy="1027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14572-510A-4050-AF68-5DF1D1915779}"/>
              </a:ext>
            </a:extLst>
          </p:cNvPr>
          <p:cNvSpPr txBox="1"/>
          <p:nvPr/>
        </p:nvSpPr>
        <p:spPr>
          <a:xfrm>
            <a:off x="147447" y="900000"/>
            <a:ext cx="556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Parts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E1AA6-B13B-4024-9FE2-8AC2AB8502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9688" y="1889667"/>
            <a:ext cx="4874106" cy="1137271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74BBF8C8-9C91-4D70-8C06-B502812A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6" y="1387996"/>
            <a:ext cx="4961654" cy="567395"/>
          </a:xfrm>
        </p:spPr>
        <p:txBody>
          <a:bodyPr>
            <a:normAutofit/>
          </a:bodyPr>
          <a:lstStyle/>
          <a:p>
            <a:r>
              <a:rPr lang="en-US" sz="1600" dirty="0"/>
              <a:t>90 sets were delivered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sets to be delivered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3637E-ED42-4BB1-AFF2-FFBFE0E51527}"/>
              </a:ext>
            </a:extLst>
          </p:cNvPr>
          <p:cNvSpPr txBox="1"/>
          <p:nvPr/>
        </p:nvSpPr>
        <p:spPr>
          <a:xfrm>
            <a:off x="232795" y="2207313"/>
            <a:ext cx="58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13010-42E6-418D-876C-81961EA10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085" y="2061666"/>
            <a:ext cx="2491915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95B392-42D3-4FA5-A187-53CA6F007B08}"/>
              </a:ext>
            </a:extLst>
          </p:cNvPr>
          <p:cNvSpPr txBox="1"/>
          <p:nvPr/>
        </p:nvSpPr>
        <p:spPr>
          <a:xfrm>
            <a:off x="7356268" y="2858378"/>
            <a:ext cx="179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x Winding Mandrel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9497F-A2EA-4F2A-9E51-F212EA9C368E}"/>
              </a:ext>
            </a:extLst>
          </p:cNvPr>
          <p:cNvSpPr/>
          <p:nvPr/>
        </p:nvSpPr>
        <p:spPr>
          <a:xfrm>
            <a:off x="5878005" y="883696"/>
            <a:ext cx="3258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is in place to support the series coil production.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D9D36-B952-4BFF-9CA7-C78450BBC6C9}"/>
              </a:ext>
            </a:extLst>
          </p:cNvPr>
          <p:cNvSpPr txBox="1"/>
          <p:nvPr/>
        </p:nvSpPr>
        <p:spPr>
          <a:xfrm>
            <a:off x="7338765" y="4537211"/>
            <a:ext cx="187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x Impregnation Fixture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31322-3D54-496A-BE4C-590D05AB7513}"/>
              </a:ext>
            </a:extLst>
          </p:cNvPr>
          <p:cNvSpPr txBox="1"/>
          <p:nvPr/>
        </p:nvSpPr>
        <p:spPr>
          <a:xfrm>
            <a:off x="7014089" y="5677892"/>
            <a:ext cx="205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x Storage Fixture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9256B-C994-43D2-9014-FC615EE26255}"/>
              </a:ext>
            </a:extLst>
          </p:cNvPr>
          <p:cNvCxnSpPr>
            <a:cxnSpLocks/>
          </p:cNvCxnSpPr>
          <p:nvPr/>
        </p:nvCxnSpPr>
        <p:spPr>
          <a:xfrm>
            <a:off x="5755663" y="980728"/>
            <a:ext cx="40473" cy="5472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D560-E239-4E97-B50C-8F106EB8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WBS Contingency Consumption by COVID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92862C-8B8E-4B98-8EB0-660B93D91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13309"/>
              </p:ext>
            </p:extLst>
          </p:nvPr>
        </p:nvGraphicFramePr>
        <p:xfrm>
          <a:off x="646106" y="1415313"/>
          <a:ext cx="7510644" cy="989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101566395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76252491"/>
                    </a:ext>
                  </a:extLst>
                </a:gridCol>
                <a:gridCol w="901701">
                  <a:extLst>
                    <a:ext uri="{9D8B030D-6E8A-4147-A177-3AD203B41FA5}">
                      <a16:colId xmlns:a16="http://schemas.microsoft.com/office/drawing/2014/main" val="98466859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972923296"/>
                    </a:ext>
                  </a:extLst>
                </a:gridCol>
                <a:gridCol w="1003578">
                  <a:extLst>
                    <a:ext uri="{9D8B030D-6E8A-4147-A177-3AD203B41FA5}">
                      <a16:colId xmlns:a16="http://schemas.microsoft.com/office/drawing/2014/main" val="1478279163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551459653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WBS Estimate at Completion (EAC)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CD-2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Contingency Consumption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Sep 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6625314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COVID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Ab. Esc.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10639002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302.2.04 Coil Parts, Material and Tooling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$7,740,720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$200,379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$797,923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$8,739,022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110533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4D2F9-4600-46E6-AE8F-E5A33A1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6C26-BD0D-487C-B9EA-6A8C3052B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03689D-A13E-4D0E-B281-F691279DB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06631"/>
              </p:ext>
            </p:extLst>
          </p:nvPr>
        </p:nvGraphicFramePr>
        <p:xfrm>
          <a:off x="539552" y="2701435"/>
          <a:ext cx="622667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55">
                  <a:extLst>
                    <a:ext uri="{9D8B030D-6E8A-4147-A177-3AD203B41FA5}">
                      <a16:colId xmlns:a16="http://schemas.microsoft.com/office/drawing/2014/main" val="1713754173"/>
                    </a:ext>
                  </a:extLst>
                </a:gridCol>
                <a:gridCol w="4441000">
                  <a:extLst>
                    <a:ext uri="{9D8B030D-6E8A-4147-A177-3AD203B41FA5}">
                      <a16:colId xmlns:a16="http://schemas.microsoft.com/office/drawing/2014/main" val="1686102617"/>
                    </a:ext>
                  </a:extLst>
                </a:gridCol>
                <a:gridCol w="1104316">
                  <a:extLst>
                    <a:ext uri="{9D8B030D-6E8A-4147-A177-3AD203B41FA5}">
                      <a16:colId xmlns:a16="http://schemas.microsoft.com/office/drawing/2014/main" val="375704087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200" dirty="0"/>
                        <a:t>BCR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Brief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534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b="0" u="none" dirty="0"/>
                        <a:t>0256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/>
                        <a:t>Increase Cost of Coil Parts Order for 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/>
                        <a:t>$74,863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464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0" u="none" dirty="0"/>
                        <a:t>0244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/>
                        <a:t>Additional Coil Parts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/>
                        <a:t>$31,008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929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b="0" u="none" dirty="0"/>
                        <a:t>0199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u="none" dirty="0"/>
                        <a:t>COVID-19 Inefficiency Planning for future work for Jan-Mar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u="none" dirty="0"/>
                        <a:t>$7,960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7237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/>
                        <a:t>0188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Inefficiency Planning for future work for Nov-Dec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$25,618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15516"/>
                  </a:ext>
                </a:extLst>
              </a:tr>
              <a:tr h="155064">
                <a:tc>
                  <a:txBody>
                    <a:bodyPr/>
                    <a:lstStyle/>
                    <a:p>
                      <a:r>
                        <a:rPr lang="en-US" sz="1200" dirty="0"/>
                        <a:t>0168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Inefficiency Planning for future work for Aug-Oct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$4,128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30538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lang="en-US" sz="1200" dirty="0"/>
                        <a:t>0160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LOE Adjustments 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$59,734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37778"/>
                  </a:ext>
                </a:extLst>
              </a:tr>
              <a:tr h="185152">
                <a:tc>
                  <a:txBody>
                    <a:bodyPr/>
                    <a:lstStyle/>
                    <a:p>
                      <a:r>
                        <a:rPr lang="en-US" sz="1200" dirty="0"/>
                        <a:t>0154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Schedule Adjustment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49655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r>
                        <a:rPr lang="en-US" sz="1200" dirty="0"/>
                        <a:t>0149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Schedule Delay 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-$3,107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722768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r>
                        <a:rPr lang="en-US" sz="1200" dirty="0"/>
                        <a:t>0144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COVID-19 Schedule Delay 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798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E4D14D-4E0B-4025-8E8B-C028F8338407}"/>
              </a:ext>
            </a:extLst>
          </p:cNvPr>
          <p:cNvSpPr txBox="1"/>
          <p:nvPr/>
        </p:nvSpPr>
        <p:spPr>
          <a:xfrm>
            <a:off x="7177498" y="3140968"/>
            <a:ext cx="1799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Purchase of additional coil parts in FY22 to account for currently observed coil and magnet yields (coil/magnet failure was partiall</a:t>
            </a:r>
            <a:r>
              <a:rPr lang="en-US" sz="1200" dirty="0">
                <a:solidFill>
                  <a:srgbClr val="333333"/>
                </a:solidFill>
                <a:latin typeface="Helvetica Neue"/>
              </a:rPr>
              <a:t>y due to COVID)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en-US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6361BA3-22BE-48A6-8C86-312B451F1F21}"/>
              </a:ext>
            </a:extLst>
          </p:cNvPr>
          <p:cNvSpPr/>
          <p:nvPr/>
        </p:nvSpPr>
        <p:spPr>
          <a:xfrm>
            <a:off x="6766223" y="3370523"/>
            <a:ext cx="360040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A31EDE-EAB4-4B3C-90F3-2D86610A8440}"/>
              </a:ext>
            </a:extLst>
          </p:cNvPr>
          <p:cNvSpPr/>
          <p:nvPr/>
        </p:nvSpPr>
        <p:spPr>
          <a:xfrm rot="1667885">
            <a:off x="6732760" y="3131351"/>
            <a:ext cx="426966" cy="1818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DB0A5-891A-4871-A197-E7A39E97B43B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399785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05" y="176130"/>
            <a:ext cx="6336264" cy="720000"/>
          </a:xfrm>
        </p:spPr>
        <p:txBody>
          <a:bodyPr/>
          <a:lstStyle/>
          <a:p>
            <a:r>
              <a:rPr lang="en-US" dirty="0"/>
              <a:t>WBS 302.2.04: COVID &amp; Abnormal Escalation Impacts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B16924-C207-374D-AE5F-D98053CC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520A0B9-7D39-4FA0-B7DE-8029F1EA1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34" y="3744231"/>
            <a:ext cx="1215639" cy="1905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31DF8-54D0-4750-B929-50C9256D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1" t="6439" r="11290" b="2462"/>
          <a:stretch/>
        </p:blipFill>
        <p:spPr>
          <a:xfrm>
            <a:off x="2256427" y="2996952"/>
            <a:ext cx="2493916" cy="19665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FECEEF-EAB2-42C8-A3DC-2828C8838759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2145858" y="2436050"/>
            <a:ext cx="502618" cy="1319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1398FE-216A-4538-BACE-ACC9007906B6}"/>
              </a:ext>
            </a:extLst>
          </p:cNvPr>
          <p:cNvSpPr txBox="1"/>
          <p:nvPr/>
        </p:nvSpPr>
        <p:spPr>
          <a:xfrm>
            <a:off x="1100596" y="4347193"/>
            <a:ext cx="126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Coil parts QC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143619-30DE-4B6B-860D-3F592D633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113" y="1380514"/>
            <a:ext cx="2494288" cy="8614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A123B7-DA3B-45AC-BB08-501270850247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3500257" y="2241923"/>
            <a:ext cx="650482" cy="1254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70A1DA-EB60-4A3F-9E3F-2DB3DB553643}"/>
              </a:ext>
            </a:extLst>
          </p:cNvPr>
          <p:cNvSpPr txBox="1"/>
          <p:nvPr/>
        </p:nvSpPr>
        <p:spPr>
          <a:xfrm>
            <a:off x="2211899" y="1418985"/>
            <a:ext cx="128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 person job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QH trace QC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AEC51CE-80F7-4542-BBF9-BECFC7D0BA32}"/>
              </a:ext>
            </a:extLst>
          </p:cNvPr>
          <p:cNvSpPr/>
          <p:nvPr/>
        </p:nvSpPr>
        <p:spPr>
          <a:xfrm>
            <a:off x="2749208" y="1856791"/>
            <a:ext cx="57723" cy="1246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45B82F-219E-440A-A442-FD83EAD5E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8" y="1279025"/>
            <a:ext cx="1454210" cy="231404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88D4A-64AA-44C8-99C8-2C22D0351735}"/>
              </a:ext>
            </a:extLst>
          </p:cNvPr>
          <p:cNvCxnSpPr>
            <a:cxnSpLocks/>
          </p:cNvCxnSpPr>
          <p:nvPr/>
        </p:nvCxnSpPr>
        <p:spPr>
          <a:xfrm flipH="1">
            <a:off x="1891055" y="3709921"/>
            <a:ext cx="734807" cy="301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47B17D-0A38-4151-AF76-A6ACD55330BC}"/>
              </a:ext>
            </a:extLst>
          </p:cNvPr>
          <p:cNvSpPr txBox="1"/>
          <p:nvPr/>
        </p:nvSpPr>
        <p:spPr>
          <a:xfrm>
            <a:off x="555010" y="1380514"/>
            <a:ext cx="12026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1 person job </a:t>
            </a:r>
          </a:p>
          <a:p>
            <a:r>
              <a:rPr lang="en-US" sz="900" dirty="0">
                <a:solidFill>
                  <a:srgbClr val="0070C0"/>
                </a:solidFill>
              </a:rPr>
              <a:t>Plasma coating QC</a:t>
            </a:r>
          </a:p>
          <a:p>
            <a:r>
              <a:rPr lang="en-US" sz="900" dirty="0">
                <a:solidFill>
                  <a:srgbClr val="0070C0"/>
                </a:solidFill>
              </a:rPr>
              <a:t>Parts kit prep.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8912D3B-182A-4719-AC2D-214DDEF1EB62}"/>
              </a:ext>
            </a:extLst>
          </p:cNvPr>
          <p:cNvSpPr/>
          <p:nvPr/>
        </p:nvSpPr>
        <p:spPr>
          <a:xfrm>
            <a:off x="910379" y="1851171"/>
            <a:ext cx="45719" cy="1359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F34F474-0715-4788-9588-E91FF7F98E85}"/>
              </a:ext>
            </a:extLst>
          </p:cNvPr>
          <p:cNvSpPr txBox="1">
            <a:spLocks/>
          </p:cNvSpPr>
          <p:nvPr/>
        </p:nvSpPr>
        <p:spPr>
          <a:xfrm>
            <a:off x="5037345" y="2196372"/>
            <a:ext cx="4096851" cy="1664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was well managed during COVID pandemic period to minimize the impact.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overall cost impact is $200,379 due to COVID. </a:t>
            </a:r>
          </a:p>
        </p:txBody>
      </p:sp>
    </p:spTree>
    <p:extLst>
      <p:ext uri="{BB962C8B-B14F-4D97-AF65-F5344CB8AC3E}">
        <p14:creationId xmlns:p14="http://schemas.microsoft.com/office/powerpoint/2010/main" val="2502802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44335</TotalTime>
  <Words>2057</Words>
  <Application>Microsoft Office PowerPoint</Application>
  <PresentationFormat>On-screen Show (4:3)</PresentationFormat>
  <Paragraphs>361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Helvetica Neue</vt:lpstr>
      <vt:lpstr>Arial</vt:lpstr>
      <vt:lpstr>Calibri</vt:lpstr>
      <vt:lpstr>Times New Roman</vt:lpstr>
      <vt:lpstr>Wingdings</vt:lpstr>
      <vt:lpstr>Thème Office</vt:lpstr>
      <vt:lpstr>Magnets 302.2.04 - Coil Parts, Materials and Tooling </vt:lpstr>
      <vt:lpstr>Outline</vt:lpstr>
      <vt:lpstr>WBS 302.2.04: Scope </vt:lpstr>
      <vt:lpstr>WBS 302.2.04: Interfaces</vt:lpstr>
      <vt:lpstr>WBS 302.2.04: External Dependencies</vt:lpstr>
      <vt:lpstr>WBS 302.2.04: Team</vt:lpstr>
      <vt:lpstr>WBS 302.2.04: Achievements</vt:lpstr>
      <vt:lpstr>WBS 302.2.04: WBS Contingency Consumption by COVID</vt:lpstr>
      <vt:lpstr>WBS 302.2.04: COVID &amp; Abnormal Escalation Impacts </vt:lpstr>
      <vt:lpstr>WBS 302.2.04: Procurement Status</vt:lpstr>
      <vt:lpstr>WBS 302.2.04: Schedule</vt:lpstr>
      <vt:lpstr>WBS 302.2.04: Cost and Schedule Performance &amp; VAR Reports</vt:lpstr>
      <vt:lpstr>WBS 302.2.04: Estimate at Completion</vt:lpstr>
      <vt:lpstr>WBS 302.2.04: Risks</vt:lpstr>
      <vt:lpstr>WBS 302.2.04: QA/QC</vt:lpstr>
      <vt:lpstr>WBS 302.2.04: ES&amp;H</vt:lpstr>
      <vt:lpstr>WBS 302.2.04: Summary</vt:lpstr>
      <vt:lpstr>Backup Slides</vt:lpstr>
      <vt:lpstr>WBS 302.2.04: WBS Contingency Consumption by Other Causes</vt:lpstr>
      <vt:lpstr>302.2.04 Resource Type Breakdown</vt:lpstr>
      <vt:lpstr>302.2.04 Estimate Quality</vt:lpstr>
      <vt:lpstr>302.2.04 FTE Breakdown</vt:lpstr>
      <vt:lpstr>302.2.04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Miao M Yu</cp:lastModifiedBy>
  <cp:revision>923</cp:revision>
  <cp:lastPrinted>2022-07-27T16:38:01Z</cp:lastPrinted>
  <dcterms:created xsi:type="dcterms:W3CDTF">2016-03-23T12:58:39Z</dcterms:created>
  <dcterms:modified xsi:type="dcterms:W3CDTF">2022-11-10T15:44:59Z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