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0"/>
  </p:notesMasterIdLst>
  <p:handoutMasterIdLst>
    <p:handoutMasterId r:id="rId41"/>
  </p:handoutMasterIdLst>
  <p:sldIdLst>
    <p:sldId id="263" r:id="rId5"/>
    <p:sldId id="354" r:id="rId6"/>
    <p:sldId id="382" r:id="rId7"/>
    <p:sldId id="516" r:id="rId8"/>
    <p:sldId id="521" r:id="rId9"/>
    <p:sldId id="522" r:id="rId10"/>
    <p:sldId id="523" r:id="rId11"/>
    <p:sldId id="524" r:id="rId12"/>
    <p:sldId id="525" r:id="rId13"/>
    <p:sldId id="517" r:id="rId14"/>
    <p:sldId id="519" r:id="rId15"/>
    <p:sldId id="520" r:id="rId16"/>
    <p:sldId id="526" r:id="rId17"/>
    <p:sldId id="527" r:id="rId18"/>
    <p:sldId id="324" r:id="rId19"/>
    <p:sldId id="514" r:id="rId20"/>
    <p:sldId id="510" r:id="rId21"/>
    <p:sldId id="515" r:id="rId22"/>
    <p:sldId id="528" r:id="rId23"/>
    <p:sldId id="529" r:id="rId24"/>
    <p:sldId id="530" r:id="rId25"/>
    <p:sldId id="531" r:id="rId26"/>
    <p:sldId id="532" r:id="rId27"/>
    <p:sldId id="533" r:id="rId28"/>
    <p:sldId id="534" r:id="rId29"/>
    <p:sldId id="535" r:id="rId30"/>
    <p:sldId id="536" r:id="rId31"/>
    <p:sldId id="537" r:id="rId32"/>
    <p:sldId id="392" r:id="rId33"/>
    <p:sldId id="387" r:id="rId34"/>
    <p:sldId id="389" r:id="rId35"/>
    <p:sldId id="377" r:id="rId36"/>
    <p:sldId id="378" r:id="rId37"/>
    <p:sldId id="379" r:id="rId38"/>
    <p:sldId id="376" r:id="rId3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699"/>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29" autoAdjust="0"/>
    <p:restoredTop sz="96407" autoAdjust="0"/>
  </p:normalViewPr>
  <p:slideViewPr>
    <p:cSldViewPr snapToObjects="1" showGuides="1">
      <p:cViewPr varScale="1">
        <p:scale>
          <a:sx n="185" d="100"/>
          <a:sy n="185" d="100"/>
        </p:scale>
        <p:origin x="1552" y="168"/>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fermipoint.fnal.gov/project/AUP/Project%20Documents/Parts%20Stat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'Structure Chart'!$B$1</c:f>
              <c:strCache>
                <c:ptCount val="1"/>
                <c:pt idx="0">
                  <c:v>Structures Procurement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1F-C84B-BCE2-FDE9BAE7ED19}"/>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1F-C84B-BCE2-FDE9BAE7ED1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61F-C84B-BCE2-FDE9BAE7ED19}"/>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'Structure Chart'!$A$2:$A$4</c:f>
              <c:strCache>
                <c:ptCount val="3"/>
                <c:pt idx="0">
                  <c:v>Ordered and received</c:v>
                </c:pt>
                <c:pt idx="1">
                  <c:v>Ordered but not received yet</c:v>
                </c:pt>
                <c:pt idx="2">
                  <c:v>Not ordered yet</c:v>
                </c:pt>
              </c:strCache>
            </c:strRef>
          </c:cat>
          <c:val>
            <c:numRef>
              <c:f>'Structure Chart'!$B$2:$B$4</c:f>
              <c:numCache>
                <c:formatCode>General</c:formatCode>
                <c:ptCount val="3"/>
                <c:pt idx="0">
                  <c:v>18</c:v>
                </c:pt>
                <c:pt idx="1">
                  <c:v>3</c:v>
                </c:pt>
                <c:pt idx="2">
                  <c:v>0</c:v>
                </c:pt>
              </c:numCache>
            </c:numRef>
          </c:val>
          <c:extLst>
            <c:ext xmlns:c16="http://schemas.microsoft.com/office/drawing/2014/chart" uri="{C3380CC4-5D6E-409C-BE32-E72D297353CC}">
              <c16:uniqueId val="{00000006-561F-C84B-BCE2-FDE9BAE7ED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04/11/2022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04/11/2022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tmp"/><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Soren </a:t>
            </a:r>
            <a:r>
              <a:rPr lang="en-GB" dirty="0" err="1"/>
              <a:t>Prestemon</a:t>
            </a:r>
            <a:r>
              <a:rPr lang="en-GB" dirty="0"/>
              <a:t> – LBNL (L3/CAM)</a:t>
            </a:r>
          </a:p>
          <a:p>
            <a:r>
              <a:rPr lang="en-GB" dirty="0"/>
              <a:t>Dan Cheng– LBNL (Deputy L3/CAM)</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DOE Rev.  – Dec. 13</a:t>
            </a:r>
            <a:r>
              <a:rPr lang="en-US" baseline="30000" dirty="0"/>
              <a:t>th</a:t>
            </a:r>
            <a:r>
              <a:rPr lang="en-US" dirty="0"/>
              <a:t>–15</a:t>
            </a:r>
            <a:r>
              <a:rPr lang="en-US" baseline="30000" dirty="0"/>
              <a:t>th</a:t>
            </a:r>
            <a:r>
              <a:rPr lang="en-US" dirty="0"/>
              <a:t> 2020</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7A48EF1-8D3F-D359-6709-486F28B55C5F}"/>
              </a:ext>
            </a:extLst>
          </p:cNvPr>
          <p:cNvSpPr/>
          <p:nvPr/>
        </p:nvSpPr>
        <p:spPr>
          <a:xfrm>
            <a:off x="5436096" y="836712"/>
            <a:ext cx="3610704" cy="1934524"/>
          </a:xfrm>
          <a:prstGeom prst="roundRect">
            <a:avLst>
              <a:gd name="adj" fmla="val 5265"/>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CD-3</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275305" y="2817587"/>
            <a:ext cx="8593389" cy="3482869"/>
          </a:xfrm>
        </p:spPr>
        <p:txBody>
          <a:bodyPr>
            <a:normAutofit fontScale="77500" lnSpcReduction="20000"/>
          </a:bodyPr>
          <a:lstStyle/>
          <a:p>
            <a:pPr marL="0" indent="0">
              <a:buNone/>
            </a:pPr>
            <a:endParaRPr lang="en-US" dirty="0"/>
          </a:p>
          <a:p>
            <a:r>
              <a:rPr lang="en-US" dirty="0"/>
              <a:t>Completed tooling for full parallel assembly capability needed for production magnets</a:t>
            </a:r>
          </a:p>
          <a:p>
            <a:r>
              <a:rPr lang="en-US" dirty="0"/>
              <a:t>Completed assembly of all pre-series scope (MQXFA03-A07)</a:t>
            </a:r>
          </a:p>
          <a:p>
            <a:r>
              <a:rPr lang="en-US" dirty="0"/>
              <a:t>Assembled MQXFA08-12 and reassembled MQXFA08b</a:t>
            </a:r>
          </a:p>
          <a:p>
            <a:r>
              <a:rPr lang="en-US" dirty="0"/>
              <a:t>Key technical milestones since DOE CD-3 review</a:t>
            </a:r>
          </a:p>
          <a:p>
            <a:pPr lvl="1"/>
            <a:r>
              <a:rPr lang="en-US" dirty="0"/>
              <a:t>PRR (4005 Feb. 2021)</a:t>
            </a:r>
          </a:p>
          <a:p>
            <a:pPr lvl="1"/>
            <a:r>
              <a:rPr lang="en-US" dirty="0"/>
              <a:t>MQXFA Series Magnet Specifications updated (</a:t>
            </a:r>
            <a:r>
              <a:rPr lang="en-US" dirty="0" err="1"/>
              <a:t>DocDb</a:t>
            </a:r>
            <a:r>
              <a:rPr lang="en-US" dirty="0"/>
              <a:t> 4009-v6)</a:t>
            </a:r>
          </a:p>
          <a:p>
            <a:pPr lvl="1"/>
            <a:r>
              <a:rPr lang="en-US" dirty="0"/>
              <a:t>Coil selection, Structure &amp; Shim reviews; Handoff meeting for each magnet delivered to BNL </a:t>
            </a:r>
          </a:p>
          <a:p>
            <a:pPr lvl="1"/>
            <a:endParaRPr lang="en-US" dirty="0"/>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graphicFrame>
        <p:nvGraphicFramePr>
          <p:cNvPr id="7" name="Chart 6">
            <a:extLst>
              <a:ext uri="{FF2B5EF4-FFF2-40B4-BE49-F238E27FC236}">
                <a16:creationId xmlns:a16="http://schemas.microsoft.com/office/drawing/2014/main" id="{A42B700F-3649-4A33-BE98-14103DC01FE2}"/>
              </a:ext>
            </a:extLst>
          </p:cNvPr>
          <p:cNvGraphicFramePr>
            <a:graphicFrameLocks/>
          </p:cNvGraphicFramePr>
          <p:nvPr/>
        </p:nvGraphicFramePr>
        <p:xfrm>
          <a:off x="5581744" y="900000"/>
          <a:ext cx="3407181" cy="18712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0D1E979-D53C-BA82-CE6A-A61B3B23A934}"/>
              </a:ext>
            </a:extLst>
          </p:cNvPr>
          <p:cNvSpPr txBox="1"/>
          <p:nvPr/>
        </p:nvSpPr>
        <p:spPr>
          <a:xfrm>
            <a:off x="131307" y="1481675"/>
            <a:ext cx="4968552" cy="707886"/>
          </a:xfrm>
          <a:prstGeom prst="rect">
            <a:avLst/>
          </a:prstGeom>
          <a:noFill/>
        </p:spPr>
        <p:txBody>
          <a:bodyPr wrap="square">
            <a:spAutoFit/>
          </a:bodyPr>
          <a:lstStyle/>
          <a:p>
            <a:r>
              <a:rPr lang="en-US" sz="2000" i="1" dirty="0"/>
              <a:t>Facility improvements (lab-supplied): </a:t>
            </a:r>
          </a:p>
          <a:p>
            <a:r>
              <a:rPr lang="en-US" sz="2000" i="1" dirty="0"/>
              <a:t>- HVAC and roofing of assembly building</a:t>
            </a:r>
          </a:p>
        </p:txBody>
      </p:sp>
      <p:sp>
        <p:nvSpPr>
          <p:cNvPr id="15" name="TextBox 14">
            <a:extLst>
              <a:ext uri="{FF2B5EF4-FFF2-40B4-BE49-F238E27FC236}">
                <a16:creationId xmlns:a16="http://schemas.microsoft.com/office/drawing/2014/main" id="{AB0741D1-1B4E-4773-2F5B-7BF2BF4814A0}"/>
              </a:ext>
            </a:extLst>
          </p:cNvPr>
          <p:cNvSpPr txBox="1"/>
          <p:nvPr/>
        </p:nvSpPr>
        <p:spPr>
          <a:xfrm>
            <a:off x="7812360" y="35332"/>
            <a:ext cx="1261884" cy="369332"/>
          </a:xfrm>
          <a:prstGeom prst="rect">
            <a:avLst/>
          </a:prstGeom>
          <a:solidFill>
            <a:schemeClr val="accent6">
              <a:lumMod val="60000"/>
              <a:lumOff val="40000"/>
            </a:schemeClr>
          </a:solidFill>
        </p:spPr>
        <p:txBody>
          <a:bodyPr wrap="none" rtlCol="0">
            <a:spAutoFit/>
          </a:bodyPr>
          <a:lstStyle/>
          <a:p>
            <a:r>
              <a:rPr lang="en-US" dirty="0"/>
              <a:t>Charge #8</a:t>
            </a:r>
          </a:p>
        </p:txBody>
      </p:sp>
    </p:spTree>
    <p:extLst>
      <p:ext uri="{BB962C8B-B14F-4D97-AF65-F5344CB8AC3E}">
        <p14:creationId xmlns:p14="http://schemas.microsoft.com/office/powerpoint/2010/main" val="7940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85DA-8D8E-9ED1-818C-290F5144D05A}"/>
              </a:ext>
            </a:extLst>
          </p:cNvPr>
          <p:cNvSpPr>
            <a:spLocks noGrp="1"/>
          </p:cNvSpPr>
          <p:nvPr>
            <p:ph type="title"/>
          </p:nvPr>
        </p:nvSpPr>
        <p:spPr/>
        <p:txBody>
          <a:bodyPr/>
          <a:lstStyle/>
          <a:p>
            <a:r>
              <a:rPr lang="en-US" dirty="0"/>
              <a:t>Magnet fabrication process – a pictorial view</a:t>
            </a:r>
          </a:p>
        </p:txBody>
      </p:sp>
      <p:sp>
        <p:nvSpPr>
          <p:cNvPr id="3" name="Content Placeholder 2">
            <a:extLst>
              <a:ext uri="{FF2B5EF4-FFF2-40B4-BE49-F238E27FC236}">
                <a16:creationId xmlns:a16="http://schemas.microsoft.com/office/drawing/2014/main" id="{55C9142E-E548-8507-8339-1A7D557C5A2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1993B8-F20C-2750-AA79-E961F3E274CD}"/>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AE01C5CC-E4D1-53E4-BD41-61FAD10C8247}"/>
              </a:ext>
            </a:extLst>
          </p:cNvPr>
          <p:cNvSpPr>
            <a:spLocks noGrp="1"/>
          </p:cNvSpPr>
          <p:nvPr>
            <p:ph type="ftr" sz="quarter" idx="3"/>
          </p:nvPr>
        </p:nvSpPr>
        <p:spPr/>
        <p:txBody>
          <a:bodyPr/>
          <a:lstStyle/>
          <a:p>
            <a:r>
              <a:rPr lang="en-US"/>
              <a:t>HL-LHC AUP Rebaseline DOE Rev.  – Dec. 13–15, 2022</a:t>
            </a:r>
            <a:endParaRPr lang="en-GB" dirty="0"/>
          </a:p>
        </p:txBody>
      </p:sp>
      <p:sp>
        <p:nvSpPr>
          <p:cNvPr id="7" name="Slide Number Placeholder 3">
            <a:extLst>
              <a:ext uri="{FF2B5EF4-FFF2-40B4-BE49-F238E27FC236}">
                <a16:creationId xmlns:a16="http://schemas.microsoft.com/office/drawing/2014/main" id="{F06EF905-76F2-EC58-49AF-7FC2E9C9A079}"/>
              </a:ext>
            </a:extLst>
          </p:cNvPr>
          <p:cNvSpPr txBox="1">
            <a:spLocks/>
          </p:cNvSpPr>
          <p:nvPr/>
        </p:nvSpPr>
        <p:spPr>
          <a:xfrm>
            <a:off x="8686800" y="6581014"/>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11</a:t>
            </a:fld>
            <a:endParaRPr lang="fr-FR" dirty="0"/>
          </a:p>
        </p:txBody>
      </p:sp>
      <p:pic>
        <p:nvPicPr>
          <p:cNvPr id="9" name="Picture 8" descr="IMG_4601.jpeg">
            <a:extLst>
              <a:ext uri="{FF2B5EF4-FFF2-40B4-BE49-F238E27FC236}">
                <a16:creationId xmlns:a16="http://schemas.microsoft.com/office/drawing/2014/main" id="{F70AF367-6208-2BA9-6D30-8DA9279502A6}"/>
              </a:ext>
            </a:extLst>
          </p:cNvPr>
          <p:cNvPicPr>
            <a:picLocks noChangeAspect="1"/>
          </p:cNvPicPr>
          <p:nvPr/>
        </p:nvPicPr>
        <p:blipFill>
          <a:blip r:embed="rId2"/>
          <a:srcRect l="36731" t="18517" r="10000" b="25000"/>
          <a:stretch>
            <a:fillRect/>
          </a:stretch>
        </p:blipFill>
        <p:spPr>
          <a:xfrm>
            <a:off x="5097797" y="1160932"/>
            <a:ext cx="2874600" cy="2286000"/>
          </a:xfrm>
          <a:prstGeom prst="rect">
            <a:avLst/>
          </a:prstGeom>
        </p:spPr>
      </p:pic>
      <p:pic>
        <p:nvPicPr>
          <p:cNvPr id="10" name="Picture 9" descr="IMG_3413.jpeg">
            <a:extLst>
              <a:ext uri="{FF2B5EF4-FFF2-40B4-BE49-F238E27FC236}">
                <a16:creationId xmlns:a16="http://schemas.microsoft.com/office/drawing/2014/main" id="{238DCE9E-1A56-38F8-2400-CEF7CD5832D8}"/>
              </a:ext>
            </a:extLst>
          </p:cNvPr>
          <p:cNvPicPr>
            <a:picLocks noChangeAspect="1"/>
          </p:cNvPicPr>
          <p:nvPr/>
        </p:nvPicPr>
        <p:blipFill>
          <a:blip r:embed="rId3"/>
          <a:srcRect l="26633" t="13014" r="22819" b="12176"/>
          <a:stretch>
            <a:fillRect/>
          </a:stretch>
        </p:blipFill>
        <p:spPr>
          <a:xfrm>
            <a:off x="1958133" y="1160932"/>
            <a:ext cx="1158464" cy="2286000"/>
          </a:xfrm>
          <a:prstGeom prst="rect">
            <a:avLst/>
          </a:prstGeom>
        </p:spPr>
      </p:pic>
      <p:pic>
        <p:nvPicPr>
          <p:cNvPr id="11" name="Picture 10" descr="IMG_3393.jpeg">
            <a:extLst>
              <a:ext uri="{FF2B5EF4-FFF2-40B4-BE49-F238E27FC236}">
                <a16:creationId xmlns:a16="http://schemas.microsoft.com/office/drawing/2014/main" id="{9D322EFE-D52C-5719-BE08-CCEC0F329966}"/>
              </a:ext>
            </a:extLst>
          </p:cNvPr>
          <p:cNvPicPr>
            <a:picLocks noChangeAspect="1"/>
          </p:cNvPicPr>
          <p:nvPr/>
        </p:nvPicPr>
        <p:blipFill>
          <a:blip r:embed="rId4"/>
          <a:srcRect l="26350" t="5663" r="37500" b="6625"/>
          <a:stretch>
            <a:fillRect/>
          </a:stretch>
        </p:blipFill>
        <p:spPr>
          <a:xfrm>
            <a:off x="658255" y="1160932"/>
            <a:ext cx="1256221" cy="2286000"/>
          </a:xfrm>
          <a:prstGeom prst="rect">
            <a:avLst/>
          </a:prstGeom>
        </p:spPr>
      </p:pic>
      <p:pic>
        <p:nvPicPr>
          <p:cNvPr id="12" name="Picture 11" descr="IMG_3965.jpeg">
            <a:extLst>
              <a:ext uri="{FF2B5EF4-FFF2-40B4-BE49-F238E27FC236}">
                <a16:creationId xmlns:a16="http://schemas.microsoft.com/office/drawing/2014/main" id="{89485C6A-D3A5-BC3A-7396-348AB8901D62}"/>
              </a:ext>
            </a:extLst>
          </p:cNvPr>
          <p:cNvPicPr>
            <a:picLocks noChangeAspect="1"/>
          </p:cNvPicPr>
          <p:nvPr/>
        </p:nvPicPr>
        <p:blipFill>
          <a:blip r:embed="rId5"/>
          <a:srcRect l="24375" r="15625"/>
          <a:stretch>
            <a:fillRect/>
          </a:stretch>
        </p:blipFill>
        <p:spPr>
          <a:xfrm>
            <a:off x="3192797" y="1160932"/>
            <a:ext cx="1828800" cy="2286000"/>
          </a:xfrm>
          <a:prstGeom prst="rect">
            <a:avLst/>
          </a:prstGeom>
        </p:spPr>
      </p:pic>
      <p:sp>
        <p:nvSpPr>
          <p:cNvPr id="13" name="TextBox 12">
            <a:extLst>
              <a:ext uri="{FF2B5EF4-FFF2-40B4-BE49-F238E27FC236}">
                <a16:creationId xmlns:a16="http://schemas.microsoft.com/office/drawing/2014/main" id="{ED785A9D-4FAE-FF34-541B-D146E49CBCBE}"/>
              </a:ext>
            </a:extLst>
          </p:cNvPr>
          <p:cNvSpPr txBox="1"/>
          <p:nvPr/>
        </p:nvSpPr>
        <p:spPr>
          <a:xfrm>
            <a:off x="3465237" y="3131932"/>
            <a:ext cx="241818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Shell-Yoke Assembly</a:t>
            </a:r>
          </a:p>
        </p:txBody>
      </p:sp>
      <p:pic>
        <p:nvPicPr>
          <p:cNvPr id="14" name="Picture 13" descr="IMG_5374.jpeg">
            <a:extLst>
              <a:ext uri="{FF2B5EF4-FFF2-40B4-BE49-F238E27FC236}">
                <a16:creationId xmlns:a16="http://schemas.microsoft.com/office/drawing/2014/main" id="{58707307-3EE6-6302-6D5A-B86C2528E6F6}"/>
              </a:ext>
            </a:extLst>
          </p:cNvPr>
          <p:cNvPicPr>
            <a:picLocks noChangeAspect="1"/>
          </p:cNvPicPr>
          <p:nvPr/>
        </p:nvPicPr>
        <p:blipFill>
          <a:blip r:embed="rId6"/>
          <a:srcRect l="8223" r="23109"/>
          <a:stretch>
            <a:fillRect/>
          </a:stretch>
        </p:blipFill>
        <p:spPr>
          <a:xfrm>
            <a:off x="1121919" y="4028683"/>
            <a:ext cx="2092990" cy="2286000"/>
          </a:xfrm>
          <a:prstGeom prst="rect">
            <a:avLst/>
          </a:prstGeom>
        </p:spPr>
      </p:pic>
      <p:sp>
        <p:nvSpPr>
          <p:cNvPr id="15" name="TextBox 14">
            <a:extLst>
              <a:ext uri="{FF2B5EF4-FFF2-40B4-BE49-F238E27FC236}">
                <a16:creationId xmlns:a16="http://schemas.microsoft.com/office/drawing/2014/main" id="{0E11FD8B-E42B-3BBC-1460-B9435B8BE86D}"/>
              </a:ext>
            </a:extLst>
          </p:cNvPr>
          <p:cNvSpPr txBox="1"/>
          <p:nvPr/>
        </p:nvSpPr>
        <p:spPr>
          <a:xfrm>
            <a:off x="1545704" y="5945351"/>
            <a:ext cx="1176415"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Coil Prep</a:t>
            </a:r>
          </a:p>
        </p:txBody>
      </p:sp>
      <p:pic>
        <p:nvPicPr>
          <p:cNvPr id="16" name="Picture 15" descr="IMG_1647.jpeg">
            <a:extLst>
              <a:ext uri="{FF2B5EF4-FFF2-40B4-BE49-F238E27FC236}">
                <a16:creationId xmlns:a16="http://schemas.microsoft.com/office/drawing/2014/main" id="{EBCDC876-9B4E-A347-90AC-D6A7013B00B1}"/>
              </a:ext>
            </a:extLst>
          </p:cNvPr>
          <p:cNvPicPr>
            <a:picLocks noChangeAspect="1"/>
          </p:cNvPicPr>
          <p:nvPr/>
        </p:nvPicPr>
        <p:blipFill>
          <a:blip r:embed="rId7"/>
          <a:srcRect l="18183" t="10493" r="16365"/>
          <a:stretch>
            <a:fillRect/>
          </a:stretch>
        </p:blipFill>
        <p:spPr>
          <a:xfrm>
            <a:off x="5364088" y="4034022"/>
            <a:ext cx="2228848" cy="2286000"/>
          </a:xfrm>
          <a:prstGeom prst="rect">
            <a:avLst/>
          </a:prstGeom>
        </p:spPr>
      </p:pic>
      <p:sp>
        <p:nvSpPr>
          <p:cNvPr id="17" name="TextBox 16">
            <a:extLst>
              <a:ext uri="{FF2B5EF4-FFF2-40B4-BE49-F238E27FC236}">
                <a16:creationId xmlns:a16="http://schemas.microsoft.com/office/drawing/2014/main" id="{9F6EB6A5-B7F0-692C-D743-9382204DD0E7}"/>
              </a:ext>
            </a:extLst>
          </p:cNvPr>
          <p:cNvSpPr txBox="1"/>
          <p:nvPr/>
        </p:nvSpPr>
        <p:spPr>
          <a:xfrm>
            <a:off x="5411712" y="5913085"/>
            <a:ext cx="210502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Radial Shim Prep</a:t>
            </a:r>
          </a:p>
        </p:txBody>
      </p:sp>
      <p:pic>
        <p:nvPicPr>
          <p:cNvPr id="18" name="Picture 17" descr="IMG_1629.jpeg">
            <a:extLst>
              <a:ext uri="{FF2B5EF4-FFF2-40B4-BE49-F238E27FC236}">
                <a16:creationId xmlns:a16="http://schemas.microsoft.com/office/drawing/2014/main" id="{B3049607-B75C-B60F-C9F7-23A23B52B6E2}"/>
              </a:ext>
            </a:extLst>
          </p:cNvPr>
          <p:cNvPicPr>
            <a:picLocks noChangeAspect="1"/>
          </p:cNvPicPr>
          <p:nvPr/>
        </p:nvPicPr>
        <p:blipFill>
          <a:blip r:embed="rId8"/>
          <a:srcRect l="10955" r="10292"/>
          <a:stretch>
            <a:fillRect/>
          </a:stretch>
        </p:blipFill>
        <p:spPr>
          <a:xfrm>
            <a:off x="3314770" y="4034022"/>
            <a:ext cx="1905302" cy="2286000"/>
          </a:xfrm>
          <a:prstGeom prst="rect">
            <a:avLst/>
          </a:prstGeom>
        </p:spPr>
      </p:pic>
      <p:sp>
        <p:nvSpPr>
          <p:cNvPr id="19" name="TextBox 18">
            <a:extLst>
              <a:ext uri="{FF2B5EF4-FFF2-40B4-BE49-F238E27FC236}">
                <a16:creationId xmlns:a16="http://schemas.microsoft.com/office/drawing/2014/main" id="{A714B491-05E8-BF9C-6434-46CD29577476}"/>
              </a:ext>
            </a:extLst>
          </p:cNvPr>
          <p:cNvSpPr txBox="1"/>
          <p:nvPr/>
        </p:nvSpPr>
        <p:spPr>
          <a:xfrm>
            <a:off x="3638694" y="5939664"/>
            <a:ext cx="1293225" cy="646331"/>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Fuji Paper Exposure</a:t>
            </a:r>
          </a:p>
        </p:txBody>
      </p:sp>
    </p:spTree>
    <p:extLst>
      <p:ext uri="{BB962C8B-B14F-4D97-AF65-F5344CB8AC3E}">
        <p14:creationId xmlns:p14="http://schemas.microsoft.com/office/powerpoint/2010/main" val="24800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1FF0-BC66-6940-C07D-D55F327EC5F6}"/>
              </a:ext>
            </a:extLst>
          </p:cNvPr>
          <p:cNvSpPr>
            <a:spLocks noGrp="1"/>
          </p:cNvSpPr>
          <p:nvPr>
            <p:ph type="title"/>
          </p:nvPr>
        </p:nvSpPr>
        <p:spPr/>
        <p:txBody>
          <a:bodyPr/>
          <a:lstStyle/>
          <a:p>
            <a:r>
              <a:rPr lang="en-US" dirty="0"/>
              <a:t>Magnet fabrication process – a pictorial view</a:t>
            </a:r>
          </a:p>
        </p:txBody>
      </p:sp>
      <p:sp>
        <p:nvSpPr>
          <p:cNvPr id="4" name="Slide Number Placeholder 3">
            <a:extLst>
              <a:ext uri="{FF2B5EF4-FFF2-40B4-BE49-F238E27FC236}">
                <a16:creationId xmlns:a16="http://schemas.microsoft.com/office/drawing/2014/main" id="{A70A6272-3A54-9251-0F87-DDCD6DDC30BD}"/>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633ADA56-9816-26B0-B4B7-36BD53ABB420}"/>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descr="XBD201707-00130-010.jpeg">
            <a:extLst>
              <a:ext uri="{FF2B5EF4-FFF2-40B4-BE49-F238E27FC236}">
                <a16:creationId xmlns:a16="http://schemas.microsoft.com/office/drawing/2014/main" id="{82E8296E-7FD5-C765-57F4-FCE0277FC202}"/>
              </a:ext>
            </a:extLst>
          </p:cNvPr>
          <p:cNvPicPr>
            <a:picLocks noChangeAspect="1"/>
          </p:cNvPicPr>
          <p:nvPr/>
        </p:nvPicPr>
        <p:blipFill>
          <a:blip r:embed="rId2"/>
          <a:stretch>
            <a:fillRect/>
          </a:stretch>
        </p:blipFill>
        <p:spPr>
          <a:xfrm>
            <a:off x="5508104" y="3816588"/>
            <a:ext cx="3418318" cy="2286000"/>
          </a:xfrm>
          <a:prstGeom prst="rect">
            <a:avLst/>
          </a:prstGeom>
        </p:spPr>
      </p:pic>
      <p:pic>
        <p:nvPicPr>
          <p:cNvPr id="7" name="Picture 6" descr="IMG_4414.jpeg">
            <a:extLst>
              <a:ext uri="{FF2B5EF4-FFF2-40B4-BE49-F238E27FC236}">
                <a16:creationId xmlns:a16="http://schemas.microsoft.com/office/drawing/2014/main" id="{CB412535-D612-C4BD-E6F1-E51E6D8C6F6F}"/>
              </a:ext>
            </a:extLst>
          </p:cNvPr>
          <p:cNvPicPr>
            <a:picLocks noChangeAspect="1"/>
          </p:cNvPicPr>
          <p:nvPr/>
        </p:nvPicPr>
        <p:blipFill>
          <a:blip r:embed="rId3"/>
          <a:srcRect l="25000" t="20833" r="22027" b="12500"/>
          <a:stretch>
            <a:fillRect/>
          </a:stretch>
        </p:blipFill>
        <p:spPr>
          <a:xfrm>
            <a:off x="2251808" y="978768"/>
            <a:ext cx="2421918" cy="2286000"/>
          </a:xfrm>
          <a:prstGeom prst="rect">
            <a:avLst/>
          </a:prstGeom>
        </p:spPr>
      </p:pic>
      <p:sp>
        <p:nvSpPr>
          <p:cNvPr id="8" name="TextBox 7">
            <a:extLst>
              <a:ext uri="{FF2B5EF4-FFF2-40B4-BE49-F238E27FC236}">
                <a16:creationId xmlns:a16="http://schemas.microsoft.com/office/drawing/2014/main" id="{ED66D758-8439-9B82-B252-ED0E9C970D26}"/>
              </a:ext>
            </a:extLst>
          </p:cNvPr>
          <p:cNvSpPr txBox="1"/>
          <p:nvPr/>
        </p:nvSpPr>
        <p:spPr>
          <a:xfrm>
            <a:off x="5870104" y="5733256"/>
            <a:ext cx="2664296"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Fully assembled magnet </a:t>
            </a:r>
          </a:p>
        </p:txBody>
      </p:sp>
      <p:pic>
        <p:nvPicPr>
          <p:cNvPr id="9" name="Picture 8" descr="IMG_1305.jpeg">
            <a:extLst>
              <a:ext uri="{FF2B5EF4-FFF2-40B4-BE49-F238E27FC236}">
                <a16:creationId xmlns:a16="http://schemas.microsoft.com/office/drawing/2014/main" id="{76FFA0E0-73B4-D7BF-D7E4-7013FFE75E43}"/>
              </a:ext>
            </a:extLst>
          </p:cNvPr>
          <p:cNvPicPr>
            <a:picLocks noChangeAspect="1"/>
          </p:cNvPicPr>
          <p:nvPr/>
        </p:nvPicPr>
        <p:blipFill>
          <a:blip r:embed="rId4"/>
          <a:srcRect l="13351" t="7621" r="10792" b="5249"/>
          <a:stretch>
            <a:fillRect/>
          </a:stretch>
        </p:blipFill>
        <p:spPr>
          <a:xfrm>
            <a:off x="482726" y="978768"/>
            <a:ext cx="1492673" cy="2286000"/>
          </a:xfrm>
          <a:prstGeom prst="rect">
            <a:avLst/>
          </a:prstGeom>
        </p:spPr>
      </p:pic>
      <p:sp>
        <p:nvSpPr>
          <p:cNvPr id="10" name="TextBox 9">
            <a:extLst>
              <a:ext uri="{FF2B5EF4-FFF2-40B4-BE49-F238E27FC236}">
                <a16:creationId xmlns:a16="http://schemas.microsoft.com/office/drawing/2014/main" id="{66523500-410F-E557-C98A-E5236EB40BE8}"/>
              </a:ext>
            </a:extLst>
          </p:cNvPr>
          <p:cNvSpPr txBox="1"/>
          <p:nvPr/>
        </p:nvSpPr>
        <p:spPr>
          <a:xfrm>
            <a:off x="1264942" y="2852936"/>
            <a:ext cx="2803002"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Final Coil pack assembly</a:t>
            </a:r>
          </a:p>
        </p:txBody>
      </p:sp>
      <p:pic>
        <p:nvPicPr>
          <p:cNvPr id="11" name="Picture 10" descr="Screenshot 2018-05-17 13.44.24.png">
            <a:extLst>
              <a:ext uri="{FF2B5EF4-FFF2-40B4-BE49-F238E27FC236}">
                <a16:creationId xmlns:a16="http://schemas.microsoft.com/office/drawing/2014/main" id="{85BCD13C-68F2-DFFF-5989-E41DEB31285F}"/>
              </a:ext>
            </a:extLst>
          </p:cNvPr>
          <p:cNvPicPr>
            <a:picLocks noChangeAspect="1"/>
          </p:cNvPicPr>
          <p:nvPr/>
        </p:nvPicPr>
        <p:blipFill>
          <a:blip r:embed="rId5"/>
          <a:srcRect t="24121" r="31901" b="5832"/>
          <a:stretch>
            <a:fillRect/>
          </a:stretch>
        </p:blipFill>
        <p:spPr>
          <a:xfrm>
            <a:off x="4978526" y="978768"/>
            <a:ext cx="3555874" cy="2286000"/>
          </a:xfrm>
          <a:prstGeom prst="rect">
            <a:avLst/>
          </a:prstGeom>
        </p:spPr>
      </p:pic>
      <p:pic>
        <p:nvPicPr>
          <p:cNvPr id="12" name="Picture 11" descr="IMG_6384.jpeg">
            <a:extLst>
              <a:ext uri="{FF2B5EF4-FFF2-40B4-BE49-F238E27FC236}">
                <a16:creationId xmlns:a16="http://schemas.microsoft.com/office/drawing/2014/main" id="{00A541AC-5647-89EB-AFD6-17021EC36B2B}"/>
              </a:ext>
            </a:extLst>
          </p:cNvPr>
          <p:cNvPicPr>
            <a:picLocks noChangeAspect="1"/>
          </p:cNvPicPr>
          <p:nvPr/>
        </p:nvPicPr>
        <p:blipFill>
          <a:blip r:embed="rId6"/>
          <a:srcRect l="9405" r="32500"/>
          <a:stretch>
            <a:fillRect/>
          </a:stretch>
        </p:blipFill>
        <p:spPr>
          <a:xfrm>
            <a:off x="134250" y="3816588"/>
            <a:ext cx="1770750" cy="2286000"/>
          </a:xfrm>
          <a:prstGeom prst="rect">
            <a:avLst/>
          </a:prstGeom>
        </p:spPr>
      </p:pic>
      <p:pic>
        <p:nvPicPr>
          <p:cNvPr id="13" name="Picture 12" descr="IMG_6497.jpeg">
            <a:extLst>
              <a:ext uri="{FF2B5EF4-FFF2-40B4-BE49-F238E27FC236}">
                <a16:creationId xmlns:a16="http://schemas.microsoft.com/office/drawing/2014/main" id="{D2610ED5-3609-5CBC-51B7-F0E85F4EA53F}"/>
              </a:ext>
            </a:extLst>
          </p:cNvPr>
          <p:cNvPicPr>
            <a:picLocks noChangeAspect="1"/>
          </p:cNvPicPr>
          <p:nvPr/>
        </p:nvPicPr>
        <p:blipFill>
          <a:blip r:embed="rId7"/>
          <a:srcRect l="29970" r="24092"/>
          <a:stretch>
            <a:fillRect/>
          </a:stretch>
        </p:blipFill>
        <p:spPr>
          <a:xfrm>
            <a:off x="2057400" y="3817651"/>
            <a:ext cx="1400175" cy="2286000"/>
          </a:xfrm>
          <a:prstGeom prst="rect">
            <a:avLst/>
          </a:prstGeom>
        </p:spPr>
      </p:pic>
      <p:pic>
        <p:nvPicPr>
          <p:cNvPr id="14" name="Picture 13" descr="IMG_6851.jpeg">
            <a:extLst>
              <a:ext uri="{FF2B5EF4-FFF2-40B4-BE49-F238E27FC236}">
                <a16:creationId xmlns:a16="http://schemas.microsoft.com/office/drawing/2014/main" id="{E02679A6-7836-6AB9-0F6F-5B047B6D7D68}"/>
              </a:ext>
            </a:extLst>
          </p:cNvPr>
          <p:cNvPicPr>
            <a:picLocks noChangeAspect="1"/>
          </p:cNvPicPr>
          <p:nvPr/>
        </p:nvPicPr>
        <p:blipFill>
          <a:blip r:embed="rId8"/>
          <a:srcRect l="22470" t="8214" r="25030" b="2279"/>
          <a:stretch>
            <a:fillRect/>
          </a:stretch>
        </p:blipFill>
        <p:spPr>
          <a:xfrm>
            <a:off x="3622408" y="3817651"/>
            <a:ext cx="1787792" cy="2286000"/>
          </a:xfrm>
          <a:prstGeom prst="rect">
            <a:avLst/>
          </a:prstGeom>
        </p:spPr>
      </p:pic>
      <p:sp>
        <p:nvSpPr>
          <p:cNvPr id="15" name="TextBox 14">
            <a:extLst>
              <a:ext uri="{FF2B5EF4-FFF2-40B4-BE49-F238E27FC236}">
                <a16:creationId xmlns:a16="http://schemas.microsoft.com/office/drawing/2014/main" id="{139D2B36-53CA-7085-E920-1B3EE7A1C10F}"/>
              </a:ext>
            </a:extLst>
          </p:cNvPr>
          <p:cNvSpPr txBox="1"/>
          <p:nvPr/>
        </p:nvSpPr>
        <p:spPr>
          <a:xfrm>
            <a:off x="5816726" y="2852936"/>
            <a:ext cx="205740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err="1"/>
              <a:t>Coilpack</a:t>
            </a:r>
            <a:r>
              <a:rPr lang="en-US" dirty="0"/>
              <a:t> Insertion</a:t>
            </a:r>
          </a:p>
        </p:txBody>
      </p:sp>
      <p:sp>
        <p:nvSpPr>
          <p:cNvPr id="16" name="TextBox 15">
            <a:extLst>
              <a:ext uri="{FF2B5EF4-FFF2-40B4-BE49-F238E27FC236}">
                <a16:creationId xmlns:a16="http://schemas.microsoft.com/office/drawing/2014/main" id="{32ABCF83-D5DF-5C0A-3BA8-804A942DEC60}"/>
              </a:ext>
            </a:extLst>
          </p:cNvPr>
          <p:cNvSpPr txBox="1"/>
          <p:nvPr/>
        </p:nvSpPr>
        <p:spPr>
          <a:xfrm>
            <a:off x="286650" y="5734319"/>
            <a:ext cx="146595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Preloading</a:t>
            </a:r>
          </a:p>
        </p:txBody>
      </p:sp>
      <p:sp>
        <p:nvSpPr>
          <p:cNvPr id="17" name="TextBox 16">
            <a:extLst>
              <a:ext uri="{FF2B5EF4-FFF2-40B4-BE49-F238E27FC236}">
                <a16:creationId xmlns:a16="http://schemas.microsoft.com/office/drawing/2014/main" id="{4D79A352-5C1C-1490-ADD4-13BC0A82C977}"/>
              </a:ext>
            </a:extLst>
          </p:cNvPr>
          <p:cNvSpPr txBox="1"/>
          <p:nvPr/>
        </p:nvSpPr>
        <p:spPr>
          <a:xfrm>
            <a:off x="2057400" y="5715000"/>
            <a:ext cx="329745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Splicing and </a:t>
            </a:r>
            <a:r>
              <a:rPr lang="en-US" dirty="0" err="1"/>
              <a:t>Connectorization</a:t>
            </a:r>
            <a:endParaRPr lang="en-US" dirty="0"/>
          </a:p>
        </p:txBody>
      </p:sp>
    </p:spTree>
    <p:extLst>
      <p:ext uri="{BB962C8B-B14F-4D97-AF65-F5344CB8AC3E}">
        <p14:creationId xmlns:p14="http://schemas.microsoft.com/office/powerpoint/2010/main" val="22277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Examples of issues and resolutions</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074800" cy="2209800"/>
          </a:xfrm>
        </p:spPr>
        <p:txBody>
          <a:bodyPr>
            <a:normAutofit fontScale="92500"/>
          </a:bodyPr>
          <a:lstStyle/>
          <a:p>
            <a:r>
              <a:rPr lang="en-US" dirty="0"/>
              <a:t>Cooling hole bore clearance – ECN-0233</a:t>
            </a:r>
          </a:p>
          <a:p>
            <a:r>
              <a:rPr lang="en-US" dirty="0"/>
              <a:t>GPI fold issue in MQXFA09 – NCR-0313 (critical)</a:t>
            </a:r>
          </a:p>
          <a:p>
            <a:r>
              <a:rPr lang="en-US" dirty="0"/>
              <a:t>Fiberoptics installed (upper coils only) – DCR-4190</a:t>
            </a:r>
          </a:p>
          <a:p>
            <a:r>
              <a:rPr lang="en-US" dirty="0"/>
              <a:t>Increase in pole-key gaps – DCR-4304</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resulted in improved process of assembly, demonstrated with MQXFA10</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BD3BDC52-457D-FBC8-9592-E52C0436285D}"/>
              </a:ext>
            </a:extLst>
          </p:cNvPr>
          <p:cNvPicPr>
            <a:picLocks noChangeAspect="1"/>
          </p:cNvPicPr>
          <p:nvPr/>
        </p:nvPicPr>
        <p:blipFill>
          <a:blip r:embed="rId2"/>
          <a:stretch>
            <a:fillRect/>
          </a:stretch>
        </p:blipFill>
        <p:spPr>
          <a:xfrm>
            <a:off x="251520" y="1055042"/>
            <a:ext cx="4536504" cy="2939501"/>
          </a:xfrm>
          <a:prstGeom prst="rect">
            <a:avLst/>
          </a:prstGeom>
        </p:spPr>
      </p:pic>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3"/>
          <a:stretch>
            <a:fillRect/>
          </a:stretch>
        </p:blipFill>
        <p:spPr>
          <a:xfrm>
            <a:off x="6013920" y="1050954"/>
            <a:ext cx="3244121" cy="2869799"/>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4"/>
          <a:stretch>
            <a:fillRect/>
          </a:stretch>
        </p:blipFill>
        <p:spPr>
          <a:xfrm>
            <a:off x="107504" y="4005064"/>
            <a:ext cx="6264696" cy="2270952"/>
          </a:xfrm>
          <a:prstGeom prst="rect">
            <a:avLst/>
          </a:prstGeom>
          <a:ln w="25400">
            <a:solidFill>
              <a:schemeClr val="accent1">
                <a:shade val="95000"/>
                <a:satMod val="105000"/>
              </a:schemeClr>
            </a:solidFill>
          </a:ln>
        </p:spPr>
      </p:pic>
      <p:sp>
        <p:nvSpPr>
          <p:cNvPr id="18" name="TextBox 17">
            <a:extLst>
              <a:ext uri="{FF2B5EF4-FFF2-40B4-BE49-F238E27FC236}">
                <a16:creationId xmlns:a16="http://schemas.microsoft.com/office/drawing/2014/main" id="{54E8D3CA-0178-EA10-DDAC-59852292849B}"/>
              </a:ext>
            </a:extLst>
          </p:cNvPr>
          <p:cNvSpPr txBox="1"/>
          <p:nvPr/>
        </p:nvSpPr>
        <p:spPr>
          <a:xfrm>
            <a:off x="3586851" y="1057988"/>
            <a:ext cx="2335859" cy="584775"/>
          </a:xfrm>
          <a:prstGeom prst="rect">
            <a:avLst/>
          </a:prstGeom>
          <a:noFill/>
          <a:ln>
            <a:solidFill>
              <a:srgbClr val="C00000"/>
            </a:solidFill>
          </a:ln>
        </p:spPr>
        <p:txBody>
          <a:bodyPr wrap="square" rtlCol="0">
            <a:spAutoFit/>
          </a:bodyPr>
          <a:lstStyle/>
          <a:p>
            <a:pPr algn="ctr"/>
            <a:r>
              <a:rPr lang="en-US" sz="1600" dirty="0"/>
              <a:t>Identified during MQXFA07 disassembly</a:t>
            </a:r>
          </a:p>
        </p:txBody>
      </p:sp>
      <p:sp>
        <p:nvSpPr>
          <p:cNvPr id="20" name="TextBox 19">
            <a:extLst>
              <a:ext uri="{FF2B5EF4-FFF2-40B4-BE49-F238E27FC236}">
                <a16:creationId xmlns:a16="http://schemas.microsoft.com/office/drawing/2014/main" id="{40E8BABA-D802-AE4C-C4BF-75FB635C99CD}"/>
              </a:ext>
            </a:extLst>
          </p:cNvPr>
          <p:cNvSpPr txBox="1"/>
          <p:nvPr/>
        </p:nvSpPr>
        <p:spPr>
          <a:xfrm>
            <a:off x="6537521" y="4329718"/>
            <a:ext cx="2520591" cy="1477328"/>
          </a:xfrm>
          <a:prstGeom prst="rect">
            <a:avLst/>
          </a:prstGeom>
          <a:solidFill>
            <a:schemeClr val="accent1">
              <a:lumMod val="20000"/>
              <a:lumOff val="80000"/>
            </a:schemeClr>
          </a:solidFill>
        </p:spPr>
        <p:txBody>
          <a:bodyPr wrap="square">
            <a:spAutoFit/>
          </a:bodyPr>
          <a:lstStyle/>
          <a:p>
            <a:r>
              <a:rPr lang="en-US" b="0" i="0" u="none" strike="noStrike" dirty="0">
                <a:effectLst/>
                <a:latin typeface="Helvetica" pitchFamily="2" charset="0"/>
              </a:rPr>
              <a:t> </a:t>
            </a:r>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are being implemented on all magnets going forward</a:t>
            </a:r>
            <a:endParaRPr lang="en-US" dirty="0"/>
          </a:p>
        </p:txBody>
      </p:sp>
    </p:spTree>
    <p:extLst>
      <p:ext uri="{BB962C8B-B14F-4D97-AF65-F5344CB8AC3E}">
        <p14:creationId xmlns:p14="http://schemas.microsoft.com/office/powerpoint/2010/main" val="129646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302.2.07: WBS Contingency Consumption by COVID</a:t>
            </a:r>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15</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sp>
        <p:nvSpPr>
          <p:cNvPr id="9" name="TextBox 8">
            <a:extLst>
              <a:ext uri="{FF2B5EF4-FFF2-40B4-BE49-F238E27FC236}">
                <a16:creationId xmlns:a16="http://schemas.microsoft.com/office/drawing/2014/main" id="{D6F6B1E6-9DA7-4D81-BAE8-D3ED442845DE}"/>
              </a:ext>
            </a:extLst>
          </p:cNvPr>
          <p:cNvSpPr txBox="1"/>
          <p:nvPr/>
        </p:nvSpPr>
        <p:spPr>
          <a:xfrm>
            <a:off x="7882116" y="-4059"/>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graphicFrame>
        <p:nvGraphicFramePr>
          <p:cNvPr id="11" name="Table 10">
            <a:extLst>
              <a:ext uri="{FF2B5EF4-FFF2-40B4-BE49-F238E27FC236}">
                <a16:creationId xmlns:a16="http://schemas.microsoft.com/office/drawing/2014/main" id="{16ACF538-A7D6-A566-F1F8-2F0FA7057B7F}"/>
              </a:ext>
            </a:extLst>
          </p:cNvPr>
          <p:cNvGraphicFramePr>
            <a:graphicFrameLocks noGrp="1"/>
          </p:cNvGraphicFramePr>
          <p:nvPr>
            <p:extLst>
              <p:ext uri="{D42A27DB-BD31-4B8C-83A1-F6EECF244321}">
                <p14:modId xmlns:p14="http://schemas.microsoft.com/office/powerpoint/2010/main" val="1749342602"/>
              </p:ext>
            </p:extLst>
          </p:nvPr>
        </p:nvGraphicFramePr>
        <p:xfrm>
          <a:off x="324008" y="1988840"/>
          <a:ext cx="8496463" cy="4348854"/>
        </p:xfrm>
        <a:graphic>
          <a:graphicData uri="http://schemas.openxmlformats.org/drawingml/2006/table">
            <a:tbl>
              <a:tblPr>
                <a:tableStyleId>{5C22544A-7EE6-4342-B048-85BDC9FD1C3A}</a:tableStyleId>
              </a:tblPr>
              <a:tblGrid>
                <a:gridCol w="1665658">
                  <a:extLst>
                    <a:ext uri="{9D8B030D-6E8A-4147-A177-3AD203B41FA5}">
                      <a16:colId xmlns:a16="http://schemas.microsoft.com/office/drawing/2014/main" val="343242956"/>
                    </a:ext>
                  </a:extLst>
                </a:gridCol>
                <a:gridCol w="5882614">
                  <a:extLst>
                    <a:ext uri="{9D8B030D-6E8A-4147-A177-3AD203B41FA5}">
                      <a16:colId xmlns:a16="http://schemas.microsoft.com/office/drawing/2014/main" val="2886118955"/>
                    </a:ext>
                  </a:extLst>
                </a:gridCol>
                <a:gridCol w="948191">
                  <a:extLst>
                    <a:ext uri="{9D8B030D-6E8A-4147-A177-3AD203B41FA5}">
                      <a16:colId xmlns:a16="http://schemas.microsoft.com/office/drawing/2014/main" val="2623389991"/>
                    </a:ext>
                  </a:extLst>
                </a:gridCol>
              </a:tblGrid>
              <a:tr h="432048">
                <a:tc>
                  <a:txBody>
                    <a:bodyPr/>
                    <a:lstStyle/>
                    <a:p>
                      <a:pPr algn="ctr" fontAlgn="ctr"/>
                      <a:r>
                        <a:rPr lang="en-US" sz="1000" u="none" strike="noStrike" dirty="0">
                          <a:effectLst/>
                        </a:rPr>
                        <a:t>COVID </a:t>
                      </a:r>
                      <a:br>
                        <a:rPr lang="en-US" sz="1000" u="none" strike="noStrike" dirty="0">
                          <a:effectLst/>
                        </a:rPr>
                      </a:br>
                      <a:r>
                        <a:rPr lang="en-US" sz="1000" u="none" strike="noStrike" dirty="0">
                          <a:effectLst/>
                        </a:rPr>
                        <a:t>BCRs/EAC-Mas</a:t>
                      </a:r>
                      <a:endParaRPr lang="en-US" sz="1000" b="1" i="0" u="none" strike="noStrike" dirty="0">
                        <a:solidFill>
                          <a:srgbClr val="000000"/>
                        </a:solidFill>
                        <a:effectLst/>
                        <a:latin typeface="Calibri" panose="020F0502020204030204" pitchFamily="34" charset="0"/>
                      </a:endParaRPr>
                    </a:p>
                  </a:txBody>
                  <a:tcPr marL="8784" marR="8784" marT="8784" marB="0" anchor="ctr"/>
                </a:tc>
                <a:tc>
                  <a:txBody>
                    <a:bodyPr/>
                    <a:lstStyle/>
                    <a:p>
                      <a:pPr algn="ctr" fontAlgn="ctr"/>
                      <a:r>
                        <a:rPr lang="en-US" sz="1000" u="none" strike="noStrike" dirty="0">
                          <a:effectLst/>
                        </a:rPr>
                        <a:t>Title</a:t>
                      </a:r>
                      <a:endParaRPr lang="en-US" sz="1000" b="1" i="0" u="none" strike="noStrike" dirty="0">
                        <a:solidFill>
                          <a:srgbClr val="000000"/>
                        </a:solidFill>
                        <a:effectLst/>
                        <a:latin typeface="Calibri" panose="020F0502020204030204" pitchFamily="34" charset="0"/>
                      </a:endParaRPr>
                    </a:p>
                  </a:txBody>
                  <a:tcPr marL="8784" marR="8784" marT="8784" marB="0" anchor="ctr"/>
                </a:tc>
                <a:tc>
                  <a:txBody>
                    <a:bodyPr/>
                    <a:lstStyle/>
                    <a:p>
                      <a:pPr algn="ctr" fontAlgn="ctr"/>
                      <a:r>
                        <a:rPr lang="en-US" sz="1000" u="none" strike="noStrike" dirty="0">
                          <a:effectLst/>
                        </a:rPr>
                        <a:t>WBS Cost Impact</a:t>
                      </a:r>
                      <a:endParaRPr lang="en-US" sz="1000" b="1" i="0" u="none" strike="noStrike" dirty="0">
                        <a:solidFill>
                          <a:srgbClr val="000000"/>
                        </a:solidFill>
                        <a:effectLst/>
                        <a:latin typeface="Calibri" panose="020F0502020204030204" pitchFamily="34" charset="0"/>
                      </a:endParaRPr>
                    </a:p>
                  </a:txBody>
                  <a:tcPr marL="8784" marR="8784" marT="8784" marB="0" anchor="ctr"/>
                </a:tc>
                <a:extLst>
                  <a:ext uri="{0D108BD9-81ED-4DB2-BD59-A6C34878D82A}">
                    <a16:rowId xmlns:a16="http://schemas.microsoft.com/office/drawing/2014/main" val="3734516165"/>
                  </a:ext>
                </a:extLst>
              </a:tr>
              <a:tr h="164920">
                <a:tc gridSpan="2">
                  <a:txBody>
                    <a:bodyPr/>
                    <a:lstStyle/>
                    <a:p>
                      <a:pPr algn="l" fontAlgn="b"/>
                      <a:r>
                        <a:rPr lang="en-US" sz="1000" b="1" u="none" strike="noStrike" dirty="0">
                          <a:effectLst/>
                        </a:rPr>
                        <a:t>302.2.07 Structure Fabrication and Magnets Assembly</a:t>
                      </a:r>
                    </a:p>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8784" marR="8784" marT="8784" marB="0" anchor="b"/>
                </a:tc>
                <a:tc hMerge="1">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$1,111,395</a:t>
                      </a:r>
                      <a:endParaRPr lang="en-US" sz="1000" b="1"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4211039847"/>
                  </a:ext>
                </a:extLst>
              </a:tr>
              <a:tr h="290626">
                <a:tc>
                  <a:txBody>
                    <a:bodyPr/>
                    <a:lstStyle/>
                    <a:p>
                      <a:pPr algn="l" fontAlgn="b"/>
                      <a:r>
                        <a:rPr lang="en-US" sz="1000" u="none" strike="noStrike">
                          <a:effectLst/>
                        </a:rPr>
                        <a:t>EAC-MA-15</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dirty="0">
                          <a:effectLst/>
                        </a:rPr>
                        <a:t>COVID-19 </a:t>
                      </a:r>
                      <a:r>
                        <a:rPr lang="en-US" sz="1000" u="none" strike="noStrike" dirty="0" err="1">
                          <a:effectLst/>
                        </a:rPr>
                        <a:t>Attr</a:t>
                      </a:r>
                      <a:r>
                        <a:rPr lang="en-US" sz="1000" u="none" strike="noStrike" dirty="0">
                          <a:effectLst/>
                        </a:rPr>
                        <a:t>. of add. magnet </a:t>
                      </a:r>
                      <a:r>
                        <a:rPr lang="en-US" sz="1000" u="none" strike="noStrike" dirty="0" err="1">
                          <a:effectLst/>
                        </a:rPr>
                        <a:t>disassbly</a:t>
                      </a:r>
                      <a:r>
                        <a:rPr lang="en-US" sz="1000" u="none" strike="noStrike" dirty="0">
                          <a:effectLst/>
                        </a:rPr>
                        <a:t> &amp; </a:t>
                      </a:r>
                      <a:r>
                        <a:rPr lang="en-US" sz="1000" u="none" strike="noStrike" dirty="0" err="1">
                          <a:effectLst/>
                        </a:rPr>
                        <a:t>reassbly</a:t>
                      </a:r>
                      <a:r>
                        <a:rPr lang="en-US" sz="1000" u="none" strike="noStrike" dirty="0">
                          <a:effectLst/>
                        </a:rPr>
                        <a:t> (07/08 assigned to existing PMB rework activities)</a:t>
                      </a:r>
                      <a:endParaRPr lang="en-US" sz="1000" b="0" i="0" u="none" strike="noStrike" dirty="0">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$264,200</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2647558854"/>
                  </a:ext>
                </a:extLst>
              </a:tr>
              <a:tr h="160567">
                <a:tc>
                  <a:txBody>
                    <a:bodyPr/>
                    <a:lstStyle/>
                    <a:p>
                      <a:pPr algn="l" fontAlgn="b"/>
                      <a:r>
                        <a:rPr lang="en-US" sz="1000" u="none" strike="noStrike">
                          <a:effectLst/>
                        </a:rPr>
                        <a:t>HL-LHC AUP_0160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LOE Adjustments July 2020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$218,828</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4251028318"/>
                  </a:ext>
                </a:extLst>
              </a:tr>
              <a:tr h="160567">
                <a:tc>
                  <a:txBody>
                    <a:bodyPr/>
                    <a:lstStyle/>
                    <a:p>
                      <a:pPr algn="l" fontAlgn="b"/>
                      <a:r>
                        <a:rPr lang="en-US" sz="1000" u="none" strike="noStrike">
                          <a:effectLst/>
                        </a:rPr>
                        <a:t>HL-LHC AUP_0274</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April 2022 through December 2022 </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$180,244</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665011723"/>
                  </a:ext>
                </a:extLst>
              </a:tr>
              <a:tr h="160567">
                <a:tc>
                  <a:txBody>
                    <a:bodyPr/>
                    <a:lstStyle/>
                    <a:p>
                      <a:pPr algn="l" fontAlgn="b"/>
                      <a:r>
                        <a:rPr lang="en-US" sz="1000" u="none" strike="noStrike">
                          <a:effectLst/>
                        </a:rPr>
                        <a:t>HL-LHC AUP_0188</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Nov-Dec 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$121,782</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3935413864"/>
                  </a:ext>
                </a:extLst>
              </a:tr>
              <a:tr h="160567">
                <a:tc>
                  <a:txBody>
                    <a:bodyPr/>
                    <a:lstStyle/>
                    <a:p>
                      <a:pPr algn="l" fontAlgn="b"/>
                      <a:r>
                        <a:rPr lang="en-US" sz="1000" u="none" strike="noStrike">
                          <a:effectLst/>
                        </a:rPr>
                        <a:t>HL-LHC AUP_0168</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Aug-Oct 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$57,390</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1779175924"/>
                  </a:ext>
                </a:extLst>
              </a:tr>
              <a:tr h="160567">
                <a:tc>
                  <a:txBody>
                    <a:bodyPr/>
                    <a:lstStyle/>
                    <a:p>
                      <a:pPr algn="l" fontAlgn="b"/>
                      <a:r>
                        <a:rPr lang="en-US" sz="1000" u="none" strike="noStrike">
                          <a:effectLst/>
                        </a:rPr>
                        <a:t>HL-LHC AUP_0235</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Jul-Sep 2021</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$55,371</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516895016"/>
                  </a:ext>
                </a:extLst>
              </a:tr>
              <a:tr h="160567">
                <a:tc>
                  <a:txBody>
                    <a:bodyPr/>
                    <a:lstStyle/>
                    <a:p>
                      <a:pPr algn="l" fontAlgn="b"/>
                      <a:r>
                        <a:rPr lang="en-US" sz="1000" u="none" strike="noStrike">
                          <a:effectLst/>
                        </a:rPr>
                        <a:t>HL-LHC AUP_0265</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Attribution portion of Magnet Assembly and Vertical Testing Schedule Revisions</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$45,329</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815736382"/>
                  </a:ext>
                </a:extLst>
              </a:tr>
              <a:tr h="160567">
                <a:tc>
                  <a:txBody>
                    <a:bodyPr/>
                    <a:lstStyle/>
                    <a:p>
                      <a:pPr algn="l" fontAlgn="b"/>
                      <a:r>
                        <a:rPr lang="en-US" sz="1000" u="none" strike="noStrike">
                          <a:effectLst/>
                        </a:rPr>
                        <a:t>HL-LHC AUP_0199</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Jan-Mar 21</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$36,733</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2608983072"/>
                  </a:ext>
                </a:extLst>
              </a:tr>
              <a:tr h="160567">
                <a:tc>
                  <a:txBody>
                    <a:bodyPr/>
                    <a:lstStyle/>
                    <a:p>
                      <a:pPr algn="l" fontAlgn="b"/>
                      <a:r>
                        <a:rPr lang="en-US" sz="1000" u="none" strike="noStrike">
                          <a:effectLst/>
                        </a:rPr>
                        <a:t>HL-LHC AUP_0216</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Apr-Jun 2021</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$30,029</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4159475879"/>
                  </a:ext>
                </a:extLst>
              </a:tr>
              <a:tr h="160567">
                <a:tc>
                  <a:txBody>
                    <a:bodyPr/>
                    <a:lstStyle/>
                    <a:p>
                      <a:pPr algn="l" fontAlgn="b"/>
                      <a:r>
                        <a:rPr lang="en-US" sz="1000" u="none" strike="noStrike">
                          <a:effectLst/>
                        </a:rPr>
                        <a:t>HL-LHC AUP_0144</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Schedule Delay March 2020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$25,958</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4100629796"/>
                  </a:ext>
                </a:extLst>
              </a:tr>
              <a:tr h="295386">
                <a:tc>
                  <a:txBody>
                    <a:bodyPr/>
                    <a:lstStyle/>
                    <a:p>
                      <a:pPr algn="l" fontAlgn="b"/>
                      <a:r>
                        <a:rPr lang="en-US" sz="1000" u="none" strike="noStrike">
                          <a:effectLst/>
                        </a:rPr>
                        <a:t>HL-LHC AUP_0262</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Attribution portion of Magnets Rework and Test Replan Following MQXFA07/08 Performance Issues</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$25,940</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1283707286"/>
                  </a:ext>
                </a:extLst>
              </a:tr>
              <a:tr h="160567">
                <a:tc>
                  <a:txBody>
                    <a:bodyPr/>
                    <a:lstStyle/>
                    <a:p>
                      <a:pPr algn="l" fontAlgn="b"/>
                      <a:r>
                        <a:rPr lang="en-US" sz="1000" u="none" strike="noStrike">
                          <a:effectLst/>
                        </a:rPr>
                        <a:t>HL-LHC AUP_0266</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Jan-Mar 2022</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$24,258</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4290801658"/>
                  </a:ext>
                </a:extLst>
              </a:tr>
              <a:tr h="160567">
                <a:tc>
                  <a:txBody>
                    <a:bodyPr/>
                    <a:lstStyle/>
                    <a:p>
                      <a:pPr algn="l" fontAlgn="b"/>
                      <a:r>
                        <a:rPr lang="en-US" sz="1000" u="none" strike="noStrike">
                          <a:effectLst/>
                        </a:rPr>
                        <a:t>HL-LHC AUP_0248</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Attribution portion of Magnet MQXFA07 Rework</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$14,315</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2888913130"/>
                  </a:ext>
                </a:extLst>
              </a:tr>
              <a:tr h="160567">
                <a:tc>
                  <a:txBody>
                    <a:bodyPr/>
                    <a:lstStyle/>
                    <a:p>
                      <a:pPr algn="l" fontAlgn="b"/>
                      <a:r>
                        <a:rPr lang="en-US" sz="1000" u="none" strike="noStrike">
                          <a:effectLst/>
                        </a:rPr>
                        <a:t>HL-LHC AUP_0154</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Schedule Adjustments May 2020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$7,309</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1197848490"/>
                  </a:ext>
                </a:extLst>
              </a:tr>
              <a:tr h="290626">
                <a:tc>
                  <a:txBody>
                    <a:bodyPr/>
                    <a:lstStyle/>
                    <a:p>
                      <a:pPr algn="l" fontAlgn="b"/>
                      <a:r>
                        <a:rPr lang="en-US" sz="1000" u="none" strike="noStrike">
                          <a:effectLst/>
                        </a:rPr>
                        <a:t>HL-LHC AUP_0258</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Attribution portion of Delay to Coil and Magnet Work due to MQXFA08 preliminary test results</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$5,604</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1626593840"/>
                  </a:ext>
                </a:extLst>
              </a:tr>
              <a:tr h="290626">
                <a:tc>
                  <a:txBody>
                    <a:bodyPr/>
                    <a:lstStyle/>
                    <a:p>
                      <a:pPr algn="l" fontAlgn="b"/>
                      <a:r>
                        <a:rPr lang="en-US" sz="1000" u="none" strike="noStrike">
                          <a:effectLst/>
                        </a:rPr>
                        <a:t>HL-LHC AUP_0279</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Attribution portion of Addition of 5 Cables and 2 Coils Due to Present Cable and Coil Yield</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$5,136</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1450206449"/>
                  </a:ext>
                </a:extLst>
              </a:tr>
              <a:tr h="160567">
                <a:tc>
                  <a:txBody>
                    <a:bodyPr/>
                    <a:lstStyle/>
                    <a:p>
                      <a:pPr algn="l" fontAlgn="b"/>
                      <a:r>
                        <a:rPr lang="en-US" sz="1000" u="none" strike="noStrike">
                          <a:effectLst/>
                        </a:rPr>
                        <a:t>HL-LHC AUP_0163</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Schedule Adjustments June 2020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$3,858</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3290193888"/>
                  </a:ext>
                </a:extLst>
              </a:tr>
              <a:tr h="160567">
                <a:tc>
                  <a:txBody>
                    <a:bodyPr/>
                    <a:lstStyle/>
                    <a:p>
                      <a:pPr algn="l" fontAlgn="b"/>
                      <a:r>
                        <a:rPr lang="en-US" sz="1000" u="none" strike="noStrike">
                          <a:effectLst/>
                        </a:rPr>
                        <a:t>HL-LHC AUP_0246</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Inefficiency Planning for future work for Oct-Dec 2021</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a:effectLst/>
                        </a:rPr>
                        <a:t>-$353</a:t>
                      </a:r>
                      <a:endParaRPr lang="en-US" sz="1000" b="0" i="0" u="none" strike="noStrike">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2113405709"/>
                  </a:ext>
                </a:extLst>
              </a:tr>
              <a:tr h="160567">
                <a:tc>
                  <a:txBody>
                    <a:bodyPr/>
                    <a:lstStyle/>
                    <a:p>
                      <a:pPr algn="l" fontAlgn="b"/>
                      <a:r>
                        <a:rPr lang="en-US" sz="1000" u="none" strike="noStrike">
                          <a:effectLst/>
                        </a:rPr>
                        <a:t>HL-LHC AUP_0149</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l" fontAlgn="b"/>
                      <a:r>
                        <a:rPr lang="en-US" sz="1000" u="none" strike="noStrike">
                          <a:effectLst/>
                        </a:rPr>
                        <a:t>COVID-19 Schedule Delay April 2020</a:t>
                      </a:r>
                      <a:endParaRPr lang="en-US" sz="1000" b="0" i="0" u="none" strike="noStrike">
                        <a:solidFill>
                          <a:srgbClr val="000000"/>
                        </a:solidFill>
                        <a:effectLst/>
                        <a:latin typeface="Calibri" panose="020F0502020204030204" pitchFamily="34" charset="0"/>
                      </a:endParaRPr>
                    </a:p>
                  </a:txBody>
                  <a:tcPr marL="8784" marR="8784" marT="8784" marB="0" anchor="b"/>
                </a:tc>
                <a:tc>
                  <a:txBody>
                    <a:bodyPr/>
                    <a:lstStyle/>
                    <a:p>
                      <a:pPr algn="r" fontAlgn="b"/>
                      <a:r>
                        <a:rPr lang="en-US" sz="1000" u="none" strike="noStrike" dirty="0">
                          <a:effectLst/>
                        </a:rPr>
                        <a:t>-$10,536</a:t>
                      </a:r>
                      <a:endParaRPr lang="en-US" sz="1000" b="0" i="0" u="none" strike="noStrike" dirty="0">
                        <a:solidFill>
                          <a:srgbClr val="000000"/>
                        </a:solidFill>
                        <a:effectLst/>
                        <a:latin typeface="Calibri" panose="020F0502020204030204" pitchFamily="34" charset="0"/>
                      </a:endParaRPr>
                    </a:p>
                  </a:txBody>
                  <a:tcPr marL="8784" marR="8784" marT="8784" marB="0" anchor="b"/>
                </a:tc>
                <a:extLst>
                  <a:ext uri="{0D108BD9-81ED-4DB2-BD59-A6C34878D82A}">
                    <a16:rowId xmlns:a16="http://schemas.microsoft.com/office/drawing/2014/main" val="2346206575"/>
                  </a:ext>
                </a:extLst>
              </a:tr>
            </a:tbl>
          </a:graphicData>
        </a:graphic>
      </p:graphicFrame>
      <p:graphicFrame>
        <p:nvGraphicFramePr>
          <p:cNvPr id="12" name="Table 11">
            <a:extLst>
              <a:ext uri="{FF2B5EF4-FFF2-40B4-BE49-F238E27FC236}">
                <a16:creationId xmlns:a16="http://schemas.microsoft.com/office/drawing/2014/main" id="{BF0B0DD2-FFF3-849A-7FE7-AA24EB3EFDCF}"/>
              </a:ext>
            </a:extLst>
          </p:cNvPr>
          <p:cNvGraphicFramePr>
            <a:graphicFrameLocks noGrp="1"/>
          </p:cNvGraphicFramePr>
          <p:nvPr>
            <p:extLst>
              <p:ext uri="{D42A27DB-BD31-4B8C-83A1-F6EECF244321}">
                <p14:modId xmlns:p14="http://schemas.microsoft.com/office/powerpoint/2010/main" val="1944373034"/>
              </p:ext>
            </p:extLst>
          </p:nvPr>
        </p:nvGraphicFramePr>
        <p:xfrm>
          <a:off x="539552" y="1106987"/>
          <a:ext cx="7708899" cy="584200"/>
        </p:xfrm>
        <a:graphic>
          <a:graphicData uri="http://schemas.openxmlformats.org/drawingml/2006/table">
            <a:tbl>
              <a:tblPr>
                <a:tableStyleId>{5C22544A-7EE6-4342-B048-85BDC9FD1C3A}</a:tableStyleId>
              </a:tblPr>
              <a:tblGrid>
                <a:gridCol w="3561819">
                  <a:extLst>
                    <a:ext uri="{9D8B030D-6E8A-4147-A177-3AD203B41FA5}">
                      <a16:colId xmlns:a16="http://schemas.microsoft.com/office/drawing/2014/main" val="751135693"/>
                    </a:ext>
                  </a:extLst>
                </a:gridCol>
                <a:gridCol w="1080120">
                  <a:extLst>
                    <a:ext uri="{9D8B030D-6E8A-4147-A177-3AD203B41FA5}">
                      <a16:colId xmlns:a16="http://schemas.microsoft.com/office/drawing/2014/main" val="2522720541"/>
                    </a:ext>
                  </a:extLst>
                </a:gridCol>
                <a:gridCol w="861694">
                  <a:extLst>
                    <a:ext uri="{9D8B030D-6E8A-4147-A177-3AD203B41FA5}">
                      <a16:colId xmlns:a16="http://schemas.microsoft.com/office/drawing/2014/main" val="345891372"/>
                    </a:ext>
                  </a:extLst>
                </a:gridCol>
                <a:gridCol w="581504">
                  <a:extLst>
                    <a:ext uri="{9D8B030D-6E8A-4147-A177-3AD203B41FA5}">
                      <a16:colId xmlns:a16="http://schemas.microsoft.com/office/drawing/2014/main" val="3143817675"/>
                    </a:ext>
                  </a:extLst>
                </a:gridCol>
                <a:gridCol w="772161">
                  <a:extLst>
                    <a:ext uri="{9D8B030D-6E8A-4147-A177-3AD203B41FA5}">
                      <a16:colId xmlns:a16="http://schemas.microsoft.com/office/drawing/2014/main" val="1712227019"/>
                    </a:ext>
                  </a:extLst>
                </a:gridCol>
                <a:gridCol w="851601">
                  <a:extLst>
                    <a:ext uri="{9D8B030D-6E8A-4147-A177-3AD203B41FA5}">
                      <a16:colId xmlns:a16="http://schemas.microsoft.com/office/drawing/2014/main" val="3042698115"/>
                    </a:ext>
                  </a:extLst>
                </a:gridCol>
              </a:tblGrid>
              <a:tr h="190500">
                <a:tc rowSpan="2">
                  <a:txBody>
                    <a:bodyPr/>
                    <a:lstStyle/>
                    <a:p>
                      <a:pPr algn="ctr" fontAlgn="ctr"/>
                      <a:r>
                        <a:rPr lang="en-US" sz="1100" u="none" strike="noStrike">
                          <a:effectLst/>
                        </a:rPr>
                        <a:t>WBS Estimate at Completion (EAC)</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CD-2</a:t>
                      </a:r>
                      <a:endParaRPr lang="en-US" sz="1100" b="1" i="0" u="none" strike="noStrike">
                        <a:solidFill>
                          <a:srgbClr val="000000"/>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Contingency Consumption</a:t>
                      </a:r>
                      <a:endParaRPr lang="en-US"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1100" u="none" strike="noStrike">
                          <a:effectLst/>
                        </a:rPr>
                        <a:t>Sep 2022</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2012434"/>
                  </a:ext>
                </a:extLst>
              </a:tr>
              <a:tr h="190500">
                <a:tc vMerge="1">
                  <a:txBody>
                    <a:bodyPr/>
                    <a:lstStyle/>
                    <a:p>
                      <a:endParaRPr lang="en-US"/>
                    </a:p>
                  </a:txBody>
                  <a:tcPr/>
                </a:tc>
                <a:tc>
                  <a:txBody>
                    <a:bodyPr/>
                    <a:lstStyle/>
                    <a:p>
                      <a:pPr algn="ctr" fontAlgn="b"/>
                      <a:r>
                        <a:rPr lang="en-US" sz="1100" u="none" strike="noStrike">
                          <a:effectLst/>
                        </a:rPr>
                        <a:t>EAC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COVID</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Ab. Esc.</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Other</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EAC</a:t>
                      </a:r>
                      <a:endParaRPr lang="en-US" sz="11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7512722"/>
                  </a:ext>
                </a:extLst>
              </a:tr>
              <a:tr h="203200">
                <a:tc>
                  <a:txBody>
                    <a:bodyPr/>
                    <a:lstStyle/>
                    <a:p>
                      <a:pPr algn="l" fontAlgn="b"/>
                      <a:r>
                        <a:rPr lang="en-US" sz="1100" u="none" strike="noStrike">
                          <a:effectLst/>
                        </a:rPr>
                        <a:t>302.2.07 Structure Fabrication and Magnets Assembly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$30,887,825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$1,111,395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$1,732,092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$33,731,312</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49150651"/>
                  </a:ext>
                </a:extLst>
              </a:tr>
            </a:tbl>
          </a:graphicData>
        </a:graphic>
      </p:graphicFrame>
    </p:spTree>
    <p:extLst>
      <p:ext uri="{BB962C8B-B14F-4D97-AF65-F5344CB8AC3E}">
        <p14:creationId xmlns:p14="http://schemas.microsoft.com/office/powerpoint/2010/main" val="42344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302.X.Y: WBS Contingency Consumption by Abnormal Escalation</a:t>
            </a:r>
          </a:p>
        </p:txBody>
      </p:sp>
      <p:sp>
        <p:nvSpPr>
          <p:cNvPr id="3" name="Content Placeholder 2">
            <a:extLst>
              <a:ext uri="{FF2B5EF4-FFF2-40B4-BE49-F238E27FC236}">
                <a16:creationId xmlns:a16="http://schemas.microsoft.com/office/drawing/2014/main" id="{0538E022-FD45-4174-8415-975B490CA105}"/>
              </a:ext>
            </a:extLst>
          </p:cNvPr>
          <p:cNvSpPr>
            <a:spLocks noGrp="1"/>
          </p:cNvSpPr>
          <p:nvPr>
            <p:ph idx="1"/>
          </p:nvPr>
        </p:nvSpPr>
        <p:spPr>
          <a:xfrm>
            <a:off x="605664" y="1484784"/>
            <a:ext cx="7920000" cy="1027907"/>
          </a:xfrm>
        </p:spPr>
        <p:txBody>
          <a:bodyPr>
            <a:normAutofit fontScale="62500" lnSpcReduction="20000"/>
          </a:bodyPr>
          <a:lstStyle/>
          <a:p>
            <a:r>
              <a:rPr lang="en-US" b="1" dirty="0">
                <a:solidFill>
                  <a:srgbClr val="7030A0"/>
                </a:solidFill>
              </a:rPr>
              <a:t>L3s: If applicable, expand Abnormal Escalation contingency consumption to BCRs/EAC-MAs/CVs (table to be provided). Example below for 302.4.01.</a:t>
            </a:r>
          </a:p>
          <a:p>
            <a:r>
              <a:rPr lang="en-US" b="1" dirty="0">
                <a:solidFill>
                  <a:srgbClr val="7030A0"/>
                </a:solidFill>
              </a:rPr>
              <a:t>Include slide or bullets with description for major items</a:t>
            </a:r>
          </a:p>
          <a:p>
            <a:endParaRPr lang="en-US" dirty="0"/>
          </a:p>
          <a:p>
            <a:endParaRPr lang="en-US" dirty="0"/>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16</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sp>
        <p:nvSpPr>
          <p:cNvPr id="8" name="TextBox 7">
            <a:extLst>
              <a:ext uri="{FF2B5EF4-FFF2-40B4-BE49-F238E27FC236}">
                <a16:creationId xmlns:a16="http://schemas.microsoft.com/office/drawing/2014/main" id="{CD36EB27-EDBC-46BD-9BE7-EE0550F52ABB}"/>
              </a:ext>
            </a:extLst>
          </p:cNvPr>
          <p:cNvSpPr txBox="1"/>
          <p:nvPr/>
        </p:nvSpPr>
        <p:spPr>
          <a:xfrm>
            <a:off x="251520" y="996573"/>
            <a:ext cx="2952327" cy="307777"/>
          </a:xfrm>
          <a:prstGeom prst="rect">
            <a:avLst/>
          </a:prstGeom>
          <a:solidFill>
            <a:srgbClr val="FFFF00">
              <a:alpha val="52000"/>
            </a:srgbClr>
          </a:solidFill>
          <a:ln>
            <a:solidFill>
              <a:srgbClr val="FF0000"/>
            </a:solidFill>
          </a:ln>
        </p:spPr>
        <p:txBody>
          <a:bodyPr wrap="square" rtlCol="0">
            <a:spAutoFit/>
          </a:bodyPr>
          <a:lstStyle/>
          <a:p>
            <a:r>
              <a:rPr lang="en-US" sz="1400" b="1" dirty="0">
                <a:solidFill>
                  <a:srgbClr val="7030A0"/>
                </a:solidFill>
              </a:rPr>
              <a:t>New Slide for L3s (if applicable)</a:t>
            </a:r>
          </a:p>
        </p:txBody>
      </p:sp>
      <p:graphicFrame>
        <p:nvGraphicFramePr>
          <p:cNvPr id="9" name="Table 8">
            <a:extLst>
              <a:ext uri="{FF2B5EF4-FFF2-40B4-BE49-F238E27FC236}">
                <a16:creationId xmlns:a16="http://schemas.microsoft.com/office/drawing/2014/main" id="{44E6927B-99DF-40AD-95EE-2DABAA43C5A1}"/>
              </a:ext>
            </a:extLst>
          </p:cNvPr>
          <p:cNvGraphicFramePr>
            <a:graphicFrameLocks noGrp="1"/>
          </p:cNvGraphicFramePr>
          <p:nvPr>
            <p:extLst>
              <p:ext uri="{D42A27DB-BD31-4B8C-83A1-F6EECF244321}">
                <p14:modId xmlns:p14="http://schemas.microsoft.com/office/powerpoint/2010/main" val="438796593"/>
              </p:ext>
            </p:extLst>
          </p:nvPr>
        </p:nvGraphicFramePr>
        <p:xfrm>
          <a:off x="509178" y="2873558"/>
          <a:ext cx="7918450" cy="780486"/>
        </p:xfrm>
        <a:graphic>
          <a:graphicData uri="http://schemas.openxmlformats.org/drawingml/2006/table">
            <a:tbl>
              <a:tblPr/>
              <a:tblGrid>
                <a:gridCol w="1451761">
                  <a:extLst>
                    <a:ext uri="{9D8B030D-6E8A-4147-A177-3AD203B41FA5}">
                      <a16:colId xmlns:a16="http://schemas.microsoft.com/office/drawing/2014/main" val="806640712"/>
                    </a:ext>
                  </a:extLst>
                </a:gridCol>
                <a:gridCol w="5839485">
                  <a:extLst>
                    <a:ext uri="{9D8B030D-6E8A-4147-A177-3AD203B41FA5}">
                      <a16:colId xmlns:a16="http://schemas.microsoft.com/office/drawing/2014/main" val="1502239874"/>
                    </a:ext>
                  </a:extLst>
                </a:gridCol>
                <a:gridCol w="627204">
                  <a:extLst>
                    <a:ext uri="{9D8B030D-6E8A-4147-A177-3AD203B41FA5}">
                      <a16:colId xmlns:a16="http://schemas.microsoft.com/office/drawing/2014/main" val="3733629286"/>
                    </a:ext>
                  </a:extLst>
                </a:gridCol>
              </a:tblGrid>
              <a:tr h="162263">
                <a:tc>
                  <a:txBody>
                    <a:bodyPr/>
                    <a:lstStyle/>
                    <a:p>
                      <a:pPr algn="l" fontAlgn="b"/>
                      <a:r>
                        <a:rPr lang="de-DE" sz="900" b="1" i="0" u="none" strike="noStrike">
                          <a:solidFill>
                            <a:srgbClr val="000000"/>
                          </a:solidFill>
                          <a:effectLst/>
                          <a:latin typeface="Calibri" panose="020F0502020204030204" pitchFamily="34" charset="0"/>
                        </a:rPr>
                        <a:t>Ab. Esc. BCRs/EAC-MA/CVs</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900" b="1" i="0" u="none" strike="noStrike">
                          <a:solidFill>
                            <a:srgbClr val="000000"/>
                          </a:solidFill>
                          <a:effectLst/>
                          <a:latin typeface="Calibri" panose="020F0502020204030204" pitchFamily="34" charset="0"/>
                        </a:rPr>
                        <a:t>Title</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900" b="1" i="0" u="none" strike="noStrike">
                          <a:solidFill>
                            <a:srgbClr val="000000"/>
                          </a:solidFill>
                          <a:effectLst/>
                          <a:latin typeface="Calibri" panose="020F0502020204030204" pitchFamily="34" charset="0"/>
                        </a:rPr>
                        <a:t>Ab. Esc.</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515439723"/>
                  </a:ext>
                </a:extLst>
              </a:tr>
              <a:tr h="293697">
                <a:tc>
                  <a:txBody>
                    <a:bodyPr/>
                    <a:lstStyle/>
                    <a:p>
                      <a:pPr algn="l" fontAlgn="b"/>
                      <a:r>
                        <a:rPr lang="en-US" sz="900" b="1" i="0" u="none" strike="noStrike">
                          <a:solidFill>
                            <a:srgbClr val="000000"/>
                          </a:solidFill>
                          <a:effectLst/>
                          <a:latin typeface="Calibri" panose="020F0502020204030204" pitchFamily="34" charset="0"/>
                        </a:rPr>
                        <a:t>302.4.01 Magnets Vertical Test</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1" i="0" u="none" strike="noStrike">
                          <a:solidFill>
                            <a:srgbClr val="000000"/>
                          </a:solidFill>
                          <a:effectLst/>
                          <a:latin typeface="Calibri" panose="020F0502020204030204" pitchFamily="34" charset="0"/>
                        </a:rPr>
                        <a:t>$287,979</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25279209"/>
                  </a:ext>
                </a:extLst>
              </a:tr>
              <a:tr h="162263">
                <a:tc>
                  <a:txBody>
                    <a:bodyPr/>
                    <a:lstStyle/>
                    <a:p>
                      <a:pPr algn="l" fontAlgn="b"/>
                      <a:r>
                        <a:rPr lang="en-US" sz="900" b="0" i="0" u="none" strike="noStrike">
                          <a:solidFill>
                            <a:srgbClr val="000000"/>
                          </a:solidFill>
                          <a:effectLst/>
                          <a:latin typeface="Calibri" panose="020F0502020204030204" pitchFamily="34" charset="0"/>
                        </a:rPr>
                        <a:t>HL-LHC AUP_0284</a:t>
                      </a:r>
                    </a:p>
                  </a:txBody>
                  <a:tcPr marL="146037"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ETC - Summer 2022 - Control Account 302.4.01</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$263,686</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566594"/>
                  </a:ext>
                </a:extLst>
              </a:tr>
              <a:tr h="162263">
                <a:tc>
                  <a:txBody>
                    <a:bodyPr/>
                    <a:lstStyle/>
                    <a:p>
                      <a:pPr algn="l" fontAlgn="b"/>
                      <a:r>
                        <a:rPr lang="en-US" sz="900" b="0" i="0" u="none" strike="noStrike">
                          <a:solidFill>
                            <a:srgbClr val="000000"/>
                          </a:solidFill>
                          <a:effectLst/>
                          <a:latin typeface="Calibri" panose="020F0502020204030204" pitchFamily="34" charset="0"/>
                        </a:rPr>
                        <a:t>HL-LHC AUP_0282</a:t>
                      </a:r>
                    </a:p>
                  </a:txBody>
                  <a:tcPr marL="146037"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panose="020F0502020204030204" pitchFamily="34" charset="0"/>
                        </a:rPr>
                        <a:t>Increased Cost of Helium for testing at BNL</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$24,293</a:t>
                      </a:r>
                    </a:p>
                  </a:txBody>
                  <a:tcPr marL="8113" marR="8113" marT="811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037684"/>
                  </a:ext>
                </a:extLst>
              </a:tr>
            </a:tbl>
          </a:graphicData>
        </a:graphic>
      </p:graphicFrame>
      <p:sp>
        <p:nvSpPr>
          <p:cNvPr id="10" name="TextBox 9">
            <a:extLst>
              <a:ext uri="{FF2B5EF4-FFF2-40B4-BE49-F238E27FC236}">
                <a16:creationId xmlns:a16="http://schemas.microsoft.com/office/drawing/2014/main" id="{EA60558C-D659-4954-8454-E52AF3E6F97E}"/>
              </a:ext>
            </a:extLst>
          </p:cNvPr>
          <p:cNvSpPr txBox="1"/>
          <p:nvPr/>
        </p:nvSpPr>
        <p:spPr>
          <a:xfrm>
            <a:off x="7882116" y="-4059"/>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
        <p:nvSpPr>
          <p:cNvPr id="6" name="TextBox 5">
            <a:extLst>
              <a:ext uri="{FF2B5EF4-FFF2-40B4-BE49-F238E27FC236}">
                <a16:creationId xmlns:a16="http://schemas.microsoft.com/office/drawing/2014/main" id="{8372C244-D39D-AD88-B546-204B94474BF3}"/>
              </a:ext>
            </a:extLst>
          </p:cNvPr>
          <p:cNvSpPr txBox="1"/>
          <p:nvPr/>
        </p:nvSpPr>
        <p:spPr>
          <a:xfrm rot="19724598">
            <a:off x="1967134" y="3603063"/>
            <a:ext cx="4418084" cy="769441"/>
          </a:xfrm>
          <a:prstGeom prst="rect">
            <a:avLst/>
          </a:prstGeom>
          <a:noFill/>
        </p:spPr>
        <p:txBody>
          <a:bodyPr wrap="square" rtlCol="0">
            <a:spAutoFit/>
          </a:bodyPr>
          <a:lstStyle/>
          <a:p>
            <a:r>
              <a:rPr lang="en-US" sz="3600" dirty="0">
                <a:solidFill>
                  <a:srgbClr val="C00000"/>
                </a:solidFill>
              </a:rPr>
              <a:t>To be </a:t>
            </a:r>
            <a:r>
              <a:rPr lang="en-US" sz="4400" dirty="0">
                <a:solidFill>
                  <a:srgbClr val="C00000"/>
                </a:solidFill>
              </a:rPr>
              <a:t>completed</a:t>
            </a:r>
            <a:endParaRPr lang="en-US" sz="3600" dirty="0">
              <a:solidFill>
                <a:srgbClr val="C00000"/>
              </a:solidFill>
            </a:endParaRPr>
          </a:p>
        </p:txBody>
      </p:sp>
    </p:spTree>
    <p:extLst>
      <p:ext uri="{BB962C8B-B14F-4D97-AF65-F5344CB8AC3E}">
        <p14:creationId xmlns:p14="http://schemas.microsoft.com/office/powerpoint/2010/main" val="2496104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045" y="178723"/>
            <a:ext cx="6408272" cy="720000"/>
          </a:xfrm>
        </p:spPr>
        <p:txBody>
          <a:bodyPr/>
          <a:lstStyle/>
          <a:p>
            <a:r>
              <a:rPr lang="en-US" dirty="0"/>
              <a:t>WBS 302.X.YY: COVID &amp; Abnormal Escalation Impacts</a:t>
            </a:r>
            <a:endParaRPr lang="en-US" i="1" strike="sngStrike" dirty="0"/>
          </a:p>
        </p:txBody>
      </p:sp>
      <p:sp>
        <p:nvSpPr>
          <p:cNvPr id="3" name="Content Placeholder 2"/>
          <p:cNvSpPr>
            <a:spLocks noGrp="1"/>
          </p:cNvSpPr>
          <p:nvPr>
            <p:ph idx="1"/>
          </p:nvPr>
        </p:nvSpPr>
        <p:spPr>
          <a:xfrm>
            <a:off x="333832" y="1119931"/>
            <a:ext cx="8712968" cy="3733771"/>
          </a:xfrm>
        </p:spPr>
        <p:txBody>
          <a:bodyPr>
            <a:normAutofit/>
          </a:bodyPr>
          <a:lstStyle/>
          <a:p>
            <a:r>
              <a:rPr lang="en-US" dirty="0"/>
              <a:t>RCA will be major input source for this slide</a:t>
            </a:r>
          </a:p>
          <a:p>
            <a:r>
              <a:rPr lang="en-US" dirty="0"/>
              <a:t>Be knowledgeable about the impact of COVID and Abnormal Escalation on your L3:</a:t>
            </a:r>
          </a:p>
          <a:p>
            <a:pPr lvl="1"/>
            <a:r>
              <a:rPr lang="en-US" dirty="0"/>
              <a:t>Lockdown</a:t>
            </a:r>
          </a:p>
          <a:p>
            <a:pPr lvl="1"/>
            <a:r>
              <a:rPr lang="en-US" dirty="0"/>
              <a:t>Determination of inefficiencies</a:t>
            </a:r>
          </a:p>
          <a:p>
            <a:pPr lvl="1"/>
            <a:r>
              <a:rPr lang="en-US" dirty="0"/>
              <a:t>COVID mitigation measures (Labor-workforce ramp-up, Social Distancing, Quarantine, etc.)</a:t>
            </a:r>
          </a:p>
          <a:p>
            <a:pPr lvl="1"/>
            <a:r>
              <a:rPr lang="en-US" dirty="0"/>
              <a:t>Discuss Manual Adjustments if related to COVID/</a:t>
            </a:r>
            <a:r>
              <a:rPr lang="en-US" dirty="0" err="1"/>
              <a:t>Abn</a:t>
            </a:r>
            <a:r>
              <a:rPr lang="en-US" dirty="0"/>
              <a:t>. Esc.</a:t>
            </a:r>
          </a:p>
          <a:p>
            <a:pPr lvl="1"/>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17</a:t>
            </a:fld>
            <a:endParaRPr lang="fr-FR"/>
          </a:p>
        </p:txBody>
      </p:sp>
      <p:sp>
        <p:nvSpPr>
          <p:cNvPr id="6" name="TextBox 5"/>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a:t>Lab</a:t>
            </a:r>
          </a:p>
          <a:p>
            <a:r>
              <a:rPr lang="en-US" sz="1600"/>
              <a:t>Logo</a:t>
            </a:r>
          </a:p>
        </p:txBody>
      </p:sp>
      <p:sp>
        <p:nvSpPr>
          <p:cNvPr id="9" name="TextBox 8">
            <a:extLst>
              <a:ext uri="{FF2B5EF4-FFF2-40B4-BE49-F238E27FC236}">
                <a16:creationId xmlns:a16="http://schemas.microsoft.com/office/drawing/2014/main" id="{A7213BBE-31E3-4C97-A0AD-2A90E72B2CCD}"/>
              </a:ext>
            </a:extLst>
          </p:cNvPr>
          <p:cNvSpPr txBox="1"/>
          <p:nvPr/>
        </p:nvSpPr>
        <p:spPr>
          <a:xfrm>
            <a:off x="1090136" y="5320921"/>
            <a:ext cx="7200360" cy="646331"/>
          </a:xfrm>
          <a:prstGeom prst="rect">
            <a:avLst/>
          </a:prstGeom>
          <a:noFill/>
          <a:ln w="19050">
            <a:solidFill>
              <a:srgbClr val="C00000"/>
            </a:solidFill>
          </a:ln>
        </p:spPr>
        <p:txBody>
          <a:bodyPr wrap="square" rtlCol="0">
            <a:spAutoFit/>
          </a:bodyPr>
          <a:lstStyle/>
          <a:p>
            <a:pPr lvl="1"/>
            <a:r>
              <a:rPr lang="en-US" b="1" i="1" dirty="0"/>
              <a:t>Message: WBS managed COVID and knows the impact from the pandemic</a:t>
            </a:r>
          </a:p>
        </p:txBody>
      </p:sp>
      <p:sp>
        <p:nvSpPr>
          <p:cNvPr id="11" name="Footer Placeholder 4">
            <a:extLst>
              <a:ext uri="{FF2B5EF4-FFF2-40B4-BE49-F238E27FC236}">
                <a16:creationId xmlns:a16="http://schemas.microsoft.com/office/drawing/2014/main" id="{6AB16924-C207-374D-AE5F-D98053CC9A3E}"/>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73A61026-B649-7E3C-265C-3276812E26AE}"/>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spTree>
    <p:extLst>
      <p:ext uri="{BB962C8B-B14F-4D97-AF65-F5344CB8AC3E}">
        <p14:creationId xmlns:p14="http://schemas.microsoft.com/office/powerpoint/2010/main" val="2502802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302.X.Y: WBS Contingency Consumption by Other Causes</a:t>
            </a:r>
          </a:p>
        </p:txBody>
      </p:sp>
      <p:sp>
        <p:nvSpPr>
          <p:cNvPr id="3" name="Content Placeholder 2">
            <a:extLst>
              <a:ext uri="{FF2B5EF4-FFF2-40B4-BE49-F238E27FC236}">
                <a16:creationId xmlns:a16="http://schemas.microsoft.com/office/drawing/2014/main" id="{0538E022-FD45-4174-8415-975B490CA105}"/>
              </a:ext>
            </a:extLst>
          </p:cNvPr>
          <p:cNvSpPr>
            <a:spLocks noGrp="1"/>
          </p:cNvSpPr>
          <p:nvPr>
            <p:ph idx="1"/>
          </p:nvPr>
        </p:nvSpPr>
        <p:spPr>
          <a:xfrm>
            <a:off x="592669" y="2040935"/>
            <a:ext cx="7920000" cy="781160"/>
          </a:xfrm>
        </p:spPr>
        <p:txBody>
          <a:bodyPr>
            <a:normAutofit fontScale="55000" lnSpcReduction="20000"/>
          </a:bodyPr>
          <a:lstStyle/>
          <a:p>
            <a:r>
              <a:rPr lang="en-US" b="1" dirty="0">
                <a:solidFill>
                  <a:srgbClr val="7030A0"/>
                </a:solidFill>
              </a:rPr>
              <a:t>L3s: Expand Other causes contingency consumption to BCRs/EAC-MAs/CVs. Example below for 302.4.01 (table for major items to be provided)</a:t>
            </a:r>
          </a:p>
          <a:p>
            <a:r>
              <a:rPr lang="en-US" b="1" dirty="0">
                <a:solidFill>
                  <a:srgbClr val="7030A0"/>
                </a:solidFill>
              </a:rPr>
              <a:t>Include slide or bullets with description for major items, be prepared to speak to those if asked. This can also be useful to inform Slides #21 and #22.</a:t>
            </a:r>
          </a:p>
          <a:p>
            <a:endParaRPr lang="en-US" dirty="0"/>
          </a:p>
          <a:p>
            <a:endParaRPr lang="en-US" dirty="0"/>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18</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sp>
        <p:nvSpPr>
          <p:cNvPr id="8" name="TextBox 7">
            <a:extLst>
              <a:ext uri="{FF2B5EF4-FFF2-40B4-BE49-F238E27FC236}">
                <a16:creationId xmlns:a16="http://schemas.microsoft.com/office/drawing/2014/main" id="{CD36EB27-EDBC-46BD-9BE7-EE0550F52ABB}"/>
              </a:ext>
            </a:extLst>
          </p:cNvPr>
          <p:cNvSpPr txBox="1"/>
          <p:nvPr/>
        </p:nvSpPr>
        <p:spPr>
          <a:xfrm>
            <a:off x="282372" y="1269335"/>
            <a:ext cx="8764428" cy="461665"/>
          </a:xfrm>
          <a:prstGeom prst="rect">
            <a:avLst/>
          </a:prstGeom>
          <a:solidFill>
            <a:srgbClr val="FFFF00">
              <a:alpha val="52000"/>
            </a:srgbClr>
          </a:solidFill>
        </p:spPr>
        <p:txBody>
          <a:bodyPr wrap="square" rtlCol="0">
            <a:spAutoFit/>
          </a:bodyPr>
          <a:lstStyle/>
          <a:p>
            <a:r>
              <a:rPr lang="en-US" sz="1200" b="1" dirty="0">
                <a:solidFill>
                  <a:srgbClr val="7030A0"/>
                </a:solidFill>
              </a:rPr>
              <a:t>New Slide for L3s – KEEP AS BACKUP SLIDE IN CASE OF QUESTIONS. This table shows contingency consumption IMPACT on the WBS.</a:t>
            </a:r>
            <a:endParaRPr lang="en-US" sz="1200" b="1" strike="sngStrike" dirty="0">
              <a:solidFill>
                <a:srgbClr val="7030A0"/>
              </a:solidFill>
            </a:endParaRPr>
          </a:p>
        </p:txBody>
      </p:sp>
      <p:pic>
        <p:nvPicPr>
          <p:cNvPr id="7" name="Picture 6">
            <a:extLst>
              <a:ext uri="{FF2B5EF4-FFF2-40B4-BE49-F238E27FC236}">
                <a16:creationId xmlns:a16="http://schemas.microsoft.com/office/drawing/2014/main" id="{2FB6F71B-81B4-40C8-A6DB-3E53B334CB39}"/>
              </a:ext>
            </a:extLst>
          </p:cNvPr>
          <p:cNvPicPr>
            <a:picLocks noChangeAspect="1"/>
          </p:cNvPicPr>
          <p:nvPr/>
        </p:nvPicPr>
        <p:blipFill>
          <a:blip r:embed="rId2"/>
          <a:stretch>
            <a:fillRect/>
          </a:stretch>
        </p:blipFill>
        <p:spPr>
          <a:xfrm>
            <a:off x="1842401" y="2955398"/>
            <a:ext cx="5472608" cy="3365631"/>
          </a:xfrm>
          <a:prstGeom prst="rect">
            <a:avLst/>
          </a:prstGeom>
        </p:spPr>
      </p:pic>
    </p:spTree>
    <p:extLst>
      <p:ext uri="{BB962C8B-B14F-4D97-AF65-F5344CB8AC3E}">
        <p14:creationId xmlns:p14="http://schemas.microsoft.com/office/powerpoint/2010/main" val="3290543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107504" y="3560414"/>
            <a:ext cx="4320480" cy="1221171"/>
          </a:xfrm>
        </p:spPr>
        <p:txBody>
          <a:bodyPr>
            <a:normAutofit fontScale="62500" lnSpcReduction="20000"/>
          </a:bodyPr>
          <a:lstStyle/>
          <a:p>
            <a:r>
              <a:rPr lang="en-US" dirty="0"/>
              <a:t>Remaining procurements may include:</a:t>
            </a:r>
          </a:p>
          <a:p>
            <a:pPr lvl="1"/>
            <a:r>
              <a:rPr lang="en-US" dirty="0"/>
              <a:t>Magnetic shims, and other consumables</a:t>
            </a:r>
          </a:p>
          <a:p>
            <a:pPr lvl="1"/>
            <a:endParaRPr lang="en-US" dirty="0"/>
          </a:p>
          <a:p>
            <a:r>
              <a:rPr lang="en-US" dirty="0"/>
              <a:t>Additional exposure to inflation is minimal for Structures</a:t>
            </a:r>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9" name="Picture 8">
            <a:extLst>
              <a:ext uri="{FF2B5EF4-FFF2-40B4-BE49-F238E27FC236}">
                <a16:creationId xmlns:a16="http://schemas.microsoft.com/office/drawing/2014/main" id="{39260BE9-8BE3-1DC0-D2DC-E522C6F6486E}"/>
              </a:ext>
            </a:extLst>
          </p:cNvPr>
          <p:cNvPicPr>
            <a:picLocks noChangeAspect="1"/>
          </p:cNvPicPr>
          <p:nvPr/>
        </p:nvPicPr>
        <p:blipFill>
          <a:blip r:embed="rId2"/>
          <a:stretch>
            <a:fillRect/>
          </a:stretch>
        </p:blipFill>
        <p:spPr>
          <a:xfrm>
            <a:off x="1041770" y="898467"/>
            <a:ext cx="3721100" cy="2032000"/>
          </a:xfrm>
          <a:prstGeom prst="rect">
            <a:avLst/>
          </a:prstGeom>
        </p:spPr>
      </p:pic>
      <p:sp>
        <p:nvSpPr>
          <p:cNvPr id="13" name="Content Placeholder 2">
            <a:extLst>
              <a:ext uri="{FF2B5EF4-FFF2-40B4-BE49-F238E27FC236}">
                <a16:creationId xmlns:a16="http://schemas.microsoft.com/office/drawing/2014/main" id="{3DA80041-814C-641C-E79C-76E276B35450}"/>
              </a:ext>
            </a:extLst>
          </p:cNvPr>
          <p:cNvSpPr txBox="1">
            <a:spLocks/>
          </p:cNvSpPr>
          <p:nvPr/>
        </p:nvSpPr>
        <p:spPr>
          <a:xfrm>
            <a:off x="4932040" y="965094"/>
            <a:ext cx="4114760" cy="1887841"/>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All major components have been ordered</a:t>
            </a:r>
          </a:p>
          <a:p>
            <a:pPr lvl="1"/>
            <a:r>
              <a:rPr lang="en-US" dirty="0"/>
              <a:t>”Master Agreements” proved valuable</a:t>
            </a:r>
          </a:p>
          <a:p>
            <a:pPr lvl="2"/>
            <a:r>
              <a:rPr lang="en-US" dirty="0"/>
              <a:t>Enabled timely PO placements</a:t>
            </a:r>
          </a:p>
          <a:p>
            <a:pPr lvl="2"/>
            <a:r>
              <a:rPr lang="en-US" dirty="0"/>
              <a:t>Likely avoided additional costs due to inflation</a:t>
            </a:r>
          </a:p>
          <a:p>
            <a:r>
              <a:rPr lang="en-US" dirty="0"/>
              <a:t>Majority have been received and are in-use or in storage</a:t>
            </a:r>
          </a:p>
          <a:p>
            <a:endParaRPr lang="en-US" dirty="0"/>
          </a:p>
        </p:txBody>
      </p:sp>
      <p:pic>
        <p:nvPicPr>
          <p:cNvPr id="14" name="Picture 13" descr="Figure 1.jpg">
            <a:extLst>
              <a:ext uri="{FF2B5EF4-FFF2-40B4-BE49-F238E27FC236}">
                <a16:creationId xmlns:a16="http://schemas.microsoft.com/office/drawing/2014/main" id="{E73E6DCC-9F47-A2B4-1500-8B73E61A7ECD}"/>
              </a:ext>
            </a:extLst>
          </p:cNvPr>
          <p:cNvPicPr>
            <a:picLocks noChangeAspect="1"/>
          </p:cNvPicPr>
          <p:nvPr/>
        </p:nvPicPr>
        <p:blipFill>
          <a:blip r:embed="rId3"/>
          <a:stretch>
            <a:fillRect/>
          </a:stretch>
        </p:blipFill>
        <p:spPr>
          <a:xfrm>
            <a:off x="4572000" y="3003620"/>
            <a:ext cx="4199384" cy="2799590"/>
          </a:xfrm>
          <a:prstGeom prst="rect">
            <a:avLst/>
          </a:prstGeom>
        </p:spPr>
      </p:pic>
      <p:sp>
        <p:nvSpPr>
          <p:cNvPr id="16" name="Rounded Rectangle 15">
            <a:extLst>
              <a:ext uri="{FF2B5EF4-FFF2-40B4-BE49-F238E27FC236}">
                <a16:creationId xmlns:a16="http://schemas.microsoft.com/office/drawing/2014/main" id="{043C01C7-F89E-5B01-6E86-09125B792687}"/>
              </a:ext>
            </a:extLst>
          </p:cNvPr>
          <p:cNvSpPr/>
          <p:nvPr/>
        </p:nvSpPr>
        <p:spPr>
          <a:xfrm>
            <a:off x="4572000" y="2995561"/>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B7601F6-4D3E-9795-F460-B41EAD23213C}"/>
              </a:ext>
            </a:extLst>
          </p:cNvPr>
          <p:cNvSpPr/>
          <p:nvPr/>
        </p:nvSpPr>
        <p:spPr>
          <a:xfrm>
            <a:off x="4589740" y="3281596"/>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082AAF-045F-E3EE-DF8D-24896380BD72}"/>
              </a:ext>
            </a:extLst>
          </p:cNvPr>
          <p:cNvSpPr/>
          <p:nvPr/>
        </p:nvSpPr>
        <p:spPr>
          <a:xfrm>
            <a:off x="4572000" y="357785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A21865-CE43-9A01-9172-93FC7DAE003B}"/>
              </a:ext>
            </a:extLst>
          </p:cNvPr>
          <p:cNvSpPr/>
          <p:nvPr/>
        </p:nvSpPr>
        <p:spPr>
          <a:xfrm>
            <a:off x="4572000" y="439650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5E14E4-DDAC-9928-7C46-C3284DC76B7C}"/>
              </a:ext>
            </a:extLst>
          </p:cNvPr>
          <p:cNvSpPr/>
          <p:nvPr/>
        </p:nvSpPr>
        <p:spPr>
          <a:xfrm>
            <a:off x="4591786" y="5000864"/>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4C45B39-3A98-7E0F-FCBD-F71C5D0E6757}"/>
              </a:ext>
            </a:extLst>
          </p:cNvPr>
          <p:cNvSpPr/>
          <p:nvPr/>
        </p:nvSpPr>
        <p:spPr>
          <a:xfrm>
            <a:off x="7812360" y="5233020"/>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87599F-D9D2-9D2C-314C-AEF3BC82269F}"/>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56288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i="1" dirty="0"/>
              <a:t>General </a:t>
            </a:r>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CD-3</a:t>
            </a:r>
          </a:p>
          <a:p>
            <a:r>
              <a:rPr lang="en-US" dirty="0">
                <a:solidFill>
                  <a:schemeClr val="tx1">
                    <a:lumMod val="75000"/>
                    <a:lumOff val="25000"/>
                  </a:schemeClr>
                </a:solidFill>
              </a:rPr>
              <a:t>Contingency Consumption</a:t>
            </a:r>
          </a:p>
          <a:p>
            <a:r>
              <a:rPr lang="en-US" dirty="0">
                <a:solidFill>
                  <a:schemeClr val="tx1">
                    <a:lumMod val="75000"/>
                    <a:lumOff val="25000"/>
                  </a:schemeClr>
                </a:solidFill>
              </a:rPr>
              <a:t>COVID and Abnormal Escalation Impacts</a:t>
            </a:r>
          </a:p>
          <a:p>
            <a:r>
              <a:rPr lang="en-US" dirty="0"/>
              <a:t>Procurement Status</a:t>
            </a:r>
          </a:p>
          <a:p>
            <a:r>
              <a:rPr lang="en-US" dirty="0"/>
              <a:t>Schedule</a:t>
            </a:r>
          </a:p>
          <a:p>
            <a:r>
              <a:rPr lang="en-US" dirty="0"/>
              <a:t>Cost and Schedule Performance &amp; VAR Reports</a:t>
            </a:r>
            <a:endParaRPr lang="en-US" i="1" dirty="0"/>
          </a:p>
          <a:p>
            <a:r>
              <a:rPr lang="en-US" dirty="0"/>
              <a:t>Estimate at Completion</a:t>
            </a:r>
          </a:p>
          <a:p>
            <a:r>
              <a:rPr lang="en-US" dirty="0"/>
              <a:t>Risks</a:t>
            </a:r>
          </a:p>
          <a:p>
            <a:r>
              <a:rPr lang="en-US" dirty="0"/>
              <a:t>QA/QC </a:t>
            </a:r>
          </a:p>
          <a:p>
            <a:r>
              <a:rPr lang="en-US" dirty="0"/>
              <a:t>ES&amp;H </a:t>
            </a:r>
          </a:p>
          <a:p>
            <a:r>
              <a:rPr lang="en-US" dirty="0"/>
              <a:t>Summary</a:t>
            </a:r>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20</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DDE1992D-BE27-BC61-A5E4-B97A00C5545A}"/>
              </a:ext>
            </a:extLst>
          </p:cNvPr>
          <p:cNvSpPr>
            <a:spLocks noGrp="1"/>
          </p:cNvSpPr>
          <p:nvPr>
            <p:ph idx="1"/>
          </p:nvPr>
        </p:nvSpPr>
        <p:spPr>
          <a:xfrm>
            <a:off x="72008" y="1484784"/>
            <a:ext cx="2411760" cy="2520281"/>
          </a:xfrm>
        </p:spPr>
        <p:txBody>
          <a:bodyPr>
            <a:normAutofit fontScale="70000" lnSpcReduction="20000"/>
          </a:bodyPr>
          <a:lstStyle/>
          <a:p>
            <a:r>
              <a:rPr lang="en-US" dirty="0"/>
              <a:t>Structures not on critical path, but…</a:t>
            </a:r>
          </a:p>
          <a:p>
            <a:pPr lvl="1"/>
            <a:r>
              <a:rPr lang="en-US" dirty="0"/>
              <a:t>Need vigilance to meet P6 schedule</a:t>
            </a:r>
          </a:p>
          <a:p>
            <a:pPr lvl="1"/>
            <a:r>
              <a:rPr lang="en-US" dirty="0"/>
              <a:t>Actions are being taken and remaining risks identified</a:t>
            </a:r>
          </a:p>
        </p:txBody>
      </p:sp>
      <p:pic>
        <p:nvPicPr>
          <p:cNvPr id="9" name="Picture 8">
            <a:extLst>
              <a:ext uri="{FF2B5EF4-FFF2-40B4-BE49-F238E27FC236}">
                <a16:creationId xmlns:a16="http://schemas.microsoft.com/office/drawing/2014/main" id="{F35D343C-9CEB-22F1-107E-7AC0763DB386}"/>
              </a:ext>
            </a:extLst>
          </p:cNvPr>
          <p:cNvPicPr>
            <a:picLocks noChangeAspect="1"/>
          </p:cNvPicPr>
          <p:nvPr/>
        </p:nvPicPr>
        <p:blipFill>
          <a:blip r:embed="rId2"/>
          <a:stretch>
            <a:fillRect/>
          </a:stretch>
        </p:blipFill>
        <p:spPr>
          <a:xfrm>
            <a:off x="2563069" y="1482912"/>
            <a:ext cx="6550800" cy="3802475"/>
          </a:xfrm>
          <a:prstGeom prst="rect">
            <a:avLst/>
          </a:prstGeom>
          <a:ln>
            <a:solidFill>
              <a:srgbClr val="C00000"/>
            </a:solidFill>
          </a:ln>
        </p:spPr>
      </p:pic>
      <p:sp>
        <p:nvSpPr>
          <p:cNvPr id="12" name="TextBox 11">
            <a:extLst>
              <a:ext uri="{FF2B5EF4-FFF2-40B4-BE49-F238E27FC236}">
                <a16:creationId xmlns:a16="http://schemas.microsoft.com/office/drawing/2014/main" id="{F3AED9E8-D129-F0DE-5737-817654D8C71D}"/>
              </a:ext>
            </a:extLst>
          </p:cNvPr>
          <p:cNvSpPr txBox="1"/>
          <p:nvPr/>
        </p:nvSpPr>
        <p:spPr>
          <a:xfrm>
            <a:off x="252008" y="5629167"/>
            <a:ext cx="8614792" cy="369332"/>
          </a:xfrm>
          <a:prstGeom prst="rect">
            <a:avLst/>
          </a:prstGeom>
          <a:noFill/>
        </p:spPr>
        <p:txBody>
          <a:bodyPr wrap="square" rtlCol="0">
            <a:spAutoFit/>
          </a:bodyPr>
          <a:lstStyle/>
          <a:p>
            <a:r>
              <a:rPr lang="en-US" i="1" dirty="0"/>
              <a:t>Note: we have two fully functioning assembly lines to support meeting the schedule</a:t>
            </a:r>
          </a:p>
        </p:txBody>
      </p:sp>
      <p:sp>
        <p:nvSpPr>
          <p:cNvPr id="13" name="TextBox 12">
            <a:extLst>
              <a:ext uri="{FF2B5EF4-FFF2-40B4-BE49-F238E27FC236}">
                <a16:creationId xmlns:a16="http://schemas.microsoft.com/office/drawing/2014/main" id="{536A1EB1-3B35-D816-727A-B63E1F530AF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11263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416384" cy="720000"/>
          </a:xfrm>
        </p:spPr>
        <p:txBody>
          <a:bodyPr/>
          <a:lstStyle/>
          <a:p>
            <a:r>
              <a:rPr lang="en-US" dirty="0"/>
              <a:t>WBS 302.2.07: Schedule considerations</a:t>
            </a:r>
          </a:p>
        </p:txBody>
      </p:sp>
      <p:sp>
        <p:nvSpPr>
          <p:cNvPr id="3" name="Content Placeholder 2"/>
          <p:cNvSpPr>
            <a:spLocks noGrp="1"/>
          </p:cNvSpPr>
          <p:nvPr>
            <p:ph idx="1"/>
          </p:nvPr>
        </p:nvSpPr>
        <p:spPr>
          <a:xfrm>
            <a:off x="612000" y="1124744"/>
            <a:ext cx="7920000" cy="4248472"/>
          </a:xfrm>
        </p:spPr>
        <p:txBody>
          <a:bodyPr>
            <a:normAutofit fontScale="77500" lnSpcReduction="20000"/>
          </a:bodyPr>
          <a:lstStyle/>
          <a:p>
            <a:r>
              <a:rPr lang="en-US" dirty="0"/>
              <a:t>Anticipated “full production” mode has been disrupted by:</a:t>
            </a:r>
          </a:p>
          <a:p>
            <a:pPr lvl="1"/>
            <a:r>
              <a:rPr lang="en-US" dirty="0"/>
              <a:t>Disassembly of MQXFA07 for post-mortem</a:t>
            </a:r>
          </a:p>
          <a:p>
            <a:pPr lvl="1"/>
            <a:r>
              <a:rPr lang="en-US" dirty="0"/>
              <a:t>Disassembly of MQXFA08 and re-use in MQXFA08b</a:t>
            </a:r>
          </a:p>
          <a:p>
            <a:pPr lvl="1"/>
            <a:r>
              <a:rPr lang="en-US" dirty="0"/>
              <a:t>Disassembly of MQXFA09 and use of structure in MQXFA11</a:t>
            </a:r>
          </a:p>
          <a:p>
            <a:pPr lvl="1"/>
            <a:r>
              <a:rPr lang="en-US" dirty="0"/>
              <a:t>Unloading and reloading of MQXFA10 to address “squareness” lessons-learned</a:t>
            </a:r>
          </a:p>
          <a:p>
            <a:r>
              <a:rPr lang="en-US" dirty="0"/>
              <a:t>Nevertheless:</a:t>
            </a:r>
          </a:p>
          <a:p>
            <a:pPr lvl="1"/>
            <a:r>
              <a:rPr lang="en-US" dirty="0"/>
              <a:t>We are confident in our ability to deliver to the schedule</a:t>
            </a:r>
          </a:p>
          <a:p>
            <a:pPr lvl="2"/>
            <a:r>
              <a:rPr lang="en-US" dirty="0"/>
              <a:t>Labor estimates and durations in BOEs demonstrated on each step of the Assembly Breakdown Structure </a:t>
            </a:r>
          </a:p>
          <a:p>
            <a:pPr lvl="1"/>
            <a:r>
              <a:rPr lang="en-US" dirty="0"/>
              <a:t>Actions taken:</a:t>
            </a:r>
          </a:p>
          <a:p>
            <a:pPr lvl="2"/>
            <a:r>
              <a:rPr lang="en-US" dirty="0"/>
              <a:t>Training staff for some level of redundancy</a:t>
            </a:r>
          </a:p>
          <a:p>
            <a:pPr lvl="2"/>
            <a:r>
              <a:rPr lang="en-US" dirty="0"/>
              <a:t>Out-sourced some assembly steps to industry</a:t>
            </a:r>
          </a:p>
          <a:p>
            <a:pPr lvl="1"/>
            <a:r>
              <a:rPr lang="en-US" dirty="0"/>
              <a:t>Remaining concern:</a:t>
            </a:r>
          </a:p>
          <a:p>
            <a:pPr lvl="2"/>
            <a:r>
              <a:rPr lang="en-US" dirty="0"/>
              <a:t>Challenging market for tech expertise – hard to hire and to retain</a:t>
            </a:r>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21</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1FDFDAD-3215-629B-4D7D-6B7F52BA8856}"/>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8428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612000" y="180000"/>
            <a:ext cx="7560400" cy="720000"/>
          </a:xfrm>
        </p:spPr>
        <p:txBody>
          <a:bodyPr/>
          <a:lstStyle/>
          <a:p>
            <a:r>
              <a:rPr lang="en-US" dirty="0"/>
              <a:t>WBS 302.2.07: Cost and Schedule Performance </a:t>
            </a:r>
            <a:r>
              <a:rPr lang="en-US" i="1" dirty="0"/>
              <a:t>&amp; VAR Reports</a:t>
            </a:r>
          </a:p>
        </p:txBody>
      </p:sp>
      <p:sp>
        <p:nvSpPr>
          <p:cNvPr id="23" name="Content Placeholder 22">
            <a:extLst>
              <a:ext uri="{FF2B5EF4-FFF2-40B4-BE49-F238E27FC236}">
                <a16:creationId xmlns:a16="http://schemas.microsoft.com/office/drawing/2014/main" id="{77388C4A-0BC7-1CA2-5FA3-83FF3D521AC5}"/>
              </a:ext>
            </a:extLst>
          </p:cNvPr>
          <p:cNvSpPr>
            <a:spLocks noGrp="1"/>
          </p:cNvSpPr>
          <p:nvPr>
            <p:ph idx="1"/>
          </p:nvPr>
        </p:nvSpPr>
        <p:spPr>
          <a:xfrm>
            <a:off x="539552" y="4657324"/>
            <a:ext cx="7559960" cy="1929585"/>
          </a:xfrm>
        </p:spPr>
        <p:txBody>
          <a:bodyPr>
            <a:normAutofit fontScale="62500" lnSpcReduction="20000"/>
          </a:bodyPr>
          <a:lstStyle/>
          <a:p>
            <a:r>
              <a:rPr lang="en-US" dirty="0"/>
              <a:t>Major variances earlier in project stemmed from large procurements and various vendor issues in delivering on schedule</a:t>
            </a:r>
          </a:p>
          <a:p>
            <a:pPr lvl="1"/>
            <a:r>
              <a:rPr lang="en-US" dirty="0"/>
              <a:t>Most significant example was ARMCO steel order</a:t>
            </a:r>
          </a:p>
          <a:p>
            <a:r>
              <a:rPr lang="en-US" dirty="0"/>
              <a:t>Recent variances typically associated with individual component delivery delays (e.g. due to vendor rework), mismatch of receipt and earning of article, and overruns/underruns on certain labor elements</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22</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p:txBody>
          <a:bodyPr/>
          <a:lstStyle/>
          <a:p>
            <a:r>
              <a:rPr lang="en-US"/>
              <a:t>HL-LHC AUP Rebaseline DOE Rev.  – Dec. 13–15, 2022</a:t>
            </a:r>
            <a:endParaRPr lang="en-GB" dirty="0"/>
          </a:p>
        </p:txBody>
      </p:sp>
      <p:grpSp>
        <p:nvGrpSpPr>
          <p:cNvPr id="22" name="Group 21">
            <a:extLst>
              <a:ext uri="{FF2B5EF4-FFF2-40B4-BE49-F238E27FC236}">
                <a16:creationId xmlns:a16="http://schemas.microsoft.com/office/drawing/2014/main" id="{FA86149D-98A8-70DB-13A3-A6289CAEEA82}"/>
              </a:ext>
            </a:extLst>
          </p:cNvPr>
          <p:cNvGrpSpPr/>
          <p:nvPr/>
        </p:nvGrpSpPr>
        <p:grpSpPr>
          <a:xfrm>
            <a:off x="539552" y="1878514"/>
            <a:ext cx="7772400" cy="2534529"/>
            <a:chOff x="681517" y="2891726"/>
            <a:chExt cx="7772400" cy="2534529"/>
          </a:xfrm>
        </p:grpSpPr>
        <p:pic>
          <p:nvPicPr>
            <p:cNvPr id="21" name="Picture 20">
              <a:extLst>
                <a:ext uri="{FF2B5EF4-FFF2-40B4-BE49-F238E27FC236}">
                  <a16:creationId xmlns:a16="http://schemas.microsoft.com/office/drawing/2014/main" id="{211D20AB-8CBC-C047-7A41-24B016CDF4F9}"/>
                </a:ext>
              </a:extLst>
            </p:cNvPr>
            <p:cNvPicPr>
              <a:picLocks noChangeAspect="1"/>
            </p:cNvPicPr>
            <p:nvPr/>
          </p:nvPicPr>
          <p:blipFill>
            <a:blip r:embed="rId2"/>
            <a:stretch>
              <a:fillRect/>
            </a:stretch>
          </p:blipFill>
          <p:spPr>
            <a:xfrm>
              <a:off x="681517" y="2899124"/>
              <a:ext cx="7772400" cy="2527131"/>
            </a:xfrm>
            <a:prstGeom prst="rect">
              <a:avLst/>
            </a:prstGeom>
          </p:spPr>
        </p:pic>
        <p:sp>
          <p:nvSpPr>
            <p:cNvPr id="10" name="TextBox 9">
              <a:extLst>
                <a:ext uri="{FF2B5EF4-FFF2-40B4-BE49-F238E27FC236}">
                  <a16:creationId xmlns:a16="http://schemas.microsoft.com/office/drawing/2014/main" id="{3983202C-4192-4D91-9FA0-761AD2F1EA66}"/>
                </a:ext>
              </a:extLst>
            </p:cNvPr>
            <p:cNvSpPr txBox="1"/>
            <p:nvPr/>
          </p:nvSpPr>
          <p:spPr>
            <a:xfrm>
              <a:off x="6444208" y="2891726"/>
              <a:ext cx="792088" cy="369332"/>
            </a:xfrm>
            <a:prstGeom prst="rect">
              <a:avLst/>
            </a:prstGeom>
            <a:noFill/>
          </p:spPr>
          <p:txBody>
            <a:bodyPr wrap="square" rtlCol="0">
              <a:spAutoFit/>
            </a:bodyPr>
            <a:lstStyle/>
            <a:p>
              <a:r>
                <a:rPr lang="en-US" dirty="0"/>
                <a:t>CPI</a:t>
              </a:r>
            </a:p>
          </p:txBody>
        </p:sp>
        <p:sp>
          <p:nvSpPr>
            <p:cNvPr id="11" name="TextBox 10">
              <a:extLst>
                <a:ext uri="{FF2B5EF4-FFF2-40B4-BE49-F238E27FC236}">
                  <a16:creationId xmlns:a16="http://schemas.microsoft.com/office/drawing/2014/main" id="{293553E5-89D4-43E6-8291-E299A97DC1B7}"/>
                </a:ext>
              </a:extLst>
            </p:cNvPr>
            <p:cNvSpPr txBox="1"/>
            <p:nvPr/>
          </p:nvSpPr>
          <p:spPr>
            <a:xfrm>
              <a:off x="2248177" y="2891726"/>
              <a:ext cx="792088" cy="369332"/>
            </a:xfrm>
            <a:prstGeom prst="rect">
              <a:avLst/>
            </a:prstGeom>
            <a:noFill/>
          </p:spPr>
          <p:txBody>
            <a:bodyPr wrap="square" rtlCol="0">
              <a:spAutoFit/>
            </a:bodyPr>
            <a:lstStyle/>
            <a:p>
              <a:r>
                <a:rPr lang="en-US" dirty="0"/>
                <a:t>SPI</a:t>
              </a:r>
            </a:p>
          </p:txBody>
        </p:sp>
      </p:grpSp>
      <p:pic>
        <p:nvPicPr>
          <p:cNvPr id="19" name="Picture 18">
            <a:extLst>
              <a:ext uri="{FF2B5EF4-FFF2-40B4-BE49-F238E27FC236}">
                <a16:creationId xmlns:a16="http://schemas.microsoft.com/office/drawing/2014/main" id="{61689C52-890D-F7C9-9F1D-E38401C93356}"/>
              </a:ext>
            </a:extLst>
          </p:cNvPr>
          <p:cNvPicPr>
            <a:picLocks noChangeAspect="1"/>
          </p:cNvPicPr>
          <p:nvPr/>
        </p:nvPicPr>
        <p:blipFill>
          <a:blip r:embed="rId3"/>
          <a:stretch>
            <a:fillRect/>
          </a:stretch>
        </p:blipFill>
        <p:spPr>
          <a:xfrm>
            <a:off x="179512" y="1077872"/>
            <a:ext cx="8776410" cy="556361"/>
          </a:xfrm>
          <a:prstGeom prst="rect">
            <a:avLst/>
          </a:prstGeom>
        </p:spPr>
      </p:pic>
      <p:sp>
        <p:nvSpPr>
          <p:cNvPr id="24" name="TextBox 23">
            <a:extLst>
              <a:ext uri="{FF2B5EF4-FFF2-40B4-BE49-F238E27FC236}">
                <a16:creationId xmlns:a16="http://schemas.microsoft.com/office/drawing/2014/main" id="{51220892-1384-5CF9-C564-7F5D291A1A0B}"/>
              </a:ext>
            </a:extLst>
          </p:cNvPr>
          <p:cNvSpPr txBox="1"/>
          <p:nvPr/>
        </p:nvSpPr>
        <p:spPr>
          <a:xfrm>
            <a:off x="7420665" y="85962"/>
            <a:ext cx="1646605" cy="369332"/>
          </a:xfrm>
          <a:prstGeom prst="rect">
            <a:avLst/>
          </a:prstGeom>
          <a:solidFill>
            <a:schemeClr val="accent6">
              <a:lumMod val="60000"/>
              <a:lumOff val="40000"/>
            </a:schemeClr>
          </a:solidFill>
        </p:spPr>
        <p:txBody>
          <a:bodyPr wrap="none" rtlCol="0">
            <a:spAutoFit/>
          </a:bodyPr>
          <a:lstStyle/>
          <a:p>
            <a:r>
              <a:rPr lang="en-US" dirty="0"/>
              <a:t>Charge #4, #8</a:t>
            </a:r>
          </a:p>
        </p:txBody>
      </p:sp>
    </p:spTree>
    <p:extLst>
      <p:ext uri="{BB962C8B-B14F-4D97-AF65-F5344CB8AC3E}">
        <p14:creationId xmlns:p14="http://schemas.microsoft.com/office/powerpoint/2010/main" val="94413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82952" y="2892434"/>
            <a:ext cx="8568952" cy="3044455"/>
          </a:xfrm>
        </p:spPr>
        <p:txBody>
          <a:bodyPr>
            <a:normAutofit/>
          </a:bodyPr>
          <a:lstStyle/>
          <a:p>
            <a:pPr lvl="1"/>
            <a:r>
              <a:rPr lang="en-US" dirty="0"/>
              <a:t>Minor Variance at Completion (BAC- EAC) = $108K on $33.7M</a:t>
            </a:r>
          </a:p>
          <a:p>
            <a:pPr lvl="2"/>
            <a:r>
              <a:rPr lang="en-US" dirty="0"/>
              <a:t>Balance between positive cumulative cost variance $693K and manual EAC adjustments ($554.6K)</a:t>
            </a:r>
          </a:p>
          <a:p>
            <a:pPr marL="457200" lvl="1" indent="0">
              <a:buNone/>
            </a:pPr>
            <a:endParaRPr lang="en-US" i="1" dirty="0"/>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23</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a:extLst>
              <a:ext uri="{FF2B5EF4-FFF2-40B4-BE49-F238E27FC236}">
                <a16:creationId xmlns:a16="http://schemas.microsoft.com/office/drawing/2014/main" id="{94B7ACB8-8FA3-1866-117D-4C8A337AD6B3}"/>
              </a:ext>
            </a:extLst>
          </p:cNvPr>
          <p:cNvPicPr>
            <a:picLocks noChangeAspect="1"/>
          </p:cNvPicPr>
          <p:nvPr/>
        </p:nvPicPr>
        <p:blipFill>
          <a:blip r:embed="rId2"/>
          <a:stretch>
            <a:fillRect/>
          </a:stretch>
        </p:blipFill>
        <p:spPr>
          <a:xfrm>
            <a:off x="2164085" y="1556792"/>
            <a:ext cx="4815829" cy="1026572"/>
          </a:xfrm>
          <a:prstGeom prst="rect">
            <a:avLst/>
          </a:prstGeom>
        </p:spPr>
      </p:pic>
      <p:sp>
        <p:nvSpPr>
          <p:cNvPr id="11" name="TextBox 10">
            <a:extLst>
              <a:ext uri="{FF2B5EF4-FFF2-40B4-BE49-F238E27FC236}">
                <a16:creationId xmlns:a16="http://schemas.microsoft.com/office/drawing/2014/main" id="{DDFF81DD-E187-CE5B-1DA0-F387401BE9FA}"/>
              </a:ext>
            </a:extLst>
          </p:cNvPr>
          <p:cNvSpPr txBox="1"/>
          <p:nvPr/>
        </p:nvSpPr>
        <p:spPr>
          <a:xfrm>
            <a:off x="7812360" y="44624"/>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49534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4C81193B-A6C9-A87D-1637-3818B123F86F}"/>
              </a:ext>
            </a:extLst>
          </p:cNvPr>
          <p:cNvSpPr/>
          <p:nvPr/>
        </p:nvSpPr>
        <p:spPr>
          <a:xfrm>
            <a:off x="365331" y="1484784"/>
            <a:ext cx="8321469" cy="1800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302.2.07: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a:xfrm>
            <a:off x="210892" y="3878734"/>
            <a:ext cx="8244407" cy="2201991"/>
          </a:xfrm>
        </p:spPr>
        <p:txBody>
          <a:bodyPr>
            <a:normAutofit fontScale="70000" lnSpcReduction="20000"/>
          </a:bodyPr>
          <a:lstStyle/>
          <a:p>
            <a:r>
              <a:rPr lang="en-US" dirty="0"/>
              <a:t>Risks are monitored and reviewed regularly</a:t>
            </a:r>
          </a:p>
          <a:p>
            <a:pPr lvl="1"/>
            <a:r>
              <a:rPr lang="en-US" dirty="0"/>
              <a:t>RT-302-2-07-002: “Bladder pressurizing system failure” was realized; spare had been procured as part of mitigation, resulting in negligeable delay</a:t>
            </a:r>
          </a:p>
          <a:p>
            <a:pPr lvl="1"/>
            <a:r>
              <a:rPr lang="en-US" dirty="0"/>
              <a:t>RT-302-2-07-007: “Magnet disassembly and reassembly needed to meet the requirements” has been realized with the disassembly and reassembly of magnet 10</a:t>
            </a:r>
          </a:p>
          <a:p>
            <a:pPr lvl="2"/>
            <a:r>
              <a:rPr lang="en-US" dirty="0"/>
              <a:t>Updated entry reflect residual risk of having to disassemble and reassemble between 0 and 2 magnets between now and the end of the project.</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9" name="Footer Placeholder 4">
            <a:extLst>
              <a:ext uri="{FF2B5EF4-FFF2-40B4-BE49-F238E27FC236}">
                <a16:creationId xmlns:a16="http://schemas.microsoft.com/office/drawing/2014/main" id="{62FBC0AA-7ECA-4D4C-A265-A037758A191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0" name="TextBox 9">
            <a:extLst>
              <a:ext uri="{FF2B5EF4-FFF2-40B4-BE49-F238E27FC236}">
                <a16:creationId xmlns:a16="http://schemas.microsoft.com/office/drawing/2014/main" id="{CE03CCC4-BDC2-CB70-5D86-B96FC02E1C03}"/>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5" name="Content Placeholder 5">
            <a:extLst>
              <a:ext uri="{FF2B5EF4-FFF2-40B4-BE49-F238E27FC236}">
                <a16:creationId xmlns:a16="http://schemas.microsoft.com/office/drawing/2014/main" id="{5E6C8358-B44B-07D2-241A-12FF6C46C4B7}"/>
              </a:ext>
            </a:extLst>
          </p:cNvPr>
          <p:cNvGraphicFramePr>
            <a:graphicFrameLocks/>
          </p:cNvGraphicFramePr>
          <p:nvPr>
            <p:extLst>
              <p:ext uri="{D42A27DB-BD31-4B8C-83A1-F6EECF244321}">
                <p14:modId xmlns:p14="http://schemas.microsoft.com/office/powerpoint/2010/main" val="1535087573"/>
              </p:ext>
            </p:extLst>
          </p:nvPr>
        </p:nvGraphicFramePr>
        <p:xfrm>
          <a:off x="492578" y="1584823"/>
          <a:ext cx="8039422" cy="952500"/>
        </p:xfrm>
        <a:graphic>
          <a:graphicData uri="http://schemas.openxmlformats.org/drawingml/2006/table">
            <a:tbl>
              <a:tblPr>
                <a:tableStyleId>{5C22544A-7EE6-4342-B048-85BDC9FD1C3A}</a:tableStyleId>
              </a:tblPr>
              <a:tblGrid>
                <a:gridCol w="1736434">
                  <a:extLst>
                    <a:ext uri="{9D8B030D-6E8A-4147-A177-3AD203B41FA5}">
                      <a16:colId xmlns:a16="http://schemas.microsoft.com/office/drawing/2014/main" val="3504112182"/>
                    </a:ext>
                  </a:extLst>
                </a:gridCol>
                <a:gridCol w="5481883">
                  <a:extLst>
                    <a:ext uri="{9D8B030D-6E8A-4147-A177-3AD203B41FA5}">
                      <a16:colId xmlns:a16="http://schemas.microsoft.com/office/drawing/2014/main" val="2177279974"/>
                    </a:ext>
                  </a:extLst>
                </a:gridCol>
                <a:gridCol w="821105">
                  <a:extLst>
                    <a:ext uri="{9D8B030D-6E8A-4147-A177-3AD203B41FA5}">
                      <a16:colId xmlns:a16="http://schemas.microsoft.com/office/drawing/2014/main" val="1934590428"/>
                    </a:ext>
                  </a:extLst>
                </a:gridCol>
              </a:tblGrid>
              <a:tr h="190500">
                <a:tc>
                  <a:txBody>
                    <a:bodyPr/>
                    <a:lstStyle/>
                    <a:p>
                      <a:pPr algn="l" fontAlgn="b"/>
                      <a:r>
                        <a:rPr lang="en-US" sz="1100" u="none" strike="noStrike" dirty="0">
                          <a:effectLst/>
                        </a:rPr>
                        <a:t>RT-302-2-07-007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disassembly and reassembly needed to meet the requirements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9376290"/>
                  </a:ext>
                </a:extLst>
              </a:tr>
              <a:tr h="190500">
                <a:tc>
                  <a:txBody>
                    <a:bodyPr/>
                    <a:lstStyle/>
                    <a:p>
                      <a:pPr algn="l" fontAlgn="b"/>
                      <a:r>
                        <a:rPr lang="en-US" sz="1100" u="none" strike="noStrike">
                          <a:effectLst/>
                        </a:rPr>
                        <a:t>RT-302-2-07-001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assembly matrixed or shared resources unavailable when needed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4059996"/>
                  </a:ext>
                </a:extLst>
              </a:tr>
              <a:tr h="190500">
                <a:tc>
                  <a:txBody>
                    <a:bodyPr/>
                    <a:lstStyle/>
                    <a:p>
                      <a:pPr algn="l" fontAlgn="b"/>
                      <a:r>
                        <a:rPr lang="en-US" sz="1100" u="none" strike="noStrike">
                          <a:effectLst/>
                        </a:rPr>
                        <a:t>RT-302-2-07-006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Production is stopped because more QC testing/discussions need to be carried out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140015"/>
                  </a:ext>
                </a:extLst>
              </a:tr>
              <a:tr h="190500">
                <a:tc>
                  <a:txBody>
                    <a:bodyPr/>
                    <a:lstStyle/>
                    <a:p>
                      <a:pPr algn="l" fontAlgn="b"/>
                      <a:r>
                        <a:rPr lang="en-US" sz="1100" u="none" strike="noStrike" dirty="0">
                          <a:effectLst/>
                        </a:rPr>
                        <a:t>RT-302-2-07-004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structure vendor delivery delays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006857"/>
                  </a:ext>
                </a:extLst>
              </a:tr>
              <a:tr h="190500">
                <a:tc>
                  <a:txBody>
                    <a:bodyPr/>
                    <a:lstStyle/>
                    <a:p>
                      <a:pPr algn="l" fontAlgn="b"/>
                      <a:r>
                        <a:rPr lang="en-US" sz="1100" u="none" strike="noStrike" dirty="0">
                          <a:effectLst/>
                        </a:rPr>
                        <a:t>RT-302-2-07-002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Bladder pressurizing system failure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539165"/>
                  </a:ext>
                </a:extLst>
              </a:tr>
            </a:tbl>
          </a:graphicData>
        </a:graphic>
      </p:graphicFrame>
      <p:sp>
        <p:nvSpPr>
          <p:cNvPr id="6" name="TextBox 5">
            <a:extLst>
              <a:ext uri="{FF2B5EF4-FFF2-40B4-BE49-F238E27FC236}">
                <a16:creationId xmlns:a16="http://schemas.microsoft.com/office/drawing/2014/main" id="{7726BF0E-BC6A-C019-0B83-01228D9871CA}"/>
              </a:ext>
            </a:extLst>
          </p:cNvPr>
          <p:cNvSpPr txBox="1"/>
          <p:nvPr/>
        </p:nvSpPr>
        <p:spPr>
          <a:xfrm>
            <a:off x="475888" y="2716591"/>
            <a:ext cx="7967414" cy="461665"/>
          </a:xfrm>
          <a:prstGeom prst="rect">
            <a:avLst/>
          </a:prstGeom>
          <a:noFill/>
        </p:spPr>
        <p:txBody>
          <a:bodyPr wrap="square" rtlCol="0">
            <a:spAutoFit/>
          </a:bodyPr>
          <a:lstStyle/>
          <a:p>
            <a:r>
              <a:rPr lang="en-US" sz="1200" dirty="0"/>
              <a:t>(*) These risks have a separate COVID-19 component in the risk register to account for additional probability/impact due to COVID-19 pandemic.</a:t>
            </a:r>
          </a:p>
        </p:txBody>
      </p:sp>
    </p:spTree>
    <p:extLst>
      <p:ext uri="{BB962C8B-B14F-4D97-AF65-F5344CB8AC3E}">
        <p14:creationId xmlns:p14="http://schemas.microsoft.com/office/powerpoint/2010/main" val="195877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25</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26</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88EC514F-92C3-5FE8-6DD5-A20E5B2E24E8}"/>
              </a:ext>
            </a:extLst>
          </p:cNvPr>
          <p:cNvPicPr>
            <a:picLocks noChangeAspect="1"/>
          </p:cNvPicPr>
          <p:nvPr/>
        </p:nvPicPr>
        <p:blipFill>
          <a:blip r:embed="rId2"/>
          <a:stretch>
            <a:fillRect/>
          </a:stretch>
        </p:blipFill>
        <p:spPr>
          <a:xfrm>
            <a:off x="1100797" y="2540775"/>
            <a:ext cx="6942405" cy="3808452"/>
          </a:xfrm>
          <a:prstGeom prst="rect">
            <a:avLst/>
          </a:prstGeom>
        </p:spPr>
      </p:pic>
    </p:spTree>
    <p:extLst>
      <p:ext uri="{BB962C8B-B14F-4D97-AF65-F5344CB8AC3E}">
        <p14:creationId xmlns:p14="http://schemas.microsoft.com/office/powerpoint/2010/main" val="320263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p:txBody>
          <a:bodyPr>
            <a:normAutofit fontScale="92500" lnSpcReduction="1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dirty="0"/>
              <a:t>Magnet Survey and Alignment has a Work Planning and Control (WPC) Activity (laser tracker has Hazard Level 2); staff are trained accordingly</a:t>
            </a:r>
          </a:p>
          <a:p>
            <a:r>
              <a:rPr lang="en-US" dirty="0"/>
              <a:t>Crane failed in assembly area:</a:t>
            </a:r>
          </a:p>
          <a:p>
            <a:pPr lvl="1"/>
            <a:r>
              <a:rPr lang="en-US" dirty="0"/>
              <a:t>Resulted in halt of use until inspected and operation recovered</a:t>
            </a:r>
          </a:p>
          <a:p>
            <a:pPr lvl="1"/>
            <a:r>
              <a:rPr lang="en-US" dirty="0"/>
              <a:t>Spare parts have been procured, maintenance will be planned when all parts are in-house and when AUP schedule is minimally impacted</a:t>
            </a:r>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39903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fontScale="92500" lnSpcReduction="10000"/>
          </a:bodyPr>
          <a:lstStyle/>
          <a:p>
            <a:r>
              <a:rPr lang="en-US" dirty="0"/>
              <a:t>The Magnet Assembly WBS is in full production mode, deep into production magnet assembly</a:t>
            </a:r>
          </a:p>
          <a:p>
            <a:r>
              <a:rPr lang="en-US" dirty="0"/>
              <a:t>Strong team, now well-versed in all technical, QC/QA, and EVMS aspects of the project</a:t>
            </a:r>
          </a:p>
          <a:p>
            <a:r>
              <a:rPr lang="en-US" dirty="0"/>
              <a:t>COVID has had a significant impact on multiple fronts – these are now understood and addressed</a:t>
            </a:r>
          </a:p>
          <a:p>
            <a:r>
              <a:rPr lang="en-US" dirty="0"/>
              <a:t>We have procured all major components for the magnet assemblies, alleviating a major concern with inflation and supply-chain</a:t>
            </a:r>
          </a:p>
          <a:p>
            <a:r>
              <a:rPr lang="en-US" dirty="0"/>
              <a:t>Risks are being managed and addressed – plenty to worry about… but plenty to be proud about!</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28</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956426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r>
              <a:rPr lang="en-US" dirty="0"/>
              <a:t>For L2s plenary only: QA/QC, ES&amp;H slides (others should keep these slides in the main presentation)</a:t>
            </a:r>
          </a:p>
          <a:p>
            <a:r>
              <a:rPr lang="en-US" dirty="0"/>
              <a:t> Keep pie-charts and tables from the CAM e-Toolbox as backup slides in case someone asks questions</a:t>
            </a:r>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29</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12000" y="1120384"/>
            <a:ext cx="7920000" cy="4617232"/>
          </a:xfrm>
        </p:spPr>
        <p:txBody>
          <a:bodyPr>
            <a:normAutofit fontScale="85000" lnSpcReduction="20000"/>
          </a:bodyPr>
          <a:lstStyle/>
          <a:p>
            <a:pPr marL="0" indent="0">
              <a:buNone/>
            </a:pPr>
            <a:r>
              <a:rPr lang="en-US" dirty="0"/>
              <a:t>Scope of Work</a:t>
            </a:r>
          </a:p>
          <a:p>
            <a:r>
              <a:rPr lang="en-US" dirty="0"/>
              <a:t>Re-assemble magnet prototype MQXFAP-1b, fabricate 5 pre-series magnets (from MQXFA-03 to MQXFA-07), and fabricate 20 MQXFA series production magnets. Scope includes:</a:t>
            </a:r>
          </a:p>
          <a:p>
            <a:pPr lvl="1"/>
            <a:r>
              <a:rPr lang="en-US" dirty="0"/>
              <a:t>Parts procurement for 21 magnet structures (shell, Yoke, masters, pads, collars, axial support components, keys, strain gauges and wires)</a:t>
            </a:r>
          </a:p>
          <a:p>
            <a:pPr lvl="1"/>
            <a:r>
              <a:rPr lang="en-US" dirty="0"/>
              <a:t>26 magnet assemblies (1 prototype re-assembly, 5 pre-series, 16 series production, and 4 re-assemblies). </a:t>
            </a:r>
          </a:p>
          <a:p>
            <a:pPr lvl="2"/>
            <a:r>
              <a:rPr lang="en-US" dirty="0"/>
              <a:t>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lvl="1"/>
            <a:r>
              <a:rPr lang="en-US" dirty="0"/>
              <a:t>Prepare for shipment and ship the magnet assembly to BNL for vertical testing.</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162128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302.X.YY: QA/QC</a:t>
            </a:r>
          </a:p>
        </p:txBody>
      </p:sp>
      <p:sp>
        <p:nvSpPr>
          <p:cNvPr id="3" name="Content Placeholder 2">
            <a:extLst>
              <a:ext uri="{FF2B5EF4-FFF2-40B4-BE49-F238E27FC236}">
                <a16:creationId xmlns:a16="http://schemas.microsoft.com/office/drawing/2014/main" id="{CD8FA565-A6D6-4B5A-B5A5-726C0A8CAC2E}"/>
              </a:ext>
            </a:extLst>
          </p:cNvPr>
          <p:cNvSpPr>
            <a:spLocks noGrp="1"/>
          </p:cNvSpPr>
          <p:nvPr>
            <p:ph idx="1"/>
          </p:nvPr>
        </p:nvSpPr>
        <p:spPr>
          <a:xfrm>
            <a:off x="572650" y="902952"/>
            <a:ext cx="7920000" cy="4906963"/>
          </a:xfrm>
        </p:spPr>
        <p:txBody>
          <a:bodyPr/>
          <a:lstStyle/>
          <a:p>
            <a:r>
              <a:rPr lang="en-US" dirty="0"/>
              <a:t>List any approved CERN MIPs with links for your WBS (show an example)</a:t>
            </a:r>
          </a:p>
          <a:p>
            <a:r>
              <a:rPr lang="en-US" dirty="0"/>
              <a:t>List any NCRs, for major ones explain root causes and corrective actions</a:t>
            </a:r>
          </a:p>
          <a:p>
            <a:pPr lvl="1"/>
            <a:r>
              <a:rPr lang="en-US" dirty="0"/>
              <a:t>Important topic for Coils Fabrication WBSs because of lower yield than assumed</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30</a:t>
            </a:fld>
            <a:endParaRPr lang="fr-FR"/>
          </a:p>
        </p:txBody>
      </p:sp>
      <p:sp>
        <p:nvSpPr>
          <p:cNvPr id="6" name="TextBox 5">
            <a:extLst>
              <a:ext uri="{FF2B5EF4-FFF2-40B4-BE49-F238E27FC236}">
                <a16:creationId xmlns:a16="http://schemas.microsoft.com/office/drawing/2014/main" id="{AD9B2CC4-4D9E-4A56-9333-D3FBC54A1950}"/>
              </a:ext>
            </a:extLst>
          </p:cNvPr>
          <p:cNvSpPr txBox="1"/>
          <p:nvPr/>
        </p:nvSpPr>
        <p:spPr>
          <a:xfrm>
            <a:off x="1057645" y="4992468"/>
            <a:ext cx="7200360" cy="923330"/>
          </a:xfrm>
          <a:prstGeom prst="rect">
            <a:avLst/>
          </a:prstGeom>
          <a:noFill/>
          <a:ln w="19050">
            <a:solidFill>
              <a:srgbClr val="C00000"/>
            </a:solidFill>
          </a:ln>
        </p:spPr>
        <p:txBody>
          <a:bodyPr wrap="square" rtlCol="0">
            <a:spAutoFit/>
          </a:bodyPr>
          <a:lstStyle/>
          <a:p>
            <a:pPr lvl="1"/>
            <a:r>
              <a:rPr lang="en-US" b="1" i="1" dirty="0"/>
              <a:t>Message: WBS follows project QA/QC processes; NCRs corrective actions are effective (problems are not repeated); lessons learned shared; etc. </a:t>
            </a:r>
          </a:p>
        </p:txBody>
      </p:sp>
      <p:sp>
        <p:nvSpPr>
          <p:cNvPr id="5" name="TextBox 4">
            <a:extLst>
              <a:ext uri="{FF2B5EF4-FFF2-40B4-BE49-F238E27FC236}">
                <a16:creationId xmlns:a16="http://schemas.microsoft.com/office/drawing/2014/main" id="{5981E6FD-0B8F-CA41-B1D5-CEF6E19873F7}"/>
              </a:ext>
            </a:extLst>
          </p:cNvPr>
          <p:cNvSpPr txBox="1"/>
          <p:nvPr/>
        </p:nvSpPr>
        <p:spPr>
          <a:xfrm>
            <a:off x="378500" y="3492379"/>
            <a:ext cx="8308300"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IT MIGHT APPLY ONLY TO SOME CA (ex: COILS)</a:t>
            </a: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TextBox 7">
            <a:extLst>
              <a:ext uri="{FF2B5EF4-FFF2-40B4-BE49-F238E27FC236}">
                <a16:creationId xmlns:a16="http://schemas.microsoft.com/office/drawing/2014/main" id="{375BA44B-5981-4212-9D0F-C0C9EDC178A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274454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302.X.YY: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a:xfrm>
            <a:off x="612000" y="1219201"/>
            <a:ext cx="7920000" cy="1993776"/>
          </a:xfrm>
        </p:spPr>
        <p:txBody>
          <a:bodyPr>
            <a:normAutofit fontScale="62500" lnSpcReduction="20000"/>
          </a:bodyPr>
          <a:lstStyle/>
          <a:p>
            <a:r>
              <a:rPr lang="en-US" dirty="0"/>
              <a:t>Any safety reviews? Any Safety incidents?</a:t>
            </a:r>
          </a:p>
          <a:p>
            <a:r>
              <a:rPr lang="en-US" dirty="0">
                <a:solidFill>
                  <a:srgbClr val="7030A0"/>
                </a:solidFill>
              </a:rPr>
              <a:t>Take credit for great safety record. Mention number of worked hours. If truck accident is mentioned, remind that nobody was hurt.</a:t>
            </a:r>
          </a:p>
          <a:p>
            <a:r>
              <a:rPr lang="en-US" dirty="0"/>
              <a:t>For fabrication activities, include links to approved equipment ORCs, Hazard Analysis, etc.</a:t>
            </a:r>
          </a:p>
          <a:p>
            <a:r>
              <a:rPr lang="en-US" dirty="0">
                <a:solidFill>
                  <a:srgbClr val="7030A0"/>
                </a:solidFill>
              </a:rPr>
              <a:t>For the ES&amp;H breakout presentation, add more details and examples of implementation at the different sites (Work Planning and Control, Org Charts, Partner Lab summary of discussions and salient issues)</a:t>
            </a:r>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31</a:t>
            </a:fld>
            <a:endParaRPr lang="fr-FR"/>
          </a:p>
        </p:txBody>
      </p:sp>
      <p:sp>
        <p:nvSpPr>
          <p:cNvPr id="6" name="TextBox 5">
            <a:extLst>
              <a:ext uri="{FF2B5EF4-FFF2-40B4-BE49-F238E27FC236}">
                <a16:creationId xmlns:a16="http://schemas.microsoft.com/office/drawing/2014/main" id="{55DA51DB-ACD0-49C7-AAF2-6E92A3B9DA00}"/>
              </a:ext>
            </a:extLst>
          </p:cNvPr>
          <p:cNvSpPr txBox="1"/>
          <p:nvPr/>
        </p:nvSpPr>
        <p:spPr>
          <a:xfrm>
            <a:off x="1057645" y="4992468"/>
            <a:ext cx="7200360" cy="369332"/>
          </a:xfrm>
          <a:prstGeom prst="rect">
            <a:avLst/>
          </a:prstGeom>
          <a:noFill/>
          <a:ln w="19050">
            <a:solidFill>
              <a:srgbClr val="C00000"/>
            </a:solidFill>
          </a:ln>
        </p:spPr>
        <p:txBody>
          <a:bodyPr wrap="square" rtlCol="0">
            <a:spAutoFit/>
          </a:bodyPr>
          <a:lstStyle/>
          <a:p>
            <a:pPr lvl="1"/>
            <a:r>
              <a:rPr lang="en-US" b="1" i="1" dirty="0"/>
              <a:t>Message: WBS ES&amp;H is being handled appropriately</a:t>
            </a:r>
          </a:p>
        </p:txBody>
      </p:sp>
      <p:sp>
        <p:nvSpPr>
          <p:cNvPr id="8" name="TextBox 7">
            <a:extLst>
              <a:ext uri="{FF2B5EF4-FFF2-40B4-BE49-F238E27FC236}">
                <a16:creationId xmlns:a16="http://schemas.microsoft.com/office/drawing/2014/main" id="{6F05E71C-1365-AE4F-8DB4-BCB54A7BF991}"/>
              </a:ext>
            </a:extLst>
          </p:cNvPr>
          <p:cNvSpPr txBox="1"/>
          <p:nvPr/>
        </p:nvSpPr>
        <p:spPr>
          <a:xfrm>
            <a:off x="331127" y="3305420"/>
            <a:ext cx="8481745" cy="1384995"/>
          </a:xfrm>
          <a:prstGeom prst="rect">
            <a:avLst/>
          </a:prstGeom>
          <a:noFill/>
          <a:ln>
            <a:solidFill>
              <a:schemeClr val="tx1"/>
            </a:solidFill>
          </a:ln>
        </p:spPr>
        <p:txBody>
          <a:bodyPr wrap="none" rtlCol="0">
            <a:spAutoFit/>
          </a:bodyPr>
          <a:lstStyle/>
          <a:p>
            <a:r>
              <a:rPr lang="en-US" sz="2800" dirty="0"/>
              <a:t>DON’T MAKE THIS CHEESY !</a:t>
            </a:r>
          </a:p>
          <a:p>
            <a:r>
              <a:rPr lang="en-US" sz="2800" dirty="0"/>
              <a:t>DON’T REPEAT BOILERPLATE INFO</a:t>
            </a:r>
          </a:p>
          <a:p>
            <a:r>
              <a:rPr lang="en-US" sz="2800" dirty="0"/>
              <a:t>SHOW SPECIFIC EXAMPLES (IF YOU HAVE ANY)</a:t>
            </a: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8AE41D13-A976-76EE-641F-9ED57E64FFCC}"/>
              </a:ext>
            </a:extLst>
          </p:cNvPr>
          <p:cNvSpPr txBox="1"/>
          <p:nvPr/>
        </p:nvSpPr>
        <p:spPr>
          <a:xfrm>
            <a:off x="7755754" y="-4666"/>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117794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302.2.03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7920000" cy="769640"/>
          </a:xfrm>
        </p:spPr>
        <p:txBody>
          <a:bodyPr>
            <a:normAutofit fontScale="70000" lnSpcReduction="20000"/>
          </a:bodyPr>
          <a:lstStyle/>
          <a:p>
            <a:r>
              <a:rPr lang="en-US" dirty="0"/>
              <a:t>77% Labor, 23% M&amp;S</a:t>
            </a:r>
          </a:p>
          <a:p>
            <a:r>
              <a:rPr lang="en-US" dirty="0"/>
              <a:t>M&amp;S Includes contractors (braiding vendor), travel, shipment, etc.</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32</a:t>
            </a:fld>
            <a:endParaRPr lang="fr-FR"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7744" y="1965611"/>
            <a:ext cx="5472608" cy="3325129"/>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91379" y="5267509"/>
            <a:ext cx="2629267" cy="885949"/>
          </a:xfrm>
          <a:prstGeom prst="rect">
            <a:avLst/>
          </a:prstGeom>
        </p:spPr>
      </p:pic>
      <p:sp>
        <p:nvSpPr>
          <p:cNvPr id="11" name="TextBox 10">
            <a:extLst>
              <a:ext uri="{FF2B5EF4-FFF2-40B4-BE49-F238E27FC236}">
                <a16:creationId xmlns:a16="http://schemas.microsoft.com/office/drawing/2014/main" id="{A74F7D83-A913-1E4C-9295-3D7B67E9FF56}"/>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5" name="TextBox 4">
            <a:extLst>
              <a:ext uri="{FF2B5EF4-FFF2-40B4-BE49-F238E27FC236}">
                <a16:creationId xmlns:a16="http://schemas.microsoft.com/office/drawing/2014/main" id="{1A5F99C7-57FF-BA4C-8AC0-C06F06C10ABB}"/>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3" name="TextBox 12">
            <a:extLst>
              <a:ext uri="{FF2B5EF4-FFF2-40B4-BE49-F238E27FC236}">
                <a16:creationId xmlns:a16="http://schemas.microsoft.com/office/drawing/2014/main" id="{431D2C6B-8BA6-724F-9179-A8B06534DAE7}"/>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6" name="TextBox 5">
            <a:extLst>
              <a:ext uri="{FF2B5EF4-FFF2-40B4-BE49-F238E27FC236}">
                <a16:creationId xmlns:a16="http://schemas.microsoft.com/office/drawing/2014/main" id="{3E483A54-D2B1-3B5F-869B-32B7B2A0D1F9}"/>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282893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302.2.03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612000" y="1219200"/>
            <a:ext cx="4104016" cy="4802088"/>
          </a:xfrm>
        </p:spPr>
        <p:txBody>
          <a:bodyPr>
            <a:normAutofit fontScale="92500" lnSpcReduction="20000"/>
          </a:bodyPr>
          <a:lstStyle/>
          <a:p>
            <a:r>
              <a:rPr lang="en-US" dirty="0"/>
              <a:t>Conceptual is related to the RRR measurements</a:t>
            </a:r>
          </a:p>
          <a:p>
            <a:pPr lvl="1"/>
            <a:r>
              <a:rPr lang="en-US" dirty="0"/>
              <a:t>FNAL has been measuring RRR up to earlier this year</a:t>
            </a:r>
          </a:p>
          <a:p>
            <a:pPr lvl="1"/>
            <a:r>
              <a:rPr lang="en-US" dirty="0"/>
              <a:t>LBNL’s new system is undergoing benchmarking approval</a:t>
            </a:r>
          </a:p>
          <a:p>
            <a:r>
              <a:rPr lang="en-US" dirty="0"/>
              <a:t>Preliminary is mostly related to Insulation</a:t>
            </a:r>
          </a:p>
          <a:p>
            <a:pPr lvl="1"/>
            <a:r>
              <a:rPr lang="en-US" dirty="0"/>
              <a:t>Master Agreement is being placed to lock down the price throughout AUP</a:t>
            </a:r>
          </a:p>
          <a:p>
            <a:r>
              <a:rPr lang="en-US" dirty="0"/>
              <a:t>The quality of estimate has been updated for CD-2/3b</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33</a:t>
            </a:fld>
            <a:endParaRPr lang="fr-FR" dirty="0"/>
          </a:p>
        </p:txBody>
      </p:sp>
      <p:pic>
        <p:nvPicPr>
          <p:cNvPr id="7" name="Picture 6" descr="Screen Clipping"/>
          <p:cNvPicPr>
            <a:picLocks noChangeAspect="1"/>
          </p:cNvPicPr>
          <p:nvPr/>
        </p:nvPicPr>
        <p:blipFill rotWithShape="1">
          <a:blip r:embed="rId2" cstate="screen">
            <a:extLst>
              <a:ext uri="{28A0092B-C50C-407E-A947-70E740481C1C}">
                <a14:useLocalDpi xmlns:a14="http://schemas.microsoft.com/office/drawing/2010/main"/>
              </a:ext>
            </a:extLst>
          </a:blip>
          <a:srcRect l="-1" t="10774" r="40686"/>
          <a:stretch/>
        </p:blipFill>
        <p:spPr>
          <a:xfrm>
            <a:off x="4906361" y="1412776"/>
            <a:ext cx="3960439" cy="3595960"/>
          </a:xfrm>
          <a:prstGeom prst="rect">
            <a:avLst/>
          </a:prstGeom>
        </p:spPr>
      </p:pic>
      <p:pic>
        <p:nvPicPr>
          <p:cNvPr id="9" name="Picture 8" descr="Screen Clippi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044521" y="1431964"/>
            <a:ext cx="1356915" cy="576064"/>
          </a:xfrm>
          <a:prstGeom prst="rect">
            <a:avLst/>
          </a:prstGeom>
        </p:spPr>
      </p:pic>
      <p:pic>
        <p:nvPicPr>
          <p:cNvPr id="10" name="Picture 9" descr="Screen Clipping"/>
          <p:cNvPicPr>
            <a:picLocks noChangeAspect="1"/>
          </p:cNvPicPr>
          <p:nvPr/>
        </p:nvPicPr>
        <p:blipFill rotWithShape="1">
          <a:blip r:embed="rId4" cstate="screen">
            <a:extLst>
              <a:ext uri="{28A0092B-C50C-407E-A947-70E740481C1C}">
                <a14:useLocalDpi xmlns:a14="http://schemas.microsoft.com/office/drawing/2010/main"/>
              </a:ext>
            </a:extLst>
          </a:blip>
          <a:srcRect t="-2217"/>
          <a:stretch/>
        </p:blipFill>
        <p:spPr>
          <a:xfrm>
            <a:off x="5041991" y="1046189"/>
            <a:ext cx="3824809" cy="288032"/>
          </a:xfrm>
          <a:prstGeom prst="rect">
            <a:avLst/>
          </a:prstGeom>
        </p:spPr>
      </p:pic>
      <p:sp>
        <p:nvSpPr>
          <p:cNvPr id="13" name="TextBox 12">
            <a:extLst>
              <a:ext uri="{FF2B5EF4-FFF2-40B4-BE49-F238E27FC236}">
                <a16:creationId xmlns:a16="http://schemas.microsoft.com/office/drawing/2014/main" id="{04E208B7-89B4-F74C-959B-55DB811DFC9C}"/>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5" name="TextBox 14">
            <a:extLst>
              <a:ext uri="{FF2B5EF4-FFF2-40B4-BE49-F238E27FC236}">
                <a16:creationId xmlns:a16="http://schemas.microsoft.com/office/drawing/2014/main" id="{2C1360C5-CF9E-544B-A447-E4FE3FE3A726}"/>
              </a:ext>
            </a:extLst>
          </p:cNvPr>
          <p:cNvSpPr txBox="1"/>
          <p:nvPr/>
        </p:nvSpPr>
        <p:spPr>
          <a:xfrm>
            <a:off x="3193452" y="5516021"/>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2" name="TextBox 11">
            <a:extLst>
              <a:ext uri="{FF2B5EF4-FFF2-40B4-BE49-F238E27FC236}">
                <a16:creationId xmlns:a16="http://schemas.microsoft.com/office/drawing/2014/main" id="{00577904-C0A9-2847-84C8-C3C2B233D69A}"/>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5" name="TextBox 4">
            <a:extLst>
              <a:ext uri="{FF2B5EF4-FFF2-40B4-BE49-F238E27FC236}">
                <a16:creationId xmlns:a16="http://schemas.microsoft.com/office/drawing/2014/main" id="{B7F8A656-BF6D-1245-16B1-A0A13651BE34}"/>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425113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p:txBody>
          <a:bodyPr/>
          <a:lstStyle/>
          <a:p>
            <a:r>
              <a:rPr lang="en-US" dirty="0"/>
              <a:t>302.2.03 FTE Breakdown</a:t>
            </a:r>
          </a:p>
        </p:txBody>
      </p:sp>
      <p:sp>
        <p:nvSpPr>
          <p:cNvPr id="3" name="Content Placeholder 2">
            <a:extLst>
              <a:ext uri="{FF2B5EF4-FFF2-40B4-BE49-F238E27FC236}">
                <a16:creationId xmlns:a16="http://schemas.microsoft.com/office/drawing/2014/main" id="{3570295D-2906-194C-B88E-BAA85F487F84}"/>
              </a:ext>
            </a:extLst>
          </p:cNvPr>
          <p:cNvSpPr>
            <a:spLocks noGrp="1"/>
          </p:cNvSpPr>
          <p:nvPr>
            <p:ph idx="1"/>
          </p:nvPr>
        </p:nvSpPr>
        <p:spPr>
          <a:xfrm>
            <a:off x="612000" y="1219201"/>
            <a:ext cx="7920000" cy="625624"/>
          </a:xfrm>
        </p:spPr>
        <p:txBody>
          <a:bodyPr>
            <a:normAutofit fontScale="85000" lnSpcReduction="20000"/>
          </a:bodyPr>
          <a:lstStyle/>
          <a:p>
            <a:r>
              <a:rPr lang="en-US" dirty="0"/>
              <a:t>From 5/31/18 forward</a:t>
            </a:r>
          </a:p>
          <a:p>
            <a:pPr lvl="1"/>
            <a:r>
              <a:rPr lang="en-US" dirty="0"/>
              <a:t>Does not include FY18 Actuals</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34</a:t>
            </a:fld>
            <a:endParaRPr lang="fr-FR"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7168" y="1844825"/>
            <a:ext cx="7069663" cy="4339570"/>
          </a:xfrm>
          <a:prstGeom prst="rect">
            <a:avLst/>
          </a:prstGeom>
        </p:spPr>
      </p:pic>
      <p:cxnSp>
        <p:nvCxnSpPr>
          <p:cNvPr id="8" name="Straight Arrow Connector 7"/>
          <p:cNvCxnSpPr/>
          <p:nvPr/>
        </p:nvCxnSpPr>
        <p:spPr>
          <a:xfrm>
            <a:off x="6736432" y="238545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736432" y="2508595"/>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736432" y="315559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EE9D3E3-B25B-F44E-A4AB-A244681E2E19}"/>
              </a:ext>
            </a:extLst>
          </p:cNvPr>
          <p:cNvSpPr txBox="1"/>
          <p:nvPr/>
        </p:nvSpPr>
        <p:spPr>
          <a:xfrm>
            <a:off x="1619672" y="6228601"/>
            <a:ext cx="639919" cy="584775"/>
          </a:xfrm>
          <a:prstGeom prst="rect">
            <a:avLst/>
          </a:prstGeom>
          <a:solidFill>
            <a:schemeClr val="bg1">
              <a:lumMod val="85000"/>
            </a:schemeClr>
          </a:solidFill>
        </p:spPr>
        <p:txBody>
          <a:bodyPr wrap="none" rtlCol="0">
            <a:spAutoFit/>
          </a:bodyPr>
          <a:lstStyle/>
          <a:p>
            <a:r>
              <a:rPr lang="en-US" sz="1600" dirty="0"/>
              <a:t>Lab</a:t>
            </a:r>
          </a:p>
          <a:p>
            <a:r>
              <a:rPr lang="en-US" sz="1600" dirty="0"/>
              <a:t>Logo</a:t>
            </a:r>
          </a:p>
        </p:txBody>
      </p:sp>
      <p:sp>
        <p:nvSpPr>
          <p:cNvPr id="16" name="TextBox 15">
            <a:extLst>
              <a:ext uri="{FF2B5EF4-FFF2-40B4-BE49-F238E27FC236}">
                <a16:creationId xmlns:a16="http://schemas.microsoft.com/office/drawing/2014/main" id="{3C269F04-3C75-0B40-A576-3DF8F7DC8BD0}"/>
              </a:ext>
            </a:extLst>
          </p:cNvPr>
          <p:cNvSpPr txBox="1"/>
          <p:nvPr/>
        </p:nvSpPr>
        <p:spPr>
          <a:xfrm>
            <a:off x="301397" y="2824464"/>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7" name="TextBox 16">
            <a:extLst>
              <a:ext uri="{FF2B5EF4-FFF2-40B4-BE49-F238E27FC236}">
                <a16:creationId xmlns:a16="http://schemas.microsoft.com/office/drawing/2014/main" id="{A928BBC2-A853-F044-9293-F2EE4C107682}"/>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5" name="TextBox 4">
            <a:extLst>
              <a:ext uri="{FF2B5EF4-FFF2-40B4-BE49-F238E27FC236}">
                <a16:creationId xmlns:a16="http://schemas.microsoft.com/office/drawing/2014/main" id="{856366C6-7D92-6AFD-67B1-7981A4739537}"/>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23369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302.2.03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35</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47500" lnSpcReduction="20000"/>
          </a:bodyPr>
          <a:lstStyle/>
          <a:p>
            <a:r>
              <a:rPr lang="en-US" dirty="0"/>
              <a:t>BAC = $5.658M</a:t>
            </a:r>
          </a:p>
          <a:p>
            <a:r>
              <a:rPr lang="en-US" dirty="0"/>
              <a:t>No thresholds crossed in Current Period Cost</a:t>
            </a:r>
          </a:p>
          <a:p>
            <a:r>
              <a:rPr lang="en-US" dirty="0"/>
              <a:t>No thresholds crossed in Cumulative to Date</a:t>
            </a:r>
          </a:p>
          <a:p>
            <a:r>
              <a:rPr lang="en-US" dirty="0"/>
              <a:t>Cumulative SPI = 0.9, CPI = 1.05</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52058"/>
            <a:ext cx="9144000" cy="824520"/>
          </a:xfrm>
          <a:prstGeom prst="rect">
            <a:avLst/>
          </a:prstGeom>
        </p:spPr>
      </p:pic>
      <p:sp>
        <p:nvSpPr>
          <p:cNvPr id="9" name="TextBox 8">
            <a:extLst>
              <a:ext uri="{FF2B5EF4-FFF2-40B4-BE49-F238E27FC236}">
                <a16:creationId xmlns:a16="http://schemas.microsoft.com/office/drawing/2014/main" id="{06159BD1-53BF-BE4D-A944-4794970F1A9D}"/>
              </a:ext>
            </a:extLst>
          </p:cNvPr>
          <p:cNvSpPr txBox="1"/>
          <p:nvPr/>
        </p:nvSpPr>
        <p:spPr>
          <a:xfrm>
            <a:off x="301645" y="4944583"/>
            <a:ext cx="5673348" cy="1200329"/>
          </a:xfrm>
          <a:prstGeom prst="rect">
            <a:avLst/>
          </a:prstGeom>
          <a:solidFill>
            <a:schemeClr val="bg1"/>
          </a:solidFill>
          <a:ln>
            <a:solidFill>
              <a:schemeClr val="bg1">
                <a:lumMod val="65000"/>
              </a:schemeClr>
            </a:solidFill>
          </a:ln>
        </p:spPr>
        <p:txBody>
          <a:bodyPr wrap="none" rtlCol="0">
            <a:spAutoFit/>
          </a:bodyPr>
          <a:lstStyle/>
          <a:p>
            <a:r>
              <a:rPr lang="en-US" sz="3600" dirty="0">
                <a:solidFill>
                  <a:schemeClr val="bg1">
                    <a:lumMod val="65000"/>
                  </a:schemeClr>
                </a:solidFill>
              </a:rPr>
              <a:t>Example from 302.2.03</a:t>
            </a:r>
          </a:p>
          <a:p>
            <a:r>
              <a:rPr lang="en-US" sz="3600" dirty="0">
                <a:solidFill>
                  <a:schemeClr val="bg1">
                    <a:lumMod val="65000"/>
                  </a:schemeClr>
                </a:solidFill>
              </a:rPr>
              <a:t>Plots to be provided by PO</a:t>
            </a:r>
          </a:p>
        </p:txBody>
      </p:sp>
      <p:sp>
        <p:nvSpPr>
          <p:cNvPr id="11" name="TextBox 10">
            <a:extLst>
              <a:ext uri="{FF2B5EF4-FFF2-40B4-BE49-F238E27FC236}">
                <a16:creationId xmlns:a16="http://schemas.microsoft.com/office/drawing/2014/main" id="{3BE10899-7F0C-724C-B2FC-8E1FC6BD5963}"/>
              </a:ext>
            </a:extLst>
          </p:cNvPr>
          <p:cNvSpPr txBox="1"/>
          <p:nvPr/>
        </p:nvSpPr>
        <p:spPr>
          <a:xfrm>
            <a:off x="2202045" y="2801480"/>
            <a:ext cx="5696559" cy="1107996"/>
          </a:xfrm>
          <a:prstGeom prst="rect">
            <a:avLst/>
          </a:prstGeom>
          <a:solidFill>
            <a:srgbClr val="FFFF00"/>
          </a:solidFill>
          <a:ln>
            <a:solidFill>
              <a:schemeClr val="tx1"/>
            </a:solidFill>
          </a:ln>
        </p:spPr>
        <p:txBody>
          <a:bodyPr wrap="none" rtlCol="0">
            <a:spAutoFit/>
          </a:bodyPr>
          <a:lstStyle/>
          <a:p>
            <a:r>
              <a:rPr lang="en-US" sz="6600" dirty="0"/>
              <a:t>To be Updated</a:t>
            </a:r>
          </a:p>
        </p:txBody>
      </p:sp>
      <p:sp>
        <p:nvSpPr>
          <p:cNvPr id="12" name="Footer Placeholder 4">
            <a:extLst>
              <a:ext uri="{FF2B5EF4-FFF2-40B4-BE49-F238E27FC236}">
                <a16:creationId xmlns:a16="http://schemas.microsoft.com/office/drawing/2014/main" id="{392BBF77-3CF9-744E-842B-B8FD5C2B9625}"/>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3" name="TextBox 2">
            <a:extLst>
              <a:ext uri="{FF2B5EF4-FFF2-40B4-BE49-F238E27FC236}">
                <a16:creationId xmlns:a16="http://schemas.microsoft.com/office/drawing/2014/main" id="{9A749B85-97FB-C9EF-B631-6760F79A129A}"/>
              </a:ext>
            </a:extLst>
          </p:cNvPr>
          <p:cNvSpPr txBox="1"/>
          <p:nvPr/>
        </p:nvSpPr>
        <p:spPr>
          <a:xfrm>
            <a:off x="7812360" y="62172"/>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5141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Rebaseline DOE Rev.  – Dec. 13–15, 2022</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lnSpcReduction="10000"/>
          </a:bodyPr>
          <a:lstStyle/>
          <a:p>
            <a:r>
              <a:rPr lang="en-US" dirty="0"/>
              <a:t>WBS Deliverables</a:t>
            </a:r>
          </a:p>
          <a:p>
            <a:pPr lvl="1"/>
            <a:r>
              <a:rPr lang="en-US" dirty="0"/>
              <a:t>Re-assembled prototype magnet MQXFA-1b, 4 accepted pre-series magnets, and a minimum of 17 accepted production MQXFA magnets with their corresponding QC reports.</a:t>
            </a:r>
          </a:p>
          <a:p>
            <a:r>
              <a:rPr lang="en-US" dirty="0"/>
              <a:t>Yield Assumptions:</a:t>
            </a:r>
          </a:p>
          <a:p>
            <a:pPr lvl="1"/>
            <a:r>
              <a:rPr lang="en-US" dirty="0"/>
              <a:t>3 of the 16 series magnets and one of the 5 pre-series magnets are assumed to be re-worked before passing acceptance test. Parts are assumed to be re-used for this re-work.</a:t>
            </a:r>
          </a:p>
          <a:p>
            <a:pPr lvl="1"/>
            <a:r>
              <a:rPr lang="en-US" dirty="0"/>
              <a:t>1 Magnet structure is assumed to be irreversibly damaged, due to shipping and handling, and therefore assumed lost.</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Rebaseline DOE Rev.  – Dec. 13–15, 2022</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99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(now obsolete)</a:t>
            </a:r>
          </a:p>
          <a:p>
            <a:r>
              <a:rPr lang="en-US" sz="2400" dirty="0"/>
              <a:t>Recently a modified procedure has been defined</a:t>
            </a:r>
          </a:p>
          <a:p>
            <a:pPr lvl="1"/>
            <a:r>
              <a:rPr lang="en-US" sz="2000" dirty="0"/>
              <a:t>Described in US-HiLumi-doc-4328</a:t>
            </a:r>
          </a:p>
          <a:p>
            <a:pPr lvl="1"/>
            <a:r>
              <a:rPr lang="en-US" sz="2000" dirty="0"/>
              <a:t>Update to ICD US-HiLumi-doc-998 is underway</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a:extLst>
              <a:ext uri="{FF2B5EF4-FFF2-40B4-BE49-F238E27FC236}">
                <a16:creationId xmlns:a16="http://schemas.microsoft.com/office/drawing/2014/main" id="{95BF375D-95E6-EE25-B7C9-3332EB529D83}"/>
              </a:ext>
            </a:extLst>
          </p:cNvPr>
          <p:cNvPicPr>
            <a:picLocks noChangeAspect="1"/>
          </p:cNvPicPr>
          <p:nvPr/>
        </p:nvPicPr>
        <p:blipFill>
          <a:blip r:embed="rId2"/>
          <a:stretch>
            <a:fillRect/>
          </a:stretch>
        </p:blipFill>
        <p:spPr>
          <a:xfrm>
            <a:off x="5579648" y="3797142"/>
            <a:ext cx="3467152" cy="2315699"/>
          </a:xfrm>
          <a:prstGeom prst="rect">
            <a:avLst/>
          </a:prstGeom>
        </p:spPr>
      </p:pic>
      <p:sp>
        <p:nvSpPr>
          <p:cNvPr id="7" name="Rounded Rectangle 6">
            <a:extLst>
              <a:ext uri="{FF2B5EF4-FFF2-40B4-BE49-F238E27FC236}">
                <a16:creationId xmlns:a16="http://schemas.microsoft.com/office/drawing/2014/main" id="{2D9E2E07-A314-3507-5ADE-685AA757194E}"/>
              </a:ext>
            </a:extLst>
          </p:cNvPr>
          <p:cNvSpPr/>
          <p:nvPr/>
        </p:nvSpPr>
        <p:spPr>
          <a:xfrm>
            <a:off x="5508104" y="5752841"/>
            <a:ext cx="3538696" cy="3600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B839A6-8AC4-8DBC-B1D1-CBAA16649105}"/>
              </a:ext>
            </a:extLst>
          </p:cNvPr>
          <p:cNvSpPr txBox="1"/>
          <p:nvPr/>
        </p:nvSpPr>
        <p:spPr>
          <a:xfrm>
            <a:off x="1835696" y="4982505"/>
            <a:ext cx="2664296" cy="1477328"/>
          </a:xfrm>
          <a:prstGeom prst="rect">
            <a:avLst/>
          </a:prstGeom>
          <a:noFill/>
        </p:spPr>
        <p:txBody>
          <a:bodyPr wrap="square" rtlCol="0">
            <a:spAutoFit/>
          </a:bodyPr>
          <a:lstStyle/>
          <a:p>
            <a:r>
              <a:rPr lang="en-US" i="1" dirty="0"/>
              <a:t>All CLIQ lead material </a:t>
            </a:r>
            <a:r>
              <a:rPr lang="en-US" b="1" i="1" dirty="0"/>
              <a:t>had</a:t>
            </a:r>
            <a:r>
              <a:rPr lang="en-US" i="1" dirty="0"/>
              <a:t> been received from CERN in Feb 2020 </a:t>
            </a:r>
          </a:p>
          <a:p>
            <a:pPr marL="285750" indent="-285750">
              <a:buFontTx/>
              <a:buChar char="-"/>
            </a:pPr>
            <a:r>
              <a:rPr lang="en-US" i="1" dirty="0"/>
              <a:t>New material will be needed per doc-4328</a:t>
            </a:r>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635897" y="5891095"/>
            <a:ext cx="15126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9951" y="47989"/>
            <a:ext cx="1800493" cy="369332"/>
          </a:xfrm>
          <a:prstGeom prst="rect">
            <a:avLst/>
          </a:prstGeom>
          <a:solidFill>
            <a:schemeClr val="accent6">
              <a:lumMod val="60000"/>
              <a:lumOff val="40000"/>
            </a:schemeClr>
          </a:solidFill>
        </p:spPr>
        <p:txBody>
          <a:bodyPr wrap="none" rtlCol="0">
            <a:spAutoFit/>
          </a:bodyPr>
          <a:lstStyle/>
          <a:p>
            <a:r>
              <a:rPr lang="en-US" dirty="0"/>
              <a:t>Charge #8 &amp; #6</a:t>
            </a:r>
          </a:p>
        </p:txBody>
      </p:sp>
    </p:spTree>
    <p:extLst>
      <p:ext uri="{BB962C8B-B14F-4D97-AF65-F5344CB8AC3E}">
        <p14:creationId xmlns:p14="http://schemas.microsoft.com/office/powerpoint/2010/main" val="160500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9</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a:p>
            <a:pPr lvl="1"/>
            <a:r>
              <a:rPr lang="en-US" dirty="0"/>
              <a:t>Additional technicians planned </a:t>
            </a:r>
          </a:p>
        </p:txBody>
      </p:sp>
      <p:pic>
        <p:nvPicPr>
          <p:cNvPr id="9" name="Picture 8">
            <a:extLst>
              <a:ext uri="{FF2B5EF4-FFF2-40B4-BE49-F238E27FC236}">
                <a16:creationId xmlns:a16="http://schemas.microsoft.com/office/drawing/2014/main" id="{5843EBA4-5757-F479-2536-C8987224A308}"/>
              </a:ext>
            </a:extLst>
          </p:cNvPr>
          <p:cNvPicPr>
            <a:picLocks noChangeAspect="1"/>
          </p:cNvPicPr>
          <p:nvPr/>
        </p:nvPicPr>
        <p:blipFill>
          <a:blip r:embed="rId2"/>
          <a:stretch>
            <a:fillRect/>
          </a:stretch>
        </p:blipFill>
        <p:spPr>
          <a:xfrm>
            <a:off x="7380312" y="165978"/>
            <a:ext cx="1753952" cy="6041391"/>
          </a:xfrm>
          <a:prstGeom prst="rect">
            <a:avLst/>
          </a:prstGeom>
        </p:spPr>
      </p:pic>
      <p:sp>
        <p:nvSpPr>
          <p:cNvPr id="11" name="TextBox 10">
            <a:extLst>
              <a:ext uri="{FF2B5EF4-FFF2-40B4-BE49-F238E27FC236}">
                <a16:creationId xmlns:a16="http://schemas.microsoft.com/office/drawing/2014/main" id="{E70396C8-0AF7-DEB0-C907-A23BC5DA5AB8}"/>
              </a:ext>
            </a:extLst>
          </p:cNvPr>
          <p:cNvSpPr txBox="1"/>
          <p:nvPr/>
        </p:nvSpPr>
        <p:spPr>
          <a:xfrm>
            <a:off x="3906180" y="2635246"/>
            <a:ext cx="3083768" cy="35394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a:t>
            </a:r>
          </a:p>
          <a:p>
            <a:endParaRPr lang="en-US" sz="1400" dirty="0"/>
          </a:p>
          <a:p>
            <a:r>
              <a:rPr lang="en-US" sz="1400" b="1" dirty="0"/>
              <a:t>QA:</a:t>
            </a:r>
          </a:p>
          <a:p>
            <a:r>
              <a:rPr lang="en-US" sz="1400" dirty="0"/>
              <a:t>Katherine Ray</a:t>
            </a:r>
          </a:p>
          <a:p>
            <a:r>
              <a:rPr lang="en-US" sz="1400" dirty="0"/>
              <a:t>Jennifer Doyle</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229200"/>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3416320"/>
          </a:xfrm>
          <a:prstGeom prst="rect">
            <a:avLst/>
          </a:prstGeom>
          <a:noFill/>
        </p:spPr>
        <p:txBody>
          <a:bodyPr wrap="square" rtlCol="0">
            <a:spAutoFit/>
          </a:bodyPr>
          <a:lstStyle/>
          <a:p>
            <a:r>
              <a:rPr lang="en-US" dirty="0"/>
              <a:t>Target staffing &amp; training level:</a:t>
            </a:r>
          </a:p>
          <a:p>
            <a:pPr marL="285750" indent="-285750">
              <a:buFontTx/>
              <a:buChar char="-"/>
            </a:pPr>
            <a:r>
              <a:rPr lang="en-US" dirty="0"/>
              <a:t>At least one additional technician to minimize disruption from vacation, illness, etc.</a:t>
            </a:r>
          </a:p>
          <a:p>
            <a:pPr marL="285750" indent="-285750">
              <a:buFontTx/>
              <a:buChar char="-"/>
            </a:pPr>
            <a:r>
              <a:rPr lang="en-US" dirty="0"/>
              <a:t>Cross-train to avoid potential bottlenecks or single-point failures</a:t>
            </a:r>
          </a:p>
          <a:p>
            <a:pPr marL="742950" lvl="1" indent="-285750">
              <a:buFontTx/>
              <a:buChar char="-"/>
            </a:pPr>
            <a:r>
              <a:rPr lang="en-US" dirty="0"/>
              <a:t>Ex.: recent training of 2 junior techs on instrumentation</a:t>
            </a:r>
          </a:p>
          <a:p>
            <a:pPr marL="285750" indent="-285750">
              <a:buFontTx/>
              <a:buChar char="-"/>
            </a:pPr>
            <a:endParaRPr lang="en-US" dirty="0"/>
          </a:p>
        </p:txBody>
      </p:sp>
    </p:spTree>
    <p:extLst>
      <p:ext uri="{BB962C8B-B14F-4D97-AF65-F5344CB8AC3E}">
        <p14:creationId xmlns:p14="http://schemas.microsoft.com/office/powerpoint/2010/main" val="3119693301"/>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43509</TotalTime>
  <Words>3266</Words>
  <Application>Microsoft Macintosh PowerPoint</Application>
  <PresentationFormat>On-screen Show (4:3)</PresentationFormat>
  <Paragraphs>517</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Wingdings</vt:lpstr>
      <vt:lpstr>Thème Office</vt:lpstr>
      <vt:lpstr>Magnets 302.2.07 - Structure Fabrications and Magnet Assembly at LBNL  </vt:lpstr>
      <vt:lpstr>General Outline</vt:lpstr>
      <vt:lpstr>WBS 302.2.07: Scope and Interfaces</vt:lpstr>
      <vt:lpstr>WBS 302.2.07: Overview of deliverables</vt:lpstr>
      <vt:lpstr>WBS 302.2.07: Work Flow and Interfaces</vt:lpstr>
      <vt:lpstr>WBS Deliverables &amp; Yield Assumptions</vt:lpstr>
      <vt:lpstr>Interfaces with incoming coils and with magnet testing</vt:lpstr>
      <vt:lpstr>WBS 302.2.07: External Dependencies</vt:lpstr>
      <vt:lpstr>WBS 302.2.07: Team</vt:lpstr>
      <vt:lpstr>WBS 302.2.07: Achievements since CD-3</vt:lpstr>
      <vt:lpstr>Magnet fabrication process – a pictorial view</vt:lpstr>
      <vt:lpstr>Magnet fabrication process – a pictorial view</vt:lpstr>
      <vt:lpstr>Examples of issues and resolutions</vt:lpstr>
      <vt:lpstr>Lesson’s learned resulted in improved process of assembly, demonstrated with MQXFA10</vt:lpstr>
      <vt:lpstr>WBS 302.2.07: WBS Contingency Consumption by COVID</vt:lpstr>
      <vt:lpstr>WBS 302.X.Y: WBS Contingency Consumption by Abnormal Escalation</vt:lpstr>
      <vt:lpstr>WBS 302.X.YY: COVID &amp; Abnormal Escalation Impacts</vt:lpstr>
      <vt:lpstr>WBS 302.X.Y: WBS Contingency Consumption by Other Causes</vt:lpstr>
      <vt:lpstr>WBS 302.2.07: Procurement Status</vt:lpstr>
      <vt:lpstr>WBS 302.2.07: Schedule</vt:lpstr>
      <vt:lpstr>WBS 302.2.07: Schedule considerations</vt:lpstr>
      <vt:lpstr>WBS 302.2.07: Cost and Schedule Performance &amp; VAR Reports</vt:lpstr>
      <vt:lpstr>WBS 302.2.07: Estimate at Completion</vt:lpstr>
      <vt:lpstr>WBS 302.2.07: Risks</vt:lpstr>
      <vt:lpstr>WBS 302.2.07: QA/QC</vt:lpstr>
      <vt:lpstr>WBS 302.2.07 QA/QC process</vt:lpstr>
      <vt:lpstr>WBS 302.2.07: ES&amp;H</vt:lpstr>
      <vt:lpstr>WBS 302.2.07: Summary</vt:lpstr>
      <vt:lpstr>Backup Slides</vt:lpstr>
      <vt:lpstr>WBS 302.X.YY: QA/QC</vt:lpstr>
      <vt:lpstr>WBS 302.X.YY: ES&amp;H</vt:lpstr>
      <vt:lpstr>302.2.03 Resource Type Breakdown</vt:lpstr>
      <vt:lpstr>302.2.03 Estimate Quality</vt:lpstr>
      <vt:lpstr>302.2.03 FTE Breakdown</vt:lpstr>
      <vt:lpstr>302.2.03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841</cp:revision>
  <cp:lastPrinted>2022-08-22T14:25:57Z</cp:lastPrinted>
  <dcterms:created xsi:type="dcterms:W3CDTF">2016-03-23T12:58:39Z</dcterms:created>
  <dcterms:modified xsi:type="dcterms:W3CDTF">2022-11-04T19:10:55Z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