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5" r:id="rId3"/>
    <p:sldMasterId id="2147483684" r:id="rId4"/>
    <p:sldMasterId id="2147483695" r:id="rId5"/>
  </p:sldMasterIdLst>
  <p:sldIdLst>
    <p:sldId id="256" r:id="rId6"/>
    <p:sldId id="257" r:id="rId7"/>
    <p:sldId id="258" r:id="rId8"/>
    <p:sldId id="271" r:id="rId9"/>
    <p:sldId id="267" r:id="rId10"/>
    <p:sldId id="268" r:id="rId11"/>
    <p:sldId id="266" r:id="rId12"/>
    <p:sldId id="269" r:id="rId13"/>
    <p:sldId id="270" r:id="rId14"/>
    <p:sldId id="259" r:id="rId15"/>
    <p:sldId id="260" r:id="rId16"/>
    <p:sldId id="261" r:id="rId17"/>
    <p:sldId id="262" r:id="rId18"/>
    <p:sldId id="263" r:id="rId19"/>
    <p:sldId id="265" r:id="rId20"/>
    <p:sldId id="264" r:id="rId2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11746"/>
            <a:ext cx="11057467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5367" y="3209908"/>
            <a:ext cx="11061700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72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F5EE1470-00C1-44CF-B794-85D163D30B8F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2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98721979-06EF-40B1-A169-C523FBB0D445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62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130" y="274638"/>
            <a:ext cx="11384816" cy="88386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9130" y="1357503"/>
            <a:ext cx="11384816" cy="492057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3C5A77"/>
                </a:solidFill>
                <a:latin typeface="Helvetica"/>
              </a:defRPr>
            </a:lvl1pPr>
            <a:lvl2pPr marL="514350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604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98563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1400" b="0" i="0">
                <a:solidFill>
                  <a:srgbClr val="3C5A77"/>
                </a:solidFill>
                <a:latin typeface="Helvetica"/>
              </a:defRPr>
            </a:lvl4pPr>
            <a:lvl5pPr marL="1484313" indent="-225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2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B9765-4D24-4CBD-A329-DF85D292EA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3FE5E8B-5EFA-4451-9964-7909A314829E}" type="datetime1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AA9FE-4289-44DC-B79C-5B1402718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7DE12-534F-455F-B899-EED0B3632A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7269C37-F1AD-4E91-B8A3-755FEC9D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28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365760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BD97E7-7E5C-4D4C-881C-A65D07D3A5BF}" type="datetime1">
              <a:rPr lang="en-US" smtClean="0">
                <a:latin typeface="Helvetica"/>
                <a:cs typeface="Helvetica"/>
              </a:rPr>
              <a:t>12/14/2022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Edit Master text styles</a:t>
            </a:r>
          </a:p>
          <a:p>
            <a:pPr marL="256032" marR="0" lvl="1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Second level</a:t>
            </a:r>
          </a:p>
          <a:p>
            <a:pPr marL="256032" marR="0" lvl="2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Third level</a:t>
            </a:r>
          </a:p>
          <a:p>
            <a:pPr marL="256032" marR="0" lvl="3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Fourth level</a:t>
            </a:r>
          </a:p>
          <a:p>
            <a:pPr marL="256032" marR="0" lvl="4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1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F30416-CD3A-4D06-B14A-EAB348569464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2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36CB-D4F1-4A8A-B7F5-54F3EDF276DF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0010A-6133-4724-9A4C-B6ADE1B6F03A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05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C3666-E806-4F9D-8123-590023E2A2C7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94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0CC3A-9E10-4231-B0E2-60BFB1DCF595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087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F8E0AAD1-D15B-48BE-B163-BF75D8238F5D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1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1" y="432612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1" y="1238253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9EF1055-F0F7-4B3D-BC6C-5007A2808C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3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fld id="{82052A05-DE57-40FB-8ACB-581D2F8427A3}" type="datetimeFigureOut">
              <a:rPr lang="en-US" smtClean="0"/>
              <a:t>12/14/2022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04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2FCE5ADD-EC8B-4F3D-8DAF-57E2D340FE6B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9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9130" y="274638"/>
            <a:ext cx="11384816" cy="88386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algn="l">
              <a:defRPr sz="32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9130" y="1357503"/>
            <a:ext cx="11384816" cy="4920571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400" b="0" i="0">
                <a:solidFill>
                  <a:srgbClr val="3C5A77"/>
                </a:solidFill>
                <a:latin typeface="Helvetica"/>
              </a:defRPr>
            </a:lvl1pPr>
            <a:lvl2pPr marL="514350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60425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98563" indent="-230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Font typeface="Lucida Grande"/>
              <a:buChar char="-"/>
              <a:defRPr sz="1400" b="0" i="0">
                <a:solidFill>
                  <a:srgbClr val="3C5A77"/>
                </a:solidFill>
                <a:latin typeface="Helvetica"/>
              </a:defRPr>
            </a:lvl4pPr>
            <a:lvl5pPr marL="1484313" indent="-22542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000"/>
              <a:buFont typeface="Arial"/>
              <a:buChar char="•"/>
              <a:defRPr sz="12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2B9765-4D24-4CBD-A329-DF85D292EA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279190D-5267-4EC9-BB6B-5F1ABD222001}" type="datetime1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AA9FE-4289-44DC-B79C-5B1402718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7DE12-534F-455F-B899-EED0B3632A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7269C37-F1AD-4E91-B8A3-755FEC9D3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36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BD701-226D-4613-9575-322EB30ED660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22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62A0-8F09-41FD-8DA9-58DA0B39766B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8255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0CE4-FD61-4696-8416-8E4E5BFD786F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23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F3E19-1969-4A2F-B6C8-F2301C863866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3322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5CDB-A5F1-422B-9C54-0AEA9DD8461D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83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9502D22E-2E7C-4433-BA5D-E943C16DAA16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92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20405936-6D46-4B47-9EB4-879D0DDC860C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3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BAE5-D679-4674-A7A5-BA47C1BD8F97}" type="datetime1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9009C-6C5E-44F5-8A86-17792D67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2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2A05-DE57-40FB-8ACB-581D2F8427A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1055-F0F7-4B3D-BC6C-5007A280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90CF5553-725E-4C8E-B742-597516828F0B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35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03665"/>
            <a:ext cx="1156334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fld id="{C4545437-09CC-4800-99E2-D2E3FC8182D5}" type="datetime1">
              <a:rPr lang="en-US" altLang="en-US" smtClean="0"/>
              <a:t>12/14/2022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76" y="6515100"/>
            <a:ext cx="591116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Lambert | ArgonCube Engineering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605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9363" y="6488431"/>
            <a:ext cx="6965878" cy="187325"/>
          </a:xfrm>
        </p:spPr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352" y="6488431"/>
            <a:ext cx="700617" cy="187325"/>
          </a:xfrm>
        </p:spPr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098169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9735ABD5-165C-43A9-9DE4-CAAD78ECA516}" type="datetime1">
              <a:rPr lang="en-US" smtClean="0"/>
              <a:t>12/14/2022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32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99885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35502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0A09F50-5586-4002-A5E4-66A77DAEF38E}" type="datetime1">
              <a:rPr lang="en-US" smtClean="0"/>
              <a:t>12/14/2022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44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Edit Master text styles</a:t>
            </a:r>
          </a:p>
          <a:p>
            <a:pPr marL="256032" lvl="1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Second level</a:t>
            </a:r>
          </a:p>
          <a:p>
            <a:pPr marL="256032" lvl="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Third level</a:t>
            </a:r>
          </a:p>
          <a:p>
            <a:pPr marL="256032" lvl="3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Fourth level</a:t>
            </a:r>
          </a:p>
          <a:p>
            <a:pPr marL="256032" lvl="4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E181F79E-2A8B-4484-A86B-66C0E8D7C018}" type="datetime1">
              <a:rPr lang="en-US" smtClean="0"/>
              <a:t>12/14/2022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05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21519" y="6488431"/>
            <a:ext cx="7103318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92352" y="6488431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2420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610B1260-F20C-48F9-9336-A83AD969CBE9}" type="datetime1">
              <a:rPr lang="en-US" smtClean="0"/>
              <a:t>12/14/2022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437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461529" y="6488430"/>
            <a:ext cx="700617" cy="187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58D0DB20-59C0-418D-87C8-2BC1AFE463DD}" type="datetime1">
              <a:rPr lang="en-US" smtClean="0"/>
              <a:t>12/14/2022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54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175906"/>
            <a:ext cx="402336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38250"/>
            <a:ext cx="6711949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9098"/>
            <a:ext cx="11057467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4023365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54EC5E29-0A98-48C9-BCF0-5401C0626F5E}" type="datetime1">
              <a:rPr lang="en-US" smtClean="0"/>
              <a:t>12/14/2022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139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6" y="1227138"/>
            <a:ext cx="11061700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686118"/>
            <a:ext cx="11057460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425569"/>
            <a:ext cx="11057461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36636D1-B053-4F18-BEED-A66F16AE803F}" type="datetime1">
              <a:rPr lang="en-US" smtClean="0"/>
              <a:t>12/14/2022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084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DB43C0-702E-4349-A1BA-F326D96091EC}" type="datetime1">
              <a:rPr lang="en-US" smtClean="0">
                <a:latin typeface="Helvetica"/>
                <a:cs typeface="Helvetica"/>
              </a:rPr>
              <a:t>12/14/2022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71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52A05-DE57-40FB-8ACB-581D2F8427A3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1055-F0F7-4B3D-BC6C-5007A2808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69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867665-2BD5-4840-80C1-D76AA00118E5}" type="datetime1">
              <a:rPr lang="en-US" smtClean="0">
                <a:latin typeface="Helvetica"/>
                <a:cs typeface="Helvetica"/>
              </a:rPr>
              <a:t>12/14/2022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13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E34F3A-D102-4957-B012-7B0C2DA4448B}" type="datetime1">
              <a:rPr lang="en-US" smtClean="0">
                <a:latin typeface="Helvetica"/>
                <a:cs typeface="Helvetica"/>
              </a:rPr>
              <a:t>12/14/2022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629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BC7628-6B21-4548-BD6F-FB4988FD4EAA}" type="datetime1">
              <a:rPr lang="en-US" smtClean="0">
                <a:latin typeface="Helvetica"/>
                <a:cs typeface="Helvetica"/>
              </a:rPr>
              <a:t>12/14/2022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21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EE4C6A-F281-4DA9-A75F-5374167C7D09}" type="datetime1">
              <a:rPr lang="en-US" smtClean="0">
                <a:latin typeface="Helvetica"/>
                <a:cs typeface="Helvetica"/>
              </a:rPr>
              <a:t>12/14/2022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097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BE8D15-9027-4A11-B97A-3909BDC3D998}" type="datetime1">
              <a:rPr lang="en-US" smtClean="0">
                <a:latin typeface="Helvetica"/>
                <a:cs typeface="Helvetica"/>
              </a:rPr>
              <a:t>12/14/2022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9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9B4274-CA7E-486A-A4E1-A002F3338B9F}" type="datetime1">
              <a:rPr lang="en-US" smtClean="0">
                <a:latin typeface="Helvetica"/>
                <a:cs typeface="Helvetica"/>
              </a:rPr>
              <a:t>12/14/2022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03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7C9713-C94E-467A-93F7-000E9541D0AD}" type="datetime1">
              <a:rPr lang="en-US" smtClean="0">
                <a:latin typeface="Helvetica"/>
                <a:cs typeface="Helvetica"/>
              </a:rPr>
              <a:t>12/14/2022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53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4B743C-AEE4-43E8-A7EA-2DF1FF2C5DF1}" type="datetime1">
              <a:rPr lang="en-US" smtClean="0">
                <a:latin typeface="Helvetica"/>
                <a:cs typeface="Helvetica"/>
              </a:rPr>
              <a:t>12/14/2022</a:t>
            </a:fld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6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35984-7707-4424-80A5-B2245B647D83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09600" y="1238250"/>
            <a:ext cx="11057467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609600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6335272" y="1238250"/>
            <a:ext cx="5331795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6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347369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94745" y="432611"/>
            <a:ext cx="11072356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0" y="5347369"/>
            <a:ext cx="54228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D0A7-45C2-4B67-99C4-6642B27778F8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609600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6335272" y="1238250"/>
            <a:ext cx="5331795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8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432610"/>
            <a:ext cx="11057467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1057467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338F-6F19-497C-82F8-75DE3AA43D83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4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ED57-8EC3-40F7-9691-BDA4B1F468F7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7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257908" y="475760"/>
            <a:ext cx="11723077" cy="14248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6009719"/>
            <a:ext cx="2125969" cy="37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257908" y="5728951"/>
            <a:ext cx="11723077" cy="17586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9941" y="5896736"/>
            <a:ext cx="872067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033" y="5746537"/>
            <a:ext cx="2476892" cy="93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279" y="5974476"/>
            <a:ext cx="2909413" cy="486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4FC561-2D50-493E-B53E-15498501F7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3334" y="115803"/>
            <a:ext cx="1810669" cy="3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199292" y="6357938"/>
            <a:ext cx="11840308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B239D63-F711-47F8-A80C-16F864ADD9B8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A30A5-7676-4279-9A6A-148E61F351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39847" y="6451676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4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09600" y="6357938"/>
            <a:ext cx="11057467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2822E6B-B98B-4910-B384-8E9BCCCCFA66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986065-A285-4FD0-9C53-8BFF5F677D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39848" y="6451676"/>
            <a:ext cx="1515533" cy="2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609600" y="6357938"/>
            <a:ext cx="11057467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4" y="6488431"/>
            <a:ext cx="151553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FA84C05-6E6A-4C33-ACD3-AB12DF7293EA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1"/>
            <a:ext cx="748876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59BE4-CA4F-4C5E-8251-30A3FCB25A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9848" y="6451676"/>
            <a:ext cx="1515533" cy="2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3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287676" y="6357938"/>
            <a:ext cx="1166770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5985" y="6488431"/>
            <a:ext cx="1313926" cy="200023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CA974EB4-63D0-4176-B5A8-711CFB54C631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21518" y="6488432"/>
            <a:ext cx="7329349" cy="187324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Lambert | ArgonCube Engineering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679" y="6488431"/>
            <a:ext cx="700617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310285" y="6425229"/>
            <a:ext cx="1518036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5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6.xml"/><Relationship Id="rId4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 Module Resonance Study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Lambert</a:t>
            </a:r>
          </a:p>
          <a:p>
            <a:r>
              <a:rPr lang="en-US" dirty="0" smtClean="0"/>
              <a:t>12/16/2022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Geometry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¼ symmetry geometry</a:t>
            </a:r>
          </a:p>
          <a:p>
            <a:endParaRPr lang="en-US" dirty="0"/>
          </a:p>
          <a:p>
            <a:r>
              <a:rPr lang="en-US" dirty="0" smtClean="0"/>
              <a:t>All elements included – simplified with best estimates of material properties</a:t>
            </a:r>
          </a:p>
          <a:p>
            <a:pPr lvl="1"/>
            <a:r>
              <a:rPr lang="en-US" dirty="0" smtClean="0"/>
              <a:t>LRO: fibers &amp; WLS plastics</a:t>
            </a:r>
          </a:p>
          <a:p>
            <a:endParaRPr lang="en-US" dirty="0"/>
          </a:p>
          <a:p>
            <a:r>
              <a:rPr lang="en-US" dirty="0" smtClean="0"/>
              <a:t>ND module only simulated -&gt; unlikely that any modifications can or will be made to 2x2 modules</a:t>
            </a:r>
          </a:p>
          <a:p>
            <a:endParaRPr lang="en-US" dirty="0"/>
          </a:p>
          <a:p>
            <a:r>
              <a:rPr lang="en-US" dirty="0" smtClean="0"/>
              <a:t>Meshed using brick elements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89" y="1238250"/>
            <a:ext cx="4581472" cy="4846638"/>
          </a:xfrm>
        </p:spPr>
      </p:pic>
    </p:spTree>
    <p:extLst>
      <p:ext uri="{BB962C8B-B14F-4D97-AF65-F5344CB8AC3E}">
        <p14:creationId xmlns:p14="http://schemas.microsoft.com/office/powerpoint/2010/main" val="34887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70" y="1238250"/>
            <a:ext cx="4581472" cy="484663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89" y="1238250"/>
            <a:ext cx="4581472" cy="4846638"/>
          </a:xfrm>
        </p:spPr>
      </p:pic>
    </p:spTree>
    <p:extLst>
      <p:ext uri="{BB962C8B-B14F-4D97-AF65-F5344CB8AC3E}">
        <p14:creationId xmlns:p14="http://schemas.microsoft.com/office/powerpoint/2010/main" val="3420976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70" y="1238250"/>
            <a:ext cx="4581472" cy="4846638"/>
          </a:xfrm>
        </p:spPr>
      </p:pic>
      <p:sp>
        <p:nvSpPr>
          <p:cNvPr id="7" name="Content Placeholder 6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Symmetry in X</a:t>
            </a:r>
          </a:p>
          <a:p>
            <a:endParaRPr lang="en-US" dirty="0" smtClean="0"/>
          </a:p>
          <a:p>
            <a:r>
              <a:rPr lang="en-US" dirty="0" smtClean="0"/>
              <a:t>Symmetry in Z</a:t>
            </a:r>
          </a:p>
          <a:p>
            <a:endParaRPr lang="en-US" dirty="0" smtClean="0"/>
          </a:p>
          <a:p>
            <a:r>
              <a:rPr lang="en-US" dirty="0" smtClean="0"/>
              <a:t>Zero Displacement in Y</a:t>
            </a:r>
          </a:p>
          <a:p>
            <a:endParaRPr lang="en-US" dirty="0"/>
          </a:p>
          <a:p>
            <a:r>
              <a:rPr lang="en-US" dirty="0" smtClean="0"/>
              <a:t>Damping of LAr </a:t>
            </a:r>
            <a:r>
              <a:rPr lang="en-US" b="1" u="sng" dirty="0" smtClean="0"/>
              <a:t>not included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820672" y="34313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Zero Y-Displacement Applied </a:t>
            </a:r>
            <a:r>
              <a:rPr lang="en-US" b="1" dirty="0" smtClean="0">
                <a:solidFill>
                  <a:srgbClr val="FF0000"/>
                </a:solidFill>
              </a:rPr>
              <a:t>here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75807" y="981395"/>
            <a:ext cx="1483972" cy="5943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3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Mode 1: 20 Hz, note</a:t>
            </a:r>
            <a:r>
              <a:rPr lang="en-US" dirty="0"/>
              <a:t>: deflections </a:t>
            </a:r>
            <a:r>
              <a:rPr lang="en-US" u="sng" dirty="0"/>
              <a:t>not real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000" dirty="0" smtClean="0"/>
              <a:t>First mode @ 20 Hz</a:t>
            </a:r>
          </a:p>
          <a:p>
            <a:endParaRPr lang="en-US" sz="2000" dirty="0"/>
          </a:p>
          <a:p>
            <a:r>
              <a:rPr lang="en-US" sz="2000" dirty="0" smtClean="0"/>
              <a:t>Motion of entire anode panel in-out of plane</a:t>
            </a:r>
          </a:p>
          <a:p>
            <a:endParaRPr lang="en-US" sz="2000" dirty="0"/>
          </a:p>
          <a:p>
            <a:r>
              <a:rPr lang="en-US" sz="2000" dirty="0" smtClean="0"/>
              <a:t>2x2 would have a similar mode but at probably slightly higher frequency</a:t>
            </a:r>
          </a:p>
          <a:p>
            <a:endParaRPr lang="en-US" sz="2000" dirty="0"/>
          </a:p>
          <a:p>
            <a:r>
              <a:rPr lang="en-US" sz="2000" dirty="0" smtClean="0"/>
              <a:t>Looking at the motion of the anode panel and the pattern of noise seen in Module 2 there is some correlation</a:t>
            </a:r>
          </a:p>
          <a:p>
            <a:endParaRPr lang="en-US" sz="2000" dirty="0"/>
          </a:p>
          <a:p>
            <a:r>
              <a:rPr lang="en-US" sz="2000" dirty="0" smtClean="0"/>
              <a:t>Low frequency vibration of the sleeve in the LAr flow on Module 2 could have introduced a similar resonance to the anode panel</a:t>
            </a:r>
          </a:p>
        </p:txBody>
      </p:sp>
      <p:pic>
        <p:nvPicPr>
          <p:cNvPr id="10" name="mode1">
            <a:hlinkClick r:id="" action="ppaction://media"/>
          </p:cNvPr>
          <p:cNvPicPr>
            <a:picLocks noGrp="1" noChangeAspect="1"/>
          </p:cNvPicPr>
          <p:nvPr>
            <p:ph idx="17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59538" y="1238250"/>
            <a:ext cx="5083175" cy="4846638"/>
          </a:xfrm>
        </p:spPr>
      </p:pic>
    </p:spTree>
    <p:extLst>
      <p:ext uri="{BB962C8B-B14F-4D97-AF65-F5344CB8AC3E}">
        <p14:creationId xmlns:p14="http://schemas.microsoft.com/office/powerpoint/2010/main" val="8816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Mode </a:t>
            </a:r>
            <a:r>
              <a:rPr lang="en-US" dirty="0" smtClean="0"/>
              <a:t>2: 23 Hz, </a:t>
            </a:r>
            <a:r>
              <a:rPr lang="en-US" dirty="0"/>
              <a:t>note: deflections </a:t>
            </a:r>
            <a:r>
              <a:rPr lang="en-US" u="sng" dirty="0"/>
              <a:t>not real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Second mode @ 23Hz</a:t>
            </a:r>
            <a:endParaRPr lang="en-US" dirty="0"/>
          </a:p>
        </p:txBody>
      </p:sp>
      <p:pic>
        <p:nvPicPr>
          <p:cNvPr id="8" name="mode2">
            <a:hlinkClick r:id="" action="ppaction://media"/>
          </p:cNvPr>
          <p:cNvPicPr>
            <a:picLocks noGrp="1" noChangeAspect="1"/>
          </p:cNvPicPr>
          <p:nvPr>
            <p:ph idx="17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59538" y="1238250"/>
            <a:ext cx="5083175" cy="4846638"/>
          </a:xfrm>
        </p:spPr>
      </p:pic>
    </p:spTree>
    <p:extLst>
      <p:ext uri="{BB962C8B-B14F-4D97-AF65-F5344CB8AC3E}">
        <p14:creationId xmlns:p14="http://schemas.microsoft.com/office/powerpoint/2010/main" val="22136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Mode 3</a:t>
            </a:r>
            <a:r>
              <a:rPr lang="en-US" dirty="0" smtClean="0"/>
              <a:t>: 28 Hz, </a:t>
            </a:r>
            <a:r>
              <a:rPr lang="en-US" dirty="0"/>
              <a:t>note: deflections </a:t>
            </a:r>
            <a:r>
              <a:rPr lang="en-US" u="sng" dirty="0"/>
              <a:t>not real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Third mode @ 28 Hz</a:t>
            </a:r>
            <a:endParaRPr lang="en-US" dirty="0"/>
          </a:p>
        </p:txBody>
      </p:sp>
      <p:pic>
        <p:nvPicPr>
          <p:cNvPr id="9" name="mode3">
            <a:hlinkClick r:id="" action="ppaction://media"/>
          </p:cNvPr>
          <p:cNvPicPr>
            <a:picLocks noGrp="1" noChangeAspect="1"/>
          </p:cNvPicPr>
          <p:nvPr>
            <p:ph idx="17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59538" y="1238250"/>
            <a:ext cx="5083175" cy="4846638"/>
          </a:xfrm>
        </p:spPr>
      </p:pic>
    </p:spTree>
    <p:extLst>
      <p:ext uri="{BB962C8B-B14F-4D97-AF65-F5344CB8AC3E}">
        <p14:creationId xmlns:p14="http://schemas.microsoft.com/office/powerpoint/2010/main" val="20091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Next Steps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Studies show some low frequency resonant modes that we should try to better understand &amp; mitigate</a:t>
            </a:r>
          </a:p>
          <a:p>
            <a:endParaRPr lang="en-US" dirty="0" smtClean="0"/>
          </a:p>
          <a:p>
            <a:r>
              <a:rPr lang="en-US" dirty="0" smtClean="0"/>
              <a:t>Potential solutions:</a:t>
            </a:r>
            <a:endParaRPr lang="en-US" dirty="0"/>
          </a:p>
          <a:p>
            <a:pPr lvl="1"/>
            <a:r>
              <a:rPr lang="en-US" dirty="0" smtClean="0"/>
              <a:t>TPC mechanical mounting and isolation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tiffen </a:t>
            </a:r>
            <a:r>
              <a:rPr lang="en-US" dirty="0" smtClean="0"/>
              <a:t>anode support to increase frequency of minimum resonant mode</a:t>
            </a:r>
          </a:p>
          <a:p>
            <a:pPr lvl="1"/>
            <a:r>
              <a:rPr lang="en-US" dirty="0" smtClean="0"/>
              <a:t>Pixel Tile PEM </a:t>
            </a:r>
            <a:r>
              <a:rPr lang="en-US" dirty="0" smtClean="0"/>
              <a:t>stud mounting </a:t>
            </a:r>
            <a:r>
              <a:rPr lang="en-US" dirty="0" smtClean="0"/>
              <a:t>pattern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42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Resonance Study: Pixel Tile &amp; Full Module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Model Geometry</a:t>
            </a:r>
          </a:p>
          <a:p>
            <a:r>
              <a:rPr lang="en-US" dirty="0" smtClean="0"/>
              <a:t>Model Mesh</a:t>
            </a:r>
          </a:p>
          <a:p>
            <a:r>
              <a:rPr lang="en-US" dirty="0" smtClean="0"/>
              <a:t>Model Boundary Conditions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Future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2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Module 2 Noise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14" y="1238250"/>
            <a:ext cx="9766709" cy="4846638"/>
          </a:xfrm>
        </p:spPr>
      </p:pic>
      <p:sp>
        <p:nvSpPr>
          <p:cNvPr id="21" name="TextBox 20"/>
          <p:cNvSpPr txBox="1"/>
          <p:nvPr/>
        </p:nvSpPr>
        <p:spPr>
          <a:xfrm>
            <a:off x="7323364" y="347911"/>
            <a:ext cx="3959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Mechanical Vibrations Applied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9005207" y="710293"/>
            <a:ext cx="40822" cy="527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3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Module 2 run showed that </a:t>
            </a:r>
            <a:r>
              <a:rPr lang="en-US" dirty="0" err="1" smtClean="0"/>
              <a:t>microphonics</a:t>
            </a:r>
            <a:r>
              <a:rPr lang="en-US" dirty="0"/>
              <a:t> </a:t>
            </a:r>
            <a:r>
              <a:rPr lang="en-US" dirty="0" smtClean="0"/>
              <a:t>can contribute to overall system noise</a:t>
            </a:r>
          </a:p>
          <a:p>
            <a:r>
              <a:rPr lang="en-US" dirty="0" smtClean="0"/>
              <a:t>Induced mechanical vibrations showed an increase in the noise level on the pixel system</a:t>
            </a:r>
          </a:p>
          <a:p>
            <a:pPr lvl="1"/>
            <a:r>
              <a:rPr lang="en-US" dirty="0" smtClean="0"/>
              <a:t>Tapping on cryostat</a:t>
            </a:r>
          </a:p>
          <a:p>
            <a:pPr lvl="1"/>
            <a:r>
              <a:rPr lang="en-US" dirty="0" smtClean="0"/>
              <a:t>Stomping on platform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Concluded that altered sleeve design introduced some type of resonance/motion; modification of this alleviated </a:t>
            </a:r>
            <a:r>
              <a:rPr lang="en-US" dirty="0" err="1" smtClean="0"/>
              <a:t>microphonics</a:t>
            </a:r>
            <a:endParaRPr lang="en-US" dirty="0" smtClean="0"/>
          </a:p>
          <a:p>
            <a:pPr lvl="1"/>
            <a:r>
              <a:rPr lang="en-US" dirty="0" smtClean="0"/>
              <a:t>Additional filtering on the charge system through the periodic reset also helped to reduce overall noise</a:t>
            </a:r>
          </a:p>
          <a:p>
            <a:r>
              <a:rPr lang="en-US" dirty="0" smtClean="0"/>
              <a:t>Next few slides examine resonant frequencies of the pixel tiles and ND-module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1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Geometry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6220"/>
            <a:ext cx="5332413" cy="455069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3" y="1386898"/>
            <a:ext cx="5330825" cy="4549342"/>
          </a:xfrm>
        </p:spPr>
      </p:pic>
      <p:sp>
        <p:nvSpPr>
          <p:cNvPr id="11" name="TextBox 10"/>
          <p:cNvSpPr txBox="1"/>
          <p:nvPr/>
        </p:nvSpPr>
        <p:spPr>
          <a:xfrm>
            <a:off x="7576457" y="881743"/>
            <a:ext cx="31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ND Tile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5707" y="881743"/>
            <a:ext cx="31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2x2 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752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Mesh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6220"/>
            <a:ext cx="5332413" cy="455069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3" y="1386898"/>
            <a:ext cx="5330825" cy="4549342"/>
          </a:xfrm>
        </p:spPr>
      </p:pic>
      <p:sp>
        <p:nvSpPr>
          <p:cNvPr id="9" name="TextBox 8"/>
          <p:cNvSpPr txBox="1"/>
          <p:nvPr/>
        </p:nvSpPr>
        <p:spPr>
          <a:xfrm>
            <a:off x="7576457" y="881743"/>
            <a:ext cx="31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ND Tile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95707" y="881743"/>
            <a:ext cx="31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2x2 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05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Boundary Conditions – damping of LAr </a:t>
            </a:r>
            <a:r>
              <a:rPr lang="en-US" u="sng" dirty="0" smtClean="0"/>
              <a:t>not included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86220"/>
            <a:ext cx="5332413" cy="455069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3" y="1386898"/>
            <a:ext cx="5330825" cy="4549342"/>
          </a:xfrm>
        </p:spPr>
      </p:pic>
      <p:sp>
        <p:nvSpPr>
          <p:cNvPr id="9" name="TextBox 8"/>
          <p:cNvSpPr txBox="1"/>
          <p:nvPr/>
        </p:nvSpPr>
        <p:spPr>
          <a:xfrm>
            <a:off x="7576457" y="881743"/>
            <a:ext cx="31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ND Tile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95707" y="881743"/>
            <a:ext cx="31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2x2 Tile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64797" y="3338403"/>
            <a:ext cx="157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Attached LRO neglected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8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note: deflections </a:t>
            </a:r>
            <a:r>
              <a:rPr lang="en-US" u="sng" dirty="0" smtClean="0"/>
              <a:t>not real</a:t>
            </a:r>
            <a:endParaRPr lang="en-US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1" name="2x2tilemode1">
            <a:hlinkClick r:id="" action="ppaction://media"/>
          </p:cNvPr>
          <p:cNvPicPr>
            <a:picLocks noGrp="1" noChangeAspect="1"/>
          </p:cNvPicPr>
          <p:nvPr>
            <p:ph idx="16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1385888"/>
            <a:ext cx="5332413" cy="4549775"/>
          </a:xfrm>
        </p:spPr>
      </p:pic>
      <p:pic>
        <p:nvPicPr>
          <p:cNvPr id="8" name="mode1tilend">
            <a:hlinkClick r:id="" action="ppaction://media"/>
          </p:cNvPr>
          <p:cNvPicPr>
            <a:picLocks noGrp="1" noChangeAspect="1"/>
          </p:cNvPicPr>
          <p:nvPr>
            <p:ph idx="17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5713" y="1387475"/>
            <a:ext cx="5330825" cy="4548188"/>
          </a:xfrm>
        </p:spPr>
      </p:pic>
      <p:sp>
        <p:nvSpPr>
          <p:cNvPr id="9" name="TextBox 8"/>
          <p:cNvSpPr txBox="1"/>
          <p:nvPr/>
        </p:nvSpPr>
        <p:spPr>
          <a:xfrm>
            <a:off x="7576457" y="881743"/>
            <a:ext cx="31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ND Tile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95707" y="881743"/>
            <a:ext cx="315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2x2 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Next Steps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919BB8-1E80-451E-B3A0-AF785D8CFEA2}" type="datetime1">
              <a:rPr lang="en-US" smtClean="0"/>
              <a:t>12/14/2022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Lambert | ArgonCube Engineering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Tiles are fairly stiff with the lowest modes being:</a:t>
            </a:r>
          </a:p>
          <a:p>
            <a:pPr lvl="1"/>
            <a:r>
              <a:rPr lang="en-US" dirty="0" smtClean="0"/>
              <a:t>2x2: 189 Hz</a:t>
            </a:r>
          </a:p>
          <a:p>
            <a:pPr lvl="1"/>
            <a:r>
              <a:rPr lang="en-US" dirty="0" smtClean="0"/>
              <a:t>ND: 123 Hz</a:t>
            </a:r>
          </a:p>
          <a:p>
            <a:r>
              <a:rPr lang="en-US" dirty="0" smtClean="0"/>
              <a:t>Mode shapes are different between 2x2 and ND tile designs</a:t>
            </a:r>
          </a:p>
          <a:p>
            <a:pPr lvl="1"/>
            <a:r>
              <a:rPr lang="en-US" dirty="0" smtClean="0"/>
              <a:t>ND tile could be stiffened quite a bit by adding a 6</a:t>
            </a:r>
            <a:r>
              <a:rPr lang="en-US" baseline="30000" dirty="0" smtClean="0"/>
              <a:t>th</a:t>
            </a:r>
            <a:r>
              <a:rPr lang="en-US" dirty="0" smtClean="0"/>
              <a:t> PEM stud and going to a 3x2 configuration</a:t>
            </a:r>
          </a:p>
          <a:p>
            <a:r>
              <a:rPr lang="en-US" dirty="0" smtClean="0"/>
              <a:t>Frequencies shown and mode shapes seem unlikely to be culprit</a:t>
            </a:r>
          </a:p>
          <a:p>
            <a:r>
              <a:rPr lang="en-US" dirty="0" smtClean="0"/>
              <a:t>Examine overall structure (ND only)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4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F-DUNE-D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BNF-DUNE-DOE" id="{A5ED00A0-D36D-4C1F-8E08-F30CCC96FCC7}" vid="{AC319CA5-2DE5-4751-8D9D-CD57D77D56FA}"/>
    </a:ext>
  </a:ext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LBNF-DUNE-DOE</Template>
  <TotalTime>2564</TotalTime>
  <Words>545</Words>
  <Application>Microsoft Office PowerPoint</Application>
  <PresentationFormat>Widescreen</PresentationFormat>
  <Paragraphs>125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Arial</vt:lpstr>
      <vt:lpstr>Calibri</vt:lpstr>
      <vt:lpstr>Geneva</vt:lpstr>
      <vt:lpstr>Helvetica</vt:lpstr>
      <vt:lpstr>Lucida Grande</vt:lpstr>
      <vt:lpstr>LBNF-DUNE-DOE</vt:lpstr>
      <vt:lpstr>LBNF Content-Footer Theme</vt:lpstr>
      <vt:lpstr>1_LBNF Content-Footer Theme</vt:lpstr>
      <vt:lpstr>2_LBNF Content-Footer Theme</vt:lpstr>
      <vt:lpstr>3_LBNF Content-Footer Theme</vt:lpstr>
      <vt:lpstr>ND Module Resonance Study</vt:lpstr>
      <vt:lpstr>Outline</vt:lpstr>
      <vt:lpstr>Introduction – Module 2 Noise</vt:lpstr>
      <vt:lpstr>Introduction</vt:lpstr>
      <vt:lpstr>Model Geometry</vt:lpstr>
      <vt:lpstr>Model Mesh</vt:lpstr>
      <vt:lpstr>Model Boundary Conditions – damping of LAr not included</vt:lpstr>
      <vt:lpstr>Results – note: deflections not real</vt:lpstr>
      <vt:lpstr>Summary &amp; Next Steps</vt:lpstr>
      <vt:lpstr>Model Geometry</vt:lpstr>
      <vt:lpstr>Mesh</vt:lpstr>
      <vt:lpstr>Boundary Conditions</vt:lpstr>
      <vt:lpstr>Results – Mode 1: 20 Hz, note: deflections not real</vt:lpstr>
      <vt:lpstr>Results – Mode 2: 23 Hz, note: deflections not real</vt:lpstr>
      <vt:lpstr>Results – Mode 3: 28 Hz, note: deflections not real</vt:lpstr>
      <vt:lpstr>Summary &amp;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 Module Resonance Study</dc:title>
  <dc:creator>Andrew R. Lambert</dc:creator>
  <cp:lastModifiedBy>Andrew R. Lambert</cp:lastModifiedBy>
  <cp:revision>14</cp:revision>
  <dcterms:created xsi:type="dcterms:W3CDTF">2022-12-12T20:51:09Z</dcterms:created>
  <dcterms:modified xsi:type="dcterms:W3CDTF">2022-12-16T15:57:30Z</dcterms:modified>
</cp:coreProperties>
</file>