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94" r:id="rId2"/>
    <p:sldId id="501" r:id="rId3"/>
    <p:sldId id="1207" r:id="rId4"/>
    <p:sldId id="499" r:id="rId5"/>
    <p:sldId id="1204" r:id="rId6"/>
    <p:sldId id="1205" r:id="rId7"/>
    <p:sldId id="1203" r:id="rId8"/>
    <p:sldId id="1206" r:id="rId9"/>
    <p:sldId id="1208" r:id="rId10"/>
    <p:sldId id="799" r:id="rId11"/>
    <p:sldId id="801" r:id="rId12"/>
    <p:sldId id="802" r:id="rId13"/>
    <p:sldId id="1209" r:id="rId14"/>
    <p:sldId id="806" r:id="rId15"/>
    <p:sldId id="793" r:id="rId16"/>
    <p:sldId id="804" r:id="rId17"/>
    <p:sldId id="497" r:id="rId18"/>
    <p:sldId id="1210" r:id="rId19"/>
    <p:sldId id="119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4663"/>
  </p:normalViewPr>
  <p:slideViewPr>
    <p:cSldViewPr snapToGrid="0" snapToObjects="1" showGuides="1">
      <p:cViewPr varScale="1">
        <p:scale>
          <a:sx n="128" d="100"/>
          <a:sy n="128" d="100"/>
        </p:scale>
        <p:origin x="194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 Amber’s examples in the training material</a:t>
            </a:r>
          </a:p>
          <a:p>
            <a:r>
              <a:rPr lang="en-US" dirty="0"/>
              <a:t>Supervisors discuss with employee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Budget- discussion with Suzanne on this</a:t>
            </a:r>
          </a:p>
          <a:p>
            <a:r>
              <a:rPr lang="en-US" dirty="0"/>
              <a:t>Valerie Higgins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overview:  What’s in for them and the lab; keeping knowledge in; an engagement piece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2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01600" y="1219200"/>
            <a:ext cx="8881454" cy="50292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" y="152400"/>
            <a:ext cx="89153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1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11/9/22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PPD Staff Meeting, Nov 9, 2022</a:t>
            </a:r>
          </a:p>
          <a:p>
            <a:endParaRPr lang="en-US" sz="1600" dirty="0"/>
          </a:p>
          <a:p>
            <a:r>
              <a:rPr lang="en-US" sz="1600" dirty="0"/>
              <a:t>Anju Jain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Performance Management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38B2-899D-BA40-8D85-07F9F480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906" y="1009487"/>
            <a:ext cx="8672513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Overview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Plan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6DAEE-8D71-5F4D-8093-BD537FFF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A56E98-0D20-4DB3-8302-6D9BB9BA07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91AE-7DCA-481C-BA8E-0C42C261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59B68-606D-9B44-B013-BA9B080FAFD1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4BFE2-5DCC-4043-B39C-FD045469746D}"/>
              </a:ext>
            </a:extLst>
          </p:cNvPr>
          <p:cNvSpPr txBox="1">
            <a:spLocks/>
          </p:cNvSpPr>
          <p:nvPr/>
        </p:nvSpPr>
        <p:spPr>
          <a:xfrm>
            <a:off x="141960" y="140287"/>
            <a:ext cx="7886700" cy="65122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681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91AE-7DCA-481C-BA8E-0C42C261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59B68-606D-9B44-B013-BA9B080FAFD1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4BFE2-5DCC-4043-B39C-FD045469746D}"/>
              </a:ext>
            </a:extLst>
          </p:cNvPr>
          <p:cNvSpPr txBox="1">
            <a:spLocks/>
          </p:cNvSpPr>
          <p:nvPr/>
        </p:nvSpPr>
        <p:spPr>
          <a:xfrm>
            <a:off x="429419" y="110914"/>
            <a:ext cx="7886700" cy="65122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 Business Case: Why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F573F3-A609-14BE-91A4-4DE0C5894651}"/>
              </a:ext>
            </a:extLst>
          </p:cNvPr>
          <p:cNvSpPr txBox="1">
            <a:spLocks/>
          </p:cNvSpPr>
          <p:nvPr/>
        </p:nvSpPr>
        <p:spPr>
          <a:xfrm>
            <a:off x="291000" y="1094282"/>
            <a:ext cx="7683987" cy="4942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of the Lab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turnover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current headcount, 12% (239) likely to leave in the next two years  (all reasons)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Administrative, clerical, engineers, scientists, skilled trade (electricians, mechanists, machinists, drivers) to be walking out of the door- mark them as Key roles for succession planning </a:t>
            </a:r>
          </a:p>
          <a:p>
            <a:pPr lvl="2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retirements and employees under 35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likely to leave (voluntary resignations)  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talent market/ Labor market is down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fill/ Learning curve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knowledge transfer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AE30A844-F23C-C67F-5E15-B9F41E5527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04065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91AE-7DCA-481C-BA8E-0C42C261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59B68-606D-9B44-B013-BA9B080FAFD1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4BFE2-5DCC-4043-B39C-FD045469746D}"/>
              </a:ext>
            </a:extLst>
          </p:cNvPr>
          <p:cNvSpPr txBox="1">
            <a:spLocks/>
          </p:cNvSpPr>
          <p:nvPr/>
        </p:nvSpPr>
        <p:spPr>
          <a:xfrm>
            <a:off x="429419" y="110914"/>
            <a:ext cx="7886700" cy="65122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Overview of the Process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F573F3-A609-14BE-91A4-4DE0C5894651}"/>
              </a:ext>
            </a:extLst>
          </p:cNvPr>
          <p:cNvSpPr txBox="1">
            <a:spLocks/>
          </p:cNvSpPr>
          <p:nvPr/>
        </p:nvSpPr>
        <p:spPr>
          <a:xfrm>
            <a:off x="429419" y="1161694"/>
            <a:ext cx="8203005" cy="4942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Succession Planning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designed to ensure a pipeline is available and ready to take on current and future key roles.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Multi-Generational Process Plan (MGPP)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0B0E72-BCC9-050B-8DB9-4E5B6E35F54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E6609A6-EB07-F4D3-B51A-B3F2358D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9" y="2830547"/>
            <a:ext cx="7560057" cy="18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91AE-7DCA-481C-BA8E-0C42C261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59B68-606D-9B44-B013-BA9B080FAFD1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4BFE2-5DCC-4043-B39C-FD045469746D}"/>
              </a:ext>
            </a:extLst>
          </p:cNvPr>
          <p:cNvSpPr txBox="1">
            <a:spLocks/>
          </p:cNvSpPr>
          <p:nvPr/>
        </p:nvSpPr>
        <p:spPr>
          <a:xfrm>
            <a:off x="429419" y="110914"/>
            <a:ext cx="7886700" cy="65122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Overview of the Process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F573F3-A609-14BE-91A4-4DE0C5894651}"/>
              </a:ext>
            </a:extLst>
          </p:cNvPr>
          <p:cNvSpPr txBox="1">
            <a:spLocks/>
          </p:cNvSpPr>
          <p:nvPr/>
        </p:nvSpPr>
        <p:spPr>
          <a:xfrm>
            <a:off x="429419" y="957519"/>
            <a:ext cx="8203005" cy="4942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Gen1: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transfer to ensure business continuity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Key roles (mission critical, based on attrition, difficult to fill, etc.) and internal successor; gain consensus; No  successor- reach out TA team to identify pipelines; Developmental plans for successors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Engage potential retirees in the process- ‘Legacy Program’</a:t>
            </a:r>
          </a:p>
          <a:p>
            <a:pPr marL="457200" lvl="1" indent="0">
              <a:buNone/>
            </a:pP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and Divisions meet quarterly; Lab-wide bi-annual updates to SLM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0B0E72-BCC9-050B-8DB9-4E5B6E35F54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417916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DDA69-FBE2-EDD7-002C-9DDFDF1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2239"/>
            <a:ext cx="8672513" cy="5059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Document: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employees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performance goal to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work they do to ensure business continuity-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FY23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it simple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about all the processes and essential documentation you use to do your job.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 knowledge you have accumulated over the years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down any information specific to your position that is in your head and not documented.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checklist or spreadsheet with the tasks applicable to your position.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 any specific files or processes required to complete your regular tasks.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Leave proper instructions, reference materials and resource information on your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Division’s shared drive- call it Knowledge Transfer.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BDD7D-C31E-C443-0E85-B148D16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Knowledge Transfer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40ED6-F093-7828-8EF7-C28FEC75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4A229249-DCC5-4580-7BB0-A787F48DD7C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99210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BDFC9B-0490-27C1-17DB-87566041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Identify Key Roles/ Successors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7E96-7AED-48A7-646D-ACB98D62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776A9-6AB4-8F4E-A24D-8B52C767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1" y="1488830"/>
            <a:ext cx="8666581" cy="2824773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4300420E-5E12-5FDC-3098-B81FB29671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417537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91AE-7DCA-481C-BA8E-0C42C261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659B68-606D-9B44-B013-BA9B080FAFD1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A4BFE2-5DCC-4043-B39C-FD045469746D}"/>
              </a:ext>
            </a:extLst>
          </p:cNvPr>
          <p:cNvSpPr txBox="1">
            <a:spLocks/>
          </p:cNvSpPr>
          <p:nvPr/>
        </p:nvSpPr>
        <p:spPr>
          <a:xfrm>
            <a:off x="182725" y="353787"/>
            <a:ext cx="8961275" cy="65122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Part 3: Engage Potential Retirees: "</a:t>
            </a:r>
            <a:r>
              <a:rPr lang="en-US" dirty="0"/>
              <a:t>Legacy Program”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F573F3-A609-14BE-91A4-4DE0C5894651}"/>
              </a:ext>
            </a:extLst>
          </p:cNvPr>
          <p:cNvSpPr txBox="1">
            <a:spLocks/>
          </p:cNvSpPr>
          <p:nvPr/>
        </p:nvSpPr>
        <p:spPr>
          <a:xfrm>
            <a:off x="291000" y="1094282"/>
            <a:ext cx="8203005" cy="4942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0538A-35C4-F5C6-45B0-5BF4303B98F1}"/>
              </a:ext>
            </a:extLst>
          </p:cNvPr>
          <p:cNvSpPr txBox="1"/>
          <p:nvPr/>
        </p:nvSpPr>
        <p:spPr>
          <a:xfrm>
            <a:off x="182725" y="1425900"/>
            <a:ext cx="86702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find a successor: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the interviews and be part of the consensus meetings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 Talk(s):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months before retirement, give talks within/ across divisions, their proudest moment or accomplishments, etc..  Share their work and lessons learned; leave a legacy behind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time for new employees (stay engaged with their job as they close out their career.)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available to mentor a new employee who is eager to learn;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 Inclusivity within a multi generational workforce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them to colleagues, share their past successes and failures and help lay the groundwork for a successful career 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01F625C-2365-AEEB-ECCA-EA5DF987EBC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76733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85F9D-C2DE-4825-A3C5-7838613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Implementation Timeline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8E7716-2D54-457F-AEAB-89CBBCCF15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345" y="1388752"/>
          <a:ext cx="7585937" cy="473012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7585937">
                  <a:extLst>
                    <a:ext uri="{9D8B030D-6E8A-4147-A177-3AD203B41FA5}">
                      <a16:colId xmlns:a16="http://schemas.microsoft.com/office/drawing/2014/main" val="3982399173"/>
                    </a:ext>
                  </a:extLst>
                </a:gridCol>
              </a:tblGrid>
              <a:tr h="469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Actions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64789"/>
                  </a:ext>
                </a:extLst>
              </a:tr>
              <a:tr h="44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 1:  Launch of SP (Why, What, How, WIIFM, WIIFO)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183397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 2: Training/ Brown Bag: Overview of SP and Roles of Leaders, HRBP, TD, 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Knowledge transfer performance goal (communicated through the new performance process)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884687"/>
                  </a:ext>
                </a:extLst>
              </a:tr>
              <a:tr h="488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Each Division identifies their Key Roles and Successors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31677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Consensus meetings – Led by Division Head and supported by HRBP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021570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Developmental plans in place for successors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326835"/>
                  </a:ext>
                </a:extLst>
              </a:tr>
              <a:tr h="4806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Divisions share their succession plans in SLM/ review progress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073094"/>
                  </a:ext>
                </a:extLst>
              </a:tr>
              <a:tr h="380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 3: Launch “Legacy program”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288997"/>
                  </a:ext>
                </a:extLst>
              </a:tr>
              <a:tr h="380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 in WD – Gen2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44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E78B86-3D92-8409-2360-EA0EF9FCC5D5}"/>
              </a:ext>
            </a:extLst>
          </p:cNvPr>
          <p:cNvSpPr txBox="1"/>
          <p:nvPr/>
        </p:nvSpPr>
        <p:spPr>
          <a:xfrm>
            <a:off x="2975396" y="692409"/>
            <a:ext cx="3097836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Dec-January timeframe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CBA476BE-133E-42C9-5A64-19122ABB7D67}"/>
              </a:ext>
            </a:extLst>
          </p:cNvPr>
          <p:cNvSpPr txBox="1">
            <a:spLocks/>
          </p:cNvSpPr>
          <p:nvPr/>
        </p:nvSpPr>
        <p:spPr>
          <a:xfrm>
            <a:off x="1440941" y="6591049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100" dirty="0"/>
              <a:t>Human Resources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118F6-0A33-85BB-DEAF-FEB60BB8E2B3}"/>
              </a:ext>
            </a:extLst>
          </p:cNvPr>
          <p:cNvSpPr txBox="1">
            <a:spLocks/>
          </p:cNvSpPr>
          <p:nvPr/>
        </p:nvSpPr>
        <p:spPr>
          <a:xfrm>
            <a:off x="222250" y="6515936"/>
            <a:ext cx="41433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85659B68-606D-9B44-B013-BA9B080FAFD1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37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603ADE-3FD8-43C6-9B8B-92C42B44EA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384" y="877957"/>
          <a:ext cx="8327232" cy="2686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9524">
                  <a:extLst>
                    <a:ext uri="{9D8B030D-6E8A-4147-A177-3AD203B41FA5}">
                      <a16:colId xmlns:a16="http://schemas.microsoft.com/office/drawing/2014/main" val="2991102976"/>
                    </a:ext>
                  </a:extLst>
                </a:gridCol>
                <a:gridCol w="2360276">
                  <a:extLst>
                    <a:ext uri="{9D8B030D-6E8A-4147-A177-3AD203B41FA5}">
                      <a16:colId xmlns:a16="http://schemas.microsoft.com/office/drawing/2014/main" val="1840141955"/>
                    </a:ext>
                  </a:extLst>
                </a:gridCol>
                <a:gridCol w="2307432">
                  <a:extLst>
                    <a:ext uri="{9D8B030D-6E8A-4147-A177-3AD203B41FA5}">
                      <a16:colId xmlns:a16="http://schemas.microsoft.com/office/drawing/2014/main" val="1830580788"/>
                    </a:ext>
                  </a:extLst>
                </a:gridCol>
              </a:tblGrid>
              <a:tr h="3938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Deliverable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Target Completion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9996"/>
                  </a:ext>
                </a:extLst>
              </a:tr>
              <a:tr h="391297">
                <a:tc>
                  <a:txBody>
                    <a:bodyPr/>
                    <a:lstStyle/>
                    <a:p>
                      <a:r>
                        <a:rPr lang="en-US" sz="1600" dirty="0"/>
                        <a:t>Employee Overview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20-minute presentation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8145"/>
                  </a:ext>
                </a:extLst>
              </a:tr>
              <a:tr h="391297">
                <a:tc>
                  <a:txBody>
                    <a:bodyPr/>
                    <a:lstStyle/>
                    <a:p>
                      <a:r>
                        <a:rPr lang="en-US" sz="1600" dirty="0"/>
                        <a:t>Manager Overview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20-minute presentation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26567"/>
                  </a:ext>
                </a:extLst>
              </a:tr>
              <a:tr h="623572">
                <a:tc>
                  <a:txBody>
                    <a:bodyPr/>
                    <a:lstStyle/>
                    <a:p>
                      <a:r>
                        <a:rPr lang="en-US" sz="1600" dirty="0"/>
                        <a:t>Identify Key Roles and Successors- Guide for Managers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Guide for managers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79641"/>
                  </a:ext>
                </a:extLst>
              </a:tr>
              <a:tr h="886129">
                <a:tc>
                  <a:txBody>
                    <a:bodyPr/>
                    <a:lstStyle/>
                    <a:p>
                      <a:r>
                        <a:rPr lang="en-US" sz="1600" dirty="0"/>
                        <a:t>Developmental Plans Guide (same as the career development guide in the performance management process)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Guide for managers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529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293B38-631C-4B8B-957F-1E21D139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7967"/>
            <a:ext cx="8915399" cy="914400"/>
          </a:xfrm>
        </p:spPr>
        <p:txBody>
          <a:bodyPr/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Training Plan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DD716D37-A320-156F-2C5E-DB5CEAF8035D}"/>
              </a:ext>
            </a:extLst>
          </p:cNvPr>
          <p:cNvSpPr txBox="1">
            <a:spLocks/>
          </p:cNvSpPr>
          <p:nvPr/>
        </p:nvSpPr>
        <p:spPr>
          <a:xfrm>
            <a:off x="1530603" y="6504213"/>
            <a:ext cx="62621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100"/>
              <a:t>Human Resources</a:t>
            </a:r>
            <a:endParaRPr lang="en-US" sz="11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B7E312-2180-F619-9682-1EF615BF6037}"/>
              </a:ext>
            </a:extLst>
          </p:cNvPr>
          <p:cNvSpPr txBox="1">
            <a:spLocks/>
          </p:cNvSpPr>
          <p:nvPr/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85659B68-606D-9B44-B013-BA9B080FAFD1}" type="slidenum">
              <a:rPr lang="en-US" sz="1100" smtClean="0"/>
              <a:pPr/>
              <a:t>18</a:t>
            </a:fld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EE44F-B143-3BAD-7B6D-B7DE9B01A299}"/>
              </a:ext>
            </a:extLst>
          </p:cNvPr>
          <p:cNvSpPr txBox="1"/>
          <p:nvPr/>
        </p:nvSpPr>
        <p:spPr>
          <a:xfrm>
            <a:off x="432594" y="4082493"/>
            <a:ext cx="8507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Next Steps </a:t>
            </a:r>
          </a:p>
          <a:p>
            <a:pPr marL="342900" indent="-342900">
              <a:buAutoNum type="arabicPeriod"/>
            </a:pPr>
            <a:r>
              <a:rPr lang="en-US" sz="2000" dirty="0"/>
              <a:t>SL identify their own successors- Now</a:t>
            </a:r>
          </a:p>
          <a:p>
            <a:pPr marL="342900" indent="-342900">
              <a:buAutoNum type="arabicPeriod"/>
            </a:pPr>
            <a:r>
              <a:rPr lang="en-US" sz="2000" dirty="0"/>
              <a:t>Divisions identify their key roles and successors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421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367" y="2925792"/>
            <a:ext cx="8473265" cy="75307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Questions/ Comments?</a:t>
            </a:r>
            <a:endParaRPr lang="en-US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1C7A23-3903-EB4B-B351-7CBCE59157F1}"/>
              </a:ext>
            </a:extLst>
          </p:cNvPr>
          <p:cNvSpPr txBox="1">
            <a:spLocks/>
          </p:cNvSpPr>
          <p:nvPr/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20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148C009B-CB69-E04A-B9B3-34B26D69E9C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CBE1B7A-3CAA-B8A3-E807-26E54D86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280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Anju Jain | Operations and Finance Committee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8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CB7BE-6A04-4657-ABC2-2F8648EE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2" y="1066800"/>
            <a:ext cx="8881454" cy="5029200"/>
          </a:xfrm>
        </p:spPr>
        <p:txBody>
          <a:bodyPr/>
          <a:lstStyle/>
          <a:p>
            <a:r>
              <a:rPr lang="en-US" sz="2000" dirty="0">
                <a:solidFill>
                  <a:schemeClr val="accent6"/>
                </a:solidFill>
              </a:rPr>
              <a:t>What is changing/ improving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Process timeline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Change Plan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B85F9D-C2DE-4825-A3C5-7838613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</a:t>
            </a:r>
            <a:br>
              <a:rPr lang="en-US" sz="3200" dirty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990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CB7BE-6A04-4657-ABC2-2F8648EE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6" y="1265582"/>
            <a:ext cx="8881454" cy="50292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Aligning the process with the fiscal year (Oct 1-Sep 30)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Cascading SMART goals (Lia’s goals/ Pillars)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and individual development plan discussions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Mid-year check-ins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Five-point scale with descriptive performance distinctions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accountability through division metrics reports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  <a:tabLst>
                <a:tab pos="228600" algn="l"/>
              </a:tabLst>
            </a:pP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B85F9D-C2DE-4825-A3C5-7838613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Changing</a:t>
            </a:r>
            <a:br>
              <a:rPr lang="en-US" sz="3200" dirty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2499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85F9D-C2DE-4825-A3C5-7838613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Performance Distinctions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4D99817-C0C6-477C-82EE-E8A38CF4C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8658"/>
              </p:ext>
            </p:extLst>
          </p:nvPr>
        </p:nvGraphicFramePr>
        <p:xfrm>
          <a:off x="735522" y="1310170"/>
          <a:ext cx="7596753" cy="357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6110">
                  <a:extLst>
                    <a:ext uri="{9D8B030D-6E8A-4147-A177-3AD203B41FA5}">
                      <a16:colId xmlns:a16="http://schemas.microsoft.com/office/drawing/2014/main" val="2535594261"/>
                    </a:ext>
                  </a:extLst>
                </a:gridCol>
                <a:gridCol w="4900643">
                  <a:extLst>
                    <a:ext uri="{9D8B030D-6E8A-4147-A177-3AD203B41FA5}">
                      <a16:colId xmlns:a16="http://schemas.microsoft.com/office/drawing/2014/main" val="271793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Distinctions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6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Distinguished Performance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Exceeds expectations on all goals/expectations/standards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Serves as a model for others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Advances Lab’s strategic objectives in meaningful ways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9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Notable Performance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Exceeds expectations on most goals/expectations/standards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3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Fully Meets Performance Expectations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Fully meets expectations on most goals/expectations/standards </a:t>
                      </a:r>
                      <a:r>
                        <a:rPr lang="en-US" sz="1200" b="1" dirty="0"/>
                        <a:t>OR </a:t>
                      </a:r>
                      <a:r>
                        <a:rPr lang="en-US" sz="1200" dirty="0"/>
                        <a:t>developing in role and making consistent progress in first year of new role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7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Inconsistent Performance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Meets some but not all goals/expectations/standards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Requires performance action plan 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8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Unsatisfactory Performance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Did not meet goals/expectations/standards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Immediate improvement required to retain role and need for performance improvement plan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6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85F9D-C2DE-4825-A3C5-7838613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 Timeline </a:t>
            </a:r>
            <a:r>
              <a:rPr lang="en-US" sz="2000" dirty="0"/>
              <a:t>(Oct 1</a:t>
            </a:r>
            <a:r>
              <a:rPr lang="en-US" sz="2000" baseline="30000" dirty="0"/>
              <a:t>st</a:t>
            </a:r>
            <a:r>
              <a:rPr lang="en-US" sz="2000" dirty="0"/>
              <a:t>- Sept 30th)</a:t>
            </a:r>
            <a:endParaRPr 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8E7716-2D54-457F-AEAB-89CBBCCF1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123326"/>
              </p:ext>
            </p:extLst>
          </p:nvPr>
        </p:nvGraphicFramePr>
        <p:xfrm>
          <a:off x="414131" y="1340919"/>
          <a:ext cx="8315738" cy="432791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294243">
                  <a:extLst>
                    <a:ext uri="{9D8B030D-6E8A-4147-A177-3AD203B41FA5}">
                      <a16:colId xmlns:a16="http://schemas.microsoft.com/office/drawing/2014/main" val="303771396"/>
                    </a:ext>
                  </a:extLst>
                </a:gridCol>
                <a:gridCol w="3021495">
                  <a:extLst>
                    <a:ext uri="{9D8B030D-6E8A-4147-A177-3AD203B41FA5}">
                      <a16:colId xmlns:a16="http://schemas.microsoft.com/office/drawing/2014/main" val="3236709144"/>
                    </a:ext>
                  </a:extLst>
                </a:gridCol>
              </a:tblGrid>
              <a:tr h="495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64789"/>
                  </a:ext>
                </a:extLst>
              </a:tr>
              <a:tr h="751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Manager approved goals aligned to the pillars are due in </a:t>
                      </a:r>
                      <a:r>
                        <a:rPr lang="en-US" sz="1600" b="0" dirty="0" err="1">
                          <a:effectLst/>
                        </a:rPr>
                        <a:t>FermiWorks</a:t>
                      </a:r>
                      <a:r>
                        <a:rPr lang="en-US" sz="1600" b="0" dirty="0">
                          <a:effectLst/>
                        </a:rPr>
                        <a:t> (also add Knowledge Transfer goal)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 November 2022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961243"/>
                  </a:ext>
                </a:extLst>
              </a:tr>
              <a:tr h="458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Mid-Year Check-in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April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31677"/>
                  </a:ext>
                </a:extLst>
              </a:tr>
              <a:tr h="3671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Self-Evaluation Launched in </a:t>
                      </a:r>
                      <a:r>
                        <a:rPr lang="en-US" sz="1600" b="0" dirty="0" err="1">
                          <a:effectLst/>
                        </a:rPr>
                        <a:t>FermiWorks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Mid-September 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021570"/>
                  </a:ext>
                </a:extLst>
              </a:tr>
              <a:tr h="3671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Manager Evaluation Due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Mid-October 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326835"/>
                  </a:ext>
                </a:extLst>
              </a:tr>
              <a:tr h="751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Performance Review Discussions and Merit Increase Assignment by leaders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Early November 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073094"/>
                  </a:ext>
                </a:extLst>
              </a:tr>
              <a:tr h="751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Performance Review Discussions and Goal Setting for 2024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Mid-November 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288997"/>
                  </a:ext>
                </a:extLst>
              </a:tr>
              <a:tr h="3671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Merit Increase Effective Date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TBD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(Jan 2024)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72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7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603ADE-3FD8-43C6-9B8B-92C42B44E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57004"/>
              </p:ext>
            </p:extLst>
          </p:nvPr>
        </p:nvGraphicFramePr>
        <p:xfrm>
          <a:off x="458078" y="1594204"/>
          <a:ext cx="7582677" cy="38288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69943">
                  <a:extLst>
                    <a:ext uri="{9D8B030D-6E8A-4147-A177-3AD203B41FA5}">
                      <a16:colId xmlns:a16="http://schemas.microsoft.com/office/drawing/2014/main" val="1840141955"/>
                    </a:ext>
                  </a:extLst>
                </a:gridCol>
                <a:gridCol w="3412734">
                  <a:extLst>
                    <a:ext uri="{9D8B030D-6E8A-4147-A177-3AD203B41FA5}">
                      <a16:colId xmlns:a16="http://schemas.microsoft.com/office/drawing/2014/main" val="1830580788"/>
                    </a:ext>
                  </a:extLst>
                </a:gridCol>
              </a:tblGrid>
              <a:tr h="3634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Target Completion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9996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Memo to all employees announcing new performance management process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November 2022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8145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Memo to managers regarding their responsibilities in the new performance process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November 2022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26567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Announcement regarding training materials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December 2022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79641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Reminder to schedule mid-year check-ins before end of April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March 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101693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Reminder to employees that self-evaluations are due by mid-September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August 2023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52984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Reminder to managers that evaluations are due at the end of October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September 2023</a:t>
                      </a:r>
                    </a:p>
                    <a:p>
                      <a:pPr algn="ctr"/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884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293B38-631C-4B8B-957F-1E21D139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20757"/>
            <a:ext cx="8915399" cy="914400"/>
          </a:xfrm>
        </p:spPr>
        <p:txBody>
          <a:bodyPr/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Communication Plan</a:t>
            </a:r>
          </a:p>
        </p:txBody>
      </p:sp>
    </p:spTree>
    <p:extLst>
      <p:ext uri="{BB962C8B-B14F-4D97-AF65-F5344CB8AC3E}">
        <p14:creationId xmlns:p14="http://schemas.microsoft.com/office/powerpoint/2010/main" val="142860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603ADE-3FD8-43C6-9B8B-92C42B44E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870522"/>
              </p:ext>
            </p:extLst>
          </p:nvPr>
        </p:nvGraphicFramePr>
        <p:xfrm>
          <a:off x="588167" y="1186700"/>
          <a:ext cx="8327232" cy="412895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99110297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840141955"/>
                    </a:ext>
                  </a:extLst>
                </a:gridCol>
                <a:gridCol w="2307432">
                  <a:extLst>
                    <a:ext uri="{9D8B030D-6E8A-4147-A177-3AD203B41FA5}">
                      <a16:colId xmlns:a16="http://schemas.microsoft.com/office/drawing/2014/main" val="1830580788"/>
                    </a:ext>
                  </a:extLst>
                </a:gridCol>
              </a:tblGrid>
              <a:tr h="3634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Deliverable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Target Completion</a:t>
                      </a:r>
                      <a:endParaRPr lang="en-US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29996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sz="1600" dirty="0"/>
                        <a:t>Employee Overview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20-minute presentation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November 2022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8145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sz="1600" dirty="0"/>
                        <a:t>Manager Overview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20-minute presentation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November 2022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26567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r>
                        <a:rPr lang="en-US" sz="1600" dirty="0"/>
                        <a:t>Career Planning Guide for Managers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Guide for managers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November 2022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79641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Career Planning Guide for Employees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Guide for employees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November 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101693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sz="1600" dirty="0"/>
                        <a:t>Check-in Conversation Guide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(Constructive Feedback guide for Mangers/ Matrixed managers; Making the most of Feedback Guide for Employees)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Guide for managers/ Employees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February 2023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52984"/>
                  </a:ext>
                </a:extLst>
              </a:tr>
              <a:tr h="567507">
                <a:tc>
                  <a:txBody>
                    <a:bodyPr/>
                    <a:lstStyle/>
                    <a:p>
                      <a:r>
                        <a:rPr lang="en-US" sz="1600" dirty="0"/>
                        <a:t>Merit Distribution Guide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Instructions for allocating merit dollars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Sep 2023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7057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293B38-631C-4B8B-957F-1E21D139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20757"/>
            <a:ext cx="8915399" cy="914400"/>
          </a:xfrm>
        </p:spPr>
        <p:txBody>
          <a:bodyPr/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Training Plan</a:t>
            </a:r>
          </a:p>
        </p:txBody>
      </p:sp>
    </p:spTree>
    <p:extLst>
      <p:ext uri="{BB962C8B-B14F-4D97-AF65-F5344CB8AC3E}">
        <p14:creationId xmlns:p14="http://schemas.microsoft.com/office/powerpoint/2010/main" val="390386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C932E5-9C0A-23C3-AF87-E4ADF8DE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43" y="2514600"/>
            <a:ext cx="5817705" cy="914400"/>
          </a:xfrm>
        </p:spPr>
        <p:txBody>
          <a:bodyPr/>
          <a:lstStyle/>
          <a:p>
            <a:pPr algn="ctr"/>
            <a:r>
              <a:rPr lang="en-US" sz="2400" dirty="0"/>
              <a:t>Questions/ Comments</a:t>
            </a:r>
          </a:p>
        </p:txBody>
      </p:sp>
    </p:spTree>
    <p:extLst>
      <p:ext uri="{BB962C8B-B14F-4D97-AF65-F5344CB8AC3E}">
        <p14:creationId xmlns:p14="http://schemas.microsoft.com/office/powerpoint/2010/main" val="114517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2845" y="4132464"/>
            <a:ext cx="8499232" cy="1003049"/>
          </a:xfrm>
        </p:spPr>
        <p:txBody>
          <a:bodyPr>
            <a:noAutofit/>
          </a:bodyPr>
          <a:lstStyle/>
          <a:p>
            <a:r>
              <a:rPr lang="en-US" sz="2000" dirty="0"/>
              <a:t>Succession Planning Implementation Plan  </a:t>
            </a:r>
          </a:p>
        </p:txBody>
      </p:sp>
    </p:spTree>
    <p:extLst>
      <p:ext uri="{BB962C8B-B14F-4D97-AF65-F5344CB8AC3E}">
        <p14:creationId xmlns:p14="http://schemas.microsoft.com/office/powerpoint/2010/main" val="21213405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 (1)</Template>
  <TotalTime>325</TotalTime>
  <Words>1129</Words>
  <Application>Microsoft Macintosh PowerPoint</Application>
  <PresentationFormat>On-screen Show (4:3)</PresentationFormat>
  <Paragraphs>206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Fermilab_PPT_090815</vt:lpstr>
      <vt:lpstr>PowerPoint Presentation</vt:lpstr>
      <vt:lpstr>Agenda </vt:lpstr>
      <vt:lpstr>What is Changing </vt:lpstr>
      <vt:lpstr>New Performance Distinctions</vt:lpstr>
      <vt:lpstr>Process Timeline (Oct 1st- Sept 30th)</vt:lpstr>
      <vt:lpstr>Communication Plan</vt:lpstr>
      <vt:lpstr>Training Plan</vt:lpstr>
      <vt:lpstr>Questions/ Comments</vt:lpstr>
      <vt:lpstr>PowerPoint Presentation</vt:lpstr>
      <vt:lpstr>     </vt:lpstr>
      <vt:lpstr>PowerPoint Presentation</vt:lpstr>
      <vt:lpstr>PowerPoint Presentation</vt:lpstr>
      <vt:lpstr>PowerPoint Presentation</vt:lpstr>
      <vt:lpstr>Part 1: Knowledge Transfer</vt:lpstr>
      <vt:lpstr>Part 2: Identify Key Roles/ Successors</vt:lpstr>
      <vt:lpstr>PowerPoint Presentation</vt:lpstr>
      <vt:lpstr>Implementation Timeline</vt:lpstr>
      <vt:lpstr>Training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Vaillancourt, Allison</dc:creator>
  <cp:lastModifiedBy>Anju Jain</cp:lastModifiedBy>
  <cp:revision>17</cp:revision>
  <cp:lastPrinted>2014-01-20T19:40:21Z</cp:lastPrinted>
  <dcterms:created xsi:type="dcterms:W3CDTF">2022-10-19T18:08:55Z</dcterms:created>
  <dcterms:modified xsi:type="dcterms:W3CDTF">2022-11-09T17:48:41Z</dcterms:modified>
</cp:coreProperties>
</file>