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72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6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7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76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07FB1-F16A-7243-952A-26F95A9DE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20CB06-6A56-C24F-8A7F-3E69FDF53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EEB43-9593-9B4D-9E16-20FFE5515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44FE-8D0C-FE46-8D2F-485B3890C016}" type="datetimeFigureOut">
              <a:rPr lang="en-US" smtClean="0"/>
              <a:t>11/9/22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0E2AF-13A8-B54A-83D3-584BAB15A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1D475-75A8-B146-AEEA-D1A254578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4BCD-A555-5641-904F-43238A11F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67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1A14C-247F-A042-BC6F-575554F98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797EC3-4F3E-A64C-A491-16140012D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06A5C-CCB4-8547-A153-13DF71D70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44FE-8D0C-FE46-8D2F-485B3890C016}" type="datetimeFigureOut">
              <a:rPr lang="en-US" smtClean="0"/>
              <a:t>11/9/22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0C8D5-2263-EF46-8937-4436C2408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E5CBF-2E25-6A43-9F36-31D515B80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4BCD-A555-5641-904F-43238A11F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9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37DFE0-A2E5-344A-AA74-262B658436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9E9F33-DC26-164B-8B32-05AAF69B2F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E7BBC-0878-ED49-8987-906D5452E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44FE-8D0C-FE46-8D2F-485B3890C016}" type="datetimeFigureOut">
              <a:rPr lang="en-US" smtClean="0"/>
              <a:t>11/9/22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825AB-6050-154A-AA9D-DF4CBECD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60C84-BBCC-6A49-9440-25BCCA563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4BCD-A555-5641-904F-43238A11F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14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22EFA-A4EA-6249-80B9-C285D4728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8253B-93F6-0C48-9621-FA5FAA50A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BF907-9B5C-B643-9AA9-F8FCE4537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44FE-8D0C-FE46-8D2F-485B3890C016}" type="datetimeFigureOut">
              <a:rPr lang="en-US" smtClean="0"/>
              <a:t>11/9/22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01EA0-CCF5-C745-A0B7-D87F0B7F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71ABC-69D7-5A43-A009-35690F71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4BCD-A555-5641-904F-43238A11F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891E8-AA41-804B-9775-33933DB69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86F2A-0920-494C-834E-3C6140F7E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BD9F-CE1F-464F-A747-64508EC9A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44FE-8D0C-FE46-8D2F-485B3890C016}" type="datetimeFigureOut">
              <a:rPr lang="en-US" smtClean="0"/>
              <a:t>11/9/22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83E33-D274-804C-B07E-3754557D1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7EB22-CBAF-ED45-AC25-78DD46F9D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4BCD-A555-5641-904F-43238A11F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1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5B47B-C686-0940-9EC4-94FABAD16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D25FF-6716-AC41-8B60-5AB194E7AF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2BA18-CE96-A741-A505-46AF31100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82F682-5C4E-004C-8F66-C7446B105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44FE-8D0C-FE46-8D2F-485B3890C016}" type="datetimeFigureOut">
              <a:rPr lang="en-US" smtClean="0"/>
              <a:t>11/9/22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4C7D8-6AE2-9845-AA43-651964406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825238-1E0A-4D4A-82C9-AFE64D774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4BCD-A555-5641-904F-43238A11F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8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B0700-26BE-AD4D-B1A3-6C2D0C8B8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623BD-3A7F-F441-924A-48C90F4E7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7A651-6F0A-2946-B86C-4891F040D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957302-E346-4F47-B327-873C331D1B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24646F-BFAA-1348-96AE-5FC585AA49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EAE9A4-6183-0E49-A890-EA2A4AE4A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44FE-8D0C-FE46-8D2F-485B3890C016}" type="datetimeFigureOut">
              <a:rPr lang="en-US" smtClean="0"/>
              <a:t>11/9/22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6E999D-CFC9-D843-8DEB-9DE1A9B06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79932E-F070-C94A-9A28-5597107A7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4BCD-A555-5641-904F-43238A11F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63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44A6B-6918-E246-9E06-1B02F5C9D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6D0C01-FE27-F042-AEC3-ED10FF26B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44FE-8D0C-FE46-8D2F-485B3890C016}" type="datetimeFigureOut">
              <a:rPr lang="en-US" smtClean="0"/>
              <a:t>11/9/22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158B01-5A48-8B41-B1AB-1CB1E8BBF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EA47B0-8760-5943-8DF3-24E83F5CD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4BCD-A555-5641-904F-43238A11F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2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7D86BC-6C6C-1744-8112-4DE7A5A8F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44FE-8D0C-FE46-8D2F-485B3890C016}" type="datetimeFigureOut">
              <a:rPr lang="en-US" smtClean="0"/>
              <a:t>11/9/22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D1134-21C3-6A4A-8553-27FA2AE96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DC1EB-2985-354E-B913-E7F8D02C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4BCD-A555-5641-904F-43238A11F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60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73D73-D3F2-AD41-9CC0-10764F7B8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BACD8-49CA-6248-ABB1-224CFE178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45D4F1-A668-9A4F-9118-48097447A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0A17FE-F125-9D49-953D-63E65F1E5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44FE-8D0C-FE46-8D2F-485B3890C016}" type="datetimeFigureOut">
              <a:rPr lang="en-US" smtClean="0"/>
              <a:t>11/9/22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303F1-2A8F-904C-83FA-B843090E1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CD23F1-EBAB-E045-BAFE-4A52871B5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4BCD-A555-5641-904F-43238A11F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154E3-4A25-634C-99DF-B52F4EFB3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7D3BCA-BAD7-D040-A432-2CA2E32B5E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22073-5F43-F44C-B67C-5456B6C22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5E0D4E-00E1-A546-ADEB-224CF0518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44FE-8D0C-FE46-8D2F-485B3890C016}" type="datetimeFigureOut">
              <a:rPr lang="en-US" smtClean="0"/>
              <a:t>11/9/22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B0F8BF-D483-AB41-8EE0-03396A5C3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258D18-456C-2D42-8A60-99B26AB21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4BCD-A555-5641-904F-43238A11F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97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9F470E-4C04-B946-93AB-644CE83D5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ECC83-B031-5843-9DEA-D28777F4F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30491-C398-604A-A459-C4A1B8756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944FE-8D0C-FE46-8D2F-485B3890C016}" type="datetimeFigureOut">
              <a:rPr lang="en-US" smtClean="0"/>
              <a:t>11/9/22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3565E-1892-4449-8072-F859B9313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E25B1-1672-0B4D-B4AB-1E3EA6D1D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E4BCD-A555-5641-904F-43238A11F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7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211.01854v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2211.01854v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7A1909-152D-BC45-AD9E-3CF80A245AE9}"/>
              </a:ext>
            </a:extLst>
          </p:cNvPr>
          <p:cNvSpPr/>
          <p:nvPr/>
        </p:nvSpPr>
        <p:spPr>
          <a:xfrm>
            <a:off x="-10886" y="-10886"/>
            <a:ext cx="12198096" cy="1828800"/>
          </a:xfrm>
          <a:prstGeom prst="rect">
            <a:avLst/>
          </a:prstGeom>
          <a:solidFill>
            <a:srgbClr val="003C7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C034ED-B165-8443-BCCE-133702965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14502"/>
            <a:ext cx="9144000" cy="2086097"/>
          </a:xfrm>
        </p:spPr>
        <p:txBody>
          <a:bodyPr>
            <a:normAutofit/>
          </a:bodyPr>
          <a:lstStyle/>
          <a:p>
            <a:r>
              <a:rPr lang="en-US" sz="3400" dirty="0"/>
              <a:t>Jeremiah Mitchell</a:t>
            </a:r>
          </a:p>
          <a:p>
            <a:r>
              <a:rPr lang="en-US" sz="3400" dirty="0"/>
              <a:t>9 November 2022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7DA9AC-26CD-624B-9632-E0EE20B548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162" y="283682"/>
            <a:ext cx="9144000" cy="1407886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Ultralight Dark Matter Searches in Gravity Gradient Noise Background</a:t>
            </a: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B71C3C4-3518-1F47-BEBE-41241141E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29" y="5326451"/>
            <a:ext cx="2360141" cy="59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81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03BD0-63AD-2F43-8314-804F607E4E14}"/>
              </a:ext>
            </a:extLst>
          </p:cNvPr>
          <p:cNvSpPr/>
          <p:nvPr/>
        </p:nvSpPr>
        <p:spPr>
          <a:xfrm>
            <a:off x="-10886" y="-10886"/>
            <a:ext cx="12198096" cy="914400"/>
          </a:xfrm>
          <a:prstGeom prst="rect">
            <a:avLst/>
          </a:prstGeom>
          <a:solidFill>
            <a:srgbClr val="003C7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00D1F6-63B6-704E-BA53-6E640B79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-10885"/>
            <a:ext cx="10515600" cy="9144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Test statistic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5B9E198E-10A0-C341-88D9-C9A75CC33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977" y="6176963"/>
            <a:ext cx="2360141" cy="59647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E206C0-349F-0047-98E7-CCA55C074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vectors for the signal are composed of the Real and Imaginary components of the Discrete Fourier Transform of the sequence of measurements over some integration time</a:t>
            </a:r>
          </a:p>
          <a:p>
            <a:r>
              <a:rPr lang="en-US" dirty="0"/>
              <a:t>Log-likelihood method for finding the best fit parameters to our model via a test statistic</a:t>
            </a:r>
          </a:p>
          <a:p>
            <a:r>
              <a:rPr lang="en-US" dirty="0"/>
              <a:t>Asimov approach instead of Monte Carlo, i.e. finding the asymptotic behavior</a:t>
            </a:r>
          </a:p>
          <a:p>
            <a:r>
              <a:rPr lang="en-US" dirty="0"/>
              <a:t>Model is built up from the covariance matrices for the signal and noise assuming a Gaussian likelihood function</a:t>
            </a:r>
          </a:p>
        </p:txBody>
      </p:sp>
    </p:spTree>
    <p:extLst>
      <p:ext uri="{BB962C8B-B14F-4D97-AF65-F5344CB8AC3E}">
        <p14:creationId xmlns:p14="http://schemas.microsoft.com/office/powerpoint/2010/main" val="3894644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03BD0-63AD-2F43-8314-804F607E4E14}"/>
              </a:ext>
            </a:extLst>
          </p:cNvPr>
          <p:cNvSpPr/>
          <p:nvPr/>
        </p:nvSpPr>
        <p:spPr>
          <a:xfrm>
            <a:off x="-10886" y="-10886"/>
            <a:ext cx="12198096" cy="914400"/>
          </a:xfrm>
          <a:prstGeom prst="rect">
            <a:avLst/>
          </a:prstGeom>
          <a:solidFill>
            <a:srgbClr val="003C7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00D1F6-63B6-704E-BA53-6E640B79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-10885"/>
            <a:ext cx="10515600" cy="9144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Configuration parameters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5B9E198E-10A0-C341-88D9-C9A75CC33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977" y="6176963"/>
            <a:ext cx="2360141" cy="596479"/>
          </a:xfrm>
          <a:prstGeom prst="rect">
            <a:avLst/>
          </a:prstGeom>
        </p:spPr>
      </p:pic>
      <p:pic>
        <p:nvPicPr>
          <p:cNvPr id="3" name="Content Placeholder 2" descr="Table&#10;&#10;Description automatically generated">
            <a:extLst>
              <a:ext uri="{FF2B5EF4-FFF2-40B4-BE49-F238E27FC236}">
                <a16:creationId xmlns:a16="http://schemas.microsoft.com/office/drawing/2014/main" id="{D0DAC314-76D9-D0AC-B536-47B1B3377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7350" y="2768600"/>
            <a:ext cx="8877300" cy="13208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2D7731-FDC3-3DF9-AF6F-50FDD16A972B}"/>
              </a:ext>
            </a:extLst>
          </p:cNvPr>
          <p:cNvSpPr txBox="1"/>
          <p:nvPr/>
        </p:nvSpPr>
        <p:spPr>
          <a:xfrm>
            <a:off x="751114" y="1374391"/>
            <a:ext cx="6551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10m detectors no impact on ULDM sensitivities</a:t>
            </a:r>
          </a:p>
        </p:txBody>
      </p:sp>
    </p:spTree>
    <p:extLst>
      <p:ext uri="{BB962C8B-B14F-4D97-AF65-F5344CB8AC3E}">
        <p14:creationId xmlns:p14="http://schemas.microsoft.com/office/powerpoint/2010/main" val="3681825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03BD0-63AD-2F43-8314-804F607E4E14}"/>
              </a:ext>
            </a:extLst>
          </p:cNvPr>
          <p:cNvSpPr/>
          <p:nvPr/>
        </p:nvSpPr>
        <p:spPr>
          <a:xfrm>
            <a:off x="-10886" y="-10886"/>
            <a:ext cx="12198096" cy="914400"/>
          </a:xfrm>
          <a:prstGeom prst="rect">
            <a:avLst/>
          </a:prstGeom>
          <a:solidFill>
            <a:srgbClr val="003C7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00D1F6-63B6-704E-BA53-6E640B79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-10885"/>
            <a:ext cx="10515600" cy="9144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DM sensitivity and exclusion limits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5B9E198E-10A0-C341-88D9-C9A75CC33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977" y="6176963"/>
            <a:ext cx="2360141" cy="596479"/>
          </a:xfrm>
          <a:prstGeom prst="rect">
            <a:avLst/>
          </a:prstGeo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20CC9658-0329-DE46-EF64-B785A28F7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59721" y="1364569"/>
            <a:ext cx="5391599" cy="435133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854FC7-0983-9AC5-196F-942A84F84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780" y="1362188"/>
            <a:ext cx="53975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07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03BD0-63AD-2F43-8314-804F607E4E14}"/>
              </a:ext>
            </a:extLst>
          </p:cNvPr>
          <p:cNvSpPr/>
          <p:nvPr/>
        </p:nvSpPr>
        <p:spPr>
          <a:xfrm>
            <a:off x="-10886" y="-10886"/>
            <a:ext cx="12198096" cy="914400"/>
          </a:xfrm>
          <a:prstGeom prst="rect">
            <a:avLst/>
          </a:prstGeom>
          <a:solidFill>
            <a:srgbClr val="003C7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00D1F6-63B6-704E-BA53-6E640B79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-10885"/>
            <a:ext cx="10515600" cy="9144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Configurations and site dependence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5B9E198E-10A0-C341-88D9-C9A75CC33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977" y="6176963"/>
            <a:ext cx="2360141" cy="596479"/>
          </a:xfrm>
          <a:prstGeom prst="rect">
            <a:avLst/>
          </a:prstGeo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31C60B42-65D9-4A03-13F5-0F614A0BF8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5876" y="1364570"/>
            <a:ext cx="5391599" cy="435133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C4CA5F-904F-B2FE-DFE4-D62D5BA52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624" y="1359808"/>
            <a:ext cx="53975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61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03BD0-63AD-2F43-8314-804F607E4E14}"/>
              </a:ext>
            </a:extLst>
          </p:cNvPr>
          <p:cNvSpPr/>
          <p:nvPr/>
        </p:nvSpPr>
        <p:spPr>
          <a:xfrm>
            <a:off x="-10886" y="-10886"/>
            <a:ext cx="12198096" cy="914400"/>
          </a:xfrm>
          <a:prstGeom prst="rect">
            <a:avLst/>
          </a:prstGeom>
          <a:solidFill>
            <a:srgbClr val="003C7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00D1F6-63B6-704E-BA53-6E640B79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-10885"/>
            <a:ext cx="10515600" cy="9144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Summary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5B9E198E-10A0-C341-88D9-C9A75CC33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977" y="6176963"/>
            <a:ext cx="2360141" cy="59647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E206C0-349F-0047-98E7-CCA55C074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GGN impacts ULDM searches below 1Hz for 100m and longer baselines</a:t>
            </a:r>
          </a:p>
          <a:p>
            <a:r>
              <a:rPr lang="en-US" dirty="0"/>
              <a:t>Sensitivity can be regained by adding more atom interferometers along the baseline giving more gradiometer measurements as well as optimizing the positions underground</a:t>
            </a:r>
          </a:p>
          <a:p>
            <a:r>
              <a:rPr lang="en-US" dirty="0"/>
              <a:t>The test statistic formalism developed can be extended to other signals such as gravitational wave searches and used for comparing other background 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704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03BD0-63AD-2F43-8314-804F607E4E14}"/>
              </a:ext>
            </a:extLst>
          </p:cNvPr>
          <p:cNvSpPr/>
          <p:nvPr/>
        </p:nvSpPr>
        <p:spPr>
          <a:xfrm>
            <a:off x="-10886" y="-10886"/>
            <a:ext cx="12198096" cy="914400"/>
          </a:xfrm>
          <a:prstGeom prst="rect">
            <a:avLst/>
          </a:prstGeom>
          <a:solidFill>
            <a:srgbClr val="003C7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00D1F6-63B6-704E-BA53-6E640B79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-10885"/>
            <a:ext cx="10515600" cy="91440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5B9E198E-10A0-C341-88D9-C9A75CC33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977" y="6176963"/>
            <a:ext cx="2360141" cy="59647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E206C0-349F-0047-98E7-CCA55C074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18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03BD0-63AD-2F43-8314-804F607E4E14}"/>
              </a:ext>
            </a:extLst>
          </p:cNvPr>
          <p:cNvSpPr/>
          <p:nvPr/>
        </p:nvSpPr>
        <p:spPr>
          <a:xfrm>
            <a:off x="-10886" y="-10886"/>
            <a:ext cx="12198096" cy="914400"/>
          </a:xfrm>
          <a:prstGeom prst="rect">
            <a:avLst/>
          </a:prstGeom>
          <a:solidFill>
            <a:srgbClr val="003C7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00D1F6-63B6-704E-BA53-6E640B79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-10885"/>
            <a:ext cx="10515600" cy="9144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Outline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5B9E198E-10A0-C341-88D9-C9A75CC33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977" y="6176963"/>
            <a:ext cx="2360141" cy="59647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E206C0-349F-0047-98E7-CCA55C074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Atom multi-</a:t>
            </a:r>
            <a:r>
              <a:rPr lang="en-US" dirty="0" err="1"/>
              <a:t>gradiometry</a:t>
            </a:r>
            <a:endParaRPr lang="en-US" dirty="0"/>
          </a:p>
          <a:p>
            <a:r>
              <a:rPr lang="en-US" dirty="0"/>
              <a:t>Ultralight dark matter phase shift</a:t>
            </a:r>
          </a:p>
          <a:p>
            <a:r>
              <a:rPr lang="en-US" dirty="0"/>
              <a:t>Gravity gradient noise phase shift</a:t>
            </a:r>
          </a:p>
          <a:p>
            <a:r>
              <a:rPr lang="en-US" dirty="0"/>
              <a:t>Analysis method</a:t>
            </a:r>
          </a:p>
          <a:p>
            <a:r>
              <a:rPr lang="en-US" dirty="0"/>
              <a:t>Results on dark matter sensitivity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605B2B-F40A-6726-3AD8-DD6FBB341799}"/>
              </a:ext>
            </a:extLst>
          </p:cNvPr>
          <p:cNvSpPr txBox="1"/>
          <p:nvPr/>
        </p:nvSpPr>
        <p:spPr>
          <a:xfrm>
            <a:off x="751114" y="5430942"/>
            <a:ext cx="6107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sng" dirty="0">
                <a:effectLst/>
                <a:latin typeface="Lucida Grande" panose="020B0600040502020204" pitchFamily="34" charset="0"/>
                <a:hlinkClick r:id="rId3"/>
              </a:rPr>
              <a:t>arXiv:2211.01854v1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17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03BD0-63AD-2F43-8314-804F607E4E14}"/>
              </a:ext>
            </a:extLst>
          </p:cNvPr>
          <p:cNvSpPr/>
          <p:nvPr/>
        </p:nvSpPr>
        <p:spPr>
          <a:xfrm>
            <a:off x="-10886" y="-10886"/>
            <a:ext cx="12198096" cy="914400"/>
          </a:xfrm>
          <a:prstGeom prst="rect">
            <a:avLst/>
          </a:prstGeom>
          <a:solidFill>
            <a:srgbClr val="003C7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00D1F6-63B6-704E-BA53-6E640B79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-10885"/>
            <a:ext cx="10515600" cy="9144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Background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5B9E198E-10A0-C341-88D9-C9A75CC33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977" y="6176963"/>
            <a:ext cx="2360141" cy="596479"/>
          </a:xfrm>
          <a:prstGeom prst="rect">
            <a:avLst/>
          </a:prstGeom>
        </p:spPr>
      </p:pic>
      <p:pic>
        <p:nvPicPr>
          <p:cNvPr id="11" name="Content Placeholder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CD319B3B-48BD-73C0-AA6E-2381B6911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32875" y="1364569"/>
            <a:ext cx="6352078" cy="43513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0E9CD8-7D7D-0CD0-A475-EEC1122EE775}"/>
              </a:ext>
            </a:extLst>
          </p:cNvPr>
          <p:cNvSpPr txBox="1"/>
          <p:nvPr/>
        </p:nvSpPr>
        <p:spPr>
          <a:xfrm>
            <a:off x="2832875" y="5807629"/>
            <a:ext cx="6107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sng" dirty="0">
                <a:effectLst/>
                <a:latin typeface="Lucida Grande" panose="020B0600040502020204" pitchFamily="34" charset="0"/>
                <a:hlinkClick r:id="rId4"/>
              </a:rPr>
              <a:t>arXiv:2211.01854v1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710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03BD0-63AD-2F43-8314-804F607E4E14}"/>
              </a:ext>
            </a:extLst>
          </p:cNvPr>
          <p:cNvSpPr/>
          <p:nvPr/>
        </p:nvSpPr>
        <p:spPr>
          <a:xfrm>
            <a:off x="-10886" y="-10886"/>
            <a:ext cx="12198096" cy="914400"/>
          </a:xfrm>
          <a:prstGeom prst="rect">
            <a:avLst/>
          </a:prstGeom>
          <a:solidFill>
            <a:srgbClr val="003C7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00D1F6-63B6-704E-BA53-6E640B79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-10885"/>
            <a:ext cx="10515600" cy="9144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Atom multi-</a:t>
            </a:r>
            <a:r>
              <a:rPr lang="en-US" dirty="0" err="1">
                <a:solidFill>
                  <a:schemeClr val="bg1"/>
                </a:solidFill>
              </a:rPr>
              <a:t>gradiometry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5B9E198E-10A0-C341-88D9-C9A75CC33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977" y="6176963"/>
            <a:ext cx="2360141" cy="596479"/>
          </a:xfrm>
          <a:prstGeom prst="rect">
            <a:avLst/>
          </a:prstGeo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A770C63-EB78-5018-2935-3D83B184D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9535" y="1364569"/>
            <a:ext cx="8158758" cy="4351338"/>
          </a:xfrm>
        </p:spPr>
      </p:pic>
    </p:spTree>
    <p:extLst>
      <p:ext uri="{BB962C8B-B14F-4D97-AF65-F5344CB8AC3E}">
        <p14:creationId xmlns:p14="http://schemas.microsoft.com/office/powerpoint/2010/main" val="1117621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03BD0-63AD-2F43-8314-804F607E4E14}"/>
              </a:ext>
            </a:extLst>
          </p:cNvPr>
          <p:cNvSpPr/>
          <p:nvPr/>
        </p:nvSpPr>
        <p:spPr>
          <a:xfrm>
            <a:off x="-10886" y="-10886"/>
            <a:ext cx="12198096" cy="914400"/>
          </a:xfrm>
          <a:prstGeom prst="rect">
            <a:avLst/>
          </a:prstGeom>
          <a:solidFill>
            <a:srgbClr val="003C7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00D1F6-63B6-704E-BA53-6E640B79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-10885"/>
            <a:ext cx="10515600" cy="9144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Signals and noise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5B9E198E-10A0-C341-88D9-C9A75CC33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977" y="6176963"/>
            <a:ext cx="2360141" cy="59647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E206C0-349F-0047-98E7-CCA55C074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Signals</a:t>
            </a:r>
          </a:p>
          <a:p>
            <a:pPr lvl="1"/>
            <a:r>
              <a:rPr lang="en-US" dirty="0"/>
              <a:t>Ultralight scalar dark matter (ULDM) parameterized by mass and velocity distribution</a:t>
            </a:r>
          </a:p>
          <a:p>
            <a:r>
              <a:rPr lang="en-US" dirty="0"/>
              <a:t>Noise</a:t>
            </a:r>
          </a:p>
          <a:p>
            <a:pPr lvl="1"/>
            <a:r>
              <a:rPr lang="en-US" dirty="0"/>
              <a:t>Atom shot noise</a:t>
            </a:r>
          </a:p>
          <a:p>
            <a:pPr lvl="1"/>
            <a:r>
              <a:rPr lang="en-US" dirty="0"/>
              <a:t>Gravity gradient noise (GGN) parameterized by Rayleigh wave modes and vertical surface displacement</a:t>
            </a:r>
          </a:p>
        </p:txBody>
      </p:sp>
    </p:spTree>
    <p:extLst>
      <p:ext uri="{BB962C8B-B14F-4D97-AF65-F5344CB8AC3E}">
        <p14:creationId xmlns:p14="http://schemas.microsoft.com/office/powerpoint/2010/main" val="230746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03BD0-63AD-2F43-8314-804F607E4E14}"/>
              </a:ext>
            </a:extLst>
          </p:cNvPr>
          <p:cNvSpPr/>
          <p:nvPr/>
        </p:nvSpPr>
        <p:spPr>
          <a:xfrm>
            <a:off x="-10886" y="-10886"/>
            <a:ext cx="12198096" cy="914400"/>
          </a:xfrm>
          <a:prstGeom prst="rect">
            <a:avLst/>
          </a:prstGeom>
          <a:solidFill>
            <a:srgbClr val="003C7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00D1F6-63B6-704E-BA53-6E640B79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-10885"/>
            <a:ext cx="10515600" cy="9144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ULDM signal and statistics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5B9E198E-10A0-C341-88D9-C9A75CC33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977" y="6176963"/>
            <a:ext cx="2360141" cy="596479"/>
          </a:xfrm>
          <a:prstGeom prst="rect">
            <a:avLst/>
          </a:prstGeom>
        </p:spPr>
      </p:pic>
      <p:pic>
        <p:nvPicPr>
          <p:cNvPr id="9" name="Content Placeholder 8" descr="A picture containing text, watch&#10;&#10;Description automatically generated">
            <a:extLst>
              <a:ext uri="{FF2B5EF4-FFF2-40B4-BE49-F238E27FC236}">
                <a16:creationId xmlns:a16="http://schemas.microsoft.com/office/drawing/2014/main" id="{38DF80BC-7DF8-1099-71B8-3B4534005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0" y="2135533"/>
            <a:ext cx="5689600" cy="850900"/>
          </a:xfrm>
        </p:spPr>
      </p:pic>
      <p:pic>
        <p:nvPicPr>
          <p:cNvPr id="11" name="Picture 10" descr="Text&#10;&#10;Description automatically generated with low confidence">
            <a:extLst>
              <a:ext uri="{FF2B5EF4-FFF2-40B4-BE49-F238E27FC236}">
                <a16:creationId xmlns:a16="http://schemas.microsoft.com/office/drawing/2014/main" id="{C84EC626-31F3-C818-AEF0-CBBE8EE55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3514" y="3016250"/>
            <a:ext cx="3200400" cy="825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1071F14-40C8-0C04-7FC5-067597B9D7F0}"/>
              </a:ext>
            </a:extLst>
          </p:cNvPr>
          <p:cNvSpPr txBox="1">
            <a:spLocks/>
          </p:cNvSpPr>
          <p:nvPr/>
        </p:nvSpPr>
        <p:spPr>
          <a:xfrm>
            <a:off x="381102" y="1806281"/>
            <a:ext cx="5878404" cy="43706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Gradiometer phase shift parameterization for dark matter signal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Important scaling factors are the experiment specific n, L, T as well as the ULDM-Standard Model coupling d</a:t>
            </a:r>
            <a:r>
              <a:rPr lang="en-US" sz="2400" baseline="-25000" dirty="0"/>
              <a:t>𝜙</a:t>
            </a:r>
          </a:p>
        </p:txBody>
      </p:sp>
    </p:spTree>
    <p:extLst>
      <p:ext uri="{BB962C8B-B14F-4D97-AF65-F5344CB8AC3E}">
        <p14:creationId xmlns:p14="http://schemas.microsoft.com/office/powerpoint/2010/main" val="3515039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03BD0-63AD-2F43-8314-804F607E4E14}"/>
              </a:ext>
            </a:extLst>
          </p:cNvPr>
          <p:cNvSpPr/>
          <p:nvPr/>
        </p:nvSpPr>
        <p:spPr>
          <a:xfrm>
            <a:off x="-10886" y="-10886"/>
            <a:ext cx="12198096" cy="914400"/>
          </a:xfrm>
          <a:prstGeom prst="rect">
            <a:avLst/>
          </a:prstGeom>
          <a:solidFill>
            <a:srgbClr val="003C7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00D1F6-63B6-704E-BA53-6E640B79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-10885"/>
            <a:ext cx="10515600" cy="9144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ULDM signal and statistics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5B9E198E-10A0-C341-88D9-C9A75CC33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977" y="6176963"/>
            <a:ext cx="2360141" cy="59647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E206C0-349F-0047-98E7-CCA55C074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 long timescales signal characterized by vanishing expectation value</a:t>
            </a:r>
          </a:p>
          <a:p>
            <a:r>
              <a:rPr lang="en-US" dirty="0"/>
              <a:t>Covariance can then be expressed as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DD2CD7-3504-F47F-EDBE-8B3A0F4EB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962" y="3598457"/>
            <a:ext cx="7772400" cy="8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50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03BD0-63AD-2F43-8314-804F607E4E14}"/>
              </a:ext>
            </a:extLst>
          </p:cNvPr>
          <p:cNvSpPr/>
          <p:nvPr/>
        </p:nvSpPr>
        <p:spPr>
          <a:xfrm>
            <a:off x="-10886" y="-10886"/>
            <a:ext cx="12198096" cy="914400"/>
          </a:xfrm>
          <a:prstGeom prst="rect">
            <a:avLst/>
          </a:prstGeom>
          <a:solidFill>
            <a:srgbClr val="003C7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00D1F6-63B6-704E-BA53-6E640B79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-10885"/>
            <a:ext cx="10515600" cy="9144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GGN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5B9E198E-10A0-C341-88D9-C9A75CC33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977" y="6176963"/>
            <a:ext cx="2360141" cy="596479"/>
          </a:xfrm>
          <a:prstGeom prst="rect">
            <a:avLst/>
          </a:prstGeo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4A584EF6-4C95-3A31-32CE-B0C8692FAC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20139" y="1664493"/>
            <a:ext cx="6858000" cy="43180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4A9A0C-9394-2D9E-D5C3-8A8F73F21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06" y="1842293"/>
            <a:ext cx="5499100" cy="3962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788AAE-F8BB-A4E0-A14C-70AF495CCEAA}"/>
              </a:ext>
            </a:extLst>
          </p:cNvPr>
          <p:cNvSpPr txBox="1"/>
          <p:nvPr/>
        </p:nvSpPr>
        <p:spPr>
          <a:xfrm>
            <a:off x="7634766" y="1371741"/>
            <a:ext cx="304993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Rayleigh surface waves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6902C0-7BE5-941C-5E8E-2C4178F505D3}"/>
              </a:ext>
            </a:extLst>
          </p:cNvPr>
          <p:cNvSpPr txBox="1"/>
          <p:nvPr/>
        </p:nvSpPr>
        <p:spPr>
          <a:xfrm>
            <a:off x="168107" y="1371741"/>
            <a:ext cx="636928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Vertical displacement amplitude spectral density</a:t>
            </a:r>
          </a:p>
        </p:txBody>
      </p:sp>
    </p:spTree>
    <p:extLst>
      <p:ext uri="{BB962C8B-B14F-4D97-AF65-F5344CB8AC3E}">
        <p14:creationId xmlns:p14="http://schemas.microsoft.com/office/powerpoint/2010/main" val="2001018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03BD0-63AD-2F43-8314-804F607E4E14}"/>
              </a:ext>
            </a:extLst>
          </p:cNvPr>
          <p:cNvSpPr/>
          <p:nvPr/>
        </p:nvSpPr>
        <p:spPr>
          <a:xfrm>
            <a:off x="-10886" y="-10886"/>
            <a:ext cx="12198096" cy="914400"/>
          </a:xfrm>
          <a:prstGeom prst="rect">
            <a:avLst/>
          </a:prstGeom>
          <a:solidFill>
            <a:srgbClr val="003C7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00D1F6-63B6-704E-BA53-6E640B79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-10885"/>
            <a:ext cx="10515600" cy="9144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GGN statistics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5B9E198E-10A0-C341-88D9-C9A75CC33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977" y="6176963"/>
            <a:ext cx="2360141" cy="596479"/>
          </a:xfrm>
          <a:prstGeom prst="rect">
            <a:avLst/>
          </a:prstGeo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7C808D0B-1439-14DA-0F05-F959E99A4F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52650" y="1912164"/>
            <a:ext cx="7886700" cy="952500"/>
          </a:xfrm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E918EBD2-7560-58FE-2109-621911480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700" y="2822164"/>
            <a:ext cx="3276600" cy="800100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2C301308-3F85-386D-7B64-895A8A74CA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5105" y="5499079"/>
            <a:ext cx="6045200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FF93AF-32A1-E960-BF49-885464A2B3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4100" y="3929015"/>
            <a:ext cx="7543800" cy="9017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A020B12-4B9A-56DA-357A-39C36833742B}"/>
              </a:ext>
            </a:extLst>
          </p:cNvPr>
          <p:cNvSpPr txBox="1"/>
          <p:nvPr/>
        </p:nvSpPr>
        <p:spPr>
          <a:xfrm>
            <a:off x="331257" y="1160762"/>
            <a:ext cx="6349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Calculated via semi-classical perturbative analysis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E5BE3A-AA0A-6AC0-D296-A4F5B63068C8}"/>
              </a:ext>
            </a:extLst>
          </p:cNvPr>
          <p:cNvSpPr txBox="1"/>
          <p:nvPr/>
        </p:nvSpPr>
        <p:spPr>
          <a:xfrm>
            <a:off x="2152650" y="5137466"/>
            <a:ext cx="262687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Characteristic length scale</a:t>
            </a:r>
          </a:p>
        </p:txBody>
      </p:sp>
    </p:spTree>
    <p:extLst>
      <p:ext uri="{BB962C8B-B14F-4D97-AF65-F5344CB8AC3E}">
        <p14:creationId xmlns:p14="http://schemas.microsoft.com/office/powerpoint/2010/main" val="947734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mbridge" id="{ADEE26E9-35F2-FE40-8AB0-91197C3F50E3}" vid="{5838A4FA-84AA-4F4F-8450-223EF830CE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368</TotalTime>
  <Words>304</Words>
  <Application>Microsoft Macintosh PowerPoint</Application>
  <PresentationFormat>Widescreen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Lucida Grande</vt:lpstr>
      <vt:lpstr>Office Theme</vt:lpstr>
      <vt:lpstr>Ultralight Dark Matter Searches in Gravity Gradient Noise Background</vt:lpstr>
      <vt:lpstr>Outline</vt:lpstr>
      <vt:lpstr>Background</vt:lpstr>
      <vt:lpstr>Atom multi-gradiometry</vt:lpstr>
      <vt:lpstr>Signals and noise</vt:lpstr>
      <vt:lpstr>ULDM signal and statistics</vt:lpstr>
      <vt:lpstr>ULDM signal and statistics</vt:lpstr>
      <vt:lpstr>GGN</vt:lpstr>
      <vt:lpstr>GGN statistics</vt:lpstr>
      <vt:lpstr>Test statistic</vt:lpstr>
      <vt:lpstr>Configuration parameters</vt:lpstr>
      <vt:lpstr>DM sensitivity and exclusion limits</vt:lpstr>
      <vt:lpstr>Configurations and site dependence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Ultralight Dark Matter Searches in Gravity Gradient Noise Background</dc:title>
  <dc:creator>Jeremiah Mitchell</dc:creator>
  <cp:lastModifiedBy>Jeremiah Mitchell</cp:lastModifiedBy>
  <cp:revision>18</cp:revision>
  <dcterms:created xsi:type="dcterms:W3CDTF">2022-11-09T11:51:14Z</dcterms:created>
  <dcterms:modified xsi:type="dcterms:W3CDTF">2022-11-09T17:59:32Z</dcterms:modified>
</cp:coreProperties>
</file>