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4" r:id="rId2"/>
    <p:sldId id="284" r:id="rId3"/>
    <p:sldId id="301" r:id="rId4"/>
    <p:sldId id="305" r:id="rId5"/>
    <p:sldId id="306" r:id="rId6"/>
    <p:sldId id="309" r:id="rId7"/>
    <p:sldId id="307" r:id="rId8"/>
    <p:sldId id="308" r:id="rId9"/>
    <p:sldId id="208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8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AC0AF-04F6-46EA-A12C-7567CA55B82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E8A5E-66A0-49BD-A75E-3E6DC811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4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7D7B1-B0B0-4508-8B83-F369E9764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6DDB89-4762-4421-98F7-43309A209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C4E4B-40D5-4C22-B5A3-E17A8B89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8F9C-5784-48CF-B880-47DCD2C3FBE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0DEA3-EEA7-4C2C-911D-D931A325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B7853-2758-4E30-A4F6-371A8F7B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C65B4-CD3F-461A-87B0-9C6C38DD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1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767AA-17A5-4E07-8E29-C4E528CF3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CC1362-6C46-40FA-956B-AD4D1A32C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4F08A-924A-4EC3-85EE-735A663B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8F9C-5784-48CF-B880-47DCD2C3FBE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B1898-540E-403A-8300-232B991F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30918-5E09-43F0-952B-90E8CD6E4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C65B4-CD3F-461A-87B0-9C6C38DD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63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FB1C1-ABF7-4299-BB2F-A190F04DF2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4BF12-F4CF-47CE-B456-9EE759191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945D4-FBE2-423F-A161-D076A97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8F9C-5784-48CF-B880-47DCD2C3FBE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35B47-C6B3-4E30-A8C3-F38087B41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736C9-ACC1-4F6A-8A41-1FD48601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C65B4-CD3F-461A-87B0-9C6C38DD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5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63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11/18/2022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752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11/18/2022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865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183E-D107-41E1-9C89-8CAB542A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FDA99-5AD7-4BF5-95E7-358C3D9B3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2FB18-4745-44E2-BFF7-ABF460C2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8F9C-5784-48CF-B880-47DCD2C3FBE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6A63F-FE8B-46E9-8948-96490C51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E0BAA-0290-4E0B-BE00-3D5F4C4A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C65B4-CD3F-461A-87B0-9C6C38DD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9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6E12-768E-41C4-A2C7-DC1C522DE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D9D37-820A-4862-AF2D-C95E023BD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F134-A912-43EF-A31B-ED9C8011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8F9C-5784-48CF-B880-47DCD2C3FBE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662BA-FFD7-46E6-BCD2-7A98FD81C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A91B-E18B-49DA-AF88-A2DE330D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C65B4-CD3F-461A-87B0-9C6C38DD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5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9FBD-B8BC-4943-90E7-1CC1F01B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B6C25-98C1-45B1-9675-70A5C868F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DC791-D057-4355-A931-02B75D641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5BC20-EDEC-4368-9D5F-EA592A9A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8F9C-5784-48CF-B880-47DCD2C3FBE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1C16B-3B58-4502-82C2-796A1934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0C1D-FF70-4333-88E7-88EB455C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C65B4-CD3F-461A-87B0-9C6C38DD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4BFFD-F59F-44CA-8E88-9235A5D0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ED9BE-E0ED-43F9-84C1-6BEF4E145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7E88F-3FE8-4E75-8916-8CEC5CD9A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8910A4-541B-45A3-8A94-43E0E29B8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090A8C-95E9-45D0-B5DF-91D144721F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EBE1F-006A-4AA0-A143-CBEE98F6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8F9C-5784-48CF-B880-47DCD2C3FBE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0528ED-7000-4E4A-AADE-395D10A5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C095BE-4DA3-4ED2-A7B3-466A8B4A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C65B4-CD3F-461A-87B0-9C6C38DD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4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F8636-CCF1-496D-AF05-E76D5656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B1C42-8B55-4BEE-A7C5-305206E2E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8F9C-5784-48CF-B880-47DCD2C3FBE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A5AC9-0EDC-4E02-A35B-77964CCCF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D2102-EF25-420B-899C-C688EBE2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C65B4-CD3F-461A-87B0-9C6C38DD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7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67F508-8F44-4591-8614-7F12735BC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8F9C-5784-48CF-B880-47DCD2C3FBE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159F17-1C42-4EE3-A9C5-5611D577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2318B-2677-4392-ADE1-F2905FEA7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C65B4-CD3F-461A-87B0-9C6C38DD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6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83465-2101-4C87-A5AD-43488DEB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2A842-800D-45B2-8734-7A1D82177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0B961-D5AD-4384-8DAD-DFC8CB3E6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78C75-D09C-4601-A392-8833F8D6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8F9C-5784-48CF-B880-47DCD2C3FBE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49ADB-9406-4C74-8D50-6DA52CFC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45DCA-8152-46EF-A0BE-AD27D764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C65B4-CD3F-461A-87B0-9C6C38DD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73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FDE8-8E14-4C9A-AD93-B963AFB4F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2480B1-CB20-4D70-B886-D750243B4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8DAA1-2A8C-4AC4-88BB-1EBBEAEE4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9B908-6B07-41EA-92C1-4187674D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8F9C-5784-48CF-B880-47DCD2C3FBE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FB576-5074-40DE-8E98-9CD07043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DCA51-DBE6-4704-A7C2-56AB49D9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C65B4-CD3F-461A-87B0-9C6C38DD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6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DD0B9A-0566-4A70-8239-522E9328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C0FA0-0920-49D8-BC8E-59664D5CE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90D71-B4B0-479C-B471-A5E565B00A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B8F9C-5784-48CF-B880-47DCD2C3FBE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2CB0C-6EB1-4404-A8FF-7BA6FB146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C45D6-7EE2-480F-8339-E93923538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C65B4-CD3F-461A-87B0-9C6C38DD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0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POWER SUPPLY SPECIFICATION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5286" y="5132448"/>
            <a:ext cx="11332308" cy="1247725"/>
          </a:xfrm>
        </p:spPr>
        <p:txBody>
          <a:bodyPr/>
          <a:lstStyle/>
          <a:p>
            <a:r>
              <a:rPr lang="en-US" sz="1867" dirty="0"/>
              <a:t>Xingchen Alex Yuan	</a:t>
            </a:r>
          </a:p>
          <a:p>
            <a:r>
              <a:rPr lang="en-US" sz="1867" dirty="0"/>
              <a:t>Workshop on User Interface, SC Cable Test Facility at Fermilab</a:t>
            </a:r>
          </a:p>
          <a:p>
            <a:r>
              <a:rPr lang="en-US" sz="1867" dirty="0"/>
              <a:t>11/21/2022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Basic Requirements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Two independent power systems, 24kA and 16kA each</a:t>
            </a:r>
          </a:p>
          <a:p>
            <a:pPr marL="1143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Output voltage is no less than 20V at PS terminals</a:t>
            </a:r>
          </a:p>
          <a:p>
            <a:pPr lvl="1" indent="-228600"/>
            <a:r>
              <a:rPr lang="en-US">
                <a:solidFill>
                  <a:schemeClr val="tx1"/>
                </a:solidFill>
              </a:rPr>
              <a:t>Decided by ramp rate, estimated bus resistance, and voltage drops at dump system</a:t>
            </a:r>
          </a:p>
          <a:p>
            <a:pPr marL="1143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To be installed by the HFVMTF pit in the Industrial Building #1, FNAL</a:t>
            </a:r>
          </a:p>
          <a:p>
            <a:pPr marL="1143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Loads range from 20µH to 120mH</a:t>
            </a:r>
          </a:p>
          <a:p>
            <a:pPr marL="1143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Does NOT operate continuously </a:t>
            </a:r>
          </a:p>
          <a:p>
            <a:pPr marL="1143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Switch mode, modularized power supplies</a:t>
            </a:r>
          </a:p>
          <a:p>
            <a:pPr lvl="1" indent="-228600"/>
            <a:r>
              <a:rPr lang="en-US">
                <a:solidFill>
                  <a:schemeClr val="tx1"/>
                </a:solidFill>
              </a:rPr>
              <a:t>Higher efficiency, smaller size</a:t>
            </a:r>
          </a:p>
          <a:p>
            <a:pPr lvl="1" indent="-228600"/>
            <a:r>
              <a:rPr lang="en-US">
                <a:solidFill>
                  <a:schemeClr val="tx1"/>
                </a:solidFill>
              </a:rPr>
              <a:t>Interchangeable; less down time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6399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DA7FA5-8EFC-1446-AFE1-777E21C38831}" type="datetime1">
              <a:rPr lang="en-US">
                <a:solidFill>
                  <a:srgbClr val="FFFFFF"/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11/20/2022</a:t>
            </a:fld>
            <a:endParaRPr lang="en-US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52511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Xingchen Alex Yuan | Power Supply Specification</a:t>
            </a:r>
            <a:endParaRPr lang="en-US" b="1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1898025-8B0C-4E12-93FB-8DBC87F0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System Diagram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41FD0C-1E1A-4F62-9388-CD8B767AD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4" r="1153" b="2"/>
          <a:stretch/>
        </p:blipFill>
        <p:spPr bwMode="auto">
          <a:xfrm>
            <a:off x="1825082" y="1675227"/>
            <a:ext cx="7486760" cy="4394199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61A5424-FC6B-7D40-9CCA-D4943130EBC5}" type="datetime1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11/18/2022</a:t>
            </a:fld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Xingchen Alex Yuan | Power Supply Specification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3" name="Picture 12" descr="A picture containing text, indoor, cluttered, several&#10;&#10;Description automatically generated">
            <a:extLst>
              <a:ext uri="{FF2B5EF4-FFF2-40B4-BE49-F238E27FC236}">
                <a16:creationId xmlns:a16="http://schemas.microsoft.com/office/drawing/2014/main" id="{E6AF2002-09B9-41D7-A73D-586D6201C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0623" y="521309"/>
            <a:ext cx="3294186" cy="2521195"/>
          </a:xfrm>
          <a:prstGeom prst="rect">
            <a:avLst/>
          </a:prstGeom>
        </p:spPr>
      </p:pic>
      <p:pic>
        <p:nvPicPr>
          <p:cNvPr id="15" name="Picture 14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5C3C4F35-764B-42B8-BCBA-4CD0EA45F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3301" y="3943252"/>
            <a:ext cx="3218275" cy="2571750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DEF71080-707B-4794-8E66-39F797419035}"/>
              </a:ext>
            </a:extLst>
          </p:cNvPr>
          <p:cNvSpPr/>
          <p:nvPr/>
        </p:nvSpPr>
        <p:spPr>
          <a:xfrm rot="2725134">
            <a:off x="8349812" y="-251037"/>
            <a:ext cx="254877" cy="3197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C8075B0-5418-4FEA-8DD7-2E1481EB4613}"/>
              </a:ext>
            </a:extLst>
          </p:cNvPr>
          <p:cNvSpPr/>
          <p:nvPr/>
        </p:nvSpPr>
        <p:spPr>
          <a:xfrm rot="15528930">
            <a:off x="7617464" y="4868252"/>
            <a:ext cx="2707852" cy="1586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1898025-8B0C-4E12-93FB-8DBC87F0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System Diagram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61A5424-FC6B-7D40-9CCA-D4943130EBC5}" type="datetime1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11/18/2022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Xingchen Alex Yuan | Power Supply Specification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" name="Content Placeholder 4" descr="A picture containing area&#10;&#10;Description automatically generated">
            <a:extLst>
              <a:ext uri="{FF2B5EF4-FFF2-40B4-BE49-F238E27FC236}">
                <a16:creationId xmlns:a16="http://schemas.microsoft.com/office/drawing/2014/main" id="{A8F6FE5A-704C-4ACF-B69F-66612B8EA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>
          <a:xfrm>
            <a:off x="424543" y="346009"/>
            <a:ext cx="11277600" cy="5943600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02FC2221-BD11-4EC3-8C09-B4F56ABE511A}"/>
              </a:ext>
            </a:extLst>
          </p:cNvPr>
          <p:cNvSpPr/>
          <p:nvPr/>
        </p:nvSpPr>
        <p:spPr>
          <a:xfrm rot="189409">
            <a:off x="5275543" y="2431241"/>
            <a:ext cx="4186229" cy="1773136"/>
          </a:xfrm>
          <a:prstGeom prst="cube">
            <a:avLst>
              <a:gd name="adj" fmla="val 11002"/>
            </a:avLst>
          </a:prstGeom>
          <a:solidFill>
            <a:schemeClr val="accent5">
              <a:lumMod val="7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797AD34F-9193-4F7F-8013-0AE2914AA6DE}"/>
              </a:ext>
            </a:extLst>
          </p:cNvPr>
          <p:cNvSpPr/>
          <p:nvPr/>
        </p:nvSpPr>
        <p:spPr>
          <a:xfrm rot="21265717" flipH="1">
            <a:off x="1344208" y="3232084"/>
            <a:ext cx="1731183" cy="1437143"/>
          </a:xfrm>
          <a:prstGeom prst="cube">
            <a:avLst>
              <a:gd name="adj" fmla="val 5935"/>
            </a:avLst>
          </a:prstGeom>
          <a:solidFill>
            <a:srgbClr val="4472C4">
              <a:alpha val="6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9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1898025-8B0C-4E12-93FB-8DBC87F0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System Diagram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61A5424-FC6B-7D40-9CCA-D4943130EBC5}" type="datetime1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11/18/2022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Xingchen Alex Yuan | Power Supply Specification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2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790ACB7-5718-4433-BCC6-8103F19C4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>
          <a:xfrm>
            <a:off x="629958" y="383449"/>
            <a:ext cx="11064072" cy="58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32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1898025-8B0C-4E12-93FB-8DBC87F0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System Diagram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61A5424-FC6B-7D40-9CCA-D4943130EBC5}" type="datetime1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11/18/2022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Xingchen Alex Yuan | Power Supply Specification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4" name="Content Placeholder 6">
            <a:extLst>
              <a:ext uri="{FF2B5EF4-FFF2-40B4-BE49-F238E27FC236}">
                <a16:creationId xmlns:a16="http://schemas.microsoft.com/office/drawing/2014/main" id="{4597604A-98B8-4F97-A5F8-20DD1EC68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73" y="1059290"/>
            <a:ext cx="10193327" cy="473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466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1898025-8B0C-4E12-93FB-8DBC87F0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More Detailed Specification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61A5424-FC6B-7D40-9CCA-D4943130EBC5}" type="datetime1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11/18/2022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Xingchen Alex Yuan | Power Supply Specification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7120377-D762-4662-80D8-86BE51B99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672750"/>
              </p:ext>
            </p:extLst>
          </p:nvPr>
        </p:nvGraphicFramePr>
        <p:xfrm>
          <a:off x="803608" y="1675227"/>
          <a:ext cx="10584786" cy="4394201"/>
        </p:xfrm>
        <a:graphic>
          <a:graphicData uri="http://schemas.openxmlformats.org/drawingml/2006/table">
            <a:tbl>
              <a:tblPr firstRow="1" bandRow="1" bandCol="1">
                <a:noFill/>
              </a:tblPr>
              <a:tblGrid>
                <a:gridCol w="5341977">
                  <a:extLst>
                    <a:ext uri="{9D8B030D-6E8A-4147-A177-3AD203B41FA5}">
                      <a16:colId xmlns:a16="http://schemas.microsoft.com/office/drawing/2014/main" val="316082449"/>
                    </a:ext>
                  </a:extLst>
                </a:gridCol>
                <a:gridCol w="1266186">
                  <a:extLst>
                    <a:ext uri="{9D8B030D-6E8A-4147-A177-3AD203B41FA5}">
                      <a16:colId xmlns:a16="http://schemas.microsoft.com/office/drawing/2014/main" val="3190931636"/>
                    </a:ext>
                  </a:extLst>
                </a:gridCol>
                <a:gridCol w="3976623">
                  <a:extLst>
                    <a:ext uri="{9D8B030D-6E8A-4147-A177-3AD203B41FA5}">
                      <a16:colId xmlns:a16="http://schemas.microsoft.com/office/drawing/2014/main" val="4193995033"/>
                    </a:ext>
                  </a:extLst>
                </a:gridCol>
              </a:tblGrid>
              <a:tr h="721582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100" b="0" cap="none" spc="6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100" b="0" cap="none" spc="6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Specification</a:t>
                      </a:r>
                      <a:br>
                        <a:rPr lang="en-US" sz="2100" b="0" cap="none" spc="6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2100" b="0" cap="none" spc="6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127029" marR="127029" marT="12116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100" b="0" cap="none" spc="6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100" b="0" cap="none" spc="6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Value</a:t>
                      </a:r>
                    </a:p>
                  </a:txBody>
                  <a:tcPr marL="127029" marR="127029" marT="12116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09741"/>
                  </a:ext>
                </a:extLst>
              </a:tr>
              <a:tr h="52359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Input Voltage</a:t>
                      </a:r>
                    </a:p>
                  </a:txBody>
                  <a:tcPr marL="127029" marR="127029" marT="12116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480 VAC, 3P, 60 Hz</a:t>
                      </a:r>
                    </a:p>
                  </a:txBody>
                  <a:tcPr marL="127029" marR="127029" marT="12116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865638"/>
                  </a:ext>
                </a:extLst>
              </a:tr>
              <a:tr h="45010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Output Voltage</a:t>
                      </a:r>
                    </a:p>
                  </a:txBody>
                  <a:tcPr marL="127029" marR="127029" marT="12116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&gt;20 V</a:t>
                      </a:r>
                    </a:p>
                  </a:txBody>
                  <a:tcPr marL="127029" marR="127029" marT="12116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042784"/>
                  </a:ext>
                </a:extLst>
              </a:tr>
              <a:tr h="269891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Output Currents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Power Supply Units Cooling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Efficiency for 50 plus % Load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Voltage Regulation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Voltage Regulation Bandwidth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Voltage Ripple (from 20Hz to 300kHz)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Current imbalance among PS units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Control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Footprint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Safety components </a:t>
                      </a:r>
                    </a:p>
                  </a:txBody>
                  <a:tcPr marL="127029" marR="127029" marT="12116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 and 16 kA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Water Cooling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&gt;80%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&lt;±0.5%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&gt;50 Hz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0.2%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&lt;10%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Local/Remote</a:t>
                      </a: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&lt;200 </a:t>
                      </a:r>
                      <a:r>
                        <a:rPr lang="en-US" sz="1900" cap="non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sft</a:t>
                      </a:r>
                      <a:endParaRPr lang="en-US" sz="19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Fail safe; NTRL rated</a:t>
                      </a:r>
                    </a:p>
                  </a:txBody>
                  <a:tcPr marL="127029" marR="127029" marT="12116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42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98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1898025-8B0C-4E12-93FB-8DBC87F0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Current Status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19580B-EF0D-419F-9C8D-ED219BA12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sz="2000">
                <a:solidFill>
                  <a:schemeClr val="tx1"/>
                </a:solidFill>
              </a:rPr>
              <a:t>We are in the third-round bid</a:t>
            </a:r>
          </a:p>
          <a:p>
            <a:pPr marL="878397" lvl="2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Currently 3 leading bidders</a:t>
            </a:r>
          </a:p>
          <a:p>
            <a:pPr marL="878397" lvl="2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Technical review on-going</a:t>
            </a:r>
          </a:p>
          <a:p>
            <a:pPr marL="433907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Vendor selection in a month or so</a:t>
            </a:r>
          </a:p>
          <a:p>
            <a:pPr marL="433907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Average delivery time ~50 weeks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A743D-767A-4639-965D-E310AD90A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4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89560" y="6492240"/>
            <a:ext cx="29918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61A5424-FC6B-7D40-9CCA-D4943130EBC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85810" y="6492240"/>
            <a:ext cx="30508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1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Xingchen Alex Yuan | Power Supply Specification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85070" y="6492240"/>
            <a:ext cx="10557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5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1898025-8B0C-4E12-93FB-8DBC87F0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19580B-EF0D-419F-9C8D-ED219BA12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dirty="0">
                <a:solidFill>
                  <a:schemeClr val="tx1"/>
                </a:solidFill>
              </a:rPr>
              <a:t>We specified a 24kA and a 16kA power systems for bids, with detailed electrical and mechanical requirements.</a:t>
            </a:r>
          </a:p>
          <a:p>
            <a:pPr marL="30691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Switch mode power supplies to be installed by the HFVMTF at Fermilab Test Facility</a:t>
            </a:r>
          </a:p>
          <a:p>
            <a:pPr marL="30691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bid process is on-going.</a:t>
            </a:r>
          </a:p>
          <a:p>
            <a:pPr marL="30691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Expect to have power supplies built and shipped in 12-15 months.</a:t>
            </a:r>
          </a:p>
          <a:p>
            <a:pPr marL="30691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We had experience commissioning similar power systems at the Magnet Test Facility in Fermilab.</a:t>
            </a:r>
          </a:p>
          <a:p>
            <a:pPr marL="30691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6399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61A5424-FC6B-7D40-9CCA-D4943130EBC5}" type="datetime1">
              <a:rPr lang="en-US">
                <a:solidFill>
                  <a:srgbClr val="FFFFFF"/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11/20/2022</a:t>
            </a:fld>
            <a:endParaRPr lang="en-US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52511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Xingchen Alex Yuan | Power Supply Specification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769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6093</TotalTime>
  <Words>359</Words>
  <Application>Microsoft Office PowerPoint</Application>
  <PresentationFormat>Widescreen</PresentationFormat>
  <Paragraphs>105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Basic Requirements</vt:lpstr>
      <vt:lpstr>System Diagram</vt:lpstr>
      <vt:lpstr>System Diagram</vt:lpstr>
      <vt:lpstr>System Diagram</vt:lpstr>
      <vt:lpstr>System Diagram</vt:lpstr>
      <vt:lpstr>More Detailed Specification</vt:lpstr>
      <vt:lpstr>Current Status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Systems Specification</dc:title>
  <dc:creator>Xingchen A Yuan</dc:creator>
  <cp:lastModifiedBy>Xingchen A Yuan</cp:lastModifiedBy>
  <cp:revision>18</cp:revision>
  <dcterms:created xsi:type="dcterms:W3CDTF">2022-11-16T19:45:42Z</dcterms:created>
  <dcterms:modified xsi:type="dcterms:W3CDTF">2022-11-21T01:19:38Z</dcterms:modified>
</cp:coreProperties>
</file>