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54" r:id="rId5"/>
    <p:sldMasterId id="2147484166" r:id="rId6"/>
    <p:sldMasterId id="2147484192" r:id="rId7"/>
  </p:sldMasterIdLst>
  <p:notesMasterIdLst>
    <p:notesMasterId r:id="rId35"/>
  </p:notesMasterIdLst>
  <p:handoutMasterIdLst>
    <p:handoutMasterId r:id="rId36"/>
  </p:handoutMasterIdLst>
  <p:sldIdLst>
    <p:sldId id="2306" r:id="rId8"/>
    <p:sldId id="2334" r:id="rId9"/>
    <p:sldId id="2351" r:id="rId10"/>
    <p:sldId id="2344" r:id="rId11"/>
    <p:sldId id="2350" r:id="rId12"/>
    <p:sldId id="2367" r:id="rId13"/>
    <p:sldId id="2365" r:id="rId14"/>
    <p:sldId id="2366" r:id="rId15"/>
    <p:sldId id="2342" r:id="rId16"/>
    <p:sldId id="2343" r:id="rId17"/>
    <p:sldId id="2348" r:id="rId18"/>
    <p:sldId id="2336" r:id="rId19"/>
    <p:sldId id="2341" r:id="rId20"/>
    <p:sldId id="2340" r:id="rId21"/>
    <p:sldId id="2346" r:id="rId22"/>
    <p:sldId id="2352" r:id="rId23"/>
    <p:sldId id="2353" r:id="rId24"/>
    <p:sldId id="2354" r:id="rId25"/>
    <p:sldId id="2355" r:id="rId26"/>
    <p:sldId id="2356" r:id="rId27"/>
    <p:sldId id="2357" r:id="rId28"/>
    <p:sldId id="2358" r:id="rId29"/>
    <p:sldId id="2359" r:id="rId30"/>
    <p:sldId id="2360" r:id="rId31"/>
    <p:sldId id="2361" r:id="rId32"/>
    <p:sldId id="2362" r:id="rId33"/>
    <p:sldId id="2363" r:id="rId34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3FFDB23-A5A2-4AE2-BF69-FFE4983F7512}">
          <p14:sldIdLst>
            <p14:sldId id="2306"/>
            <p14:sldId id="2334"/>
            <p14:sldId id="2351"/>
            <p14:sldId id="2344"/>
            <p14:sldId id="2350"/>
            <p14:sldId id="2367"/>
            <p14:sldId id="2365"/>
            <p14:sldId id="2366"/>
            <p14:sldId id="2342"/>
            <p14:sldId id="2343"/>
            <p14:sldId id="2348"/>
            <p14:sldId id="2336"/>
            <p14:sldId id="2341"/>
            <p14:sldId id="2340"/>
            <p14:sldId id="2346"/>
            <p14:sldId id="2352"/>
            <p14:sldId id="2353"/>
            <p14:sldId id="2354"/>
            <p14:sldId id="2355"/>
            <p14:sldId id="2356"/>
            <p14:sldId id="2357"/>
            <p14:sldId id="2358"/>
            <p14:sldId id="2359"/>
            <p14:sldId id="2360"/>
            <p14:sldId id="2361"/>
            <p14:sldId id="2362"/>
            <p14:sldId id="23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142" userDrawn="1">
          <p15:clr>
            <a:srgbClr val="A4A3A4"/>
          </p15:clr>
        </p15:guide>
        <p15:guide id="2" orient="horz" pos="4027" userDrawn="1">
          <p15:clr>
            <a:srgbClr val="A4A3A4"/>
          </p15:clr>
        </p15:guide>
        <p15:guide id="3" orient="horz" pos="1698" userDrawn="1">
          <p15:clr>
            <a:srgbClr val="A4A3A4"/>
          </p15:clr>
        </p15:guide>
        <p15:guide id="4" orient="horz" pos="152" userDrawn="1">
          <p15:clr>
            <a:srgbClr val="A4A3A4"/>
          </p15:clr>
        </p15:guide>
        <p15:guide id="5" orient="horz" pos="2790" userDrawn="1">
          <p15:clr>
            <a:srgbClr val="A4A3A4"/>
          </p15:clr>
        </p15:guide>
        <p15:guide id="6" orient="horz" pos="604" userDrawn="1">
          <p15:clr>
            <a:srgbClr val="A4A3A4"/>
          </p15:clr>
        </p15:guide>
        <p15:guide id="7" pos="7488" userDrawn="1">
          <p15:clr>
            <a:srgbClr val="A4A3A4"/>
          </p15:clr>
        </p15:guide>
        <p15:guide id="8" pos="181" userDrawn="1">
          <p15:clr>
            <a:srgbClr val="A4A3A4"/>
          </p15:clr>
        </p15:guide>
        <p15:guide id="9" pos="785" userDrawn="1">
          <p15:clr>
            <a:srgbClr val="A4A3A4"/>
          </p15:clr>
        </p15:guide>
        <p15:guide id="10" pos="5937" userDrawn="1">
          <p15:clr>
            <a:srgbClr val="A4A3A4"/>
          </p15:clr>
        </p15:guide>
        <p15:guide id="11" pos="6884" userDrawn="1">
          <p15:clr>
            <a:srgbClr val="A4A3A4"/>
          </p15:clr>
        </p15:guide>
        <p15:guide id="12" pos="6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 Merminga x 35983N" initials="LMx3" lastIdx="1" clrIdx="0">
    <p:extLst>
      <p:ext uri="{19B8F6BF-5375-455C-9EA6-DF929625EA0E}">
        <p15:presenceInfo xmlns:p15="http://schemas.microsoft.com/office/powerpoint/2012/main" userId="S-1-5-21-1644491937-1202660629-839522115-70235" providerId="AD"/>
      </p:ext>
    </p:extLst>
  </p:cmAuthor>
  <p:cmAuthor id="2" name="Lia Merminga" initials="LM" lastIdx="1" clrIdx="1">
    <p:extLst>
      <p:ext uri="{19B8F6BF-5375-455C-9EA6-DF929625EA0E}">
        <p15:presenceInfo xmlns:p15="http://schemas.microsoft.com/office/powerpoint/2012/main" userId="S::merminga@services.fnal.gov::37f97f97-644d-4887-82c0-21f926b4c276" providerId="AD"/>
      </p:ext>
    </p:extLst>
  </p:cmAuthor>
  <p:cmAuthor id="3" name="Marc L Kaducak" initials="MLK" lastIdx="10" clrIdx="2">
    <p:extLst>
      <p:ext uri="{19B8F6BF-5375-455C-9EA6-DF929625EA0E}">
        <p15:presenceInfo xmlns:p15="http://schemas.microsoft.com/office/powerpoint/2012/main" userId="S::mkaducak@services.fnal.gov::fd7db0a2-3cc4-43c8-8fdd-807e73ab72a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404040"/>
    <a:srgbClr val="4E4E4E"/>
    <a:srgbClr val="63666A"/>
    <a:srgbClr val="505050"/>
    <a:srgbClr val="50504E"/>
    <a:srgbClr val="004C97"/>
    <a:srgbClr val="A7A8AA"/>
    <a:srgbClr val="99D6E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53" autoAdjust="0"/>
    <p:restoredTop sz="87500" autoAdjust="0"/>
  </p:normalViewPr>
  <p:slideViewPr>
    <p:cSldViewPr snapToGrid="0" snapToObjects="1" showGuides="1">
      <p:cViewPr varScale="1">
        <p:scale>
          <a:sx n="87" d="100"/>
          <a:sy n="87" d="100"/>
        </p:scale>
        <p:origin x="331" y="65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7488"/>
        <p:guide pos="181"/>
        <p:guide pos="785"/>
        <p:guide pos="5937"/>
        <p:guide pos="6884"/>
        <p:guide pos="617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23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71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85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44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89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92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89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20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28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44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4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8107060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-1"/>
            <a:ext cx="12192001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" name="Picture 2" descr="A view of a city&#10;&#10;Description automatically generated">
            <a:extLst>
              <a:ext uri="{FF2B5EF4-FFF2-40B4-BE49-F238E27FC236}">
                <a16:creationId xmlns:a16="http://schemas.microsoft.com/office/drawing/2014/main" id="{E19ACA47-E1C9-D14E-A205-8CB25298F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171" b="18952"/>
          <a:stretch/>
        </p:blipFill>
        <p:spPr>
          <a:xfrm>
            <a:off x="-1" y="896935"/>
            <a:ext cx="12192001" cy="3336828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8107061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B522AF-9EFE-4D25-8693-FAF51B05263F}"/>
              </a:ext>
            </a:extLst>
          </p:cNvPr>
          <p:cNvSpPr txBox="1"/>
          <p:nvPr userDrawn="1"/>
        </p:nvSpPr>
        <p:spPr>
          <a:xfrm>
            <a:off x="8562963" y="4817049"/>
            <a:ext cx="342773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4BD724-1E80-4878-9472-027E28C6A7C2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0220" y="6275566"/>
            <a:ext cx="338328" cy="210312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872EFF9-AFDE-445C-A3D7-86893885A566}"/>
              </a:ext>
            </a:extLst>
          </p:cNvPr>
          <p:cNvSpPr/>
          <p:nvPr userDrawn="1"/>
        </p:nvSpPr>
        <p:spPr>
          <a:xfrm>
            <a:off x="11334367" y="5522386"/>
            <a:ext cx="320040" cy="210312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A44023-1640-4E23-9B6C-B21D51AC203C}"/>
              </a:ext>
            </a:extLst>
          </p:cNvPr>
          <p:cNvSpPr/>
          <p:nvPr userDrawn="1"/>
        </p:nvSpPr>
        <p:spPr>
          <a:xfrm>
            <a:off x="11334365" y="5263975"/>
            <a:ext cx="320040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91944F-4C95-403D-B21A-07CBC836EB9E}"/>
              </a:ext>
            </a:extLst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33761" y="5025543"/>
            <a:ext cx="402336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EF24C8-38C3-451F-AE2C-C52B4B0C3DF9}"/>
              </a:ext>
            </a:extLst>
          </p:cNvPr>
          <p:cNvSpPr/>
          <p:nvPr userDrawn="1"/>
        </p:nvSpPr>
        <p:spPr>
          <a:xfrm>
            <a:off x="11334367" y="5777336"/>
            <a:ext cx="420624" cy="21031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4FF91A-2A51-4F15-9737-050781425D07}"/>
              </a:ext>
            </a:extLst>
          </p:cNvPr>
          <p:cNvSpPr/>
          <p:nvPr userDrawn="1"/>
        </p:nvSpPr>
        <p:spPr>
          <a:xfrm>
            <a:off x="11333761" y="6024723"/>
            <a:ext cx="320040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3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F00CD-44CB-48BB-BD23-6E74E412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11/30/22-12/1/22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78005-5077-434A-80CA-8C55A16B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Building Infrastructure | PIP-II BTL Workshop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ED4E1-1604-44D5-A698-639A0CF5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5" y="6548497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36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11/30/22-12/1/22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1" y="654820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5F9652E-0045-4B51-A24C-BDFA0BB3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Building Infrastructure | PIP-II BTL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0846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5783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11/30/22-12/1/22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304800" y="6548205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BB7ACA4-80DC-41DD-B0E8-371B4DD0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Building Infrastructure | PIP-II BTL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83476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11/30/22-12/1/22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548497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7E161075-3224-4010-ABDA-A5185F35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Building Infrastructure | PIP-II BTL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88803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11/30/22-12/1/22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96333" y="6551292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A471088-6F95-4269-9C96-59C7FA66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Building Infrastructure | PIP-II BTL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34523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11/30/22-12/1/22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545704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9E8766BF-8751-4DD6-9C06-35A200CCD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Building Infrastructure | PIP-II BTL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0194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843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8107060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-1"/>
            <a:ext cx="12192001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" name="Picture 2" descr="A view of a city&#10;&#10;Description automatically generated">
            <a:extLst>
              <a:ext uri="{FF2B5EF4-FFF2-40B4-BE49-F238E27FC236}">
                <a16:creationId xmlns:a16="http://schemas.microsoft.com/office/drawing/2014/main" id="{E19ACA47-E1C9-D14E-A205-8CB25298F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171" b="18952"/>
          <a:stretch/>
        </p:blipFill>
        <p:spPr>
          <a:xfrm>
            <a:off x="-1" y="896935"/>
            <a:ext cx="12192001" cy="3336828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8107061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B522AF-9EFE-4D25-8693-FAF51B05263F}"/>
              </a:ext>
            </a:extLst>
          </p:cNvPr>
          <p:cNvSpPr txBox="1"/>
          <p:nvPr userDrawn="1"/>
        </p:nvSpPr>
        <p:spPr>
          <a:xfrm>
            <a:off x="8562963" y="4817049"/>
            <a:ext cx="342773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4BD724-1E80-4878-9472-027E28C6A7C2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0220" y="6275566"/>
            <a:ext cx="338328" cy="210312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872EFF9-AFDE-445C-A3D7-86893885A566}"/>
              </a:ext>
            </a:extLst>
          </p:cNvPr>
          <p:cNvSpPr/>
          <p:nvPr userDrawn="1"/>
        </p:nvSpPr>
        <p:spPr>
          <a:xfrm>
            <a:off x="11334367" y="5522386"/>
            <a:ext cx="320040" cy="210312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A44023-1640-4E23-9B6C-B21D51AC203C}"/>
              </a:ext>
            </a:extLst>
          </p:cNvPr>
          <p:cNvSpPr/>
          <p:nvPr userDrawn="1"/>
        </p:nvSpPr>
        <p:spPr>
          <a:xfrm>
            <a:off x="11334365" y="5263975"/>
            <a:ext cx="320040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91944F-4C95-403D-B21A-07CBC836EB9E}"/>
              </a:ext>
            </a:extLst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33761" y="5025543"/>
            <a:ext cx="402336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EF24C8-38C3-451F-AE2C-C52B4B0C3DF9}"/>
              </a:ext>
            </a:extLst>
          </p:cNvPr>
          <p:cNvSpPr/>
          <p:nvPr userDrawn="1"/>
        </p:nvSpPr>
        <p:spPr>
          <a:xfrm>
            <a:off x="11334367" y="5777336"/>
            <a:ext cx="420624" cy="21031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4FF91A-2A51-4F15-9737-050781425D07}"/>
              </a:ext>
            </a:extLst>
          </p:cNvPr>
          <p:cNvSpPr/>
          <p:nvPr userDrawn="1"/>
        </p:nvSpPr>
        <p:spPr>
          <a:xfrm>
            <a:off x="11333761" y="6024723"/>
            <a:ext cx="320040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51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F00CD-44CB-48BB-BD23-6E74E412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11/30/22-12/1/22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78005-5077-434A-80CA-8C55A16B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Building Infrastructure | PIP-II BTL Workshop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ED4E1-1604-44D5-A698-639A0CF5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5" y="6548497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334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11/30/22-12/1/22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1" y="654820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5F9652E-0045-4B51-A24C-BDFA0BB3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Building Infrastructure | PIP-II BTL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266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F00CD-44CB-48BB-BD23-6E74E412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11/30/22-12/1/22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78005-5077-434A-80CA-8C55A16B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Building Infrastructure | PIP-II BTL Workshop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ED4E1-1604-44D5-A698-639A0CF5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5" y="6548497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16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5783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11/30/22-12/1/22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304800" y="6548205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BB7ACA4-80DC-41DD-B0E8-371B4DD0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Building Infrastructure | PIP-II BTL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88814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11/30/22-12/1/22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548497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7E161075-3224-4010-ABDA-A5185F35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Building Infrastructure | PIP-II BTL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9843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11/30/22-12/1/22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96333" y="6551292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A471088-6F95-4269-9C96-59C7FA66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Building Infrastructure | PIP-II BTL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86247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11/30/22-12/1/22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545704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9E8766BF-8751-4DD6-9C06-35A200CCD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Building Infrastructure | PIP-II BTL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3236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6569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2" y="1043047"/>
            <a:ext cx="11563351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349" indent="-228594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45704"/>
            <a:ext cx="90850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11/30/22-12/1/22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2" y="6549719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ADC4382-72A1-41B3-A521-95A1D1500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Building Infrastructure | PIP-II BTL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6327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29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11/30/22-12/1/22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Building Infrastructure | PIP-II BTL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F1F8-2C19-844E-872F-4EA4CAA18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2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7CD241-2D74-8E44-874E-E23941207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11/30/22-12/1/22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1E7E60-6777-9744-AF3B-8E54451D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Building Infrastructure | PIP-II BTL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6D7A4-8018-EC4D-ACB0-F62ABC84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F935-2E88-4F40-8538-6CF52ADDF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826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9363" y="6488431"/>
            <a:ext cx="6965878" cy="187325"/>
          </a:xfrm>
        </p:spPr>
        <p:txBody>
          <a:bodyPr/>
          <a:lstStyle/>
          <a:p>
            <a:pPr>
              <a:defRPr/>
            </a:pPr>
            <a:r>
              <a:rPr lang="en-US"/>
              <a:t>Building Infrastructure | PIP-II BTL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2352" y="6488431"/>
            <a:ext cx="700617" cy="187325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8FB8245-C0E1-4471-BB93-7EA3F3DC9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098169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11/30/22-12/1/22</a:t>
            </a:r>
          </a:p>
        </p:txBody>
      </p:sp>
    </p:spTree>
    <p:extLst>
      <p:ext uri="{BB962C8B-B14F-4D97-AF65-F5344CB8AC3E}">
        <p14:creationId xmlns:p14="http://schemas.microsoft.com/office/powerpoint/2010/main" val="1035760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11/30/22-12/1/22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1" y="654820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5F9652E-0045-4B51-A24C-BDFA0BB3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Building Infrastructure | PIP-II BTL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84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5783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11/30/22-12/1/22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304800" y="6548205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BB7ACA4-80DC-41DD-B0E8-371B4DD0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Building Infrastructure | PIP-II BTL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945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11/30/22-12/1/22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548497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7E161075-3224-4010-ABDA-A5185F35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Building Infrastructure | PIP-II BTL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440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11/30/22-12/1/22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96333" y="6551292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A471088-6F95-4269-9C96-59C7FA66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Building Infrastructure | PIP-II BTL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374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11/30/22-12/1/22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545704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9E8766BF-8751-4DD6-9C06-35A200CCD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Building Infrastructure | PIP-II BTL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612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879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8107060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-1"/>
            <a:ext cx="12192001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" name="Picture 2" descr="A view of a city&#10;&#10;Description automatically generated">
            <a:extLst>
              <a:ext uri="{FF2B5EF4-FFF2-40B4-BE49-F238E27FC236}">
                <a16:creationId xmlns:a16="http://schemas.microsoft.com/office/drawing/2014/main" id="{E19ACA47-E1C9-D14E-A205-8CB25298F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171" b="18952"/>
          <a:stretch/>
        </p:blipFill>
        <p:spPr>
          <a:xfrm>
            <a:off x="-1" y="896935"/>
            <a:ext cx="12192001" cy="3336828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8107061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B522AF-9EFE-4D25-8693-FAF51B05263F}"/>
              </a:ext>
            </a:extLst>
          </p:cNvPr>
          <p:cNvSpPr txBox="1"/>
          <p:nvPr userDrawn="1"/>
        </p:nvSpPr>
        <p:spPr>
          <a:xfrm>
            <a:off x="8562963" y="4817049"/>
            <a:ext cx="342773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4BD724-1E80-4878-9472-027E28C6A7C2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0220" y="6275566"/>
            <a:ext cx="338328" cy="210312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872EFF9-AFDE-445C-A3D7-86893885A566}"/>
              </a:ext>
            </a:extLst>
          </p:cNvPr>
          <p:cNvSpPr/>
          <p:nvPr userDrawn="1"/>
        </p:nvSpPr>
        <p:spPr>
          <a:xfrm>
            <a:off x="11334367" y="5522386"/>
            <a:ext cx="320040" cy="210312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A44023-1640-4E23-9B6C-B21D51AC203C}"/>
              </a:ext>
            </a:extLst>
          </p:cNvPr>
          <p:cNvSpPr/>
          <p:nvPr userDrawn="1"/>
        </p:nvSpPr>
        <p:spPr>
          <a:xfrm>
            <a:off x="11334365" y="5263975"/>
            <a:ext cx="320040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91944F-4C95-403D-B21A-07CBC836EB9E}"/>
              </a:ext>
            </a:extLst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33761" y="5025543"/>
            <a:ext cx="402336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EF24C8-38C3-451F-AE2C-C52B4B0C3DF9}"/>
              </a:ext>
            </a:extLst>
          </p:cNvPr>
          <p:cNvSpPr/>
          <p:nvPr userDrawn="1"/>
        </p:nvSpPr>
        <p:spPr>
          <a:xfrm>
            <a:off x="11334367" y="5777336"/>
            <a:ext cx="420624" cy="21031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4FF91A-2A51-4F15-9737-050781425D07}"/>
              </a:ext>
            </a:extLst>
          </p:cNvPr>
          <p:cNvSpPr/>
          <p:nvPr userDrawn="1"/>
        </p:nvSpPr>
        <p:spPr>
          <a:xfrm>
            <a:off x="11333761" y="6024723"/>
            <a:ext cx="320040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0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ctr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Building Infrastructure | PIP-II BTL Workshop</a:t>
            </a:r>
            <a:endParaRPr lang="en-US" b="1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 dirty="0"/>
          </a:p>
        </p:txBody>
      </p:sp>
      <p:cxnSp>
        <p:nvCxnSpPr>
          <p:cNvPr id="26" name="Straight Connector 25"/>
          <p:cNvCxnSpPr>
            <a:cxnSpLocks/>
          </p:cNvCxnSpPr>
          <p:nvPr userDrawn="1"/>
        </p:nvCxnSpPr>
        <p:spPr>
          <a:xfrm>
            <a:off x="296333" y="6466933"/>
            <a:ext cx="10605446" cy="13766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26EBA69-E27D-44CA-B366-5D4E7747094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070766" y="6229548"/>
            <a:ext cx="910723" cy="47477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0DBC688-4F30-40E8-BBB5-F107F1D3E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6" y="6545704"/>
            <a:ext cx="90850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11/30/22-12/1/22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246728A-CF4F-487F-8DEA-58E9F682B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2" y="6549719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1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4" r:id="rId8"/>
  </p:sldLayoutIdLst>
  <p:hf hd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ctr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Building Infrastructure | PIP-II BTL Workshop</a:t>
            </a:r>
            <a:endParaRPr lang="en-US" b="1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 dirty="0"/>
          </a:p>
        </p:txBody>
      </p:sp>
      <p:cxnSp>
        <p:nvCxnSpPr>
          <p:cNvPr id="26" name="Straight Connector 25"/>
          <p:cNvCxnSpPr>
            <a:cxnSpLocks/>
          </p:cNvCxnSpPr>
          <p:nvPr userDrawn="1"/>
        </p:nvCxnSpPr>
        <p:spPr>
          <a:xfrm>
            <a:off x="296333" y="6466933"/>
            <a:ext cx="10605446" cy="13766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26EBA69-E27D-44CA-B366-5D4E7747094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070766" y="6229548"/>
            <a:ext cx="910723" cy="47477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0DBC688-4F30-40E8-BBB5-F107F1D3E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6" y="6545704"/>
            <a:ext cx="90850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11/30/22-12/1/22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246728A-CF4F-487F-8DEA-58E9F682B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2" y="6549719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15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5" r:id="rId8"/>
  </p:sldLayoutIdLst>
  <p:hf hd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ctr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Building Infrastructure | PIP-II BTL Workshop</a:t>
            </a:r>
            <a:endParaRPr lang="en-US" b="1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 dirty="0"/>
          </a:p>
        </p:txBody>
      </p:sp>
      <p:cxnSp>
        <p:nvCxnSpPr>
          <p:cNvPr id="26" name="Straight Connector 25"/>
          <p:cNvCxnSpPr>
            <a:cxnSpLocks/>
          </p:cNvCxnSpPr>
          <p:nvPr userDrawn="1"/>
        </p:nvCxnSpPr>
        <p:spPr>
          <a:xfrm>
            <a:off x="296333" y="6466933"/>
            <a:ext cx="10605446" cy="13766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26EBA69-E27D-44CA-B366-5D4E7747094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070766" y="6229548"/>
            <a:ext cx="910723" cy="47477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0DBC688-4F30-40E8-BBB5-F107F1D3E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6" y="6545704"/>
            <a:ext cx="90850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11/30/22-12/1/22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246728A-CF4F-487F-8DEA-58E9F682B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2" y="6549719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6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  <p:sldLayoutId id="2147484204" r:id="rId12"/>
  </p:sldLayoutIdLst>
  <p:hf hd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72B43-D00D-6247-BC0B-9372C56FD1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9137" y="4247518"/>
            <a:ext cx="10837730" cy="1003049"/>
          </a:xfrm>
        </p:spPr>
        <p:txBody>
          <a:bodyPr>
            <a:normAutofit/>
          </a:bodyPr>
          <a:lstStyle/>
          <a:p>
            <a:r>
              <a:rPr lang="en-US" dirty="0"/>
              <a:t>Building Infrastructure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46D667C-6AA0-4104-8397-45E3E900A538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403332" y="5170488"/>
            <a:ext cx="11331575" cy="1247775"/>
          </a:xfrm>
          <a:prstGeom prst="rect">
            <a:avLst/>
          </a:prstGeom>
        </p:spPr>
        <p:txBody>
          <a:bodyPr lIns="0" tIns="45720" rIns="0" bIns="45720" anchor="t">
            <a:no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Maurice Ball</a:t>
            </a:r>
          </a:p>
          <a:p>
            <a:r>
              <a:rPr lang="en-US" dirty="0"/>
              <a:t>PIP-II Beam Transfer Line Workshop</a:t>
            </a:r>
          </a:p>
          <a:p>
            <a:r>
              <a:rPr lang="en-US" dirty="0"/>
              <a:t>November 30, 2022 – December 1,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891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23F9C2-DB0C-2327-EAED-BE5E5BFB6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AEE83A-50B0-3939-D2CF-2C7123731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Compressed Air – Flow Summary Sheet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F3363-852A-C160-F8C3-22C2D03EAD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1453033" cy="237285"/>
          </a:xfrm>
        </p:spPr>
        <p:txBody>
          <a:bodyPr/>
          <a:lstStyle/>
          <a:p>
            <a:pPr>
              <a:defRPr/>
            </a:pPr>
            <a:r>
              <a:rPr lang="en-US"/>
              <a:t>11/30/22-12/1/22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3DDA8-5E8C-AE40-E3E8-50EFB4DD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Building Infrastructure | PIP-II BTL Workshop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73D84-17D7-DBBA-6F6A-6884AF6D7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7D1A3E1-19AD-C23F-818C-BE9356AD9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46828"/>
              </p:ext>
            </p:extLst>
          </p:nvPr>
        </p:nvGraphicFramePr>
        <p:xfrm>
          <a:off x="2951008" y="971557"/>
          <a:ext cx="5826990" cy="5059358"/>
        </p:xfrm>
        <a:graphic>
          <a:graphicData uri="http://schemas.openxmlformats.org/drawingml/2006/table">
            <a:tbl>
              <a:tblPr/>
              <a:tblGrid>
                <a:gridCol w="2625897">
                  <a:extLst>
                    <a:ext uri="{9D8B030D-6E8A-4147-A177-3AD203B41FA5}">
                      <a16:colId xmlns:a16="http://schemas.microsoft.com/office/drawing/2014/main" val="3466394639"/>
                    </a:ext>
                  </a:extLst>
                </a:gridCol>
                <a:gridCol w="1212914">
                  <a:extLst>
                    <a:ext uri="{9D8B030D-6E8A-4147-A177-3AD203B41FA5}">
                      <a16:colId xmlns:a16="http://schemas.microsoft.com/office/drawing/2014/main" val="1718724736"/>
                    </a:ext>
                  </a:extLst>
                </a:gridCol>
                <a:gridCol w="1012846">
                  <a:extLst>
                    <a:ext uri="{9D8B030D-6E8A-4147-A177-3AD203B41FA5}">
                      <a16:colId xmlns:a16="http://schemas.microsoft.com/office/drawing/2014/main" val="205465100"/>
                    </a:ext>
                  </a:extLst>
                </a:gridCol>
                <a:gridCol w="975333">
                  <a:extLst>
                    <a:ext uri="{9D8B030D-6E8A-4147-A177-3AD203B41FA5}">
                      <a16:colId xmlns:a16="http://schemas.microsoft.com/office/drawing/2014/main" val="1686413069"/>
                    </a:ext>
                  </a:extLst>
                </a:gridCol>
              </a:tblGrid>
              <a:tr h="4038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Component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Quantity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Unit Consumption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Consumption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837467"/>
                  </a:ext>
                </a:extLst>
              </a:tr>
              <a:tr h="2125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[#]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[SCFM]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[SCFM]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663310"/>
                  </a:ext>
                </a:extLst>
              </a:tr>
              <a:tr h="21257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RFQ Couplers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925417"/>
                  </a:ext>
                </a:extLst>
              </a:tr>
              <a:tr h="21257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HWR Couplers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1.67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13.4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990845"/>
                  </a:ext>
                </a:extLst>
              </a:tr>
              <a:tr h="21257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SSR1 Couplers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240704"/>
                  </a:ext>
                </a:extLst>
              </a:tr>
              <a:tr h="21257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SSR2 Couplers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6.17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216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011968"/>
                  </a:ext>
                </a:extLst>
              </a:tr>
              <a:tr h="21257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LB650 Couplers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6.17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222.1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126539"/>
                  </a:ext>
                </a:extLst>
              </a:tr>
              <a:tr h="21257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HB650 Couplers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7.03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253.2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448157"/>
                  </a:ext>
                </a:extLst>
              </a:tr>
              <a:tr h="21257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Cryomodule JT Control Valves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0.141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109463"/>
                  </a:ext>
                </a:extLst>
              </a:tr>
              <a:tr h="21257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Cryomodule CD Control Valves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0.066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942220"/>
                  </a:ext>
                </a:extLst>
              </a:tr>
              <a:tr h="21257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Beam and Vacuum Valves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0**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0**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969911"/>
                  </a:ext>
                </a:extLst>
              </a:tr>
              <a:tr h="21257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CDS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5470565"/>
                  </a:ext>
                </a:extLst>
              </a:tr>
              <a:tr h="21257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Tunnel Control Valves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28.3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48191"/>
                  </a:ext>
                </a:extLst>
              </a:tr>
              <a:tr h="21257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Distribution Box Control Valves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316804"/>
                  </a:ext>
                </a:extLst>
              </a:tr>
              <a:tr h="21257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Cryoplant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4217474"/>
                  </a:ext>
                </a:extLst>
              </a:tr>
              <a:tr h="21257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Coldbox Control Valves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64.9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290592"/>
                  </a:ext>
                </a:extLst>
              </a:tr>
              <a:tr h="403899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Warm Compressor System Control Valves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14.8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7302327"/>
                  </a:ext>
                </a:extLst>
              </a:tr>
              <a:tr h="21257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Warm Header Control Valves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543269"/>
                  </a:ext>
                </a:extLst>
              </a:tr>
              <a:tr h="21257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Cryoplant ORS and GMP Control Valves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11.8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7922837"/>
                  </a:ext>
                </a:extLst>
              </a:tr>
              <a:tr h="21257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Recovery Compressor Control Valves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270578"/>
                  </a:ext>
                </a:extLst>
              </a:tr>
              <a:tr h="21257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Liquid Helium Dewar Control Valve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834154"/>
                  </a:ext>
                </a:extLst>
              </a:tr>
              <a:tr h="212578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=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903.8</a:t>
                      </a:r>
                    </a:p>
                  </a:txBody>
                  <a:tcPr marL="6094" marR="6094" marT="6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051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550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AEF27B-4F9C-BBB3-18D7-8454EBC52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Routing follows LCW piping </a:t>
            </a:r>
          </a:p>
          <a:p>
            <a:r>
              <a:rPr lang="en-US" dirty="0"/>
              <a:t>Usage in BTL footprint only</a:t>
            </a:r>
          </a:p>
          <a:p>
            <a:r>
              <a:rPr lang="en-US" dirty="0"/>
              <a:t>No taps to Absorber RAW room or F37 pump room</a:t>
            </a:r>
          </a:p>
          <a:p>
            <a:r>
              <a:rPr lang="en-US" dirty="0"/>
              <a:t>Valve taps located at beam valve locations (locations need confirmation)</a:t>
            </a:r>
          </a:p>
          <a:p>
            <a:r>
              <a:rPr lang="en-US" dirty="0"/>
              <a:t>Addition miscellaneous valve taps currently not planned (confirmation needed)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25CB61-7778-FBD0-B309-73284A741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Compressed Air – Key Concern Points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42FEA-0441-10CD-B404-9C2AB9C082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1382695" cy="241300"/>
          </a:xfrm>
        </p:spPr>
        <p:txBody>
          <a:bodyPr/>
          <a:lstStyle/>
          <a:p>
            <a:pPr>
              <a:defRPr/>
            </a:pPr>
            <a:r>
              <a:rPr lang="en-US"/>
              <a:t>11/30/22-12/1/22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D30A9-BB4D-35CB-FDBE-DB93EAF5F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Building Infrastructure | PIP-II BTL Workshop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27BE2-85F2-59FB-C6F5-CE7A48BAE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22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23F9C2-DB0C-2327-EAED-BE5E5BFB6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6" y="971552"/>
            <a:ext cx="5359620" cy="5059363"/>
          </a:xfrm>
        </p:spPr>
        <p:txBody>
          <a:bodyPr/>
          <a:lstStyle/>
          <a:p>
            <a:r>
              <a:rPr lang="en-US" sz="2400" dirty="0">
                <a:solidFill>
                  <a:srgbClr val="00B0F0"/>
                </a:solidFill>
              </a:rPr>
              <a:t>PIP-II Building Infrastructure – Compressed Gas Systems TRS – TC# ED0012529</a:t>
            </a:r>
          </a:p>
          <a:p>
            <a:r>
              <a:rPr lang="en-US" dirty="0"/>
              <a:t>Source is boiloff from Nitrogen Dewar located near Cryo Plant Building</a:t>
            </a:r>
          </a:p>
          <a:p>
            <a:r>
              <a:rPr lang="en-US" dirty="0"/>
              <a:t>Routing follows LCW piping in BTL</a:t>
            </a:r>
          </a:p>
          <a:p>
            <a:r>
              <a:rPr lang="en-US" dirty="0"/>
              <a:t>Usage in Absorber RAW room and F37 pump room only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AEE83A-50B0-3939-D2CF-2C7123731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Nitrogen – Technical Requirements/System Highlights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F3363-852A-C160-F8C3-22C2D03EAD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1347526" cy="279950"/>
          </a:xfrm>
        </p:spPr>
        <p:txBody>
          <a:bodyPr/>
          <a:lstStyle/>
          <a:p>
            <a:pPr>
              <a:defRPr/>
            </a:pPr>
            <a:r>
              <a:rPr lang="en-US"/>
              <a:t>11/30/22-12/1/22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3DDA8-5E8C-AE40-E3E8-50EFB4DD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Building Infrastructure | PIP-II BTL Workshop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73D84-17D7-DBBA-6F6A-6884AF6D7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CF3670D-0C80-38F8-F14F-C398C95AE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753572"/>
              </p:ext>
            </p:extLst>
          </p:nvPr>
        </p:nvGraphicFramePr>
        <p:xfrm>
          <a:off x="6563919" y="971955"/>
          <a:ext cx="4332007" cy="1454380"/>
        </p:xfrm>
        <a:graphic>
          <a:graphicData uri="http://schemas.openxmlformats.org/drawingml/2006/table">
            <a:tbl>
              <a:tblPr/>
              <a:tblGrid>
                <a:gridCol w="1482473">
                  <a:extLst>
                    <a:ext uri="{9D8B030D-6E8A-4147-A177-3AD203B41FA5}">
                      <a16:colId xmlns:a16="http://schemas.microsoft.com/office/drawing/2014/main" val="264061061"/>
                    </a:ext>
                  </a:extLst>
                </a:gridCol>
                <a:gridCol w="1561891">
                  <a:extLst>
                    <a:ext uri="{9D8B030D-6E8A-4147-A177-3AD203B41FA5}">
                      <a16:colId xmlns:a16="http://schemas.microsoft.com/office/drawing/2014/main" val="304388731"/>
                    </a:ext>
                  </a:extLst>
                </a:gridCol>
                <a:gridCol w="1287643">
                  <a:extLst>
                    <a:ext uri="{9D8B030D-6E8A-4147-A177-3AD203B41FA5}">
                      <a16:colId xmlns:a16="http://schemas.microsoft.com/office/drawing/2014/main" val="2452937878"/>
                    </a:ext>
                  </a:extLst>
                </a:gridCol>
              </a:tblGrid>
              <a:tr h="412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Requirement #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PARAMETER DESCRIPTION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4162422"/>
                  </a:ext>
                </a:extLst>
              </a:tr>
              <a:tr h="412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T-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alatino"/>
                        </a:rPr>
                        <a:t>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ED0012529-A008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Design Pressure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 PSIG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3885305"/>
                  </a:ext>
                </a:extLst>
              </a:tr>
              <a:tr h="2170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T-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alatino"/>
                        </a:rPr>
                        <a:t>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ED0012529-A009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Discharge Pressure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 PSIG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826643"/>
                  </a:ext>
                </a:extLst>
              </a:tr>
              <a:tr h="412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T-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alatino"/>
                        </a:rPr>
                        <a:t>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ED0012529-A010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Discharge Flow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35.5 SCFM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553485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3A7D7ED-B7C1-7111-BDF8-59E36019D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778766"/>
              </p:ext>
            </p:extLst>
          </p:nvPr>
        </p:nvGraphicFramePr>
        <p:xfrm>
          <a:off x="6563919" y="2856488"/>
          <a:ext cx="4332008" cy="3259063"/>
        </p:xfrm>
        <a:graphic>
          <a:graphicData uri="http://schemas.openxmlformats.org/drawingml/2006/table">
            <a:tbl>
              <a:tblPr/>
              <a:tblGrid>
                <a:gridCol w="1673460">
                  <a:extLst>
                    <a:ext uri="{9D8B030D-6E8A-4147-A177-3AD203B41FA5}">
                      <a16:colId xmlns:a16="http://schemas.microsoft.com/office/drawing/2014/main" val="2619968059"/>
                    </a:ext>
                  </a:extLst>
                </a:gridCol>
                <a:gridCol w="854533">
                  <a:extLst>
                    <a:ext uri="{9D8B030D-6E8A-4147-A177-3AD203B41FA5}">
                      <a16:colId xmlns:a16="http://schemas.microsoft.com/office/drawing/2014/main" val="1445602957"/>
                    </a:ext>
                  </a:extLst>
                </a:gridCol>
                <a:gridCol w="664637">
                  <a:extLst>
                    <a:ext uri="{9D8B030D-6E8A-4147-A177-3AD203B41FA5}">
                      <a16:colId xmlns:a16="http://schemas.microsoft.com/office/drawing/2014/main" val="1864592156"/>
                    </a:ext>
                  </a:extLst>
                </a:gridCol>
                <a:gridCol w="569689">
                  <a:extLst>
                    <a:ext uri="{9D8B030D-6E8A-4147-A177-3AD203B41FA5}">
                      <a16:colId xmlns:a16="http://schemas.microsoft.com/office/drawing/2014/main" val="2781625144"/>
                    </a:ext>
                  </a:extLst>
                </a:gridCol>
                <a:gridCol w="569689">
                  <a:extLst>
                    <a:ext uri="{9D8B030D-6E8A-4147-A177-3AD203B41FA5}">
                      <a16:colId xmlns:a16="http://schemas.microsoft.com/office/drawing/2014/main" val="774762028"/>
                    </a:ext>
                  </a:extLst>
                </a:gridCol>
              </a:tblGrid>
              <a:tr h="1387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System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Frequency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Pressure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Flow Rate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602147"/>
                  </a:ext>
                </a:extLst>
              </a:tr>
              <a:tr h="1387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[PSIG]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[-]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[G/S]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0082901"/>
                  </a:ext>
                </a:extLst>
              </a:tr>
              <a:tr h="3929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LCW – oxygen removal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Continuous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cfm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5.43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653414"/>
                  </a:ext>
                </a:extLst>
              </a:tr>
              <a:tr h="5224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LCW – vessel blanket flow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Continuous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cfh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782193"/>
                  </a:ext>
                </a:extLst>
              </a:tr>
              <a:tr h="1040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Clean nitrogen for portable cleanroom and vacuum use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Infrequent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2000 cf/day              (10 cfm instantaneous) 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6229504"/>
                  </a:ext>
                </a:extLst>
              </a:tr>
              <a:tr h="7813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Cryoplant purifier charcoal bed regeneration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Infrequent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10**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8967546"/>
                  </a:ext>
                </a:extLst>
              </a:tr>
              <a:tr h="138704">
                <a:tc gridSpan="4"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=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312440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F5C894F-67E2-2DF0-1D40-46697D8ED42A}"/>
              </a:ext>
            </a:extLst>
          </p:cNvPr>
          <p:cNvSpPr txBox="1"/>
          <p:nvPr/>
        </p:nvSpPr>
        <p:spPr>
          <a:xfrm>
            <a:off x="8120357" y="6127689"/>
            <a:ext cx="13805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/>
                </a:solidFill>
              </a:rPr>
              <a:t>Process Flow Summary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1BE007-1E19-77C1-9EC6-0AC056D41CA8}"/>
              </a:ext>
            </a:extLst>
          </p:cNvPr>
          <p:cNvSpPr txBox="1"/>
          <p:nvPr/>
        </p:nvSpPr>
        <p:spPr>
          <a:xfrm>
            <a:off x="8039669" y="244318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/>
                </a:solidFill>
              </a:rPr>
              <a:t>Technical Requirements</a:t>
            </a:r>
          </a:p>
        </p:txBody>
      </p:sp>
    </p:spTree>
    <p:extLst>
      <p:ext uri="{BB962C8B-B14F-4D97-AF65-F5344CB8AC3E}">
        <p14:creationId xmlns:p14="http://schemas.microsoft.com/office/powerpoint/2010/main" val="1150372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23F9C2-DB0C-2327-EAED-BE5E5BFB6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usage in the BTL</a:t>
            </a:r>
          </a:p>
          <a:p>
            <a:r>
              <a:rPr lang="en-US" dirty="0"/>
              <a:t>No taps along entire BTL length, Welded stainless steel tubing only</a:t>
            </a:r>
          </a:p>
          <a:p>
            <a:r>
              <a:rPr lang="en-US" dirty="0"/>
              <a:t>ODH conducted by CDS to insure ODH 0 conditions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AEE83A-50B0-3939-D2CF-2C7123731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Nitrogen – Key Concern Points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F3363-852A-C160-F8C3-22C2D03EAD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6"/>
            <a:ext cx="1404676" cy="310723"/>
          </a:xfrm>
        </p:spPr>
        <p:txBody>
          <a:bodyPr/>
          <a:lstStyle/>
          <a:p>
            <a:pPr>
              <a:defRPr/>
            </a:pPr>
            <a:r>
              <a:rPr lang="en-US"/>
              <a:t>11/30/22-12/1/22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3DDA8-5E8C-AE40-E3E8-50EFB4DD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Building Infrastructure | PIP-II BTL Workshop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73D84-17D7-DBBA-6F6A-6884AF6D7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29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E55B98-B838-7126-E9FD-C283DB999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6" y="971552"/>
            <a:ext cx="4918604" cy="5059363"/>
          </a:xfrm>
        </p:spPr>
        <p:txBody>
          <a:bodyPr/>
          <a:lstStyle/>
          <a:p>
            <a:r>
              <a:rPr lang="en-US" dirty="0"/>
              <a:t>Radioactive Water (RAW) system</a:t>
            </a:r>
          </a:p>
          <a:p>
            <a:r>
              <a:rPr lang="en-US" dirty="0"/>
              <a:t>Cools the Beam Absorber located in the Beam Transfer Line (BTL)</a:t>
            </a:r>
          </a:p>
          <a:p>
            <a:r>
              <a:rPr lang="en-US" dirty="0"/>
              <a:t>Normal Fluid Service </a:t>
            </a:r>
          </a:p>
          <a:p>
            <a:r>
              <a:rPr lang="en-US" dirty="0"/>
              <a:t>Nitrogen gas used as tank blanket and to purge Hydrogen gas from system</a:t>
            </a:r>
          </a:p>
          <a:p>
            <a:r>
              <a:rPr lang="en-US" dirty="0"/>
              <a:t>Magnetically driven circulating pump, no leaky seals</a:t>
            </a:r>
          </a:p>
          <a:p>
            <a:r>
              <a:rPr lang="en-US" dirty="0"/>
              <a:t>Containment basin located under RAW skid, sized to contain entire RAW system volume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37D7ED-14BC-64BE-B430-91998E2DF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Absorber RAW – Technical Requirements/System Highlights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6FED2-CD2B-7E3D-CD98-C72FE8C3B7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1228829" cy="241300"/>
          </a:xfrm>
        </p:spPr>
        <p:txBody>
          <a:bodyPr/>
          <a:lstStyle/>
          <a:p>
            <a:pPr>
              <a:defRPr/>
            </a:pPr>
            <a:r>
              <a:rPr lang="en-US"/>
              <a:t>11/30/22-12/1/22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31D33-B939-621A-A554-831685AC0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Building Infrastructure | PIP-II BTL Workshop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212B6-91D1-9028-7368-C8F69E76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D6C001F-15DD-0455-786A-00C3D5B2D8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698639"/>
              </p:ext>
            </p:extLst>
          </p:nvPr>
        </p:nvGraphicFramePr>
        <p:xfrm>
          <a:off x="5433801" y="1056854"/>
          <a:ext cx="6014634" cy="3044436"/>
        </p:xfrm>
        <a:graphic>
          <a:graphicData uri="http://schemas.openxmlformats.org/drawingml/2006/table">
            <a:tbl>
              <a:tblPr/>
              <a:tblGrid>
                <a:gridCol w="2688660">
                  <a:extLst>
                    <a:ext uri="{9D8B030D-6E8A-4147-A177-3AD203B41FA5}">
                      <a16:colId xmlns:a16="http://schemas.microsoft.com/office/drawing/2014/main" val="140883691"/>
                    </a:ext>
                  </a:extLst>
                </a:gridCol>
                <a:gridCol w="2031433">
                  <a:extLst>
                    <a:ext uri="{9D8B030D-6E8A-4147-A177-3AD203B41FA5}">
                      <a16:colId xmlns:a16="http://schemas.microsoft.com/office/drawing/2014/main" val="3901861146"/>
                    </a:ext>
                  </a:extLst>
                </a:gridCol>
                <a:gridCol w="1294541">
                  <a:extLst>
                    <a:ext uri="{9D8B030D-6E8A-4147-A177-3AD203B41FA5}">
                      <a16:colId xmlns:a16="http://schemas.microsoft.com/office/drawing/2014/main" val="1678980542"/>
                    </a:ext>
                  </a:extLst>
                </a:gridCol>
              </a:tblGrid>
              <a:tr h="33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Requirement #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PARAMETER DESCRIPTION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653577"/>
                  </a:ext>
                </a:extLst>
              </a:tr>
              <a:tr h="176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T-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alatino"/>
                        </a:rPr>
                        <a:t>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ED0015435-A049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Design Pressure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 PSIG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349827"/>
                  </a:ext>
                </a:extLst>
              </a:tr>
              <a:tr h="33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T-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Palatino"/>
                        </a:rPr>
                        <a:t>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ED0015435-A050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Discharge Pressure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100 PSIG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487864"/>
                  </a:ext>
                </a:extLst>
              </a:tr>
              <a:tr h="176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T-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Palatino"/>
                        </a:rPr>
                        <a:t>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ED0015435-A051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Suction Pressure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PSIG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566028"/>
                  </a:ext>
                </a:extLst>
              </a:tr>
              <a:tr h="33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T-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Palatino"/>
                        </a:rPr>
                        <a:t>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ED0015435-A052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Supply Temperature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100⁰F +/- 1⁰F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251421"/>
                  </a:ext>
                </a:extLst>
              </a:tr>
              <a:tr h="176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T-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Palatino"/>
                        </a:rPr>
                        <a:t>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ED0015435-A053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Delta T (ΔT)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8.5⁰F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2069326"/>
                  </a:ext>
                </a:extLst>
              </a:tr>
              <a:tr h="33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T-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Palatino"/>
                        </a:rPr>
                        <a:t>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ED0015435-A054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Heat Load @ΔT 23.5° F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kW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669882"/>
                  </a:ext>
                </a:extLst>
              </a:tr>
              <a:tr h="33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T-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Palatino"/>
                        </a:rPr>
                        <a:t>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ED0015435-A055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Nominal Flow Required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GPM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488062"/>
                  </a:ext>
                </a:extLst>
              </a:tr>
              <a:tr h="334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T- ED0015435-A057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Side Stream Particulate Filtration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micron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18316"/>
                  </a:ext>
                </a:extLst>
              </a:tr>
              <a:tr h="4994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T- ED0015435-A057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Resistivity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Not a requirement for PCW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36194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6EF584C-A895-5F37-BCF1-99E153502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564034"/>
              </p:ext>
            </p:extLst>
          </p:nvPr>
        </p:nvGraphicFramePr>
        <p:xfrm>
          <a:off x="6456136" y="4740809"/>
          <a:ext cx="3711725" cy="1282700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1351983688"/>
                    </a:ext>
                  </a:extLst>
                </a:gridCol>
                <a:gridCol w="699992">
                  <a:extLst>
                    <a:ext uri="{9D8B030D-6E8A-4147-A177-3AD203B41FA5}">
                      <a16:colId xmlns:a16="http://schemas.microsoft.com/office/drawing/2014/main" val="2917449675"/>
                    </a:ext>
                  </a:extLst>
                </a:gridCol>
                <a:gridCol w="1031989">
                  <a:extLst>
                    <a:ext uri="{9D8B030D-6E8A-4147-A177-3AD203B41FA5}">
                      <a16:colId xmlns:a16="http://schemas.microsoft.com/office/drawing/2014/main" val="538530653"/>
                    </a:ext>
                  </a:extLst>
                </a:gridCol>
                <a:gridCol w="1151069">
                  <a:extLst>
                    <a:ext uri="{9D8B030D-6E8A-4147-A177-3AD203B41FA5}">
                      <a16:colId xmlns:a16="http://schemas.microsoft.com/office/drawing/2014/main" val="2182700820"/>
                    </a:ext>
                  </a:extLst>
                </a:gridCol>
              </a:tblGrid>
              <a:tr h="5397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Component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Quantity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Unit Consumption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Consumption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95952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[#]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[GPM]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[GPM]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17925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Absorber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49127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=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82982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86A99F6-E13F-4260-1211-20D176D475CB}"/>
              </a:ext>
            </a:extLst>
          </p:cNvPr>
          <p:cNvSpPr txBox="1"/>
          <p:nvPr/>
        </p:nvSpPr>
        <p:spPr>
          <a:xfrm>
            <a:off x="7562239" y="6038385"/>
            <a:ext cx="13805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/>
                </a:solidFill>
              </a:rPr>
              <a:t>Process Flow Summary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A67C36-DA38-F8AD-AD8A-239980D639B0}"/>
              </a:ext>
            </a:extLst>
          </p:cNvPr>
          <p:cNvSpPr txBox="1"/>
          <p:nvPr/>
        </p:nvSpPr>
        <p:spPr>
          <a:xfrm>
            <a:off x="7562239" y="4100098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/>
                </a:solidFill>
              </a:rPr>
              <a:t>Technical Requirements</a:t>
            </a:r>
          </a:p>
        </p:txBody>
      </p:sp>
    </p:spTree>
    <p:extLst>
      <p:ext uri="{BB962C8B-B14F-4D97-AF65-F5344CB8AC3E}">
        <p14:creationId xmlns:p14="http://schemas.microsoft.com/office/powerpoint/2010/main" val="3066792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E55B98-B838-7126-E9FD-C283DB999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6" y="971552"/>
            <a:ext cx="3996112" cy="5059363"/>
          </a:xfrm>
        </p:spPr>
        <p:txBody>
          <a:bodyPr/>
          <a:lstStyle/>
          <a:p>
            <a:r>
              <a:rPr lang="en-US" sz="2000" dirty="0"/>
              <a:t>Interface between the Absorber and Absorber RAW piping</a:t>
            </a:r>
          </a:p>
          <a:p>
            <a:r>
              <a:rPr lang="en-US" sz="2000" dirty="0"/>
              <a:t>Absorber RAW Room Furniture arrangement, includes</a:t>
            </a:r>
          </a:p>
          <a:p>
            <a:pPr lvl="1"/>
            <a:r>
              <a:rPr lang="en-US" sz="2000" dirty="0"/>
              <a:t>Floor space for Absorber Air Cooling Skid</a:t>
            </a:r>
          </a:p>
          <a:p>
            <a:pPr lvl="1"/>
            <a:r>
              <a:rPr lang="en-US" sz="2000" dirty="0"/>
              <a:t>Wall space for power/controls boxes </a:t>
            </a:r>
          </a:p>
          <a:p>
            <a:r>
              <a:rPr lang="en-US" sz="2000" dirty="0"/>
              <a:t>Nitrogen gas supplied from Utility Nitrogen gas line piping installation from BTL</a:t>
            </a:r>
          </a:p>
          <a:p>
            <a:r>
              <a:rPr lang="en-US" sz="2000" dirty="0"/>
              <a:t>Ventilation for RAW Room</a:t>
            </a:r>
          </a:p>
          <a:p>
            <a:r>
              <a:rPr lang="en-US" sz="2000" dirty="0"/>
              <a:t>Design is complete</a:t>
            </a:r>
          </a:p>
          <a:p>
            <a:r>
              <a:rPr lang="en-US" sz="2000" dirty="0"/>
              <a:t>Installation not under BldgI scope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37D7ED-14BC-64BE-B430-91998E2DF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Absorber RAW – Key Concern Points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6FED2-CD2B-7E3D-CD98-C72FE8C3B7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6"/>
            <a:ext cx="1338733" cy="310723"/>
          </a:xfrm>
        </p:spPr>
        <p:txBody>
          <a:bodyPr/>
          <a:lstStyle/>
          <a:p>
            <a:pPr>
              <a:defRPr/>
            </a:pPr>
            <a:r>
              <a:rPr lang="en-US"/>
              <a:t>11/30/22-12/1/22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31D33-B939-621A-A554-831685AC0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Building Infrastructure | PIP-II BTL Workshop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212B6-91D1-9028-7368-C8F69E76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8" name="Picture 7" descr="Diagram, engineering drawing&#10;&#10;Description automatically generated">
            <a:extLst>
              <a:ext uri="{FF2B5EF4-FFF2-40B4-BE49-F238E27FC236}">
                <a16:creationId xmlns:a16="http://schemas.microsoft.com/office/drawing/2014/main" id="{3FC79C50-5AA2-790B-AAE4-07C897F82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8551" y="1254664"/>
            <a:ext cx="2856117" cy="4381836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4E1F1CCB-AD64-977D-3789-637367B5F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178" y="971552"/>
            <a:ext cx="3215644" cy="24574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533894-9CF8-C84F-F0BB-7BA6EF1AA754}"/>
              </a:ext>
            </a:extLst>
          </p:cNvPr>
          <p:cNvCxnSpPr>
            <a:cxnSpLocks/>
          </p:cNvCxnSpPr>
          <p:nvPr/>
        </p:nvCxnSpPr>
        <p:spPr>
          <a:xfrm flipV="1">
            <a:off x="7108853" y="1274552"/>
            <a:ext cx="1699697" cy="19415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FFABD6-E4F3-8AC8-3437-196E455BE35E}"/>
              </a:ext>
            </a:extLst>
          </p:cNvPr>
          <p:cNvCxnSpPr>
            <a:cxnSpLocks/>
          </p:cNvCxnSpPr>
          <p:nvPr/>
        </p:nvCxnSpPr>
        <p:spPr>
          <a:xfrm>
            <a:off x="7108853" y="2358829"/>
            <a:ext cx="1699697" cy="317207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A9BB0BA-A43E-5555-631C-20D017F129F4}"/>
              </a:ext>
            </a:extLst>
          </p:cNvPr>
          <p:cNvSpPr/>
          <p:nvPr/>
        </p:nvSpPr>
        <p:spPr>
          <a:xfrm>
            <a:off x="6518135" y="1468705"/>
            <a:ext cx="590718" cy="8901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8B2B29-D494-B271-A77B-6A3099BCB96C}"/>
              </a:ext>
            </a:extLst>
          </p:cNvPr>
          <p:cNvSpPr txBox="1"/>
          <p:nvPr/>
        </p:nvSpPr>
        <p:spPr>
          <a:xfrm>
            <a:off x="4488178" y="3483676"/>
            <a:ext cx="3215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Plan view showing the BTL intersection with the F37 labyrinth and the Absorber beamline footprint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3090E9-F189-12BF-FFE2-8A30C9DFB12C}"/>
              </a:ext>
            </a:extLst>
          </p:cNvPr>
          <p:cNvSpPr txBox="1"/>
          <p:nvPr/>
        </p:nvSpPr>
        <p:spPr>
          <a:xfrm>
            <a:off x="8747286" y="5630805"/>
            <a:ext cx="3215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Plan view close up showing the Absorber RAW skid interface with the Absorber RAW piping configuration</a:t>
            </a:r>
          </a:p>
        </p:txBody>
      </p:sp>
    </p:spTree>
    <p:extLst>
      <p:ext uri="{BB962C8B-B14F-4D97-AF65-F5344CB8AC3E}">
        <p14:creationId xmlns:p14="http://schemas.microsoft.com/office/powerpoint/2010/main" val="3658397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5" y="189527"/>
            <a:ext cx="11582400" cy="427877"/>
          </a:xfrm>
        </p:spPr>
        <p:txBody>
          <a:bodyPr/>
          <a:lstStyle/>
          <a:p>
            <a:r>
              <a:rPr lang="en-US" dirty="0" err="1">
                <a:solidFill>
                  <a:schemeClr val="tx2"/>
                </a:solidFill>
              </a:rPr>
              <a:t>BldgI</a:t>
            </a:r>
            <a:r>
              <a:rPr lang="en-US" dirty="0">
                <a:solidFill>
                  <a:schemeClr val="tx2"/>
                </a:solidFill>
              </a:rPr>
              <a:t> Electrical- Scope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B8E6F-DD5F-4039-98B7-1DC8B5C24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electrical, cable tray and grounding system</a:t>
            </a:r>
          </a:p>
          <a:p>
            <a:pPr lvl="1"/>
            <a:r>
              <a:rPr lang="en-US" dirty="0"/>
              <a:t>Installation performed by CF or BTLI</a:t>
            </a:r>
          </a:p>
          <a:p>
            <a:r>
              <a:rPr lang="en-US" dirty="0"/>
              <a:t>Relay Racks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9C403B7-923A-FF06-66AD-55F493E046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5" y="6547277"/>
            <a:ext cx="1453033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dirty="0"/>
              <a:t>11/30/22-12/1/22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25C0AB7-2D6C-0ABE-18C4-2C78E9A6C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defRPr/>
            </a:pPr>
            <a:r>
              <a:rPr lang="en-US"/>
              <a:t>Building Infrastructure | PIP-II BTL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9006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5" y="189527"/>
            <a:ext cx="11582400" cy="427877"/>
          </a:xfrm>
        </p:spPr>
        <p:txBody>
          <a:bodyPr/>
          <a:lstStyle/>
          <a:p>
            <a:r>
              <a:rPr lang="en-US" dirty="0" err="1">
                <a:solidFill>
                  <a:schemeClr val="tx2"/>
                </a:solidFill>
              </a:rPr>
              <a:t>BldgI</a:t>
            </a:r>
            <a:r>
              <a:rPr lang="en-US" dirty="0">
                <a:solidFill>
                  <a:schemeClr val="tx2"/>
                </a:solidFill>
              </a:rPr>
              <a:t> Electrical- Requirements/Drivers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B8E6F-DD5F-4039-98B7-1DC8B5C24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RDS used for all requirements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2009DA-9289-44FF-B9FC-F87C1A17A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30" y="1505970"/>
            <a:ext cx="10732168" cy="4451582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94A0D16-4EBE-62BD-1D4C-E1098AC899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6"/>
            <a:ext cx="1584918" cy="31072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dirty="0"/>
              <a:t>11/30/22-12/1/22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36CE0A-E2E4-3C8E-8F92-12777401D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defRPr/>
            </a:pPr>
            <a:r>
              <a:rPr lang="en-US"/>
              <a:t>Building Infrastructure | PIP-II BTL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64182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5" y="189527"/>
            <a:ext cx="11582400" cy="427877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Equipment Location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B8E6F-DD5F-4039-98B7-1DC8B5C24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Rack equipment will be located as close as reasonably possible to tunnel loads</a:t>
            </a:r>
          </a:p>
          <a:p>
            <a:pPr lvl="1"/>
            <a:r>
              <a:rPr lang="en-US" dirty="0"/>
              <a:t>If equipment is located near the start of BTL, the gallery will be used for rack space</a:t>
            </a:r>
          </a:p>
          <a:p>
            <a:r>
              <a:rPr lang="en-US" dirty="0"/>
              <a:t>Instrumentation is given priority due to strict requirements</a:t>
            </a:r>
          </a:p>
          <a:p>
            <a:pPr lvl="1"/>
            <a:r>
              <a:rPr lang="en-US" dirty="0"/>
              <a:t>Systems that have strict maximum length requirements should make their needs known as soon as possible</a:t>
            </a:r>
          </a:p>
          <a:p>
            <a:r>
              <a:rPr lang="en-US" dirty="0"/>
              <a:t>F37 service building, penetrations, and cable tray are maxed out currently</a:t>
            </a:r>
          </a:p>
          <a:p>
            <a:pPr lvl="1"/>
            <a:r>
              <a:rPr lang="en-US" dirty="0"/>
              <a:t>RDS shows what equipment is located at F37, please review this information and make </a:t>
            </a:r>
            <a:r>
              <a:rPr lang="en-US" dirty="0" err="1"/>
              <a:t>BldgI</a:t>
            </a:r>
            <a:r>
              <a:rPr lang="en-US" dirty="0"/>
              <a:t> personnel aware if any issues exist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19C1327-48D6-F478-A20E-9139ACA427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6"/>
            <a:ext cx="1461826" cy="31072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dirty="0"/>
              <a:t>11/30/22-12/1/22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9E04401-32EE-ECFF-2D3E-4F4077541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defRPr/>
            </a:pPr>
            <a:r>
              <a:rPr lang="en-US"/>
              <a:t>Building Infrastructure | PIP-II BTL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1836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5" y="189527"/>
            <a:ext cx="11582400" cy="427877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Electrical Systems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B8E6F-DD5F-4039-98B7-1DC8B5C24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Electrical design based on LINAC gallery</a:t>
            </a:r>
          </a:p>
          <a:p>
            <a:pPr lvl="1"/>
            <a:r>
              <a:rPr lang="en-US" dirty="0"/>
              <a:t>Busway used extensively</a:t>
            </a:r>
          </a:p>
          <a:p>
            <a:pPr lvl="1"/>
            <a:r>
              <a:rPr lang="en-US" dirty="0"/>
              <a:t>PDUs integrated in racks</a:t>
            </a:r>
          </a:p>
          <a:p>
            <a:pPr lvl="1"/>
            <a:r>
              <a:rPr lang="en-US" dirty="0"/>
              <a:t>Plug and Cord design where feasible</a:t>
            </a:r>
          </a:p>
          <a:p>
            <a:r>
              <a:rPr lang="en-US" dirty="0"/>
              <a:t>Utility outlets provided throughout the tunnel</a:t>
            </a:r>
          </a:p>
          <a:p>
            <a:pPr lvl="1"/>
            <a:r>
              <a:rPr lang="en-US" dirty="0"/>
              <a:t>Every 50ft. at a minimum</a:t>
            </a:r>
          </a:p>
          <a:p>
            <a:pPr lvl="2"/>
            <a:r>
              <a:rPr lang="en-US" dirty="0"/>
              <a:t>Includes 4x 120V receptacles</a:t>
            </a:r>
          </a:p>
          <a:p>
            <a:pPr lvl="2"/>
            <a:r>
              <a:rPr lang="en-US" dirty="0"/>
              <a:t>Includes 1x 208Y receptacle</a:t>
            </a:r>
          </a:p>
          <a:p>
            <a:pPr lvl="1"/>
            <a:r>
              <a:rPr lang="en-US" dirty="0"/>
              <a:t>480V welding outlet every 100 ft. </a:t>
            </a:r>
          </a:p>
          <a:p>
            <a:pPr lvl="2"/>
            <a:r>
              <a:rPr lang="en-US" dirty="0"/>
              <a:t>Can be used for temporary distribution at the</a:t>
            </a:r>
            <a:br>
              <a:rPr lang="en-US" dirty="0"/>
            </a:br>
            <a:r>
              <a:rPr lang="en-US" dirty="0"/>
              <a:t>208Y/120V level using distribution carts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0C3936-B2BB-4BD1-82FF-39DDE2B6E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004" y="704490"/>
            <a:ext cx="3471799" cy="4943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AE1CC9-262A-527F-721E-2345F35159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5" y="6547276"/>
            <a:ext cx="1325545" cy="31072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dirty="0"/>
              <a:t>11/30/22-12/1/22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589BAC6-490F-CDF8-A747-1F24E8B3E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defRPr/>
            </a:pPr>
            <a:r>
              <a:rPr lang="en-US"/>
              <a:t>Building Infrastructure | PIP-II BTL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95882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08F633-2D22-BE89-1316-733739A69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PIP-II Primary LCW System, Compressed Air, Utility Nitrogen</a:t>
            </a:r>
          </a:p>
          <a:p>
            <a:pPr lvl="1"/>
            <a:r>
              <a:rPr lang="en-US" dirty="0"/>
              <a:t>Technical Requirements</a:t>
            </a:r>
          </a:p>
          <a:p>
            <a:pPr lvl="1"/>
            <a:r>
              <a:rPr lang="en-US" dirty="0"/>
              <a:t>System highlights/flow summary </a:t>
            </a:r>
          </a:p>
          <a:p>
            <a:pPr lvl="1"/>
            <a:r>
              <a:rPr lang="en-US" dirty="0"/>
              <a:t>Key Concern Points </a:t>
            </a:r>
          </a:p>
          <a:p>
            <a:pPr lvl="1"/>
            <a:r>
              <a:rPr lang="en-US" dirty="0"/>
              <a:t>3D Model Screenshots </a:t>
            </a:r>
          </a:p>
          <a:p>
            <a:r>
              <a:rPr lang="en-US" dirty="0"/>
              <a:t>Absorber RAW Skid</a:t>
            </a:r>
          </a:p>
          <a:p>
            <a:pPr lvl="1"/>
            <a:r>
              <a:rPr lang="en-US" dirty="0"/>
              <a:t>Technical Requirements</a:t>
            </a:r>
          </a:p>
          <a:p>
            <a:pPr lvl="1"/>
            <a:r>
              <a:rPr lang="en-US" dirty="0"/>
              <a:t>System highlights/flow summary </a:t>
            </a:r>
          </a:p>
          <a:p>
            <a:pPr lvl="1"/>
            <a:r>
              <a:rPr lang="en-US" dirty="0"/>
              <a:t>Key Concern Points </a:t>
            </a:r>
          </a:p>
          <a:p>
            <a:pPr lvl="1"/>
            <a:r>
              <a:rPr lang="en-US" dirty="0"/>
              <a:t>3D Model Screenshots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E9189C-3152-1DA8-C2E7-41C069CDA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BldgI Mechanical - Scope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C7000-771F-7CB5-D805-8DC3AFE95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11/30/22-12/1/22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EE05A-49E0-720A-FF58-8FD100080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Building Infrastructure | PIP-II BTL Workshop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07771-56C5-6C8D-9D94-22F6E67FC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8" name="Picture 7" descr="A picture containing Word&#10;&#10;Description automatically generated">
            <a:extLst>
              <a:ext uri="{FF2B5EF4-FFF2-40B4-BE49-F238E27FC236}">
                <a16:creationId xmlns:a16="http://schemas.microsoft.com/office/drawing/2014/main" id="{127F807A-A535-AF05-79A9-2E85125D3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626" y="2075607"/>
            <a:ext cx="6040901" cy="211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25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5" y="189527"/>
            <a:ext cx="11582400" cy="427877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F37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B9D289-F999-4847-B02D-1B0E4C97F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947" y="617404"/>
            <a:ext cx="7922106" cy="5490634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03AE484-24F9-EDB1-4D73-FD3A98E226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5" y="6547277"/>
            <a:ext cx="1628879" cy="27555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dirty="0"/>
              <a:t>11/30/22-12/1/22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ED14F17-2081-158C-C1C3-9BE4620C1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defRPr/>
            </a:pPr>
            <a:r>
              <a:rPr lang="en-US"/>
              <a:t>Building Infrastructure | PIP-II BTL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28321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5" y="189527"/>
            <a:ext cx="11582400" cy="427877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F37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7EC3A1-14D3-4BDF-BB5E-DE7696510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337" y="728662"/>
            <a:ext cx="8315325" cy="5400675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BCC0ECF-9F4C-6D66-0864-713FA9A664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5" y="6547277"/>
            <a:ext cx="1567333" cy="2799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dirty="0"/>
              <a:t>11/30/22-12/1/22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358C845-C37E-9090-45F6-3CEFB05E7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defRPr/>
            </a:pPr>
            <a:r>
              <a:rPr lang="en-US"/>
              <a:t>Building Infrastructure | PIP-II BTL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68305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5" y="189527"/>
            <a:ext cx="11582400" cy="427877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F37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146DFF8-A922-4D80-85A1-BD0ADA28EE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5" y="6547276"/>
            <a:ext cx="1664049" cy="31072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dirty="0"/>
              <a:t>11/30/22-12/1/22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6D23262-8FC5-451F-B3FB-88A63434E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defRPr/>
            </a:pPr>
            <a:r>
              <a:rPr lang="en-US"/>
              <a:t>Building Infrastructure | PIP-II BTL Workshop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953BA1-5483-99B0-8BE2-6D93078AE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613" y="644950"/>
            <a:ext cx="7136773" cy="570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53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0E3D1D-3E51-6DBB-D1D4-17E2452B3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of CF Scope</a:t>
            </a:r>
          </a:p>
          <a:p>
            <a:pPr lvl="1"/>
            <a:r>
              <a:rPr lang="en-US" dirty="0"/>
              <a:t>At AUP we are ready</a:t>
            </a:r>
            <a:br>
              <a:rPr lang="en-US" dirty="0"/>
            </a:br>
            <a:r>
              <a:rPr lang="en-US" dirty="0"/>
              <a:t>to pull cables</a:t>
            </a:r>
          </a:p>
          <a:p>
            <a:r>
              <a:rPr lang="en-US" dirty="0"/>
              <a:t>4 sets of 18” tray</a:t>
            </a:r>
          </a:p>
          <a:p>
            <a:pPr lvl="1"/>
            <a:r>
              <a:rPr lang="en-US" dirty="0"/>
              <a:t>2 on each side of the wall </a:t>
            </a:r>
            <a:br>
              <a:rPr lang="en-US" dirty="0"/>
            </a:br>
            <a:r>
              <a:rPr lang="en-US" dirty="0"/>
              <a:t>with crossovers</a:t>
            </a:r>
          </a:p>
          <a:p>
            <a:pPr lvl="1"/>
            <a:r>
              <a:rPr lang="en-US" dirty="0"/>
              <a:t>Crossovers are 36” wide </a:t>
            </a:r>
            <a:br>
              <a:rPr lang="en-US" dirty="0"/>
            </a:br>
            <a:r>
              <a:rPr lang="en-US" dirty="0"/>
              <a:t>tray with dividers</a:t>
            </a:r>
          </a:p>
          <a:p>
            <a:pPr lvl="1"/>
            <a:r>
              <a:rPr lang="en-US" dirty="0"/>
              <a:t>Crossovers will have a </a:t>
            </a:r>
            <a:br>
              <a:rPr lang="en-US" dirty="0"/>
            </a:br>
            <a:r>
              <a:rPr lang="en-US" dirty="0"/>
              <a:t>gap, so cable can be </a:t>
            </a:r>
            <a:br>
              <a:rPr lang="en-US" dirty="0"/>
            </a:br>
            <a:r>
              <a:rPr lang="en-US" dirty="0"/>
              <a:t>installed easily</a:t>
            </a:r>
          </a:p>
          <a:p>
            <a:r>
              <a:rPr lang="en-US" dirty="0"/>
              <a:t>F37 section as mentioned </a:t>
            </a:r>
            <a:br>
              <a:rPr lang="en-US" dirty="0"/>
            </a:br>
            <a:r>
              <a:rPr lang="en-US" dirty="0"/>
              <a:t>previously is “busy”</a:t>
            </a:r>
          </a:p>
          <a:p>
            <a:endParaRPr lang="en-US" dirty="0"/>
          </a:p>
          <a:p>
            <a:pPr marL="376757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BDBD33-761D-A9BD-226A-4168DF57C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 Trays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D4D7C-E32C-337E-3FF1-9F874A0336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6"/>
            <a:ext cx="1479410" cy="310723"/>
          </a:xfrm>
        </p:spPr>
        <p:txBody>
          <a:bodyPr/>
          <a:lstStyle/>
          <a:p>
            <a:pPr>
              <a:defRPr/>
            </a:pPr>
            <a:r>
              <a:rPr lang="en-US" dirty="0"/>
              <a:t>11/30/22-12/1/22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4480D-48A1-790C-BE43-9A492D311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Building Infrastructure | PIP-II BTL Workshop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D6140-EF62-FD5F-D62F-293DF85AD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5D79AC-EA3B-9283-FD50-D4E9130E0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491" y="1346247"/>
            <a:ext cx="7531201" cy="453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96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5" y="189527"/>
            <a:ext cx="11582400" cy="427877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Grounding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B8E6F-DD5F-4039-98B7-1DC8B5C24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Grounding design based on LINAC gallery</a:t>
            </a:r>
          </a:p>
          <a:p>
            <a:pPr lvl="1"/>
            <a:r>
              <a:rPr lang="en-US" dirty="0"/>
              <a:t>Ground bars located every 100 ft. </a:t>
            </a:r>
          </a:p>
          <a:p>
            <a:pPr lvl="1"/>
            <a:r>
              <a:rPr lang="en-US" dirty="0"/>
              <a:t>Each ground bar is tied directly to building ground</a:t>
            </a:r>
          </a:p>
          <a:p>
            <a:pPr lvl="1"/>
            <a:r>
              <a:rPr lang="en-US" dirty="0"/>
              <a:t>Ground trunk line runs with cable tray system</a:t>
            </a:r>
          </a:p>
          <a:p>
            <a:r>
              <a:rPr lang="en-US" dirty="0"/>
              <a:t>Tie-ins to trunk lines will occur during installation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15C3FE1-1C25-AA53-82CD-0C6591850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1488202" cy="34589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dirty="0"/>
              <a:t>11/30/22-12/1/22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5B49334-B013-5E1C-63E4-AA0211449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defRPr/>
            </a:pPr>
            <a:r>
              <a:rPr lang="en-US"/>
              <a:t>Building Infrastructure | PIP-II BTL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8827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5" y="189527"/>
            <a:ext cx="11582400" cy="427877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F37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9790E3-5840-4F9B-B369-BCB4E898E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914" y="738122"/>
            <a:ext cx="7086737" cy="5381756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47B21A4-120F-FDB5-A90E-6A4B1D2D13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6"/>
            <a:ext cx="1655256" cy="31072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dirty="0"/>
              <a:t>11/30/22-12/1/22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2556C31-BA49-B98D-8F20-C6E76FFBD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defRPr/>
            </a:pPr>
            <a:r>
              <a:rPr lang="en-US"/>
              <a:t>Building Infrastructure | PIP-II BTL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5706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5" y="189527"/>
            <a:ext cx="11582400" cy="427877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Relay Racks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B8E6F-DD5F-4039-98B7-1DC8B5C24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Relay racks will be built according to the same </a:t>
            </a:r>
            <a:br>
              <a:rPr lang="en-US" dirty="0"/>
            </a:br>
            <a:r>
              <a:rPr lang="en-US" dirty="0"/>
              <a:t>specifications used for the gallery</a:t>
            </a:r>
          </a:p>
          <a:p>
            <a:pPr lvl="1"/>
            <a:r>
              <a:rPr lang="en-US" dirty="0"/>
              <a:t>Based on system</a:t>
            </a:r>
          </a:p>
          <a:p>
            <a:pPr lvl="1"/>
            <a:r>
              <a:rPr lang="en-US" dirty="0"/>
              <a:t>If special needs exist, please make </a:t>
            </a:r>
            <a:r>
              <a:rPr lang="en-US" dirty="0" err="1"/>
              <a:t>BldgI</a:t>
            </a:r>
            <a:r>
              <a:rPr lang="en-US" dirty="0"/>
              <a:t> aware as </a:t>
            </a:r>
            <a:br>
              <a:rPr lang="en-US" dirty="0"/>
            </a:br>
            <a:r>
              <a:rPr lang="en-US" dirty="0"/>
              <a:t>soon as possible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6215C66-EA10-FF5D-B4CA-1D137F77E1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5" y="6547277"/>
            <a:ext cx="1492599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dirty="0"/>
              <a:t>11/30/22-12/1/22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D2BE5F0-015E-4905-D864-FB488DA70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defRPr/>
            </a:pPr>
            <a:r>
              <a:rPr lang="en-US"/>
              <a:t>Building Infrastructure | PIP-II BTL Workshop</a:t>
            </a:r>
            <a:endParaRPr lang="en-US" b="1" dirty="0"/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07F4D3C4-6B66-78B1-04E2-7E87724D0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936" y="327528"/>
            <a:ext cx="4277540" cy="57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17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5" y="189527"/>
            <a:ext cx="11582400" cy="427877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Questions/Comments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B8E6F-DD5F-4039-98B7-1DC8B5C24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E9E9399-6A22-4A36-3C72-F91CD53945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5" y="6547276"/>
            <a:ext cx="1672841" cy="31072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dirty="0"/>
              <a:t>11/30/22-12/1/22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B273D24-F1CD-DAA6-4BCF-08A3C3E3E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defRPr/>
            </a:pPr>
            <a:r>
              <a:rPr lang="en-US"/>
              <a:t>Building Infrastructure | PIP-II BTL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76392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964CE0-EA88-EB00-E46B-6EDEE97E0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BldgI Mechanical – Scope (Continued)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4C6D4-A3A7-9DA9-219A-7147E9338E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1351922" cy="241300"/>
          </a:xfrm>
        </p:spPr>
        <p:txBody>
          <a:bodyPr/>
          <a:lstStyle/>
          <a:p>
            <a:pPr>
              <a:defRPr/>
            </a:pPr>
            <a:r>
              <a:rPr lang="en-US"/>
              <a:t>11/30/22-12/1/22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ABB0A-F117-70EA-5CFA-10DE30549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Building Infrastructure | PIP-II BTL Workshop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FD391-09F0-63A7-4553-CDDEE679A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E36B4F-3D7A-D93D-584B-18BA9C943ADE}"/>
              </a:ext>
            </a:extLst>
          </p:cNvPr>
          <p:cNvSpPr txBox="1"/>
          <p:nvPr/>
        </p:nvSpPr>
        <p:spPr>
          <a:xfrm>
            <a:off x="4121645" y="5620600"/>
            <a:ext cx="39487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Helicopter view of BTL showing layout, routing of LCW/CA/N</a:t>
            </a:r>
          </a:p>
        </p:txBody>
      </p:sp>
      <p:pic>
        <p:nvPicPr>
          <p:cNvPr id="7" name="Picture 6" descr="A picture containing Word&#10;&#10;Description automatically generated">
            <a:extLst>
              <a:ext uri="{FF2B5EF4-FFF2-40B4-BE49-F238E27FC236}">
                <a16:creationId xmlns:a16="http://schemas.microsoft.com/office/drawing/2014/main" id="{E378B637-42AF-5F29-F6DC-9BC2495A3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71022"/>
            <a:ext cx="11563350" cy="4450108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0028538-8BF0-9FD8-ED3D-C3665A9E8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222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23F9C2-DB0C-2327-EAED-BE5E5BFB6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5" y="881745"/>
            <a:ext cx="5418987" cy="5059363"/>
          </a:xfrm>
        </p:spPr>
        <p:txBody>
          <a:bodyPr/>
          <a:lstStyle/>
          <a:p>
            <a:r>
              <a:rPr lang="en-US" sz="2000" dirty="0"/>
              <a:t>ASME Category D Piping System</a:t>
            </a:r>
          </a:p>
          <a:p>
            <a:r>
              <a:rPr lang="en-US" sz="2000" dirty="0"/>
              <a:t>304 Stainless Steel Schedule 10 piping material and weld pipe fittings</a:t>
            </a:r>
          </a:p>
          <a:p>
            <a:r>
              <a:rPr lang="en-US" sz="2000" dirty="0"/>
              <a:t>Centrifugal Pumps </a:t>
            </a:r>
          </a:p>
          <a:p>
            <a:r>
              <a:rPr lang="en-US" sz="2000" dirty="0"/>
              <a:t>Electro-deionization Skid</a:t>
            </a:r>
          </a:p>
          <a:p>
            <a:r>
              <a:rPr lang="en-US" sz="2000" dirty="0"/>
              <a:t>Dissolved Oxygen Removal Skid</a:t>
            </a:r>
          </a:p>
          <a:p>
            <a:r>
              <a:rPr lang="en-US" sz="2000" dirty="0"/>
              <a:t>Particulate filtration</a:t>
            </a:r>
          </a:p>
          <a:p>
            <a:r>
              <a:rPr lang="en-US" sz="2000" dirty="0"/>
              <a:t>Expansion Reservoir Tank – 250 Gallon</a:t>
            </a:r>
          </a:p>
          <a:p>
            <a:r>
              <a:rPr lang="en-US" sz="2000" dirty="0"/>
              <a:t>Pump room located in F37 Service Building</a:t>
            </a:r>
          </a:p>
          <a:p>
            <a:r>
              <a:rPr lang="en-US" sz="2000" dirty="0"/>
              <a:t>Tube and shell heat exchanger </a:t>
            </a:r>
          </a:p>
          <a:p>
            <a:r>
              <a:rPr lang="en-US" sz="2000" dirty="0"/>
              <a:t>Heat exchange with ICW, discharge to F-Sector ponds</a:t>
            </a:r>
          </a:p>
          <a:p>
            <a:r>
              <a:rPr lang="en-US" sz="2000" dirty="0"/>
              <a:t>Make up water via – Deionized water from 50 Gallon portable drums</a:t>
            </a:r>
          </a:p>
          <a:p>
            <a:r>
              <a:rPr lang="en-US" sz="2000" dirty="0"/>
              <a:t>Nitrogen gas supplied from Utility Nitrogen gas line piping installation from BTL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AEE83A-50B0-3939-D2CF-2C7123731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5" y="453868"/>
            <a:ext cx="11582400" cy="427877"/>
          </a:xfrm>
        </p:spPr>
        <p:txBody>
          <a:bodyPr/>
          <a:lstStyle/>
          <a:p>
            <a:r>
              <a:rPr lang="en-US" dirty="0"/>
              <a:t>PIP-II Primary LCW System – Technical Requirements/System Highlights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F3363-852A-C160-F8C3-22C2D03EAD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1233226" cy="241300"/>
          </a:xfrm>
        </p:spPr>
        <p:txBody>
          <a:bodyPr/>
          <a:lstStyle/>
          <a:p>
            <a:pPr>
              <a:defRPr/>
            </a:pPr>
            <a:r>
              <a:rPr lang="en-US"/>
              <a:t>11/30/22-12/1/22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3DDA8-5E8C-AE40-E3E8-50EFB4DD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Building Infrastructure | PIP-II BTL Workshop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73D84-17D7-DBBA-6F6A-6884AF6D7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71875AE-8B25-D811-B146-D64F7209F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061775"/>
              </p:ext>
            </p:extLst>
          </p:nvPr>
        </p:nvGraphicFramePr>
        <p:xfrm>
          <a:off x="6012382" y="1299554"/>
          <a:ext cx="5094947" cy="4258892"/>
        </p:xfrm>
        <a:graphic>
          <a:graphicData uri="http://schemas.openxmlformats.org/drawingml/2006/table">
            <a:tbl>
              <a:tblPr/>
              <a:tblGrid>
                <a:gridCol w="1749541">
                  <a:extLst>
                    <a:ext uri="{9D8B030D-6E8A-4147-A177-3AD203B41FA5}">
                      <a16:colId xmlns:a16="http://schemas.microsoft.com/office/drawing/2014/main" val="1458097915"/>
                    </a:ext>
                  </a:extLst>
                </a:gridCol>
                <a:gridCol w="2175105">
                  <a:extLst>
                    <a:ext uri="{9D8B030D-6E8A-4147-A177-3AD203B41FA5}">
                      <a16:colId xmlns:a16="http://schemas.microsoft.com/office/drawing/2014/main" val="1424577877"/>
                    </a:ext>
                  </a:extLst>
                </a:gridCol>
                <a:gridCol w="1170301">
                  <a:extLst>
                    <a:ext uri="{9D8B030D-6E8A-4147-A177-3AD203B41FA5}">
                      <a16:colId xmlns:a16="http://schemas.microsoft.com/office/drawing/2014/main" val="4085722371"/>
                    </a:ext>
                  </a:extLst>
                </a:gridCol>
              </a:tblGrid>
              <a:tr h="3871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Requirement #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PARAMETER DESCRIPTION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283296"/>
                  </a:ext>
                </a:extLst>
              </a:tr>
              <a:tr h="3871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T-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alatino"/>
                        </a:rPr>
                        <a:t>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ED0012655-A002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Design Pressure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 psig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9444446"/>
                  </a:ext>
                </a:extLst>
              </a:tr>
              <a:tr h="3871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T-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alatino"/>
                        </a:rPr>
                        <a:t>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ED0012655-A003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Discharge Pressure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 psig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1786427"/>
                  </a:ext>
                </a:extLst>
              </a:tr>
              <a:tr h="3871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T-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ED0012655-A004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Suction Pressure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psig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221698"/>
                  </a:ext>
                </a:extLst>
              </a:tr>
              <a:tr h="3871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T-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alatino"/>
                        </a:rPr>
                        <a:t>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ED0012655-A005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Supply Temperature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95⁰F +/- 1⁰F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236292"/>
                  </a:ext>
                </a:extLst>
              </a:tr>
              <a:tr h="3871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T-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alatino"/>
                        </a:rPr>
                        <a:t>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ED0012655-A006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Delta T (ΔT)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F⁰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411678"/>
                  </a:ext>
                </a:extLst>
              </a:tr>
              <a:tr h="3871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T-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alatino"/>
                        </a:rPr>
                        <a:t>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ED0012655-A007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Heat Load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 kW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509383"/>
                  </a:ext>
                </a:extLst>
              </a:tr>
              <a:tr h="3871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T-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alatino"/>
                        </a:rPr>
                        <a:t>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ED0012655-A008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Available Flow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 GPM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3107210"/>
                  </a:ext>
                </a:extLst>
              </a:tr>
              <a:tr h="3871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T-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alatino"/>
                        </a:rPr>
                        <a:t>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ED0012655-A009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Side Stream Particulate Filtration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micron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5576555"/>
                  </a:ext>
                </a:extLst>
              </a:tr>
              <a:tr h="3871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T- ED0012655-A010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Resistivity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MOhm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*cm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5195919"/>
                  </a:ext>
                </a:extLst>
              </a:tr>
              <a:tr h="3871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T- ED0012655-A011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Oxygen Removal Levels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≥ 20 PPB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5542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292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23F9C2-DB0C-2327-EAED-BE5E5BFB6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5" y="1354016"/>
            <a:ext cx="4622197" cy="4676900"/>
          </a:xfrm>
        </p:spPr>
        <p:txBody>
          <a:bodyPr/>
          <a:lstStyle/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solidFill>
                  <a:srgbClr val="00B0F0"/>
                </a:solidFill>
                <a:effectLst/>
                <a:latin typeface="Helvetica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PIP-II Building Infrastructure – Low Conductivity Water (LCW) System</a:t>
            </a:r>
            <a:r>
              <a:rPr lang="en-US" sz="2000" b="1" dirty="0">
                <a:solidFill>
                  <a:srgbClr val="00B0F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srgbClr val="00B0F0"/>
                </a:solidFill>
                <a:effectLst/>
                <a:latin typeface="Helvetica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TRS – TC# </a:t>
            </a:r>
            <a:r>
              <a:rPr lang="en-US" sz="2000" dirty="0">
                <a:solidFill>
                  <a:srgbClr val="00B0F0"/>
                </a:solidFill>
                <a:effectLst/>
                <a:latin typeface="Helvetica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ED0012655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AEE83A-50B0-3939-D2CF-2C7123731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43675"/>
            <a:ext cx="5106296" cy="427877"/>
          </a:xfrm>
        </p:spPr>
        <p:txBody>
          <a:bodyPr/>
          <a:lstStyle/>
          <a:p>
            <a:r>
              <a:rPr lang="en-US" dirty="0"/>
              <a:t>PIP-II Primary LCW System – Flow Summary Sheet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F3363-852A-C160-F8C3-22C2D03EAD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1281583" cy="241300"/>
          </a:xfrm>
        </p:spPr>
        <p:txBody>
          <a:bodyPr/>
          <a:lstStyle/>
          <a:p>
            <a:pPr>
              <a:defRPr/>
            </a:pPr>
            <a:r>
              <a:rPr lang="en-US"/>
              <a:t>11/30/22-12/1/22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3DDA8-5E8C-AE40-E3E8-50EFB4DD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Building Infrastructure | PIP-II BTL Workshop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73D84-17D7-DBBA-6F6A-6884AF6D7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1DB06E6-87ED-4F4C-516A-9F27DA9761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572662"/>
              </p:ext>
            </p:extLst>
          </p:nvPr>
        </p:nvGraphicFramePr>
        <p:xfrm>
          <a:off x="5152913" y="69423"/>
          <a:ext cx="5862913" cy="6309370"/>
        </p:xfrm>
        <a:graphic>
          <a:graphicData uri="http://schemas.openxmlformats.org/drawingml/2006/table">
            <a:tbl>
              <a:tblPr/>
              <a:tblGrid>
                <a:gridCol w="3488589">
                  <a:extLst>
                    <a:ext uri="{9D8B030D-6E8A-4147-A177-3AD203B41FA5}">
                      <a16:colId xmlns:a16="http://schemas.microsoft.com/office/drawing/2014/main" val="2929274339"/>
                    </a:ext>
                  </a:extLst>
                </a:gridCol>
                <a:gridCol w="801856">
                  <a:extLst>
                    <a:ext uri="{9D8B030D-6E8A-4147-A177-3AD203B41FA5}">
                      <a16:colId xmlns:a16="http://schemas.microsoft.com/office/drawing/2014/main" val="826888448"/>
                    </a:ext>
                  </a:extLst>
                </a:gridCol>
                <a:gridCol w="801856">
                  <a:extLst>
                    <a:ext uri="{9D8B030D-6E8A-4147-A177-3AD203B41FA5}">
                      <a16:colId xmlns:a16="http://schemas.microsoft.com/office/drawing/2014/main" val="3962734489"/>
                    </a:ext>
                  </a:extLst>
                </a:gridCol>
                <a:gridCol w="770612">
                  <a:extLst>
                    <a:ext uri="{9D8B030D-6E8A-4147-A177-3AD203B41FA5}">
                      <a16:colId xmlns:a16="http://schemas.microsoft.com/office/drawing/2014/main" val="1051409316"/>
                    </a:ext>
                  </a:extLst>
                </a:gridCol>
              </a:tblGrid>
              <a:tr h="2489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Component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Quantity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Unit Consumption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Consumption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337167"/>
                  </a:ext>
                </a:extLst>
              </a:tr>
              <a:tr h="1259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[#]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[GPM]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[GPM]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263370"/>
                  </a:ext>
                </a:extLst>
              </a:tr>
              <a:tr h="125907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LEBT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235417"/>
                  </a:ext>
                </a:extLst>
              </a:tr>
              <a:tr h="12590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Solenoid #1 - LEBT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148769"/>
                  </a:ext>
                </a:extLst>
              </a:tr>
              <a:tr h="12590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Chopper - LEBT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520104"/>
                  </a:ext>
                </a:extLst>
              </a:tr>
              <a:tr h="12590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Collectors in 30 Magnet chamber - LEBT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173906"/>
                  </a:ext>
                </a:extLst>
              </a:tr>
              <a:tr h="12590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Scraper - LEBT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74327"/>
                  </a:ext>
                </a:extLst>
              </a:tr>
              <a:tr h="12590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Solenoid #2 - LEBT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752250"/>
                  </a:ext>
                </a:extLst>
              </a:tr>
              <a:tr h="12590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Solenoid #3 - LEBT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506388"/>
                  </a:ext>
                </a:extLst>
              </a:tr>
              <a:tr h="12590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Solenoid #4 - LEBT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859011"/>
                  </a:ext>
                </a:extLst>
              </a:tr>
              <a:tr h="12590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Electrically isolated diaphragm (EID) #1 - LEBT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464800"/>
                  </a:ext>
                </a:extLst>
              </a:tr>
              <a:tr h="12590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Electrically isolated diaphragm (EID) #2 - LEBT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401547"/>
                  </a:ext>
                </a:extLst>
              </a:tr>
              <a:tr h="12590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Electrically isolated diaphragm (EID) #3 - LEBT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588924"/>
                  </a:ext>
                </a:extLst>
              </a:tr>
              <a:tr h="12590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Electrically isolated diaphragm (EID) #4 - LEBT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316184"/>
                  </a:ext>
                </a:extLst>
              </a:tr>
              <a:tr h="12590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Electrically isolated diaphragm (EID) #5 - LEBT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759101"/>
                  </a:ext>
                </a:extLst>
              </a:tr>
              <a:tr h="125907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MEBT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416697"/>
                  </a:ext>
                </a:extLst>
              </a:tr>
              <a:tr h="12590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Scraper #1 - MEBT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625125"/>
                  </a:ext>
                </a:extLst>
              </a:tr>
              <a:tr h="12590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Bunching Cavity #1 - MEBT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178466"/>
                  </a:ext>
                </a:extLst>
              </a:tr>
              <a:tr h="12590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Scraper #2 - MEBT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800653"/>
                  </a:ext>
                </a:extLst>
              </a:tr>
              <a:tr h="12590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Emittance scanners #1 - MEBT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310461"/>
                  </a:ext>
                </a:extLst>
              </a:tr>
              <a:tr h="12590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Emittance Scanner #2 - MEBT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84733"/>
                  </a:ext>
                </a:extLst>
              </a:tr>
              <a:tr h="12590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Kicker #1 - MEBT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249166"/>
                  </a:ext>
                </a:extLst>
              </a:tr>
              <a:tr h="12590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Bunching Cavity #2 - MEBT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816512"/>
                  </a:ext>
                </a:extLst>
              </a:tr>
              <a:tr h="12590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Kicker #2 - MEBT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896814"/>
                  </a:ext>
                </a:extLst>
              </a:tr>
              <a:tr h="12590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Absorber #1 - MEBT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69662"/>
                  </a:ext>
                </a:extLst>
              </a:tr>
              <a:tr h="12590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Absorber #2 - MEBT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871172"/>
                  </a:ext>
                </a:extLst>
              </a:tr>
              <a:tr h="12590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Water jacket (Around beam tube) - MEBT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027335"/>
                  </a:ext>
                </a:extLst>
              </a:tr>
              <a:tr h="12590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Scraper #3 - MEBT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268483"/>
                  </a:ext>
                </a:extLst>
              </a:tr>
              <a:tr h="12590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Bunching Cavity#3 - MEBT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910835"/>
                  </a:ext>
                </a:extLst>
              </a:tr>
              <a:tr h="12590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Scraper #4 - MEBT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35152"/>
                  </a:ext>
                </a:extLst>
              </a:tr>
              <a:tr h="12590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Bunching Cavity#4 (in the Linac tunnel) - MEBT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556759"/>
                  </a:ext>
                </a:extLst>
              </a:tr>
              <a:tr h="125907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Linac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748662"/>
                  </a:ext>
                </a:extLst>
              </a:tr>
              <a:tr h="12590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650 Line 400 W Quadrupoles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50.8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469748"/>
                  </a:ext>
                </a:extLst>
              </a:tr>
              <a:tr h="125907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BTL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137509"/>
                  </a:ext>
                </a:extLst>
              </a:tr>
              <a:tr h="12590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Absorber Cooling Skid (25 kW)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974795"/>
                  </a:ext>
                </a:extLst>
              </a:tr>
              <a:tr h="12590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Transfer Line 6.5 kW Dipoles (37 + 2 EOL)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170399"/>
                  </a:ext>
                </a:extLst>
              </a:tr>
              <a:tr h="12590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Transfer line 400 W Quadrupoles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64.8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605000"/>
                  </a:ext>
                </a:extLst>
              </a:tr>
              <a:tr h="12590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EOL 700 W Quadrupoles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7.6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932600"/>
                  </a:ext>
                </a:extLst>
              </a:tr>
              <a:tr h="12590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Transfer Line 16 kW 3-Way Septum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457459"/>
                  </a:ext>
                </a:extLst>
              </a:tr>
              <a:tr h="125907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F37 Building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921530"/>
                  </a:ext>
                </a:extLst>
              </a:tr>
              <a:tr h="248953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F3.7 Building 75 kW Power Supply Spang (for beamline abort dipole)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931963"/>
                  </a:ext>
                </a:extLst>
              </a:tr>
              <a:tr h="12590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F3.7 Building 135 kW Power Supply Spang (for Septum)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405586"/>
                  </a:ext>
                </a:extLst>
              </a:tr>
              <a:tr h="125907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Flow Required (GPM) =</a:t>
                      </a:r>
                    </a:p>
                  </a:txBody>
                  <a:tcPr marL="3190" marR="3190" marT="3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273.4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90" marR="3190" marT="319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927461"/>
                  </a:ext>
                </a:extLst>
              </a:tr>
            </a:tbl>
          </a:graphicData>
        </a:graphic>
      </p:graphicFrame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C36D0050-AA8D-7807-8B11-E16E3D9D3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52" y="3209958"/>
            <a:ext cx="3698029" cy="288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99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13EB36-0144-2F9B-3842-437DADE37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5" y="971553"/>
            <a:ext cx="4793790" cy="2743198"/>
          </a:xfrm>
        </p:spPr>
        <p:txBody>
          <a:bodyPr/>
          <a:lstStyle/>
          <a:p>
            <a:r>
              <a:rPr lang="en-US" sz="2000" dirty="0"/>
              <a:t>No direct access to LCW pump room from power supply room</a:t>
            </a:r>
          </a:p>
          <a:p>
            <a:r>
              <a:rPr lang="en-US" sz="2000" dirty="0"/>
              <a:t>LCW cooling provided to power supply room</a:t>
            </a:r>
          </a:p>
          <a:p>
            <a:r>
              <a:rPr lang="en-US" sz="2000" dirty="0">
                <a:solidFill>
                  <a:schemeClr val="accent6"/>
                </a:solidFill>
                <a:cs typeface="Helvetica"/>
              </a:rPr>
              <a:t>PLC/</a:t>
            </a:r>
            <a:r>
              <a:rPr lang="en-US" sz="2000" dirty="0" err="1">
                <a:solidFill>
                  <a:schemeClr val="accent6"/>
                </a:solidFill>
                <a:cs typeface="Helvetica"/>
              </a:rPr>
              <a:t>Rittal</a:t>
            </a:r>
            <a:r>
              <a:rPr lang="en-US" sz="2000" dirty="0">
                <a:solidFill>
                  <a:schemeClr val="accent6"/>
                </a:solidFill>
                <a:cs typeface="Helvetica"/>
              </a:rPr>
              <a:t> c</a:t>
            </a:r>
            <a:r>
              <a:rPr lang="en-US" sz="2000" dirty="0">
                <a:solidFill>
                  <a:schemeClr val="accent6"/>
                </a:solidFill>
              </a:rPr>
              <a:t>abinets </a:t>
            </a:r>
            <a:r>
              <a:rPr lang="en-US" sz="2000" dirty="0">
                <a:solidFill>
                  <a:schemeClr val="accent6"/>
                </a:solidFill>
                <a:cs typeface="Helvetica"/>
              </a:rPr>
              <a:t>enclosures </a:t>
            </a:r>
            <a:r>
              <a:rPr lang="en-US" sz="2000" dirty="0">
                <a:solidFill>
                  <a:schemeClr val="accent6"/>
                </a:solidFill>
              </a:rPr>
              <a:t>located in pump room and power supply room</a:t>
            </a:r>
          </a:p>
          <a:p>
            <a:r>
              <a:rPr lang="en-US" sz="2000" dirty="0"/>
              <a:t>LCW provides cooling to Absorber RAW skid heat exchanger</a:t>
            </a:r>
          </a:p>
          <a:p>
            <a:pPr marL="0" indent="0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9DE17B-2E60-8D6B-0F43-1BB3B2FE4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5" y="496227"/>
            <a:ext cx="11582400" cy="427877"/>
          </a:xfrm>
        </p:spPr>
        <p:txBody>
          <a:bodyPr/>
          <a:lstStyle/>
          <a:p>
            <a:r>
              <a:rPr lang="en-US" dirty="0"/>
              <a:t>PIP-II Primary LCW System – Key Concern Points – F37 Pump Room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894CE-22B4-42CC-0934-93BA196774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1303564" cy="241300"/>
          </a:xfrm>
        </p:spPr>
        <p:txBody>
          <a:bodyPr/>
          <a:lstStyle/>
          <a:p>
            <a:pPr>
              <a:defRPr/>
            </a:pPr>
            <a:r>
              <a:rPr lang="en-US"/>
              <a:t>11/30/22-12/1/22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78A30-9344-2F03-8E2B-3F77F4D7D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Building Infrastructure | PIP-II BTL Workshop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57397-7080-BA86-4E0B-E45C56114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872E0D50-1AB1-C608-7807-55E4A4FE1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165" y="879231"/>
            <a:ext cx="6889030" cy="44489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C00A7A-9530-7899-1CEB-707E11B9BE86}"/>
              </a:ext>
            </a:extLst>
          </p:cNvPr>
          <p:cNvSpPr txBox="1"/>
          <p:nvPr/>
        </p:nvSpPr>
        <p:spPr>
          <a:xfrm>
            <a:off x="7092085" y="5379549"/>
            <a:ext cx="2701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LCW Pump Room in F37 Service Building</a:t>
            </a:r>
          </a:p>
        </p:txBody>
      </p:sp>
      <p:pic>
        <p:nvPicPr>
          <p:cNvPr id="10" name="Picture 9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00286179-9322-8FF9-CB4A-F002E1370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03" y="3640016"/>
            <a:ext cx="3506680" cy="23871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6F05EC-C910-C89D-706B-4F7B4CE47AA6}"/>
              </a:ext>
            </a:extLst>
          </p:cNvPr>
          <p:cNvSpPr txBox="1"/>
          <p:nvPr/>
        </p:nvSpPr>
        <p:spPr>
          <a:xfrm>
            <a:off x="1175414" y="5985292"/>
            <a:ext cx="3449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F37 Service Building showing power supply room adjacent to LCW pump room</a:t>
            </a:r>
          </a:p>
        </p:txBody>
      </p:sp>
    </p:spTree>
    <p:extLst>
      <p:ext uri="{BB962C8B-B14F-4D97-AF65-F5344CB8AC3E}">
        <p14:creationId xmlns:p14="http://schemas.microsoft.com/office/powerpoint/2010/main" val="3431140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13EB36-0144-2F9B-3842-437DADE37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71552"/>
            <a:ext cx="8017119" cy="5059363"/>
          </a:xfrm>
        </p:spPr>
        <p:txBody>
          <a:bodyPr/>
          <a:lstStyle/>
          <a:p>
            <a:r>
              <a:rPr lang="en-US" dirty="0"/>
              <a:t>LCW piping positioned low along the wall for equipment clearance</a:t>
            </a:r>
          </a:p>
          <a:p>
            <a:r>
              <a:rPr lang="en-US" dirty="0"/>
              <a:t>Valve taps at collimator locations abandoned/replaced with strategic ALARA locations</a:t>
            </a:r>
          </a:p>
          <a:p>
            <a:r>
              <a:rPr lang="en-US" dirty="0"/>
              <a:t>“Goldilocks” valve manifold arrangement at strategic locations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9DE17B-2E60-8D6B-0F43-1BB3B2FE4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Primary LCW System – Routing around collimator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894CE-22B4-42CC-0934-93BA196774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6"/>
            <a:ext cx="1444241" cy="310723"/>
          </a:xfrm>
        </p:spPr>
        <p:txBody>
          <a:bodyPr/>
          <a:lstStyle/>
          <a:p>
            <a:pPr>
              <a:defRPr/>
            </a:pPr>
            <a:r>
              <a:rPr lang="en-US"/>
              <a:t>11/30/22-12/1/22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78A30-9344-2F03-8E2B-3F77F4D7D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Building Infrastructure | PIP-II BTL Workshop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57397-7080-BA86-4E0B-E45C56114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77E8C2A4-DA4F-D522-9AA3-1C49AE259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451" y="2012371"/>
            <a:ext cx="3622749" cy="2977723"/>
          </a:xfrm>
          <a:prstGeom prst="rect">
            <a:avLst/>
          </a:prstGeom>
        </p:spPr>
      </p:pic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45DAFFC-85B4-7019-E43B-768A70903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18" y="3406010"/>
            <a:ext cx="7498367" cy="21313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5F3B1D-D616-C321-F24A-2239C60B02D0}"/>
              </a:ext>
            </a:extLst>
          </p:cNvPr>
          <p:cNvSpPr txBox="1"/>
          <p:nvPr/>
        </p:nvSpPr>
        <p:spPr>
          <a:xfrm>
            <a:off x="9095642" y="5088450"/>
            <a:ext cx="2427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BTL cross-section view at Collimator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3099C2-0B93-21E8-B312-47C8AC744E3C}"/>
              </a:ext>
            </a:extLst>
          </p:cNvPr>
          <p:cNvSpPr txBox="1"/>
          <p:nvPr/>
        </p:nvSpPr>
        <p:spPr>
          <a:xfrm>
            <a:off x="1432681" y="5645653"/>
            <a:ext cx="56487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BTL elevation view at Collimator footprint showing LCW valve taps at each warm magnet</a:t>
            </a:r>
          </a:p>
        </p:txBody>
      </p:sp>
    </p:spTree>
    <p:extLst>
      <p:ext uri="{BB962C8B-B14F-4D97-AF65-F5344CB8AC3E}">
        <p14:creationId xmlns:p14="http://schemas.microsoft.com/office/powerpoint/2010/main" val="1864875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13EB36-0144-2F9B-3842-437DADE37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6" y="971552"/>
            <a:ext cx="3031876" cy="5240213"/>
          </a:xfrm>
        </p:spPr>
        <p:txBody>
          <a:bodyPr/>
          <a:lstStyle/>
          <a:p>
            <a:r>
              <a:rPr lang="en-US" sz="2000" dirty="0"/>
              <a:t>LCW piping positioned low along the wall for equipment clearance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Interferences with cable tray at BTL/F37 Labyrinth cleared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Separate “custom” LCW manifold created for Absorber beamline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9DE17B-2E60-8D6B-0F43-1BB3B2FE4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Primary LCW System – BTL/F37 Labyrinth Intersection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894CE-22B4-42CC-0934-93BA196774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1154095" cy="241300"/>
          </a:xfrm>
        </p:spPr>
        <p:txBody>
          <a:bodyPr/>
          <a:lstStyle/>
          <a:p>
            <a:pPr>
              <a:defRPr/>
            </a:pPr>
            <a:r>
              <a:rPr lang="en-US"/>
              <a:t>11/30/22-12/1/22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78A30-9344-2F03-8E2B-3F77F4D7D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Building Infrastructure | PIP-II BTL Workshop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57397-7080-BA86-4E0B-E45C56114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AA3EBDBF-E850-6ED5-A7AD-9F5397664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5320" y="725482"/>
            <a:ext cx="2774956" cy="2562841"/>
          </a:xfrm>
          <a:prstGeom prst="rect">
            <a:avLst/>
          </a:prstGeom>
        </p:spPr>
      </p:pic>
      <p:pic>
        <p:nvPicPr>
          <p:cNvPr id="10" name="Picture 9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028DDF99-8694-C63F-4E78-82C4CA44C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320" y="3622262"/>
            <a:ext cx="2965759" cy="2505806"/>
          </a:xfrm>
          <a:prstGeom prst="rect">
            <a:avLst/>
          </a:prstGeom>
        </p:spPr>
      </p:pic>
      <p:pic>
        <p:nvPicPr>
          <p:cNvPr id="12" name="Picture 11" descr="A close-up of a building&#10;&#10;Description automatically generated with low confidence">
            <a:extLst>
              <a:ext uri="{FF2B5EF4-FFF2-40B4-BE49-F238E27FC236}">
                <a16:creationId xmlns:a16="http://schemas.microsoft.com/office/drawing/2014/main" id="{A4709D0E-A8D6-163E-443A-C16751A55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396" y="1774414"/>
            <a:ext cx="4829674" cy="33091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291D11-C515-1923-9E70-D614A5FED5FE}"/>
              </a:ext>
            </a:extLst>
          </p:cNvPr>
          <p:cNvSpPr txBox="1"/>
          <p:nvPr/>
        </p:nvSpPr>
        <p:spPr>
          <a:xfrm>
            <a:off x="4161077" y="5298788"/>
            <a:ext cx="3590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Above - Helicopter view looking south</a:t>
            </a:r>
          </a:p>
          <a:p>
            <a:r>
              <a:rPr lang="en-US" sz="1200" dirty="0"/>
              <a:t>Upper Right – BTL/F37 Labyrinth intersection</a:t>
            </a:r>
          </a:p>
          <a:p>
            <a:r>
              <a:rPr lang="en-US" sz="1200" dirty="0"/>
              <a:t>Lower Right – F37 Labyrinth near Absorber RAW Room</a:t>
            </a:r>
          </a:p>
        </p:txBody>
      </p:sp>
    </p:spTree>
    <p:extLst>
      <p:ext uri="{BB962C8B-B14F-4D97-AF65-F5344CB8AC3E}">
        <p14:creationId xmlns:p14="http://schemas.microsoft.com/office/powerpoint/2010/main" val="3398326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23F9C2-DB0C-2327-EAED-BE5E5BFB6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6" y="971552"/>
            <a:ext cx="4542324" cy="5059363"/>
          </a:xfrm>
        </p:spPr>
        <p:txBody>
          <a:bodyPr/>
          <a:lstStyle/>
          <a:p>
            <a:r>
              <a:rPr lang="en-US" sz="2000" dirty="0">
                <a:solidFill>
                  <a:srgbClr val="00B0F0"/>
                </a:solidFill>
              </a:rPr>
              <a:t>PIP-II Building Infrastructure – Compressed Gas Systems TRS – TC# ED0012529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Actuation of accelerator beam valves for vacuum system in BTL</a:t>
            </a:r>
          </a:p>
          <a:p>
            <a:r>
              <a:rPr lang="en-US" sz="2000" dirty="0"/>
              <a:t>2 - 200 HP Rotary screw air compressors in UPB</a:t>
            </a:r>
          </a:p>
          <a:p>
            <a:r>
              <a:rPr lang="en-US" sz="2000" dirty="0"/>
              <a:t>Redundant operation Air compressor arrangement</a:t>
            </a:r>
          </a:p>
          <a:p>
            <a:r>
              <a:rPr lang="en-US" sz="2000" dirty="0"/>
              <a:t>Redundant operation desiccant air dryers and particulate filters</a:t>
            </a:r>
          </a:p>
          <a:p>
            <a:r>
              <a:rPr lang="en-US" sz="2000" dirty="0"/>
              <a:t>1500 Gallon reservoir tank</a:t>
            </a:r>
          </a:p>
          <a:p>
            <a:r>
              <a:rPr lang="en-US" sz="2000" dirty="0"/>
              <a:t>Water/oil separator</a:t>
            </a:r>
          </a:p>
          <a:p>
            <a:r>
              <a:rPr lang="en-US" sz="2000" dirty="0"/>
              <a:t>Electric operated automatic condensate drains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AEE83A-50B0-3939-D2CF-2C7123731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Compressed Air  - Technical Requirements/System Highlights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F3363-852A-C160-F8C3-22C2D03EAD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1422260" cy="237285"/>
          </a:xfrm>
        </p:spPr>
        <p:txBody>
          <a:bodyPr/>
          <a:lstStyle/>
          <a:p>
            <a:pPr>
              <a:defRPr/>
            </a:pPr>
            <a:r>
              <a:rPr lang="en-US"/>
              <a:t>11/30/22-12/1/22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3DDA8-5E8C-AE40-E3E8-50EFB4DD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Building Infrastructure | PIP-II BTL Workshop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73D84-17D7-DBBA-6F6A-6884AF6D7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AA23E31-F81A-B0BF-3102-3DC877267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882426"/>
              </p:ext>
            </p:extLst>
          </p:nvPr>
        </p:nvGraphicFramePr>
        <p:xfrm>
          <a:off x="5551309" y="1119114"/>
          <a:ext cx="5846703" cy="4120572"/>
        </p:xfrm>
        <a:graphic>
          <a:graphicData uri="http://schemas.openxmlformats.org/drawingml/2006/table">
            <a:tbl>
              <a:tblPr/>
              <a:tblGrid>
                <a:gridCol w="2244555">
                  <a:extLst>
                    <a:ext uri="{9D8B030D-6E8A-4147-A177-3AD203B41FA5}">
                      <a16:colId xmlns:a16="http://schemas.microsoft.com/office/drawing/2014/main" val="619140889"/>
                    </a:ext>
                  </a:extLst>
                </a:gridCol>
                <a:gridCol w="1991137">
                  <a:extLst>
                    <a:ext uri="{9D8B030D-6E8A-4147-A177-3AD203B41FA5}">
                      <a16:colId xmlns:a16="http://schemas.microsoft.com/office/drawing/2014/main" val="3993643325"/>
                    </a:ext>
                  </a:extLst>
                </a:gridCol>
                <a:gridCol w="1611011">
                  <a:extLst>
                    <a:ext uri="{9D8B030D-6E8A-4147-A177-3AD203B41FA5}">
                      <a16:colId xmlns:a16="http://schemas.microsoft.com/office/drawing/2014/main" val="256621764"/>
                    </a:ext>
                  </a:extLst>
                </a:gridCol>
              </a:tblGrid>
              <a:tr h="8964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Requirement #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PARAMETER DESCRIPTION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321167"/>
                  </a:ext>
                </a:extLst>
              </a:tr>
              <a:tr h="4718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T-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alatino"/>
                        </a:rPr>
                        <a:t>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ED0012529-A002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Design Pressure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 psig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3531413"/>
                  </a:ext>
                </a:extLst>
              </a:tr>
              <a:tr h="4718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T-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alatino"/>
                        </a:rPr>
                        <a:t>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ED0012529-A003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Discharge Pressure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 psig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8865594"/>
                  </a:ext>
                </a:extLst>
              </a:tr>
              <a:tr h="4718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T-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alatino"/>
                        </a:rPr>
                        <a:t>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ED0012529-A004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Discharge Flow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1060 SCFM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238533"/>
                  </a:ext>
                </a:extLst>
              </a:tr>
              <a:tr h="4718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T-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alatino"/>
                        </a:rPr>
                        <a:t>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ED0012529-A005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Dewpoint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-40⁰C/F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219191"/>
                  </a:ext>
                </a:extLst>
              </a:tr>
              <a:tr h="13368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T-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alatino"/>
                        </a:rPr>
                        <a:t>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ED0012529-A006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Particulate Filtration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 micron with .01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ppmw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oil allowance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3249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436960"/>
      </p:ext>
    </p:extLst>
  </p:cSld>
  <p:clrMapOvr>
    <a:masterClrMapping/>
  </p:clrMapOvr>
</p:sld>
</file>

<file path=ppt/theme/theme1.xml><?xml version="1.0" encoding="utf-8"?>
<a:theme xmlns:a="http://schemas.openxmlformats.org/drawingml/2006/main" name="1_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16x9_073020v2" id="{C3AFBADF-C702-034C-A072-F7CD3BBBBC17}" vid="{C997F739-40B4-5A47-99D3-0EE8AE3DFCDD}"/>
    </a:ext>
  </a:extLst>
</a:theme>
</file>

<file path=ppt/theme/theme2.xml><?xml version="1.0" encoding="utf-8"?>
<a:theme xmlns:a="http://schemas.openxmlformats.org/drawingml/2006/main" name="2_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16x9_073020v2" id="{C3AFBADF-C702-034C-A072-F7CD3BBBBC17}" vid="{C997F739-40B4-5A47-99D3-0EE8AE3DFCDD}"/>
    </a:ext>
  </a:extLst>
</a:theme>
</file>

<file path=ppt/theme/theme3.xml><?xml version="1.0" encoding="utf-8"?>
<a:theme xmlns:a="http://schemas.openxmlformats.org/drawingml/2006/main" name="3_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16x9_073020v2" id="{C3AFBADF-C702-034C-A072-F7CD3BBBBC17}" vid="{C997F739-40B4-5A47-99D3-0EE8AE3DFCD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0F32583FB74A4089C5A9E89CDFAA90" ma:contentTypeVersion="2" ma:contentTypeDescription="Create a new document." ma:contentTypeScope="" ma:versionID="9f94304cdf818be1cbe4396dceeecab8">
  <xsd:schema xmlns:xsd="http://www.w3.org/2001/XMLSchema" xmlns:xs="http://www.w3.org/2001/XMLSchema" xmlns:p="http://schemas.microsoft.com/office/2006/metadata/properties" xmlns:ns2="5c9f3ab6-242c-461d-a351-c910a751d111" xmlns:ns3="bd67544a-4fdc-43d0-a9af-82cf53222c38" targetNamespace="http://schemas.microsoft.com/office/2006/metadata/properties" ma:root="true" ma:fieldsID="0160160ec2dd3b9a8fcfc790e706d73b" ns2:_="" ns3:_="">
    <xsd:import namespace="5c9f3ab6-242c-461d-a351-c910a751d111"/>
    <xsd:import namespace="bd67544a-4fdc-43d0-a9af-82cf53222c3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f3ab6-242c-461d-a351-c910a751d11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7544a-4fdc-43d0-a9af-82cf53222c3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E1F245F-DB62-428D-A566-B113377E911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c9f3ab6-242c-461d-a351-c910a751d111"/>
    <ds:schemaRef ds:uri="http://schemas.microsoft.com/office/2006/documentManagement/types"/>
    <ds:schemaRef ds:uri="http://schemas.microsoft.com/office/2006/metadata/properties"/>
    <ds:schemaRef ds:uri="bd67544a-4fdc-43d0-a9af-82cf53222c38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1658A9A-0266-4077-B3CD-43D6FA29A3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9f3ab6-242c-461d-a351-c910a751d111"/>
    <ds:schemaRef ds:uri="bd67544a-4fdc-43d0-a9af-82cf53222c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73E239-737B-4DF5-B0F4-23AFC3CA1EB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2667F8A-994C-45A6-9ABB-886312C03CA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63904</TotalTime>
  <Words>2118</Words>
  <Application>Microsoft Office PowerPoint</Application>
  <PresentationFormat>Widescreen</PresentationFormat>
  <Paragraphs>620</Paragraphs>
  <Slides>27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Helvetica</vt:lpstr>
      <vt:lpstr>Lucida Grande</vt:lpstr>
      <vt:lpstr>Palatino</vt:lpstr>
      <vt:lpstr>1_Fermilab_PPT_090915</vt:lpstr>
      <vt:lpstr>2_Fermilab_PPT_090915</vt:lpstr>
      <vt:lpstr>3_Fermilab_PPT_090915</vt:lpstr>
      <vt:lpstr>PowerPoint Presentation</vt:lpstr>
      <vt:lpstr>BldgI Mechanical - Scope</vt:lpstr>
      <vt:lpstr>BldgI Mechanical – Scope (Continued)</vt:lpstr>
      <vt:lpstr>PIP-II Primary LCW System – Technical Requirements/System Highlights</vt:lpstr>
      <vt:lpstr>PIP-II Primary LCW System – Flow Summary Sheet</vt:lpstr>
      <vt:lpstr>PIP-II Primary LCW System – Key Concern Points – F37 Pump Room</vt:lpstr>
      <vt:lpstr>PIP-II Primary LCW System – Routing around collimator</vt:lpstr>
      <vt:lpstr>PIP-II Primary LCW System – BTL/F37 Labyrinth Intersection</vt:lpstr>
      <vt:lpstr>Compressed Air  - Technical Requirements/System Highlights</vt:lpstr>
      <vt:lpstr>Compressed Air – Flow Summary Sheet</vt:lpstr>
      <vt:lpstr>Compressed Air – Key Concern Points</vt:lpstr>
      <vt:lpstr>Utility Nitrogen – Technical Requirements/System Highlights</vt:lpstr>
      <vt:lpstr>Utility Nitrogen – Key Concern Points</vt:lpstr>
      <vt:lpstr>Absorber RAW – Technical Requirements/System Highlights</vt:lpstr>
      <vt:lpstr>Absorber RAW – Key Concern Points</vt:lpstr>
      <vt:lpstr>BldgI Electrical- Scope</vt:lpstr>
      <vt:lpstr>BldgI Electrical- Requirements/Drivers</vt:lpstr>
      <vt:lpstr>Equipment Location</vt:lpstr>
      <vt:lpstr>Electrical Systems</vt:lpstr>
      <vt:lpstr>F37</vt:lpstr>
      <vt:lpstr>F37</vt:lpstr>
      <vt:lpstr>F37</vt:lpstr>
      <vt:lpstr>Cable Trays</vt:lpstr>
      <vt:lpstr>Grounding</vt:lpstr>
      <vt:lpstr>F37</vt:lpstr>
      <vt:lpstr>Relay Racks</vt:lpstr>
      <vt:lpstr>Questions/Comments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Maurice Ball</cp:lastModifiedBy>
  <cp:revision>2699</cp:revision>
  <cp:lastPrinted>2020-01-24T20:57:46Z</cp:lastPrinted>
  <dcterms:created xsi:type="dcterms:W3CDTF">2019-12-16T19:54:36Z</dcterms:created>
  <dcterms:modified xsi:type="dcterms:W3CDTF">2022-11-30T16:55:47Z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0x010100770F32583FB74A4089C5A9E89CDFAA90</vt:lpwstr>
  </property>
</Properties>
</file>