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4" r:id="rId5"/>
    <p:sldMasterId id="2147484166" r:id="rId6"/>
    <p:sldMasterId id="2147484192" r:id="rId7"/>
  </p:sldMasterIdLst>
  <p:notesMasterIdLst>
    <p:notesMasterId r:id="rId25"/>
  </p:notesMasterIdLst>
  <p:handoutMasterIdLst>
    <p:handoutMasterId r:id="rId26"/>
  </p:handoutMasterIdLst>
  <p:sldIdLst>
    <p:sldId id="2306" r:id="rId8"/>
    <p:sldId id="2807" r:id="rId9"/>
    <p:sldId id="2818" r:id="rId10"/>
    <p:sldId id="1078" r:id="rId11"/>
    <p:sldId id="2347" r:id="rId12"/>
    <p:sldId id="2819" r:id="rId13"/>
    <p:sldId id="2820" r:id="rId14"/>
    <p:sldId id="2821" r:id="rId15"/>
    <p:sldId id="2816" r:id="rId16"/>
    <p:sldId id="2769" r:id="rId17"/>
    <p:sldId id="2361" r:id="rId18"/>
    <p:sldId id="2817" r:id="rId19"/>
    <p:sldId id="2814" r:id="rId20"/>
    <p:sldId id="2355" r:id="rId21"/>
    <p:sldId id="2364" r:id="rId22"/>
    <p:sldId id="2360" r:id="rId23"/>
    <p:sldId id="2815" r:id="rId24"/>
  </p:sldIdLst>
  <p:sldSz cx="12192000" cy="6858000"/>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521415D9-36F7-43E2-AB2F-B90AF26B5E84}">
      <p14:sectionLst xmlns:p14="http://schemas.microsoft.com/office/powerpoint/2010/main">
        <p14:section name="Default Section" id="{C3FFDB23-A5A2-4AE2-BF69-FFE4983F7512}">
          <p14:sldIdLst>
            <p14:sldId id="2306"/>
            <p14:sldId id="2807"/>
            <p14:sldId id="2818"/>
            <p14:sldId id="1078"/>
            <p14:sldId id="2347"/>
            <p14:sldId id="2819"/>
            <p14:sldId id="2820"/>
            <p14:sldId id="2821"/>
            <p14:sldId id="2816"/>
            <p14:sldId id="2769"/>
            <p14:sldId id="2361"/>
            <p14:sldId id="2817"/>
            <p14:sldId id="2814"/>
            <p14:sldId id="2355"/>
            <p14:sldId id="2364"/>
            <p14:sldId id="2360"/>
            <p14:sldId id="2815"/>
          </p14:sldIdLst>
        </p14:section>
      </p14:sectionLst>
    </p:ext>
    <p:ext uri="{EFAFB233-063F-42B5-8137-9DF3F51BA10A}">
      <p15:sldGuideLst xmlns:p15="http://schemas.microsoft.com/office/powerpoint/2012/main">
        <p15:guide id="1" orient="horz" pos="4142" userDrawn="1">
          <p15:clr>
            <a:srgbClr val="A4A3A4"/>
          </p15:clr>
        </p15:guide>
        <p15:guide id="2" orient="horz" pos="4027" userDrawn="1">
          <p15:clr>
            <a:srgbClr val="A4A3A4"/>
          </p15:clr>
        </p15:guide>
        <p15:guide id="3" orient="horz" pos="1698" userDrawn="1">
          <p15:clr>
            <a:srgbClr val="A4A3A4"/>
          </p15:clr>
        </p15:guide>
        <p15:guide id="4" orient="horz" pos="152" userDrawn="1">
          <p15:clr>
            <a:srgbClr val="A4A3A4"/>
          </p15:clr>
        </p15:guide>
        <p15:guide id="5" orient="horz" pos="2790" userDrawn="1">
          <p15:clr>
            <a:srgbClr val="A4A3A4"/>
          </p15:clr>
        </p15:guide>
        <p15:guide id="6" orient="horz" pos="604" userDrawn="1">
          <p15:clr>
            <a:srgbClr val="A4A3A4"/>
          </p15:clr>
        </p15:guide>
        <p15:guide id="7" pos="7488" userDrawn="1">
          <p15:clr>
            <a:srgbClr val="A4A3A4"/>
          </p15:clr>
        </p15:guide>
        <p15:guide id="8" pos="181" userDrawn="1">
          <p15:clr>
            <a:srgbClr val="A4A3A4"/>
          </p15:clr>
        </p15:guide>
        <p15:guide id="9" pos="785" userDrawn="1">
          <p15:clr>
            <a:srgbClr val="A4A3A4"/>
          </p15:clr>
        </p15:guide>
        <p15:guide id="10" pos="5937" userDrawn="1">
          <p15:clr>
            <a:srgbClr val="A4A3A4"/>
          </p15:clr>
        </p15:guide>
        <p15:guide id="11" pos="6884" userDrawn="1">
          <p15:clr>
            <a:srgbClr val="A4A3A4"/>
          </p15:clr>
        </p15:guide>
        <p15:guide id="12" pos="61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 Merminga x 35983N" initials="LMx3" lastIdx="1" clrIdx="0">
    <p:extLst>
      <p:ext uri="{19B8F6BF-5375-455C-9EA6-DF929625EA0E}">
        <p15:presenceInfo xmlns:p15="http://schemas.microsoft.com/office/powerpoint/2012/main" userId="S-1-5-21-1644491937-1202660629-839522115-70235" providerId="AD"/>
      </p:ext>
    </p:extLst>
  </p:cmAuthor>
  <p:cmAuthor id="2" name="Lia Merminga" initials="LM" lastIdx="1" clrIdx="1">
    <p:extLst>
      <p:ext uri="{19B8F6BF-5375-455C-9EA6-DF929625EA0E}">
        <p15:presenceInfo xmlns:p15="http://schemas.microsoft.com/office/powerpoint/2012/main" userId="S::merminga@services.fnal.gov::37f97f97-644d-4887-82c0-21f926b4c276" providerId="AD"/>
      </p:ext>
    </p:extLst>
  </p:cmAuthor>
  <p:cmAuthor id="3" name="Marc L Kaducak" initials="MLK" lastIdx="10" clrIdx="2">
    <p:extLst>
      <p:ext uri="{19B8F6BF-5375-455C-9EA6-DF929625EA0E}">
        <p15:presenceInfo xmlns:p15="http://schemas.microsoft.com/office/powerpoint/2012/main" userId="S::mkaducak@services.fnal.gov::fd7db0a2-3cc4-43c8-8fdd-807e73ab72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404040"/>
    <a:srgbClr val="004C97"/>
    <a:srgbClr val="FFFFFF"/>
    <a:srgbClr val="4E4E4E"/>
    <a:srgbClr val="63666A"/>
    <a:srgbClr val="505050"/>
    <a:srgbClr val="50504E"/>
    <a:srgbClr val="A7A8AA"/>
    <a:srgbClr val="99D6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88158" autoAdjust="0"/>
  </p:normalViewPr>
  <p:slideViewPr>
    <p:cSldViewPr snapToGrid="0" snapToObjects="1" showGuides="1">
      <p:cViewPr>
        <p:scale>
          <a:sx n="75" d="100"/>
          <a:sy n="75" d="100"/>
        </p:scale>
        <p:origin x="954" y="588"/>
      </p:cViewPr>
      <p:guideLst>
        <p:guide orient="horz" pos="4142"/>
        <p:guide orient="horz" pos="4027"/>
        <p:guide orient="horz" pos="1698"/>
        <p:guide orient="horz" pos="152"/>
        <p:guide orient="horz" pos="2790"/>
        <p:guide orient="horz" pos="604"/>
        <p:guide pos="7488"/>
        <p:guide pos="181"/>
        <p:guide pos="785"/>
        <p:guide pos="5937"/>
        <p:guide pos="6884"/>
        <p:guide pos="6176"/>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Pressure</a:t>
            </a:r>
            <a:r>
              <a:rPr lang="en-US" baseline="0"/>
              <a:t> Profile of Half Cell in BTL w 20 l/s effective pumping at midpoint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810444965057209"/>
          <c:y val="0.19573283442262709"/>
          <c:w val="0.83245890607055417"/>
          <c:h val="0.56290736205456482"/>
        </c:manualLayout>
      </c:layout>
      <c:scatterChart>
        <c:scatterStyle val="lineMarker"/>
        <c:varyColors val="0"/>
        <c:ser>
          <c:idx val="5"/>
          <c:order val="0"/>
          <c:tx>
            <c:v>H2-2e-10</c:v>
          </c:tx>
          <c:spPr>
            <a:ln w="19050" cap="rnd">
              <a:solidFill>
                <a:schemeClr val="accent6"/>
              </a:solidFill>
              <a:round/>
            </a:ln>
            <a:effectLst/>
          </c:spPr>
          <c:marker>
            <c:symbol val="none"/>
          </c:marker>
          <c:xVal>
            <c:numRef>
              <c:f>BTL!$B$29:$B$128</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BTL!$D$29:$D$128</c:f>
              <c:numCache>
                <c:formatCode>0.00E+00</c:formatCode>
                <c:ptCount val="100"/>
                <c:pt idx="0">
                  <c:v>8.8635699999999997E-8</c:v>
                </c:pt>
                <c:pt idx="1">
                  <c:v>8.9248099999999998E-8</c:v>
                </c:pt>
                <c:pt idx="2">
                  <c:v>8.9358300000000002E-8</c:v>
                </c:pt>
                <c:pt idx="3">
                  <c:v>8.8850599999999998E-8</c:v>
                </c:pt>
                <c:pt idx="4">
                  <c:v>8.8027800000000002E-8</c:v>
                </c:pt>
                <c:pt idx="5">
                  <c:v>8.8894399999999997E-8</c:v>
                </c:pt>
                <c:pt idx="6">
                  <c:v>8.8432099999999999E-8</c:v>
                </c:pt>
                <c:pt idx="7">
                  <c:v>8.86519E-8</c:v>
                </c:pt>
                <c:pt idx="8">
                  <c:v>8.8774800000000002E-8</c:v>
                </c:pt>
                <c:pt idx="9">
                  <c:v>8.8884399999999999E-8</c:v>
                </c:pt>
                <c:pt idx="10">
                  <c:v>8.8706800000000004E-8</c:v>
                </c:pt>
                <c:pt idx="11">
                  <c:v>8.8645900000000006E-8</c:v>
                </c:pt>
                <c:pt idx="12">
                  <c:v>8.7931299999999998E-8</c:v>
                </c:pt>
                <c:pt idx="13">
                  <c:v>8.9220899999999997E-8</c:v>
                </c:pt>
                <c:pt idx="14">
                  <c:v>8.8513000000000007E-8</c:v>
                </c:pt>
                <c:pt idx="15">
                  <c:v>8.8048299999999998E-8</c:v>
                </c:pt>
                <c:pt idx="16">
                  <c:v>8.7802900000000003E-8</c:v>
                </c:pt>
                <c:pt idx="17">
                  <c:v>8.7933800000000001E-8</c:v>
                </c:pt>
                <c:pt idx="18">
                  <c:v>8.7262399999999999E-8</c:v>
                </c:pt>
                <c:pt idx="19">
                  <c:v>8.7755400000000002E-8</c:v>
                </c:pt>
                <c:pt idx="20">
                  <c:v>8.7899600000000004E-8</c:v>
                </c:pt>
                <c:pt idx="21">
                  <c:v>8.7848200000000004E-8</c:v>
                </c:pt>
                <c:pt idx="22">
                  <c:v>8.6523699999999998E-8</c:v>
                </c:pt>
                <c:pt idx="23">
                  <c:v>8.6840500000000003E-8</c:v>
                </c:pt>
                <c:pt idx="24">
                  <c:v>8.6799400000000004E-8</c:v>
                </c:pt>
                <c:pt idx="25">
                  <c:v>8.6405499999999999E-8</c:v>
                </c:pt>
                <c:pt idx="26">
                  <c:v>8.6797000000000006E-8</c:v>
                </c:pt>
                <c:pt idx="27">
                  <c:v>8.6313100000000005E-8</c:v>
                </c:pt>
                <c:pt idx="28">
                  <c:v>8.62151E-8</c:v>
                </c:pt>
                <c:pt idx="29">
                  <c:v>8.5457600000000002E-8</c:v>
                </c:pt>
                <c:pt idx="30">
                  <c:v>8.5954500000000004E-8</c:v>
                </c:pt>
                <c:pt idx="31">
                  <c:v>8.5436800000000002E-8</c:v>
                </c:pt>
                <c:pt idx="32">
                  <c:v>8.5244700000000004E-8</c:v>
                </c:pt>
                <c:pt idx="33">
                  <c:v>8.4696599999999999E-8</c:v>
                </c:pt>
                <c:pt idx="34">
                  <c:v>8.4578099999999997E-8</c:v>
                </c:pt>
                <c:pt idx="35">
                  <c:v>8.4991600000000003E-8</c:v>
                </c:pt>
                <c:pt idx="36">
                  <c:v>8.4041099999999997E-8</c:v>
                </c:pt>
                <c:pt idx="37">
                  <c:v>8.4701699999999997E-8</c:v>
                </c:pt>
                <c:pt idx="38">
                  <c:v>8.4534200000000005E-8</c:v>
                </c:pt>
                <c:pt idx="39">
                  <c:v>8.4282E-8</c:v>
                </c:pt>
                <c:pt idx="40">
                  <c:v>8.3208899999999995E-8</c:v>
                </c:pt>
                <c:pt idx="41">
                  <c:v>8.24265E-8</c:v>
                </c:pt>
                <c:pt idx="42">
                  <c:v>8.2863400000000001E-8</c:v>
                </c:pt>
                <c:pt idx="43">
                  <c:v>8.2420700000000004E-8</c:v>
                </c:pt>
                <c:pt idx="44">
                  <c:v>8.3117800000000006E-8</c:v>
                </c:pt>
                <c:pt idx="45">
                  <c:v>8.2147300000000004E-8</c:v>
                </c:pt>
                <c:pt idx="46">
                  <c:v>8.1192799999999994E-8</c:v>
                </c:pt>
                <c:pt idx="47">
                  <c:v>8.1149200000000005E-8</c:v>
                </c:pt>
                <c:pt idx="48">
                  <c:v>8.1027399999999997E-8</c:v>
                </c:pt>
                <c:pt idx="49">
                  <c:v>8.0042900000000005E-8</c:v>
                </c:pt>
                <c:pt idx="50">
                  <c:v>8.0185600000000006E-8</c:v>
                </c:pt>
                <c:pt idx="51">
                  <c:v>7.9065399999999995E-8</c:v>
                </c:pt>
                <c:pt idx="52">
                  <c:v>7.8969699999999995E-8</c:v>
                </c:pt>
                <c:pt idx="53">
                  <c:v>7.8651900000000003E-8</c:v>
                </c:pt>
                <c:pt idx="54">
                  <c:v>7.8482500000000001E-8</c:v>
                </c:pt>
                <c:pt idx="55">
                  <c:v>7.7827800000000003E-8</c:v>
                </c:pt>
                <c:pt idx="56">
                  <c:v>7.7919600000000004E-8</c:v>
                </c:pt>
                <c:pt idx="57">
                  <c:v>7.7279399999999995E-8</c:v>
                </c:pt>
                <c:pt idx="58">
                  <c:v>7.6684899999999996E-8</c:v>
                </c:pt>
                <c:pt idx="59">
                  <c:v>7.5936699999999997E-8</c:v>
                </c:pt>
                <c:pt idx="60">
                  <c:v>7.6170899999999996E-8</c:v>
                </c:pt>
                <c:pt idx="61">
                  <c:v>7.4810200000000004E-8</c:v>
                </c:pt>
                <c:pt idx="62">
                  <c:v>7.4614799999999999E-8</c:v>
                </c:pt>
                <c:pt idx="63">
                  <c:v>7.4107899999999999E-8</c:v>
                </c:pt>
                <c:pt idx="64">
                  <c:v>7.4144099999999998E-8</c:v>
                </c:pt>
                <c:pt idx="65">
                  <c:v>7.3394000000000002E-8</c:v>
                </c:pt>
                <c:pt idx="66">
                  <c:v>7.2741000000000003E-8</c:v>
                </c:pt>
                <c:pt idx="67">
                  <c:v>7.2379800000000006E-8</c:v>
                </c:pt>
                <c:pt idx="68">
                  <c:v>7.1584100000000006E-8</c:v>
                </c:pt>
                <c:pt idx="69">
                  <c:v>7.1588299999999995E-8</c:v>
                </c:pt>
                <c:pt idx="70">
                  <c:v>7.0966000000000002E-8</c:v>
                </c:pt>
                <c:pt idx="71">
                  <c:v>7.0188900000000002E-8</c:v>
                </c:pt>
                <c:pt idx="72">
                  <c:v>6.9499700000000004E-8</c:v>
                </c:pt>
                <c:pt idx="73">
                  <c:v>6.8944499999999999E-8</c:v>
                </c:pt>
                <c:pt idx="74">
                  <c:v>6.9016399999999996E-8</c:v>
                </c:pt>
                <c:pt idx="75">
                  <c:v>6.8386199999999999E-8</c:v>
                </c:pt>
                <c:pt idx="76">
                  <c:v>6.7098600000000002E-8</c:v>
                </c:pt>
                <c:pt idx="77">
                  <c:v>6.6635199999999998E-8</c:v>
                </c:pt>
                <c:pt idx="78">
                  <c:v>6.6595700000000007E-8</c:v>
                </c:pt>
                <c:pt idx="79">
                  <c:v>6.5839899999999994E-8</c:v>
                </c:pt>
                <c:pt idx="80">
                  <c:v>6.4994200000000004E-8</c:v>
                </c:pt>
                <c:pt idx="81">
                  <c:v>6.4090699999999998E-8</c:v>
                </c:pt>
                <c:pt idx="82">
                  <c:v>6.37728E-8</c:v>
                </c:pt>
                <c:pt idx="83">
                  <c:v>6.3357000000000003E-8</c:v>
                </c:pt>
                <c:pt idx="84">
                  <c:v>6.3037199999999995E-8</c:v>
                </c:pt>
                <c:pt idx="85">
                  <c:v>6.1866099999999998E-8</c:v>
                </c:pt>
                <c:pt idx="86">
                  <c:v>6.1813699999999997E-8</c:v>
                </c:pt>
                <c:pt idx="87">
                  <c:v>6.0782499999999995E-8</c:v>
                </c:pt>
                <c:pt idx="88">
                  <c:v>6.0363999999999997E-8</c:v>
                </c:pt>
                <c:pt idx="89">
                  <c:v>5.9556199999999998E-8</c:v>
                </c:pt>
                <c:pt idx="90">
                  <c:v>5.9049500000000002E-8</c:v>
                </c:pt>
                <c:pt idx="91">
                  <c:v>5.8552699999999999E-8</c:v>
                </c:pt>
                <c:pt idx="92">
                  <c:v>5.7436200000000003E-8</c:v>
                </c:pt>
                <c:pt idx="93">
                  <c:v>5.6814600000000001E-8</c:v>
                </c:pt>
                <c:pt idx="94">
                  <c:v>5.5836499999999998E-8</c:v>
                </c:pt>
                <c:pt idx="95">
                  <c:v>5.5277199999999997E-8</c:v>
                </c:pt>
                <c:pt idx="96">
                  <c:v>5.4466599999999999E-8</c:v>
                </c:pt>
                <c:pt idx="97">
                  <c:v>5.3594200000000001E-8</c:v>
                </c:pt>
                <c:pt idx="98">
                  <c:v>5.2592200000000003E-8</c:v>
                </c:pt>
                <c:pt idx="99">
                  <c:v>5.1574999999999997E-8</c:v>
                </c:pt>
              </c:numCache>
            </c:numRef>
          </c:yVal>
          <c:smooth val="0"/>
          <c:extLst>
            <c:ext xmlns:c16="http://schemas.microsoft.com/office/drawing/2014/chart" uri="{C3380CC4-5D6E-409C-BE32-E72D297353CC}">
              <c16:uniqueId val="{00000000-52C0-4AA4-B89B-BC8D08F2A68F}"/>
            </c:ext>
          </c:extLst>
        </c:ser>
        <c:ser>
          <c:idx val="2"/>
          <c:order val="1"/>
          <c:tx>
            <c:v>Air-2e-10</c:v>
          </c:tx>
          <c:spPr>
            <a:ln w="19050" cap="rnd">
              <a:solidFill>
                <a:schemeClr val="accent3"/>
              </a:solidFill>
              <a:round/>
            </a:ln>
            <a:effectLst/>
          </c:spPr>
          <c:marker>
            <c:symbol val="none"/>
          </c:marker>
          <c:xVal>
            <c:numRef>
              <c:f>BTL!$B$29:$B$128</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BTL!$C$29:$C$128</c:f>
              <c:numCache>
                <c:formatCode>0.00E+00</c:formatCode>
                <c:ptCount val="100"/>
                <c:pt idx="0">
                  <c:v>1.93445E-7</c:v>
                </c:pt>
                <c:pt idx="1">
                  <c:v>1.9145100000000001E-7</c:v>
                </c:pt>
                <c:pt idx="2">
                  <c:v>1.9324E-7</c:v>
                </c:pt>
                <c:pt idx="3">
                  <c:v>1.90737E-7</c:v>
                </c:pt>
                <c:pt idx="4">
                  <c:v>1.9332199999999999E-7</c:v>
                </c:pt>
                <c:pt idx="5">
                  <c:v>1.9443700000000001E-7</c:v>
                </c:pt>
                <c:pt idx="6">
                  <c:v>1.9259100000000001E-7</c:v>
                </c:pt>
                <c:pt idx="7">
                  <c:v>1.9028300000000001E-7</c:v>
                </c:pt>
                <c:pt idx="8">
                  <c:v>1.9088700000000001E-7</c:v>
                </c:pt>
                <c:pt idx="9">
                  <c:v>1.9056300000000001E-7</c:v>
                </c:pt>
                <c:pt idx="10">
                  <c:v>1.89716E-7</c:v>
                </c:pt>
                <c:pt idx="11">
                  <c:v>1.9052499999999999E-7</c:v>
                </c:pt>
                <c:pt idx="12">
                  <c:v>1.8894900000000001E-7</c:v>
                </c:pt>
                <c:pt idx="13">
                  <c:v>1.8918300000000001E-7</c:v>
                </c:pt>
                <c:pt idx="14">
                  <c:v>1.90135E-7</c:v>
                </c:pt>
                <c:pt idx="15">
                  <c:v>1.8904500000000001E-7</c:v>
                </c:pt>
                <c:pt idx="16">
                  <c:v>1.87686E-7</c:v>
                </c:pt>
                <c:pt idx="17">
                  <c:v>1.8829600000000001E-7</c:v>
                </c:pt>
                <c:pt idx="18">
                  <c:v>1.8795799999999999E-7</c:v>
                </c:pt>
                <c:pt idx="19">
                  <c:v>1.86842E-7</c:v>
                </c:pt>
                <c:pt idx="20">
                  <c:v>1.8636799999999999E-7</c:v>
                </c:pt>
                <c:pt idx="21">
                  <c:v>1.8573399999999999E-7</c:v>
                </c:pt>
                <c:pt idx="22">
                  <c:v>1.85158E-7</c:v>
                </c:pt>
                <c:pt idx="23">
                  <c:v>1.8453600000000001E-7</c:v>
                </c:pt>
                <c:pt idx="24">
                  <c:v>1.8400000000000001E-7</c:v>
                </c:pt>
                <c:pt idx="25">
                  <c:v>1.8325400000000001E-7</c:v>
                </c:pt>
                <c:pt idx="26">
                  <c:v>1.8127400000000001E-7</c:v>
                </c:pt>
                <c:pt idx="27">
                  <c:v>1.82707E-7</c:v>
                </c:pt>
                <c:pt idx="28">
                  <c:v>1.7991900000000001E-7</c:v>
                </c:pt>
                <c:pt idx="29">
                  <c:v>1.7908599999999999E-7</c:v>
                </c:pt>
                <c:pt idx="30">
                  <c:v>1.7791699999999999E-7</c:v>
                </c:pt>
                <c:pt idx="31">
                  <c:v>1.7728499999999999E-7</c:v>
                </c:pt>
                <c:pt idx="32">
                  <c:v>1.7789699999999999E-7</c:v>
                </c:pt>
                <c:pt idx="33">
                  <c:v>1.7546499999999999E-7</c:v>
                </c:pt>
                <c:pt idx="34">
                  <c:v>1.76992E-7</c:v>
                </c:pt>
                <c:pt idx="35">
                  <c:v>1.7356E-7</c:v>
                </c:pt>
                <c:pt idx="36">
                  <c:v>1.7257399999999999E-7</c:v>
                </c:pt>
                <c:pt idx="37">
                  <c:v>1.7134900000000001E-7</c:v>
                </c:pt>
                <c:pt idx="38">
                  <c:v>1.7158799999999999E-7</c:v>
                </c:pt>
                <c:pt idx="39">
                  <c:v>1.7093899999999999E-7</c:v>
                </c:pt>
                <c:pt idx="40">
                  <c:v>1.6913500000000001E-7</c:v>
                </c:pt>
                <c:pt idx="41">
                  <c:v>1.6789600000000001E-7</c:v>
                </c:pt>
                <c:pt idx="42">
                  <c:v>1.66044E-7</c:v>
                </c:pt>
                <c:pt idx="43">
                  <c:v>1.6656999999999999E-7</c:v>
                </c:pt>
                <c:pt idx="44">
                  <c:v>1.63707E-7</c:v>
                </c:pt>
                <c:pt idx="45">
                  <c:v>1.6472100000000001E-7</c:v>
                </c:pt>
                <c:pt idx="46">
                  <c:v>1.6159000000000001E-7</c:v>
                </c:pt>
                <c:pt idx="47">
                  <c:v>1.59977E-7</c:v>
                </c:pt>
                <c:pt idx="48">
                  <c:v>1.5951899999999999E-7</c:v>
                </c:pt>
                <c:pt idx="49">
                  <c:v>1.5744199999999999E-7</c:v>
                </c:pt>
                <c:pt idx="50">
                  <c:v>1.56123E-7</c:v>
                </c:pt>
                <c:pt idx="51">
                  <c:v>1.5482699999999999E-7</c:v>
                </c:pt>
                <c:pt idx="52">
                  <c:v>1.5249299999999999E-7</c:v>
                </c:pt>
                <c:pt idx="53">
                  <c:v>1.5239300000000001E-7</c:v>
                </c:pt>
                <c:pt idx="54">
                  <c:v>1.4870500000000001E-7</c:v>
                </c:pt>
                <c:pt idx="55">
                  <c:v>1.50079E-7</c:v>
                </c:pt>
                <c:pt idx="56">
                  <c:v>1.4576800000000001E-7</c:v>
                </c:pt>
                <c:pt idx="57">
                  <c:v>1.45147E-7</c:v>
                </c:pt>
                <c:pt idx="58">
                  <c:v>1.4360199999999999E-7</c:v>
                </c:pt>
                <c:pt idx="59">
                  <c:v>1.4101399999999999E-7</c:v>
                </c:pt>
                <c:pt idx="60">
                  <c:v>1.39101E-7</c:v>
                </c:pt>
                <c:pt idx="61">
                  <c:v>1.3694100000000001E-7</c:v>
                </c:pt>
                <c:pt idx="62">
                  <c:v>1.3780200000000001E-7</c:v>
                </c:pt>
                <c:pt idx="63">
                  <c:v>1.35117E-7</c:v>
                </c:pt>
                <c:pt idx="64">
                  <c:v>1.3269699999999999E-7</c:v>
                </c:pt>
                <c:pt idx="65">
                  <c:v>1.29654E-7</c:v>
                </c:pt>
                <c:pt idx="66">
                  <c:v>1.27732E-7</c:v>
                </c:pt>
                <c:pt idx="67">
                  <c:v>1.2550300000000001E-7</c:v>
                </c:pt>
                <c:pt idx="68">
                  <c:v>1.2550699999999999E-7</c:v>
                </c:pt>
                <c:pt idx="69">
                  <c:v>1.22464E-7</c:v>
                </c:pt>
                <c:pt idx="70">
                  <c:v>1.2158400000000001E-7</c:v>
                </c:pt>
                <c:pt idx="71">
                  <c:v>1.19428E-7</c:v>
                </c:pt>
                <c:pt idx="72">
                  <c:v>1.1791499999999999E-7</c:v>
                </c:pt>
                <c:pt idx="73">
                  <c:v>1.15173E-7</c:v>
                </c:pt>
                <c:pt idx="74">
                  <c:v>1.1350299999999999E-7</c:v>
                </c:pt>
                <c:pt idx="75">
                  <c:v>1.1095E-7</c:v>
                </c:pt>
                <c:pt idx="76">
                  <c:v>1.08229E-7</c:v>
                </c:pt>
                <c:pt idx="77">
                  <c:v>1.07412E-7</c:v>
                </c:pt>
                <c:pt idx="78">
                  <c:v>1.05907E-7</c:v>
                </c:pt>
                <c:pt idx="79">
                  <c:v>1.0180700000000001E-7</c:v>
                </c:pt>
                <c:pt idx="80">
                  <c:v>1.00635E-7</c:v>
                </c:pt>
                <c:pt idx="81">
                  <c:v>9.69947E-8</c:v>
                </c:pt>
                <c:pt idx="82">
                  <c:v>9.4927800000000004E-8</c:v>
                </c:pt>
                <c:pt idx="83">
                  <c:v>9.2777300000000001E-8</c:v>
                </c:pt>
                <c:pt idx="84">
                  <c:v>9.1212499999999997E-8</c:v>
                </c:pt>
                <c:pt idx="85">
                  <c:v>8.9185199999999998E-8</c:v>
                </c:pt>
                <c:pt idx="86">
                  <c:v>8.6569800000000003E-8</c:v>
                </c:pt>
                <c:pt idx="87">
                  <c:v>8.3624400000000003E-8</c:v>
                </c:pt>
                <c:pt idx="88">
                  <c:v>8.0835299999999999E-8</c:v>
                </c:pt>
                <c:pt idx="89">
                  <c:v>7.96113E-8</c:v>
                </c:pt>
                <c:pt idx="90">
                  <c:v>7.6522800000000005E-8</c:v>
                </c:pt>
                <c:pt idx="91">
                  <c:v>7.3482600000000002E-8</c:v>
                </c:pt>
                <c:pt idx="92">
                  <c:v>6.9962199999999999E-8</c:v>
                </c:pt>
                <c:pt idx="93">
                  <c:v>6.8452400000000005E-8</c:v>
                </c:pt>
                <c:pt idx="94">
                  <c:v>6.6207299999999995E-8</c:v>
                </c:pt>
                <c:pt idx="95">
                  <c:v>6.3563699999999996E-8</c:v>
                </c:pt>
                <c:pt idx="96">
                  <c:v>6.04813E-8</c:v>
                </c:pt>
                <c:pt idx="97">
                  <c:v>5.7829299999999998E-8</c:v>
                </c:pt>
                <c:pt idx="98">
                  <c:v>5.4165999999999997E-8</c:v>
                </c:pt>
                <c:pt idx="99">
                  <c:v>5.0774799999999999E-8</c:v>
                </c:pt>
              </c:numCache>
            </c:numRef>
          </c:yVal>
          <c:smooth val="0"/>
          <c:extLst>
            <c:ext xmlns:c16="http://schemas.microsoft.com/office/drawing/2014/chart" uri="{C3380CC4-5D6E-409C-BE32-E72D297353CC}">
              <c16:uniqueId val="{00000001-52C0-4AA4-B89B-BC8D08F2A68F}"/>
            </c:ext>
          </c:extLst>
        </c:ser>
        <c:ser>
          <c:idx val="0"/>
          <c:order val="2"/>
          <c:tx>
            <c:v>H2-2e-11</c:v>
          </c:tx>
          <c:spPr>
            <a:ln w="19050" cap="rnd">
              <a:solidFill>
                <a:schemeClr val="accent1"/>
              </a:solidFill>
              <a:round/>
            </a:ln>
            <a:effectLst/>
          </c:spPr>
          <c:marker>
            <c:symbol val="none"/>
          </c:marker>
          <c:xVal>
            <c:numRef>
              <c:f>BTL!$B$29:$B$128</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BTL!$E$29:$E$128</c:f>
              <c:numCache>
                <c:formatCode>0.00E+00</c:formatCode>
                <c:ptCount val="100"/>
                <c:pt idx="0">
                  <c:v>8.8237300000000001E-9</c:v>
                </c:pt>
                <c:pt idx="1">
                  <c:v>8.8534199999999998E-9</c:v>
                </c:pt>
                <c:pt idx="2">
                  <c:v>8.8874699999999997E-9</c:v>
                </c:pt>
                <c:pt idx="3">
                  <c:v>8.90276E-9</c:v>
                </c:pt>
                <c:pt idx="4">
                  <c:v>8.8541099999999997E-9</c:v>
                </c:pt>
                <c:pt idx="5">
                  <c:v>8.8528000000000007E-9</c:v>
                </c:pt>
                <c:pt idx="6">
                  <c:v>8.86092E-9</c:v>
                </c:pt>
                <c:pt idx="7">
                  <c:v>8.9474400000000003E-9</c:v>
                </c:pt>
                <c:pt idx="8">
                  <c:v>8.8752200000000007E-9</c:v>
                </c:pt>
                <c:pt idx="9">
                  <c:v>8.9213100000000005E-9</c:v>
                </c:pt>
                <c:pt idx="10">
                  <c:v>8.8736599999999997E-9</c:v>
                </c:pt>
                <c:pt idx="11">
                  <c:v>8.8256000000000006E-9</c:v>
                </c:pt>
                <c:pt idx="12">
                  <c:v>8.78778E-9</c:v>
                </c:pt>
                <c:pt idx="13">
                  <c:v>8.8371599999999997E-9</c:v>
                </c:pt>
                <c:pt idx="14">
                  <c:v>8.8062999999999993E-9</c:v>
                </c:pt>
                <c:pt idx="15">
                  <c:v>8.8082400000000006E-9</c:v>
                </c:pt>
                <c:pt idx="16">
                  <c:v>8.8311499999999996E-9</c:v>
                </c:pt>
                <c:pt idx="17">
                  <c:v>8.7467799999999999E-9</c:v>
                </c:pt>
                <c:pt idx="18">
                  <c:v>8.7394800000000005E-9</c:v>
                </c:pt>
                <c:pt idx="19">
                  <c:v>8.7608300000000002E-9</c:v>
                </c:pt>
                <c:pt idx="20">
                  <c:v>8.7772200000000004E-9</c:v>
                </c:pt>
                <c:pt idx="21">
                  <c:v>8.6869299999999995E-9</c:v>
                </c:pt>
                <c:pt idx="22">
                  <c:v>8.7036700000000004E-9</c:v>
                </c:pt>
                <c:pt idx="23">
                  <c:v>8.5583999999999997E-9</c:v>
                </c:pt>
                <c:pt idx="24">
                  <c:v>8.7237800000000002E-9</c:v>
                </c:pt>
                <c:pt idx="25">
                  <c:v>8.5992599999999999E-9</c:v>
                </c:pt>
                <c:pt idx="26">
                  <c:v>8.6475799999999992E-9</c:v>
                </c:pt>
                <c:pt idx="27">
                  <c:v>8.6084699999999993E-9</c:v>
                </c:pt>
                <c:pt idx="28">
                  <c:v>8.5701000000000004E-9</c:v>
                </c:pt>
                <c:pt idx="29">
                  <c:v>8.4839700000000004E-9</c:v>
                </c:pt>
                <c:pt idx="30">
                  <c:v>8.5012599999999997E-9</c:v>
                </c:pt>
                <c:pt idx="31">
                  <c:v>8.5071499999999995E-9</c:v>
                </c:pt>
                <c:pt idx="32">
                  <c:v>8.5344000000000006E-9</c:v>
                </c:pt>
                <c:pt idx="33">
                  <c:v>8.5342199999999995E-9</c:v>
                </c:pt>
                <c:pt idx="34">
                  <c:v>8.4903599999999992E-9</c:v>
                </c:pt>
                <c:pt idx="35">
                  <c:v>8.3777400000000005E-9</c:v>
                </c:pt>
                <c:pt idx="36">
                  <c:v>8.4071400000000004E-9</c:v>
                </c:pt>
                <c:pt idx="37">
                  <c:v>8.3704199999999997E-9</c:v>
                </c:pt>
                <c:pt idx="38">
                  <c:v>8.3682599999999994E-9</c:v>
                </c:pt>
                <c:pt idx="39">
                  <c:v>8.3192600000000001E-9</c:v>
                </c:pt>
                <c:pt idx="40">
                  <c:v>8.3393699999999999E-9</c:v>
                </c:pt>
                <c:pt idx="41">
                  <c:v>8.2940299999999993E-9</c:v>
                </c:pt>
                <c:pt idx="42">
                  <c:v>8.2552800000000001E-9</c:v>
                </c:pt>
                <c:pt idx="43">
                  <c:v>8.25911E-9</c:v>
                </c:pt>
                <c:pt idx="44">
                  <c:v>8.2022300000000001E-9</c:v>
                </c:pt>
                <c:pt idx="45">
                  <c:v>8.1087499999999997E-9</c:v>
                </c:pt>
                <c:pt idx="46">
                  <c:v>8.0754600000000006E-9</c:v>
                </c:pt>
                <c:pt idx="47">
                  <c:v>8.0712400000000003E-9</c:v>
                </c:pt>
                <c:pt idx="48">
                  <c:v>8.0011100000000003E-9</c:v>
                </c:pt>
                <c:pt idx="49">
                  <c:v>7.9731599999999994E-9</c:v>
                </c:pt>
                <c:pt idx="50">
                  <c:v>7.8807900000000005E-9</c:v>
                </c:pt>
                <c:pt idx="51">
                  <c:v>7.9498600000000001E-9</c:v>
                </c:pt>
                <c:pt idx="52">
                  <c:v>7.8457900000000005E-9</c:v>
                </c:pt>
                <c:pt idx="53">
                  <c:v>7.8042500000000002E-9</c:v>
                </c:pt>
                <c:pt idx="54">
                  <c:v>7.7484099999999993E-9</c:v>
                </c:pt>
                <c:pt idx="55">
                  <c:v>7.7407E-9</c:v>
                </c:pt>
                <c:pt idx="56">
                  <c:v>7.6682599999999997E-9</c:v>
                </c:pt>
                <c:pt idx="57">
                  <c:v>7.6955700000000001E-9</c:v>
                </c:pt>
                <c:pt idx="58">
                  <c:v>7.60344E-9</c:v>
                </c:pt>
                <c:pt idx="59">
                  <c:v>7.5765499999999994E-9</c:v>
                </c:pt>
                <c:pt idx="60">
                  <c:v>7.5107300000000002E-9</c:v>
                </c:pt>
                <c:pt idx="61">
                  <c:v>7.4579600000000002E-9</c:v>
                </c:pt>
                <c:pt idx="62">
                  <c:v>7.41771E-9</c:v>
                </c:pt>
                <c:pt idx="63">
                  <c:v>7.4606500000000007E-9</c:v>
                </c:pt>
                <c:pt idx="64">
                  <c:v>7.3464800000000001E-9</c:v>
                </c:pt>
                <c:pt idx="65">
                  <c:v>7.2239700000000002E-9</c:v>
                </c:pt>
                <c:pt idx="66">
                  <c:v>7.2873199999999996E-9</c:v>
                </c:pt>
                <c:pt idx="67">
                  <c:v>7.2347800000000001E-9</c:v>
                </c:pt>
                <c:pt idx="68">
                  <c:v>7.1651399999999999E-9</c:v>
                </c:pt>
                <c:pt idx="69">
                  <c:v>7.15365E-9</c:v>
                </c:pt>
                <c:pt idx="70">
                  <c:v>7.0906000000000003E-9</c:v>
                </c:pt>
                <c:pt idx="71">
                  <c:v>7.0153799999999998E-9</c:v>
                </c:pt>
                <c:pt idx="72">
                  <c:v>6.9048800000000003E-9</c:v>
                </c:pt>
                <c:pt idx="73">
                  <c:v>6.8727999999999997E-9</c:v>
                </c:pt>
                <c:pt idx="74">
                  <c:v>6.8768000000000001E-9</c:v>
                </c:pt>
                <c:pt idx="75">
                  <c:v>6.8459500000000003E-9</c:v>
                </c:pt>
                <c:pt idx="76">
                  <c:v>6.7206700000000001E-9</c:v>
                </c:pt>
                <c:pt idx="77">
                  <c:v>6.6618800000000002E-9</c:v>
                </c:pt>
                <c:pt idx="78">
                  <c:v>6.6711100000000001E-9</c:v>
                </c:pt>
                <c:pt idx="79">
                  <c:v>6.5545199999999998E-9</c:v>
                </c:pt>
                <c:pt idx="80">
                  <c:v>6.5132299999999999E-9</c:v>
                </c:pt>
                <c:pt idx="81">
                  <c:v>6.5336799999999997E-9</c:v>
                </c:pt>
                <c:pt idx="82">
                  <c:v>6.3947899999999996E-9</c:v>
                </c:pt>
                <c:pt idx="83">
                  <c:v>6.3534E-9</c:v>
                </c:pt>
                <c:pt idx="84">
                  <c:v>6.3102999999999996E-9</c:v>
                </c:pt>
                <c:pt idx="85">
                  <c:v>6.2121600000000002E-9</c:v>
                </c:pt>
                <c:pt idx="86">
                  <c:v>6.1708000000000002E-9</c:v>
                </c:pt>
                <c:pt idx="87">
                  <c:v>6.1148399999999999E-9</c:v>
                </c:pt>
                <c:pt idx="88">
                  <c:v>6.0121099999999998E-9</c:v>
                </c:pt>
                <c:pt idx="89">
                  <c:v>5.9308499999999996E-9</c:v>
                </c:pt>
                <c:pt idx="90">
                  <c:v>5.8764299999999997E-9</c:v>
                </c:pt>
                <c:pt idx="91">
                  <c:v>5.7810699999999998E-9</c:v>
                </c:pt>
                <c:pt idx="92">
                  <c:v>5.80819E-9</c:v>
                </c:pt>
                <c:pt idx="93">
                  <c:v>5.7077600000000002E-9</c:v>
                </c:pt>
                <c:pt idx="94">
                  <c:v>5.6937199999999996E-9</c:v>
                </c:pt>
                <c:pt idx="95">
                  <c:v>5.5902199999999997E-9</c:v>
                </c:pt>
                <c:pt idx="96">
                  <c:v>5.4539099999999998E-9</c:v>
                </c:pt>
                <c:pt idx="97">
                  <c:v>5.3566800000000002E-9</c:v>
                </c:pt>
                <c:pt idx="98">
                  <c:v>5.2443399999999997E-9</c:v>
                </c:pt>
                <c:pt idx="99">
                  <c:v>5.1747100000000002E-9</c:v>
                </c:pt>
              </c:numCache>
            </c:numRef>
          </c:yVal>
          <c:smooth val="0"/>
          <c:extLst>
            <c:ext xmlns:c16="http://schemas.microsoft.com/office/drawing/2014/chart" uri="{C3380CC4-5D6E-409C-BE32-E72D297353CC}">
              <c16:uniqueId val="{00000002-52C0-4AA4-B89B-BC8D08F2A68F}"/>
            </c:ext>
          </c:extLst>
        </c:ser>
        <c:ser>
          <c:idx val="1"/>
          <c:order val="3"/>
          <c:tx>
            <c:v>Long H2-2e-11</c:v>
          </c:tx>
          <c:spPr>
            <a:ln w="19050" cap="rnd">
              <a:solidFill>
                <a:schemeClr val="accent2"/>
              </a:solidFill>
              <a:prstDash val="sysDash"/>
              <a:round/>
            </a:ln>
            <a:effectLst/>
          </c:spPr>
          <c:marker>
            <c:symbol val="none"/>
          </c:marker>
          <c:xVal>
            <c:numRef>
              <c:f>BTL!$B$29:$B$128</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BTL!$F$29:$F$128</c:f>
              <c:numCache>
                <c:formatCode>0.00E+00</c:formatCode>
                <c:ptCount val="100"/>
                <c:pt idx="0">
                  <c:v>2.5239300000000002E-8</c:v>
                </c:pt>
                <c:pt idx="1">
                  <c:v>2.5227900000000001E-8</c:v>
                </c:pt>
                <c:pt idx="2">
                  <c:v>2.5232200000000001E-8</c:v>
                </c:pt>
                <c:pt idx="3">
                  <c:v>2.5262799999999998E-8</c:v>
                </c:pt>
                <c:pt idx="4">
                  <c:v>2.5290500000000001E-8</c:v>
                </c:pt>
                <c:pt idx="5">
                  <c:v>2.5234E-8</c:v>
                </c:pt>
                <c:pt idx="6">
                  <c:v>2.5261099999999999E-8</c:v>
                </c:pt>
                <c:pt idx="7">
                  <c:v>2.51191E-8</c:v>
                </c:pt>
                <c:pt idx="8">
                  <c:v>2.5146799999999999E-8</c:v>
                </c:pt>
                <c:pt idx="9">
                  <c:v>2.5078800000000002E-8</c:v>
                </c:pt>
                <c:pt idx="10">
                  <c:v>2.51733E-8</c:v>
                </c:pt>
                <c:pt idx="11">
                  <c:v>2.51629E-8</c:v>
                </c:pt>
                <c:pt idx="12">
                  <c:v>2.5029900000000001E-8</c:v>
                </c:pt>
                <c:pt idx="13">
                  <c:v>2.5077899999999999E-8</c:v>
                </c:pt>
                <c:pt idx="14">
                  <c:v>2.5082900000000002E-8</c:v>
                </c:pt>
                <c:pt idx="15">
                  <c:v>2.4905899999999999E-8</c:v>
                </c:pt>
                <c:pt idx="16">
                  <c:v>2.48919E-8</c:v>
                </c:pt>
                <c:pt idx="17">
                  <c:v>2.4879200000000002E-8</c:v>
                </c:pt>
                <c:pt idx="18">
                  <c:v>2.48364E-8</c:v>
                </c:pt>
                <c:pt idx="19">
                  <c:v>2.4772199999999999E-8</c:v>
                </c:pt>
                <c:pt idx="20">
                  <c:v>2.47183E-8</c:v>
                </c:pt>
                <c:pt idx="21">
                  <c:v>2.46048E-8</c:v>
                </c:pt>
                <c:pt idx="22">
                  <c:v>2.4615400000000001E-8</c:v>
                </c:pt>
                <c:pt idx="23">
                  <c:v>2.4464399999999998E-8</c:v>
                </c:pt>
                <c:pt idx="24">
                  <c:v>2.4438099999999999E-8</c:v>
                </c:pt>
                <c:pt idx="25">
                  <c:v>2.4331300000000001E-8</c:v>
                </c:pt>
                <c:pt idx="26">
                  <c:v>2.42384E-8</c:v>
                </c:pt>
                <c:pt idx="27">
                  <c:v>2.4238199999999999E-8</c:v>
                </c:pt>
                <c:pt idx="28">
                  <c:v>2.40886E-8</c:v>
                </c:pt>
                <c:pt idx="29">
                  <c:v>2.4020899999999998E-8</c:v>
                </c:pt>
                <c:pt idx="30">
                  <c:v>2.38786E-8</c:v>
                </c:pt>
                <c:pt idx="31">
                  <c:v>2.3829800000000001E-8</c:v>
                </c:pt>
                <c:pt idx="32">
                  <c:v>2.3768300000000001E-8</c:v>
                </c:pt>
                <c:pt idx="33">
                  <c:v>2.3635299999999999E-8</c:v>
                </c:pt>
                <c:pt idx="34">
                  <c:v>2.34947E-8</c:v>
                </c:pt>
                <c:pt idx="35">
                  <c:v>2.33684E-8</c:v>
                </c:pt>
                <c:pt idx="36">
                  <c:v>2.3299100000000001E-8</c:v>
                </c:pt>
                <c:pt idx="37">
                  <c:v>2.3153400000000001E-8</c:v>
                </c:pt>
                <c:pt idx="38">
                  <c:v>2.3115400000000001E-8</c:v>
                </c:pt>
                <c:pt idx="39">
                  <c:v>2.29547E-8</c:v>
                </c:pt>
                <c:pt idx="40">
                  <c:v>2.29098E-8</c:v>
                </c:pt>
                <c:pt idx="41">
                  <c:v>2.2742400000000001E-8</c:v>
                </c:pt>
                <c:pt idx="42">
                  <c:v>2.25429E-8</c:v>
                </c:pt>
                <c:pt idx="43">
                  <c:v>2.2473499999999999E-8</c:v>
                </c:pt>
                <c:pt idx="44">
                  <c:v>2.23575E-8</c:v>
                </c:pt>
                <c:pt idx="45">
                  <c:v>2.23173E-8</c:v>
                </c:pt>
                <c:pt idx="46">
                  <c:v>2.2176899999999999E-8</c:v>
                </c:pt>
                <c:pt idx="47">
                  <c:v>2.1939799999999999E-8</c:v>
                </c:pt>
                <c:pt idx="48">
                  <c:v>2.17754E-8</c:v>
                </c:pt>
                <c:pt idx="49">
                  <c:v>2.1629300000000001E-8</c:v>
                </c:pt>
                <c:pt idx="50">
                  <c:v>2.1519599999999998E-8</c:v>
                </c:pt>
                <c:pt idx="51">
                  <c:v>2.1382599999999999E-8</c:v>
                </c:pt>
                <c:pt idx="52">
                  <c:v>2.12154E-8</c:v>
                </c:pt>
                <c:pt idx="53">
                  <c:v>2.1035100000000002E-8</c:v>
                </c:pt>
                <c:pt idx="54">
                  <c:v>2.08996E-8</c:v>
                </c:pt>
                <c:pt idx="55">
                  <c:v>2.0731600000000001E-8</c:v>
                </c:pt>
                <c:pt idx="56">
                  <c:v>2.0514800000000001E-8</c:v>
                </c:pt>
                <c:pt idx="57">
                  <c:v>2.0448499999999999E-8</c:v>
                </c:pt>
                <c:pt idx="58">
                  <c:v>2.0227299999999999E-8</c:v>
                </c:pt>
                <c:pt idx="59">
                  <c:v>2.0079099999999999E-8</c:v>
                </c:pt>
                <c:pt idx="60">
                  <c:v>1.9900899999999999E-8</c:v>
                </c:pt>
                <c:pt idx="61">
                  <c:v>1.97307E-8</c:v>
                </c:pt>
                <c:pt idx="62">
                  <c:v>1.9571899999999999E-8</c:v>
                </c:pt>
                <c:pt idx="63">
                  <c:v>1.9372299999999999E-8</c:v>
                </c:pt>
                <c:pt idx="64">
                  <c:v>1.9231100000000001E-8</c:v>
                </c:pt>
                <c:pt idx="65">
                  <c:v>1.89873E-8</c:v>
                </c:pt>
                <c:pt idx="66">
                  <c:v>1.87819E-8</c:v>
                </c:pt>
                <c:pt idx="67">
                  <c:v>1.8519799999999999E-8</c:v>
                </c:pt>
                <c:pt idx="68">
                  <c:v>1.8351099999999999E-8</c:v>
                </c:pt>
                <c:pt idx="69">
                  <c:v>1.8119900000000001E-8</c:v>
                </c:pt>
                <c:pt idx="70">
                  <c:v>1.7925899999999999E-8</c:v>
                </c:pt>
                <c:pt idx="71">
                  <c:v>1.7710699999999999E-8</c:v>
                </c:pt>
                <c:pt idx="72">
                  <c:v>1.7449400000000001E-8</c:v>
                </c:pt>
                <c:pt idx="73">
                  <c:v>1.73139E-8</c:v>
                </c:pt>
                <c:pt idx="74">
                  <c:v>1.7048199999999999E-8</c:v>
                </c:pt>
                <c:pt idx="75">
                  <c:v>1.68428E-8</c:v>
                </c:pt>
                <c:pt idx="76">
                  <c:v>1.66369E-8</c:v>
                </c:pt>
                <c:pt idx="77">
                  <c:v>1.6399700000000002E-8</c:v>
                </c:pt>
                <c:pt idx="78">
                  <c:v>1.61827E-8</c:v>
                </c:pt>
                <c:pt idx="79">
                  <c:v>1.5961E-8</c:v>
                </c:pt>
                <c:pt idx="80">
                  <c:v>1.57029E-8</c:v>
                </c:pt>
                <c:pt idx="81">
                  <c:v>1.54888E-8</c:v>
                </c:pt>
                <c:pt idx="82">
                  <c:v>1.5248100000000001E-8</c:v>
                </c:pt>
                <c:pt idx="83">
                  <c:v>1.4986700000000001E-8</c:v>
                </c:pt>
                <c:pt idx="84">
                  <c:v>1.4697300000000001E-8</c:v>
                </c:pt>
                <c:pt idx="85">
                  <c:v>1.44588E-8</c:v>
                </c:pt>
                <c:pt idx="86">
                  <c:v>1.4210600000000001E-8</c:v>
                </c:pt>
                <c:pt idx="87">
                  <c:v>1.3947799999999999E-8</c:v>
                </c:pt>
                <c:pt idx="88">
                  <c:v>1.3713100000000001E-8</c:v>
                </c:pt>
                <c:pt idx="89">
                  <c:v>1.34032E-8</c:v>
                </c:pt>
                <c:pt idx="90">
                  <c:v>1.3130799999999999E-8</c:v>
                </c:pt>
                <c:pt idx="91">
                  <c:v>1.2884600000000001E-8</c:v>
                </c:pt>
                <c:pt idx="92">
                  <c:v>1.26107E-8</c:v>
                </c:pt>
                <c:pt idx="93">
                  <c:v>1.23296E-8</c:v>
                </c:pt>
                <c:pt idx="94">
                  <c:v>1.20983E-8</c:v>
                </c:pt>
                <c:pt idx="95">
                  <c:v>1.17546E-8</c:v>
                </c:pt>
                <c:pt idx="96">
                  <c:v>1.14404E-8</c:v>
                </c:pt>
                <c:pt idx="97">
                  <c:v>1.1166099999999999E-8</c:v>
                </c:pt>
                <c:pt idx="98">
                  <c:v>1.0863699999999999E-8</c:v>
                </c:pt>
                <c:pt idx="99">
                  <c:v>1.0502499999999999E-8</c:v>
                </c:pt>
              </c:numCache>
            </c:numRef>
          </c:yVal>
          <c:smooth val="0"/>
          <c:extLst>
            <c:ext xmlns:c16="http://schemas.microsoft.com/office/drawing/2014/chart" uri="{C3380CC4-5D6E-409C-BE32-E72D297353CC}">
              <c16:uniqueId val="{00000003-52C0-4AA4-B89B-BC8D08F2A68F}"/>
            </c:ext>
          </c:extLst>
        </c:ser>
        <c:dLbls>
          <c:showLegendKey val="0"/>
          <c:showVal val="0"/>
          <c:showCatName val="0"/>
          <c:showSerName val="0"/>
          <c:showPercent val="0"/>
          <c:showBubbleSize val="0"/>
        </c:dLbls>
        <c:axId val="593171096"/>
        <c:axId val="593171424"/>
      </c:scatterChart>
      <c:valAx>
        <c:axId val="593171096"/>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Distance from midpoint</a:t>
                </a:r>
                <a:r>
                  <a:rPr lang="en-US" baseline="0"/>
                  <a:t> (% of 350cm)</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3171424"/>
        <c:crossesAt val="1.0000000000000005E-9"/>
        <c:crossBetween val="midCat"/>
      </c:valAx>
      <c:valAx>
        <c:axId val="593171424"/>
        <c:scaling>
          <c:logBase val="10"/>
          <c:orientation val="minMax"/>
          <c:max val="1.0000000000000004E-6"/>
          <c:min val="1.0000000000000005E-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Pressure (mbar)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3171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12/1/2022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12/1/2022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dirty="0"/>
          </a:p>
        </p:txBody>
      </p:sp>
    </p:spTree>
    <p:extLst>
      <p:ext uri="{BB962C8B-B14F-4D97-AF65-F5344CB8AC3E}">
        <p14:creationId xmlns:p14="http://schemas.microsoft.com/office/powerpoint/2010/main" val="1115323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2</a:t>
            </a:fld>
            <a:endParaRPr lang="en-US" dirty="0"/>
          </a:p>
        </p:txBody>
      </p:sp>
    </p:spTree>
    <p:extLst>
      <p:ext uri="{BB962C8B-B14F-4D97-AF65-F5344CB8AC3E}">
        <p14:creationId xmlns:p14="http://schemas.microsoft.com/office/powerpoint/2010/main" val="2943150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a:t>
            </a:fld>
            <a:endParaRPr lang="en-US" dirty="0"/>
          </a:p>
        </p:txBody>
      </p:sp>
    </p:spTree>
    <p:extLst>
      <p:ext uri="{BB962C8B-B14F-4D97-AF65-F5344CB8AC3E}">
        <p14:creationId xmlns:p14="http://schemas.microsoft.com/office/powerpoint/2010/main" val="2903685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5</a:t>
            </a:fld>
            <a:endParaRPr lang="en-US" dirty="0"/>
          </a:p>
        </p:txBody>
      </p:sp>
    </p:spTree>
    <p:extLst>
      <p:ext uri="{BB962C8B-B14F-4D97-AF65-F5344CB8AC3E}">
        <p14:creationId xmlns:p14="http://schemas.microsoft.com/office/powerpoint/2010/main" val="221080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6</a:t>
            </a:fld>
            <a:endParaRPr lang="en-US" dirty="0"/>
          </a:p>
        </p:txBody>
      </p:sp>
    </p:spTree>
    <p:extLst>
      <p:ext uri="{BB962C8B-B14F-4D97-AF65-F5344CB8AC3E}">
        <p14:creationId xmlns:p14="http://schemas.microsoft.com/office/powerpoint/2010/main" val="3495966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7</a:t>
            </a:fld>
            <a:endParaRPr lang="en-US" dirty="0"/>
          </a:p>
        </p:txBody>
      </p:sp>
    </p:spTree>
    <p:extLst>
      <p:ext uri="{BB962C8B-B14F-4D97-AF65-F5344CB8AC3E}">
        <p14:creationId xmlns:p14="http://schemas.microsoft.com/office/powerpoint/2010/main" val="3995942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8</a:t>
            </a:fld>
            <a:endParaRPr lang="en-US" dirty="0"/>
          </a:p>
        </p:txBody>
      </p:sp>
    </p:spTree>
    <p:extLst>
      <p:ext uri="{BB962C8B-B14F-4D97-AF65-F5344CB8AC3E}">
        <p14:creationId xmlns:p14="http://schemas.microsoft.com/office/powerpoint/2010/main" val="2244639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a:pPr>
                <a:defRPr/>
              </a:pPr>
              <a:t>10</a:t>
            </a:fld>
            <a:endParaRPr lang="en-US" dirty="0"/>
          </a:p>
        </p:txBody>
      </p:sp>
    </p:spTree>
    <p:extLst>
      <p:ext uri="{BB962C8B-B14F-4D97-AF65-F5344CB8AC3E}">
        <p14:creationId xmlns:p14="http://schemas.microsoft.com/office/powerpoint/2010/main" val="10516414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8107060"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1" y="-1"/>
            <a:ext cx="12192001"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pic>
        <p:nvPicPr>
          <p:cNvPr id="3" name="Picture 2" descr="A view of a city&#10;&#10;Description automatically generated">
            <a:extLst>
              <a:ext uri="{FF2B5EF4-FFF2-40B4-BE49-F238E27FC236}">
                <a16:creationId xmlns:a16="http://schemas.microsoft.com/office/drawing/2014/main" id="{E19ACA47-E1C9-D14E-A205-8CB25298F11F}"/>
              </a:ext>
            </a:extLst>
          </p:cNvPr>
          <p:cNvPicPr>
            <a:picLocks noChangeAspect="1"/>
          </p:cNvPicPr>
          <p:nvPr userDrawn="1"/>
        </p:nvPicPr>
        <p:blipFill rotWithShape="1">
          <a:blip r:embed="rId2"/>
          <a:srcRect t="45171" b="18952"/>
          <a:stretch/>
        </p:blipFill>
        <p:spPr>
          <a:xfrm>
            <a:off x="-1" y="896935"/>
            <a:ext cx="12192001" cy="3336828"/>
          </a:xfrm>
          <a:prstGeom prst="rect">
            <a:avLst/>
          </a:prstGeom>
        </p:spPr>
      </p:pic>
      <p:sp>
        <p:nvSpPr>
          <p:cNvPr id="9" name="Text Placeholder 24"/>
          <p:cNvSpPr>
            <a:spLocks noGrp="1"/>
          </p:cNvSpPr>
          <p:nvPr>
            <p:ph type="body" sz="quarter" idx="11"/>
          </p:nvPr>
        </p:nvSpPr>
        <p:spPr>
          <a:xfrm>
            <a:off x="455899" y="4316829"/>
            <a:ext cx="8107061"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dirty="0"/>
              <a:t>Click to edit Master text styles</a:t>
            </a:r>
          </a:p>
        </p:txBody>
      </p:sp>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
        <p:nvSpPr>
          <p:cNvPr id="12" name="TextBox 11">
            <a:extLst>
              <a:ext uri="{FF2B5EF4-FFF2-40B4-BE49-F238E27FC236}">
                <a16:creationId xmlns:a16="http://schemas.microsoft.com/office/drawing/2014/main" id="{3AB522AF-9EFE-4D25-8693-FAF51B05263F}"/>
              </a:ext>
            </a:extLst>
          </p:cNvPr>
          <p:cNvSpPr txBox="1"/>
          <p:nvPr userDrawn="1"/>
        </p:nvSpPr>
        <p:spPr>
          <a:xfrm>
            <a:off x="8562963" y="4817049"/>
            <a:ext cx="3427737" cy="1723549"/>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A Partnership of: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US/DOE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UK/UKRI-STFC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Poland/WUST </a:t>
            </a:r>
            <a:endParaRPr lang="en-US" sz="1600" kern="1200" baseline="0" dirty="0">
              <a:solidFill>
                <a:schemeClr val="tx1"/>
              </a:solidFill>
              <a:latin typeface="Helvetica"/>
              <a:cs typeface="Helvetica"/>
            </a:endParaRPr>
          </a:p>
        </p:txBody>
      </p:sp>
      <p:pic>
        <p:nvPicPr>
          <p:cNvPr id="19" name="Picture 18">
            <a:extLst>
              <a:ext uri="{FF2B5EF4-FFF2-40B4-BE49-F238E27FC236}">
                <a16:creationId xmlns:a16="http://schemas.microsoft.com/office/drawing/2014/main" id="{D84BD724-1E80-4878-9472-027E28C6A7C2}"/>
              </a:ext>
            </a:extLst>
          </p:cNvPr>
          <p:cNvPicPr>
            <a:picLocks/>
          </p:cNvPicPr>
          <p:nvPr userDrawn="1"/>
        </p:nvPicPr>
        <p:blipFill>
          <a:blip r:embed="rId4"/>
          <a:stretch>
            <a:fillRect/>
          </a:stretch>
        </p:blipFill>
        <p:spPr>
          <a:xfrm>
            <a:off x="11340220" y="6275566"/>
            <a:ext cx="338328" cy="210312"/>
          </a:xfrm>
          <a:prstGeom prst="rect">
            <a:avLst/>
          </a:prstGeom>
          <a:effectLst>
            <a:outerShdw blurRad="50800" dist="25400" dir="2700000" algn="tl" rotWithShape="0">
              <a:prstClr val="black">
                <a:alpha val="40000"/>
              </a:prstClr>
            </a:outerShdw>
          </a:effectLst>
        </p:spPr>
      </p:pic>
      <p:sp>
        <p:nvSpPr>
          <p:cNvPr id="20" name="Rectangle 19">
            <a:extLst>
              <a:ext uri="{FF2B5EF4-FFF2-40B4-BE49-F238E27FC236}">
                <a16:creationId xmlns:a16="http://schemas.microsoft.com/office/drawing/2014/main" id="{8872EFF9-AFDE-445C-A3D7-86893885A566}"/>
              </a:ext>
            </a:extLst>
          </p:cNvPr>
          <p:cNvSpPr/>
          <p:nvPr userDrawn="1"/>
        </p:nvSpPr>
        <p:spPr>
          <a:xfrm>
            <a:off x="11334367" y="5522386"/>
            <a:ext cx="320040" cy="210312"/>
          </a:xfrm>
          <a:prstGeom prst="rect">
            <a:avLst/>
          </a:prstGeom>
          <a:blipFill>
            <a:blip r:embed="rId5">
              <a:extLst>
                <a:ext uri="{96DAC541-7B7A-43D3-8B79-37D633B846F1}">
                  <asvg:svgBlip xmlns:asvg="http://schemas.microsoft.com/office/drawing/2016/SVG/main" r:embed="rId6"/>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DA44023-1640-4E23-9B6C-B21D51AC203C}"/>
              </a:ext>
            </a:extLst>
          </p:cNvPr>
          <p:cNvSpPr/>
          <p:nvPr userDrawn="1"/>
        </p:nvSpPr>
        <p:spPr>
          <a:xfrm>
            <a:off x="11334365" y="5263975"/>
            <a:ext cx="320040" cy="210312"/>
          </a:xfrm>
          <a:prstGeom prst="rect">
            <a:avLst/>
          </a:prstGeom>
          <a:blipFill>
            <a:blip r:embed="rId7" cstate="screen">
              <a:extLst>
                <a:ext uri="{28A0092B-C50C-407E-A947-70E740481C1C}">
                  <a14:useLocalDpi xmlns:a14="http://schemas.microsoft.com/office/drawing/2010/main"/>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CB91944F-4C95-403D-B21A-07CBC836EB9E}"/>
              </a:ext>
            </a:extLst>
          </p:cNvPr>
          <p:cNvPicPr>
            <a:picLocks/>
          </p:cNvPicPr>
          <p:nvPr userDrawn="1"/>
        </p:nvPicPr>
        <p:blipFill>
          <a:blip r:embed="rId8"/>
          <a:stretch>
            <a:fillRect/>
          </a:stretch>
        </p:blipFill>
        <p:spPr>
          <a:xfrm>
            <a:off x="11333761" y="5025543"/>
            <a:ext cx="402336" cy="210312"/>
          </a:xfrm>
          <a:prstGeom prst="rect">
            <a:avLst/>
          </a:prstGeom>
          <a:blipFill>
            <a:blip r:embed="rId7" cstate="screen">
              <a:extLst>
                <a:ext uri="{28A0092B-C50C-407E-A947-70E740481C1C}">
                  <a14:useLocalDpi xmlns:a14="http://schemas.microsoft.com/office/drawing/2010/main"/>
                </a:ext>
              </a:extLst>
            </a:blip>
            <a:stretch>
              <a:fillRect/>
            </a:stretch>
          </a:blipFill>
          <a:effectLst>
            <a:outerShdw blurRad="50800" dist="25400" dir="2700000" algn="tl" rotWithShape="0">
              <a:prstClr val="black">
                <a:alpha val="40000"/>
              </a:prstClr>
            </a:outerShdw>
          </a:effectLst>
        </p:spPr>
      </p:pic>
      <p:sp>
        <p:nvSpPr>
          <p:cNvPr id="23" name="Rectangle 22">
            <a:extLst>
              <a:ext uri="{FF2B5EF4-FFF2-40B4-BE49-F238E27FC236}">
                <a16:creationId xmlns:a16="http://schemas.microsoft.com/office/drawing/2014/main" id="{45EF24C8-38C3-451F-AE2C-C52B4B0C3DF9}"/>
              </a:ext>
            </a:extLst>
          </p:cNvPr>
          <p:cNvSpPr/>
          <p:nvPr userDrawn="1"/>
        </p:nvSpPr>
        <p:spPr>
          <a:xfrm>
            <a:off x="11334367" y="5777336"/>
            <a:ext cx="420624" cy="210312"/>
          </a:xfrm>
          <a:prstGeom prst="rect">
            <a:avLst/>
          </a:prstGeom>
          <a:blipFill>
            <a:blip r:embed="rId9"/>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04FF91A-2A51-4F15-9737-050781425D07}"/>
              </a:ext>
            </a:extLst>
          </p:cNvPr>
          <p:cNvSpPr/>
          <p:nvPr userDrawn="1"/>
        </p:nvSpPr>
        <p:spPr>
          <a:xfrm>
            <a:off x="11333761" y="6024723"/>
            <a:ext cx="320040" cy="210312"/>
          </a:xfrm>
          <a:prstGeom prst="rect">
            <a:avLst/>
          </a:prstGeom>
          <a:blipFill>
            <a:blip r:embed="rId10"/>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5137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5" y="971552"/>
            <a:ext cx="11563351" cy="5059363"/>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E4F00CD-44CB-48BB-BD23-6E74E41248A5}"/>
              </a:ext>
            </a:extLst>
          </p:cNvPr>
          <p:cNvSpPr>
            <a:spLocks noGrp="1"/>
          </p:cNvSpPr>
          <p:nvPr>
            <p:ph type="dt" sz="half" idx="10"/>
          </p:nvPr>
        </p:nvSpPr>
        <p:spPr>
          <a:xfrm>
            <a:off x="982436" y="6547277"/>
            <a:ext cx="900491" cy="241300"/>
          </a:xfrm>
          <a:prstGeom prst="rect">
            <a:avLst/>
          </a:prstGeom>
        </p:spPr>
        <p:txBody>
          <a:bodyPr/>
          <a:lstStyle/>
          <a:p>
            <a:pPr>
              <a:defRPr/>
            </a:pPr>
            <a:r>
              <a:rPr lang="en-US"/>
              <a:t>1 Dec 2022</a:t>
            </a:r>
            <a:endParaRPr lang="en-US" dirty="0"/>
          </a:p>
        </p:txBody>
      </p:sp>
      <p:sp>
        <p:nvSpPr>
          <p:cNvPr id="3" name="Footer Placeholder 2">
            <a:extLst>
              <a:ext uri="{FF2B5EF4-FFF2-40B4-BE49-F238E27FC236}">
                <a16:creationId xmlns:a16="http://schemas.microsoft.com/office/drawing/2014/main" id="{46C78005-5077-434A-80CA-8C55A16B17D2}"/>
              </a:ext>
            </a:extLst>
          </p:cNvPr>
          <p:cNvSpPr>
            <a:spLocks noGrp="1"/>
          </p:cNvSpPr>
          <p:nvPr>
            <p:ph type="ftr" sz="quarter" idx="11"/>
          </p:nvPr>
        </p:nvSpPr>
        <p:spPr/>
        <p:txBody>
          <a:bodyPr/>
          <a:lstStyle/>
          <a:p>
            <a:pPr>
              <a:defRPr/>
            </a:pPr>
            <a:r>
              <a:rPr lang="en-US"/>
              <a:t>R. Campos and A. Chen | PIP-II BTL Vacuum Systems | BTL Workshop</a:t>
            </a:r>
            <a:endParaRPr lang="en-US" b="1" dirty="0"/>
          </a:p>
        </p:txBody>
      </p:sp>
      <p:sp>
        <p:nvSpPr>
          <p:cNvPr id="4" name="Slide Number Placeholder 3">
            <a:extLst>
              <a:ext uri="{FF2B5EF4-FFF2-40B4-BE49-F238E27FC236}">
                <a16:creationId xmlns:a16="http://schemas.microsoft.com/office/drawing/2014/main" id="{8B6ED4E1-1604-44D5-A698-639A0CF55C99}"/>
              </a:ext>
            </a:extLst>
          </p:cNvPr>
          <p:cNvSpPr>
            <a:spLocks noGrp="1"/>
          </p:cNvSpPr>
          <p:nvPr>
            <p:ph type="sldNum" sz="quarter" idx="12"/>
          </p:nvPr>
        </p:nvSpPr>
        <p:spPr>
          <a:xfrm>
            <a:off x="304805" y="6548497"/>
            <a:ext cx="552451" cy="237285"/>
          </a:xfrm>
          <a:prstGeom prst="rect">
            <a:avLst/>
          </a:prstGeom>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362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1"/>
            <a:ext cx="5608320"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7" y="971551"/>
            <a:ext cx="5620511"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3"/>
            <a:ext cx="5607301"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0" name="Text Placeholder 3"/>
          <p:cNvSpPr>
            <a:spLocks noGrp="1"/>
          </p:cNvSpPr>
          <p:nvPr>
            <p:ph type="body" sz="half" idx="19"/>
          </p:nvPr>
        </p:nvSpPr>
        <p:spPr>
          <a:xfrm>
            <a:off x="6256603" y="4765103"/>
            <a:ext cx="5608319"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1" name="Date Placeholder 3"/>
          <p:cNvSpPr>
            <a:spLocks noGrp="1"/>
          </p:cNvSpPr>
          <p:nvPr>
            <p:ph type="dt" sz="half" idx="2"/>
          </p:nvPr>
        </p:nvSpPr>
        <p:spPr>
          <a:xfrm>
            <a:off x="982436" y="6544190"/>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 Dec 2022</a:t>
            </a:r>
            <a:endParaRPr lang="en-US" dirty="0"/>
          </a:p>
        </p:txBody>
      </p:sp>
      <p:sp>
        <p:nvSpPr>
          <p:cNvPr id="13" name="Slide Number Placeholder 5"/>
          <p:cNvSpPr>
            <a:spLocks noGrp="1"/>
          </p:cNvSpPr>
          <p:nvPr>
            <p:ph type="sldNum" sz="quarter" idx="4"/>
          </p:nvPr>
        </p:nvSpPr>
        <p:spPr>
          <a:xfrm>
            <a:off x="304801" y="654820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15" name="Footer Placeholder 2">
            <a:extLst>
              <a:ext uri="{FF2B5EF4-FFF2-40B4-BE49-F238E27FC236}">
                <a16:creationId xmlns:a16="http://schemas.microsoft.com/office/drawing/2014/main" id="{E5F9652E-0045-4B51-A24C-BDFA0BB3B2FC}"/>
              </a:ext>
            </a:extLst>
          </p:cNvPr>
          <p:cNvSpPr>
            <a:spLocks noGrp="1"/>
          </p:cNvSpPr>
          <p:nvPr>
            <p:ph type="ftr" sz="quarter" idx="11"/>
          </p:nvPr>
        </p:nvSpPr>
        <p:spPr>
          <a:xfrm>
            <a:off x="2051914" y="6545704"/>
            <a:ext cx="8347199" cy="242873"/>
          </a:xfrm>
        </p:spPr>
        <p:txBody>
          <a:bodyPr/>
          <a:lstStyle/>
          <a:p>
            <a:pPr>
              <a:defRPr/>
            </a:pPr>
            <a:r>
              <a:rPr lang="en-US"/>
              <a:t>R. Campos and A. Chen | PIP-II BTL Vacuum Systems | BTL Workshop</a:t>
            </a:r>
            <a:endParaRPr lang="en-US" b="1" dirty="0"/>
          </a:p>
        </p:txBody>
      </p:sp>
    </p:spTree>
    <p:extLst>
      <p:ext uri="{BB962C8B-B14F-4D97-AF65-F5344CB8AC3E}">
        <p14:creationId xmlns:p14="http://schemas.microsoft.com/office/powerpoint/2010/main" val="840846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51"/>
            <a:ext cx="4037192" cy="5022676"/>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Content Placeholder 2"/>
          <p:cNvSpPr>
            <a:spLocks noGrp="1"/>
          </p:cNvSpPr>
          <p:nvPr>
            <p:ph sz="half" idx="15"/>
          </p:nvPr>
        </p:nvSpPr>
        <p:spPr>
          <a:xfrm>
            <a:off x="4723621" y="958852"/>
            <a:ext cx="7130140" cy="5022675"/>
          </a:xfrm>
          <a:prstGeom prst="rect">
            <a:avLst/>
          </a:prstGeom>
        </p:spPr>
        <p:txBody>
          <a:bodyPr lIns="0" tIns="0" rIns="0" bIns="0"/>
          <a:lstStyle>
            <a:lvl1pPr marL="306910" indent="-306910">
              <a:defRPr sz="2400">
                <a:solidFill>
                  <a:srgbClr val="505050"/>
                </a:solidFill>
              </a:defRPr>
            </a:lvl1pPr>
            <a:lvl2pPr marL="685783"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44190"/>
            <a:ext cx="900491" cy="241300"/>
          </a:xfrm>
          <a:prstGeom prst="rect">
            <a:avLst/>
          </a:prstGeom>
        </p:spPr>
        <p:txBody>
          <a:bodyPr/>
          <a:lstStyle>
            <a:lvl1pPr>
              <a:defRPr sz="1200" smtClean="0"/>
            </a:lvl1pPr>
          </a:lstStyle>
          <a:p>
            <a:pPr>
              <a:defRPr/>
            </a:pPr>
            <a:r>
              <a:rPr lang="en-US"/>
              <a:t>1 Dec 2022</a:t>
            </a:r>
            <a:endParaRPr lang="en-US" dirty="0"/>
          </a:p>
        </p:txBody>
      </p:sp>
      <p:sp>
        <p:nvSpPr>
          <p:cNvPr id="7" name="Slide Number Placeholder 5"/>
          <p:cNvSpPr>
            <a:spLocks noGrp="1"/>
          </p:cNvSpPr>
          <p:nvPr>
            <p:ph type="sldNum" sz="quarter" idx="18"/>
          </p:nvPr>
        </p:nvSpPr>
        <p:spPr>
          <a:xfrm>
            <a:off x="304800" y="6548205"/>
            <a:ext cx="552451" cy="237285"/>
          </a:xfrm>
          <a:prstGeom prst="rect">
            <a:avLst/>
          </a:prstGeom>
        </p:spPr>
        <p:txBody>
          <a:bodyPr/>
          <a:lstStyle>
            <a:lvl1pPr>
              <a:defRPr sz="12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9" name="Footer Placeholder 2">
            <a:extLst>
              <a:ext uri="{FF2B5EF4-FFF2-40B4-BE49-F238E27FC236}">
                <a16:creationId xmlns:a16="http://schemas.microsoft.com/office/drawing/2014/main" id="{9BB7ACA4-80DC-41DD-B0E8-371B4DD0BAD1}"/>
              </a:ext>
            </a:extLst>
          </p:cNvPr>
          <p:cNvSpPr>
            <a:spLocks noGrp="1"/>
          </p:cNvSpPr>
          <p:nvPr>
            <p:ph type="ftr" sz="quarter" idx="11"/>
          </p:nvPr>
        </p:nvSpPr>
        <p:spPr>
          <a:xfrm>
            <a:off x="2051914" y="6545704"/>
            <a:ext cx="8347199" cy="242873"/>
          </a:xfrm>
        </p:spPr>
        <p:txBody>
          <a:bodyPr/>
          <a:lstStyle/>
          <a:p>
            <a:pPr>
              <a:defRPr/>
            </a:pPr>
            <a:r>
              <a:rPr lang="en-US"/>
              <a:t>R. Campos and A. Chen | PIP-II BTL Vacuum Systems | BTL Workshop</a:t>
            </a:r>
            <a:endParaRPr lang="en-US" b="1" dirty="0"/>
          </a:p>
        </p:txBody>
      </p:sp>
    </p:spTree>
    <p:extLst>
      <p:ext uri="{BB962C8B-B14F-4D97-AF65-F5344CB8AC3E}">
        <p14:creationId xmlns:p14="http://schemas.microsoft.com/office/powerpoint/2010/main" val="983476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2"/>
            <a:ext cx="11582400" cy="3726717"/>
          </a:xfrm>
          <a:prstGeom prst="rect">
            <a:avLst/>
          </a:prstGeom>
        </p:spPr>
        <p:txBody>
          <a:bodyPr lIns="0" tIns="0" rIns="0" bIns="0" rtlCol="0">
            <a:normAutofit/>
          </a:bodyPr>
          <a:lstStyle>
            <a:lvl1pPr marL="0" indent="0">
              <a:buNone/>
              <a:defRPr sz="1733">
                <a:solidFill>
                  <a:srgbClr val="505050"/>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dirty="0"/>
              <a:t>Click icon to add picture</a:t>
            </a:r>
          </a:p>
        </p:txBody>
      </p:sp>
      <p:sp>
        <p:nvSpPr>
          <p:cNvPr id="10" name="Text Placeholder 3"/>
          <p:cNvSpPr>
            <a:spLocks noGrp="1"/>
          </p:cNvSpPr>
          <p:nvPr>
            <p:ph type="body" sz="half" idx="2"/>
          </p:nvPr>
        </p:nvSpPr>
        <p:spPr>
          <a:xfrm>
            <a:off x="298764" y="4943005"/>
            <a:ext cx="11582400" cy="1091259"/>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3"/>
          <p:cNvSpPr>
            <a:spLocks noGrp="1"/>
          </p:cNvSpPr>
          <p:nvPr>
            <p:ph type="dt" sz="half" idx="14"/>
          </p:nvPr>
        </p:nvSpPr>
        <p:spPr>
          <a:xfrm>
            <a:off x="982436" y="6547277"/>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 Dec 2022</a:t>
            </a:r>
            <a:endParaRPr lang="en-US" dirty="0"/>
          </a:p>
        </p:txBody>
      </p:sp>
      <p:sp>
        <p:nvSpPr>
          <p:cNvPr id="11" name="Slide Number Placeholder 5"/>
          <p:cNvSpPr>
            <a:spLocks noGrp="1"/>
          </p:cNvSpPr>
          <p:nvPr>
            <p:ph type="sldNum" sz="quarter" idx="4"/>
          </p:nvPr>
        </p:nvSpPr>
        <p:spPr>
          <a:xfrm>
            <a:off x="304800" y="6548497"/>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13" name="Footer Placeholder 2">
            <a:extLst>
              <a:ext uri="{FF2B5EF4-FFF2-40B4-BE49-F238E27FC236}">
                <a16:creationId xmlns:a16="http://schemas.microsoft.com/office/drawing/2014/main" id="{7E161075-3224-4010-ABDA-A5185F35D1DE}"/>
              </a:ext>
            </a:extLst>
          </p:cNvPr>
          <p:cNvSpPr>
            <a:spLocks noGrp="1"/>
          </p:cNvSpPr>
          <p:nvPr>
            <p:ph type="ftr" sz="quarter" idx="11"/>
          </p:nvPr>
        </p:nvSpPr>
        <p:spPr>
          <a:xfrm>
            <a:off x="2051914" y="6545704"/>
            <a:ext cx="8347199" cy="242873"/>
          </a:xfrm>
        </p:spPr>
        <p:txBody>
          <a:bodyPr/>
          <a:lstStyle/>
          <a:p>
            <a:pPr>
              <a:defRPr/>
            </a:pPr>
            <a:r>
              <a:rPr lang="en-US"/>
              <a:t>R. Campos and A. Chen | PIP-II BTL Vacuum Systems | BTL Workshop</a:t>
            </a:r>
            <a:endParaRPr lang="en-US" b="1" dirty="0"/>
          </a:p>
        </p:txBody>
      </p:sp>
    </p:spTree>
    <p:extLst>
      <p:ext uri="{BB962C8B-B14F-4D97-AF65-F5344CB8AC3E}">
        <p14:creationId xmlns:p14="http://schemas.microsoft.com/office/powerpoint/2010/main" val="688803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47277"/>
            <a:ext cx="900491" cy="241300"/>
          </a:xfrm>
          <a:prstGeom prst="rect">
            <a:avLst/>
          </a:prstGeom>
        </p:spPr>
        <p:txBody>
          <a:bodyPr/>
          <a:lstStyle>
            <a:lvl1pPr>
              <a:defRPr sz="1200"/>
            </a:lvl1pPr>
          </a:lstStyle>
          <a:p>
            <a:pPr>
              <a:defRPr/>
            </a:pPr>
            <a:r>
              <a:rPr lang="en-US"/>
              <a:t>1 Dec 2022</a:t>
            </a:r>
            <a:endParaRPr lang="en-US" dirty="0"/>
          </a:p>
        </p:txBody>
      </p:sp>
      <p:sp>
        <p:nvSpPr>
          <p:cNvPr id="5" name="Slide Number Placeholder 4"/>
          <p:cNvSpPr>
            <a:spLocks noGrp="1"/>
          </p:cNvSpPr>
          <p:nvPr>
            <p:ph type="sldNum" sz="quarter" idx="12"/>
          </p:nvPr>
        </p:nvSpPr>
        <p:spPr>
          <a:xfrm>
            <a:off x="296333" y="6551292"/>
            <a:ext cx="552451" cy="237285"/>
          </a:xfrm>
          <a:prstGeom prst="rect">
            <a:avLst/>
          </a:prstGeom>
        </p:spPr>
        <p:txBody>
          <a:bodyPr/>
          <a:lstStyle>
            <a:lvl1pPr>
              <a:defRPr sz="12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marL="306910" indent="-306910">
              <a:defRPr sz="1867">
                <a:solidFill>
                  <a:srgbClr val="505050"/>
                </a:solidFill>
              </a:defRPr>
            </a:lvl1pPr>
          </a:lstStyle>
          <a:p>
            <a:r>
              <a:rPr lang="en-US" dirty="0"/>
              <a:t>Click icon to add picture</a:t>
            </a:r>
          </a:p>
        </p:txBody>
      </p:sp>
      <p:sp>
        <p:nvSpPr>
          <p:cNvPr id="6" name="Footer Placeholder 2">
            <a:extLst>
              <a:ext uri="{FF2B5EF4-FFF2-40B4-BE49-F238E27FC236}">
                <a16:creationId xmlns:a16="http://schemas.microsoft.com/office/drawing/2014/main" id="{BA471088-6F95-4269-9C96-59C7FA66D839}"/>
              </a:ext>
            </a:extLst>
          </p:cNvPr>
          <p:cNvSpPr>
            <a:spLocks noGrp="1"/>
          </p:cNvSpPr>
          <p:nvPr>
            <p:ph type="ftr" sz="quarter" idx="11"/>
          </p:nvPr>
        </p:nvSpPr>
        <p:spPr>
          <a:xfrm>
            <a:off x="2051914" y="6545704"/>
            <a:ext cx="8347199" cy="242873"/>
          </a:xfrm>
        </p:spPr>
        <p:txBody>
          <a:bodyPr/>
          <a:lstStyle/>
          <a:p>
            <a:pPr>
              <a:defRPr/>
            </a:pPr>
            <a:r>
              <a:rPr lang="en-US"/>
              <a:t>R. Campos and A. Chen | PIP-II BTL Vacuum Systems | BTL Workshop</a:t>
            </a:r>
            <a:endParaRPr lang="en-US" b="1" dirty="0"/>
          </a:p>
        </p:txBody>
      </p:sp>
    </p:spTree>
    <p:extLst>
      <p:ext uri="{BB962C8B-B14F-4D97-AF65-F5344CB8AC3E}">
        <p14:creationId xmlns:p14="http://schemas.microsoft.com/office/powerpoint/2010/main" val="3034523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47277"/>
            <a:ext cx="900491" cy="241300"/>
          </a:xfrm>
          <a:prstGeom prst="rect">
            <a:avLst/>
          </a:prstGeom>
        </p:spPr>
        <p:txBody>
          <a:bodyPr/>
          <a:lstStyle/>
          <a:p>
            <a:pPr>
              <a:defRPr/>
            </a:pPr>
            <a:r>
              <a:rPr lang="en-US"/>
              <a:t>1 Dec 2022</a:t>
            </a:r>
            <a:endParaRPr lang="en-US" dirty="0"/>
          </a:p>
        </p:txBody>
      </p:sp>
      <p:sp>
        <p:nvSpPr>
          <p:cNvPr id="5" name="Slide Number Placeholder 4"/>
          <p:cNvSpPr>
            <a:spLocks noGrp="1"/>
          </p:cNvSpPr>
          <p:nvPr>
            <p:ph type="sldNum" sz="quarter" idx="12"/>
          </p:nvPr>
        </p:nvSpPr>
        <p:spPr>
          <a:xfrm>
            <a:off x="304800" y="6545704"/>
            <a:ext cx="552451" cy="237285"/>
          </a:xfrm>
          <a:prstGeom prst="rect">
            <a:avLst/>
          </a:prstGeom>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21" name="Footer Placeholder 2">
            <a:extLst>
              <a:ext uri="{FF2B5EF4-FFF2-40B4-BE49-F238E27FC236}">
                <a16:creationId xmlns:a16="http://schemas.microsoft.com/office/drawing/2014/main" id="{9E8766BF-8751-4DD6-9C06-35A200CCDE87}"/>
              </a:ext>
            </a:extLst>
          </p:cNvPr>
          <p:cNvSpPr>
            <a:spLocks noGrp="1"/>
          </p:cNvSpPr>
          <p:nvPr>
            <p:ph type="ftr" sz="quarter" idx="11"/>
          </p:nvPr>
        </p:nvSpPr>
        <p:spPr>
          <a:xfrm>
            <a:off x="2051914" y="6545704"/>
            <a:ext cx="8347199" cy="242873"/>
          </a:xfrm>
        </p:spPr>
        <p:txBody>
          <a:bodyPr/>
          <a:lstStyle/>
          <a:p>
            <a:pPr>
              <a:defRPr/>
            </a:pPr>
            <a:r>
              <a:rPr lang="en-US"/>
              <a:t>R. Campos and A. Chen | PIP-II BTL Vacuum Systems | BTL Workshop</a:t>
            </a:r>
            <a:endParaRPr lang="en-US" b="1" dirty="0"/>
          </a:p>
        </p:txBody>
      </p:sp>
    </p:spTree>
    <p:extLst>
      <p:ext uri="{BB962C8B-B14F-4D97-AF65-F5344CB8AC3E}">
        <p14:creationId xmlns:p14="http://schemas.microsoft.com/office/powerpoint/2010/main" val="690194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843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8107060"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1" y="-1"/>
            <a:ext cx="12192001"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pic>
        <p:nvPicPr>
          <p:cNvPr id="3" name="Picture 2" descr="A view of a city&#10;&#10;Description automatically generated">
            <a:extLst>
              <a:ext uri="{FF2B5EF4-FFF2-40B4-BE49-F238E27FC236}">
                <a16:creationId xmlns:a16="http://schemas.microsoft.com/office/drawing/2014/main" id="{E19ACA47-E1C9-D14E-A205-8CB25298F11F}"/>
              </a:ext>
            </a:extLst>
          </p:cNvPr>
          <p:cNvPicPr>
            <a:picLocks noChangeAspect="1"/>
          </p:cNvPicPr>
          <p:nvPr userDrawn="1"/>
        </p:nvPicPr>
        <p:blipFill rotWithShape="1">
          <a:blip r:embed="rId2"/>
          <a:srcRect t="45171" b="18952"/>
          <a:stretch/>
        </p:blipFill>
        <p:spPr>
          <a:xfrm>
            <a:off x="-1" y="896935"/>
            <a:ext cx="12192001" cy="3336828"/>
          </a:xfrm>
          <a:prstGeom prst="rect">
            <a:avLst/>
          </a:prstGeom>
        </p:spPr>
      </p:pic>
      <p:sp>
        <p:nvSpPr>
          <p:cNvPr id="9" name="Text Placeholder 24"/>
          <p:cNvSpPr>
            <a:spLocks noGrp="1"/>
          </p:cNvSpPr>
          <p:nvPr>
            <p:ph type="body" sz="quarter" idx="11"/>
          </p:nvPr>
        </p:nvSpPr>
        <p:spPr>
          <a:xfrm>
            <a:off x="455899" y="4316829"/>
            <a:ext cx="8107061"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dirty="0"/>
              <a:t>Click to edit Master text styles</a:t>
            </a:r>
          </a:p>
        </p:txBody>
      </p:sp>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
        <p:nvSpPr>
          <p:cNvPr id="12" name="TextBox 11">
            <a:extLst>
              <a:ext uri="{FF2B5EF4-FFF2-40B4-BE49-F238E27FC236}">
                <a16:creationId xmlns:a16="http://schemas.microsoft.com/office/drawing/2014/main" id="{3AB522AF-9EFE-4D25-8693-FAF51B05263F}"/>
              </a:ext>
            </a:extLst>
          </p:cNvPr>
          <p:cNvSpPr txBox="1"/>
          <p:nvPr userDrawn="1"/>
        </p:nvSpPr>
        <p:spPr>
          <a:xfrm>
            <a:off x="8562963" y="4817049"/>
            <a:ext cx="3427737" cy="1723549"/>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A Partnership of: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US/DOE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UK/UKRI-STFC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Poland/WUST </a:t>
            </a:r>
            <a:endParaRPr lang="en-US" sz="1600" kern="1200" baseline="0" dirty="0">
              <a:solidFill>
                <a:schemeClr val="tx1"/>
              </a:solidFill>
              <a:latin typeface="Helvetica"/>
              <a:cs typeface="Helvetica"/>
            </a:endParaRPr>
          </a:p>
        </p:txBody>
      </p:sp>
      <p:pic>
        <p:nvPicPr>
          <p:cNvPr id="19" name="Picture 18">
            <a:extLst>
              <a:ext uri="{FF2B5EF4-FFF2-40B4-BE49-F238E27FC236}">
                <a16:creationId xmlns:a16="http://schemas.microsoft.com/office/drawing/2014/main" id="{D84BD724-1E80-4878-9472-027E28C6A7C2}"/>
              </a:ext>
            </a:extLst>
          </p:cNvPr>
          <p:cNvPicPr>
            <a:picLocks/>
          </p:cNvPicPr>
          <p:nvPr userDrawn="1"/>
        </p:nvPicPr>
        <p:blipFill>
          <a:blip r:embed="rId4"/>
          <a:stretch>
            <a:fillRect/>
          </a:stretch>
        </p:blipFill>
        <p:spPr>
          <a:xfrm>
            <a:off x="11340220" y="6275566"/>
            <a:ext cx="338328" cy="210312"/>
          </a:xfrm>
          <a:prstGeom prst="rect">
            <a:avLst/>
          </a:prstGeom>
          <a:effectLst>
            <a:outerShdw blurRad="50800" dist="25400" dir="2700000" algn="tl" rotWithShape="0">
              <a:prstClr val="black">
                <a:alpha val="40000"/>
              </a:prstClr>
            </a:outerShdw>
          </a:effectLst>
        </p:spPr>
      </p:pic>
      <p:sp>
        <p:nvSpPr>
          <p:cNvPr id="20" name="Rectangle 19">
            <a:extLst>
              <a:ext uri="{FF2B5EF4-FFF2-40B4-BE49-F238E27FC236}">
                <a16:creationId xmlns:a16="http://schemas.microsoft.com/office/drawing/2014/main" id="{8872EFF9-AFDE-445C-A3D7-86893885A566}"/>
              </a:ext>
            </a:extLst>
          </p:cNvPr>
          <p:cNvSpPr/>
          <p:nvPr userDrawn="1"/>
        </p:nvSpPr>
        <p:spPr>
          <a:xfrm>
            <a:off x="11334367" y="5522386"/>
            <a:ext cx="320040" cy="210312"/>
          </a:xfrm>
          <a:prstGeom prst="rect">
            <a:avLst/>
          </a:prstGeom>
          <a:blipFill>
            <a:blip r:embed="rId5">
              <a:extLst>
                <a:ext uri="{96DAC541-7B7A-43D3-8B79-37D633B846F1}">
                  <asvg:svgBlip xmlns:asvg="http://schemas.microsoft.com/office/drawing/2016/SVG/main" r:embed="rId6"/>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DA44023-1640-4E23-9B6C-B21D51AC203C}"/>
              </a:ext>
            </a:extLst>
          </p:cNvPr>
          <p:cNvSpPr/>
          <p:nvPr userDrawn="1"/>
        </p:nvSpPr>
        <p:spPr>
          <a:xfrm>
            <a:off x="11334365" y="5263975"/>
            <a:ext cx="320040" cy="210312"/>
          </a:xfrm>
          <a:prstGeom prst="rect">
            <a:avLst/>
          </a:prstGeom>
          <a:blipFill>
            <a:blip r:embed="rId7" cstate="screen">
              <a:extLst>
                <a:ext uri="{28A0092B-C50C-407E-A947-70E740481C1C}">
                  <a14:useLocalDpi xmlns:a14="http://schemas.microsoft.com/office/drawing/2010/main"/>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CB91944F-4C95-403D-B21A-07CBC836EB9E}"/>
              </a:ext>
            </a:extLst>
          </p:cNvPr>
          <p:cNvPicPr>
            <a:picLocks/>
          </p:cNvPicPr>
          <p:nvPr userDrawn="1"/>
        </p:nvPicPr>
        <p:blipFill>
          <a:blip r:embed="rId8"/>
          <a:stretch>
            <a:fillRect/>
          </a:stretch>
        </p:blipFill>
        <p:spPr>
          <a:xfrm>
            <a:off x="11333761" y="5025543"/>
            <a:ext cx="402336" cy="210312"/>
          </a:xfrm>
          <a:prstGeom prst="rect">
            <a:avLst/>
          </a:prstGeom>
          <a:blipFill>
            <a:blip r:embed="rId7" cstate="screen">
              <a:extLst>
                <a:ext uri="{28A0092B-C50C-407E-A947-70E740481C1C}">
                  <a14:useLocalDpi xmlns:a14="http://schemas.microsoft.com/office/drawing/2010/main"/>
                </a:ext>
              </a:extLst>
            </a:blip>
            <a:stretch>
              <a:fillRect/>
            </a:stretch>
          </a:blipFill>
          <a:effectLst>
            <a:outerShdw blurRad="50800" dist="25400" dir="2700000" algn="tl" rotWithShape="0">
              <a:prstClr val="black">
                <a:alpha val="40000"/>
              </a:prstClr>
            </a:outerShdw>
          </a:effectLst>
        </p:spPr>
      </p:pic>
      <p:sp>
        <p:nvSpPr>
          <p:cNvPr id="23" name="Rectangle 22">
            <a:extLst>
              <a:ext uri="{FF2B5EF4-FFF2-40B4-BE49-F238E27FC236}">
                <a16:creationId xmlns:a16="http://schemas.microsoft.com/office/drawing/2014/main" id="{45EF24C8-38C3-451F-AE2C-C52B4B0C3DF9}"/>
              </a:ext>
            </a:extLst>
          </p:cNvPr>
          <p:cNvSpPr/>
          <p:nvPr userDrawn="1"/>
        </p:nvSpPr>
        <p:spPr>
          <a:xfrm>
            <a:off x="11334367" y="5777336"/>
            <a:ext cx="420624" cy="210312"/>
          </a:xfrm>
          <a:prstGeom prst="rect">
            <a:avLst/>
          </a:prstGeom>
          <a:blipFill>
            <a:blip r:embed="rId9"/>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04FF91A-2A51-4F15-9737-050781425D07}"/>
              </a:ext>
            </a:extLst>
          </p:cNvPr>
          <p:cNvSpPr/>
          <p:nvPr userDrawn="1"/>
        </p:nvSpPr>
        <p:spPr>
          <a:xfrm>
            <a:off x="11333761" y="6024723"/>
            <a:ext cx="320040" cy="210312"/>
          </a:xfrm>
          <a:prstGeom prst="rect">
            <a:avLst/>
          </a:prstGeom>
          <a:blipFill>
            <a:blip r:embed="rId10"/>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3651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5" y="971552"/>
            <a:ext cx="11563351" cy="5059363"/>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E4F00CD-44CB-48BB-BD23-6E74E41248A5}"/>
              </a:ext>
            </a:extLst>
          </p:cNvPr>
          <p:cNvSpPr>
            <a:spLocks noGrp="1"/>
          </p:cNvSpPr>
          <p:nvPr>
            <p:ph type="dt" sz="half" idx="10"/>
          </p:nvPr>
        </p:nvSpPr>
        <p:spPr>
          <a:xfrm>
            <a:off x="982436" y="6547277"/>
            <a:ext cx="900491" cy="241300"/>
          </a:xfrm>
          <a:prstGeom prst="rect">
            <a:avLst/>
          </a:prstGeom>
        </p:spPr>
        <p:txBody>
          <a:bodyPr/>
          <a:lstStyle/>
          <a:p>
            <a:pPr>
              <a:defRPr/>
            </a:pPr>
            <a:r>
              <a:rPr lang="en-US"/>
              <a:t>1 Dec 2022</a:t>
            </a:r>
            <a:endParaRPr lang="en-US" dirty="0"/>
          </a:p>
        </p:txBody>
      </p:sp>
      <p:sp>
        <p:nvSpPr>
          <p:cNvPr id="3" name="Footer Placeholder 2">
            <a:extLst>
              <a:ext uri="{FF2B5EF4-FFF2-40B4-BE49-F238E27FC236}">
                <a16:creationId xmlns:a16="http://schemas.microsoft.com/office/drawing/2014/main" id="{46C78005-5077-434A-80CA-8C55A16B17D2}"/>
              </a:ext>
            </a:extLst>
          </p:cNvPr>
          <p:cNvSpPr>
            <a:spLocks noGrp="1"/>
          </p:cNvSpPr>
          <p:nvPr>
            <p:ph type="ftr" sz="quarter" idx="11"/>
          </p:nvPr>
        </p:nvSpPr>
        <p:spPr/>
        <p:txBody>
          <a:bodyPr/>
          <a:lstStyle/>
          <a:p>
            <a:pPr>
              <a:defRPr/>
            </a:pPr>
            <a:r>
              <a:rPr lang="en-US"/>
              <a:t>R. Campos and A. Chen | PIP-II BTL Vacuum Systems | BTL Workshop</a:t>
            </a:r>
            <a:endParaRPr lang="en-US" b="1" dirty="0"/>
          </a:p>
        </p:txBody>
      </p:sp>
      <p:sp>
        <p:nvSpPr>
          <p:cNvPr id="4" name="Slide Number Placeholder 3">
            <a:extLst>
              <a:ext uri="{FF2B5EF4-FFF2-40B4-BE49-F238E27FC236}">
                <a16:creationId xmlns:a16="http://schemas.microsoft.com/office/drawing/2014/main" id="{8B6ED4E1-1604-44D5-A698-639A0CF55C99}"/>
              </a:ext>
            </a:extLst>
          </p:cNvPr>
          <p:cNvSpPr>
            <a:spLocks noGrp="1"/>
          </p:cNvSpPr>
          <p:nvPr>
            <p:ph type="sldNum" sz="quarter" idx="12"/>
          </p:nvPr>
        </p:nvSpPr>
        <p:spPr>
          <a:xfrm>
            <a:off x="304805" y="6548497"/>
            <a:ext cx="552451" cy="237285"/>
          </a:xfrm>
          <a:prstGeom prst="rect">
            <a:avLst/>
          </a:prstGeom>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675334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1"/>
            <a:ext cx="5608320"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7" y="971551"/>
            <a:ext cx="5620511"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3"/>
            <a:ext cx="5607301"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0" name="Text Placeholder 3"/>
          <p:cNvSpPr>
            <a:spLocks noGrp="1"/>
          </p:cNvSpPr>
          <p:nvPr>
            <p:ph type="body" sz="half" idx="19"/>
          </p:nvPr>
        </p:nvSpPr>
        <p:spPr>
          <a:xfrm>
            <a:off x="6256603" y="4765103"/>
            <a:ext cx="5608319"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1" name="Date Placeholder 3"/>
          <p:cNvSpPr>
            <a:spLocks noGrp="1"/>
          </p:cNvSpPr>
          <p:nvPr>
            <p:ph type="dt" sz="half" idx="2"/>
          </p:nvPr>
        </p:nvSpPr>
        <p:spPr>
          <a:xfrm>
            <a:off x="982436" y="6544190"/>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 Dec 2022</a:t>
            </a:r>
            <a:endParaRPr lang="en-US" dirty="0"/>
          </a:p>
        </p:txBody>
      </p:sp>
      <p:sp>
        <p:nvSpPr>
          <p:cNvPr id="13" name="Slide Number Placeholder 5"/>
          <p:cNvSpPr>
            <a:spLocks noGrp="1"/>
          </p:cNvSpPr>
          <p:nvPr>
            <p:ph type="sldNum" sz="quarter" idx="4"/>
          </p:nvPr>
        </p:nvSpPr>
        <p:spPr>
          <a:xfrm>
            <a:off x="304801" y="654820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15" name="Footer Placeholder 2">
            <a:extLst>
              <a:ext uri="{FF2B5EF4-FFF2-40B4-BE49-F238E27FC236}">
                <a16:creationId xmlns:a16="http://schemas.microsoft.com/office/drawing/2014/main" id="{E5F9652E-0045-4B51-A24C-BDFA0BB3B2FC}"/>
              </a:ext>
            </a:extLst>
          </p:cNvPr>
          <p:cNvSpPr>
            <a:spLocks noGrp="1"/>
          </p:cNvSpPr>
          <p:nvPr>
            <p:ph type="ftr" sz="quarter" idx="11"/>
          </p:nvPr>
        </p:nvSpPr>
        <p:spPr>
          <a:xfrm>
            <a:off x="2051914" y="6545704"/>
            <a:ext cx="8347199" cy="242873"/>
          </a:xfrm>
        </p:spPr>
        <p:txBody>
          <a:bodyPr/>
          <a:lstStyle/>
          <a:p>
            <a:pPr>
              <a:defRPr/>
            </a:pPr>
            <a:r>
              <a:rPr lang="en-US"/>
              <a:t>R. Campos and A. Chen | PIP-II BTL Vacuum Systems | BTL Workshop</a:t>
            </a:r>
            <a:endParaRPr lang="en-US" b="1" dirty="0"/>
          </a:p>
        </p:txBody>
      </p:sp>
    </p:spTree>
    <p:extLst>
      <p:ext uri="{BB962C8B-B14F-4D97-AF65-F5344CB8AC3E}">
        <p14:creationId xmlns:p14="http://schemas.microsoft.com/office/powerpoint/2010/main" val="70266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5" y="971552"/>
            <a:ext cx="11563351" cy="5059363"/>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E4F00CD-44CB-48BB-BD23-6E74E41248A5}"/>
              </a:ext>
            </a:extLst>
          </p:cNvPr>
          <p:cNvSpPr>
            <a:spLocks noGrp="1"/>
          </p:cNvSpPr>
          <p:nvPr>
            <p:ph type="dt" sz="half" idx="10"/>
          </p:nvPr>
        </p:nvSpPr>
        <p:spPr>
          <a:xfrm>
            <a:off x="982436" y="6547277"/>
            <a:ext cx="900491" cy="241300"/>
          </a:xfrm>
          <a:prstGeom prst="rect">
            <a:avLst/>
          </a:prstGeom>
        </p:spPr>
        <p:txBody>
          <a:bodyPr/>
          <a:lstStyle/>
          <a:p>
            <a:pPr>
              <a:defRPr/>
            </a:pPr>
            <a:r>
              <a:rPr lang="en-US"/>
              <a:t>1 Dec 2022</a:t>
            </a:r>
            <a:endParaRPr lang="en-US" dirty="0"/>
          </a:p>
        </p:txBody>
      </p:sp>
      <p:sp>
        <p:nvSpPr>
          <p:cNvPr id="3" name="Footer Placeholder 2">
            <a:extLst>
              <a:ext uri="{FF2B5EF4-FFF2-40B4-BE49-F238E27FC236}">
                <a16:creationId xmlns:a16="http://schemas.microsoft.com/office/drawing/2014/main" id="{46C78005-5077-434A-80CA-8C55A16B17D2}"/>
              </a:ext>
            </a:extLst>
          </p:cNvPr>
          <p:cNvSpPr>
            <a:spLocks noGrp="1"/>
          </p:cNvSpPr>
          <p:nvPr>
            <p:ph type="ftr" sz="quarter" idx="11"/>
          </p:nvPr>
        </p:nvSpPr>
        <p:spPr/>
        <p:txBody>
          <a:bodyPr/>
          <a:lstStyle/>
          <a:p>
            <a:pPr>
              <a:defRPr/>
            </a:pPr>
            <a:r>
              <a:rPr lang="en-US"/>
              <a:t>R. Campos and A. Chen | PIP-II BTL Vacuum Systems | BTL Workshop</a:t>
            </a:r>
            <a:endParaRPr lang="en-US" b="1" dirty="0"/>
          </a:p>
        </p:txBody>
      </p:sp>
      <p:sp>
        <p:nvSpPr>
          <p:cNvPr id="4" name="Slide Number Placeholder 3">
            <a:extLst>
              <a:ext uri="{FF2B5EF4-FFF2-40B4-BE49-F238E27FC236}">
                <a16:creationId xmlns:a16="http://schemas.microsoft.com/office/drawing/2014/main" id="{8B6ED4E1-1604-44D5-A698-639A0CF55C99}"/>
              </a:ext>
            </a:extLst>
          </p:cNvPr>
          <p:cNvSpPr>
            <a:spLocks noGrp="1"/>
          </p:cNvSpPr>
          <p:nvPr>
            <p:ph type="sldNum" sz="quarter" idx="12"/>
          </p:nvPr>
        </p:nvSpPr>
        <p:spPr>
          <a:xfrm>
            <a:off x="304805" y="6548497"/>
            <a:ext cx="552451" cy="237285"/>
          </a:xfrm>
          <a:prstGeom prst="rect">
            <a:avLst/>
          </a:prstGeom>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629416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51"/>
            <a:ext cx="4037192" cy="5022676"/>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Content Placeholder 2"/>
          <p:cNvSpPr>
            <a:spLocks noGrp="1"/>
          </p:cNvSpPr>
          <p:nvPr>
            <p:ph sz="half" idx="15"/>
          </p:nvPr>
        </p:nvSpPr>
        <p:spPr>
          <a:xfrm>
            <a:off x="4723621" y="958852"/>
            <a:ext cx="7130140" cy="5022675"/>
          </a:xfrm>
          <a:prstGeom prst="rect">
            <a:avLst/>
          </a:prstGeom>
        </p:spPr>
        <p:txBody>
          <a:bodyPr lIns="0" tIns="0" rIns="0" bIns="0"/>
          <a:lstStyle>
            <a:lvl1pPr marL="306910" indent="-306910">
              <a:defRPr sz="2400">
                <a:solidFill>
                  <a:srgbClr val="505050"/>
                </a:solidFill>
              </a:defRPr>
            </a:lvl1pPr>
            <a:lvl2pPr marL="685783"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44190"/>
            <a:ext cx="900491" cy="241300"/>
          </a:xfrm>
          <a:prstGeom prst="rect">
            <a:avLst/>
          </a:prstGeom>
        </p:spPr>
        <p:txBody>
          <a:bodyPr/>
          <a:lstStyle>
            <a:lvl1pPr>
              <a:defRPr sz="1200" smtClean="0"/>
            </a:lvl1pPr>
          </a:lstStyle>
          <a:p>
            <a:pPr>
              <a:defRPr/>
            </a:pPr>
            <a:r>
              <a:rPr lang="en-US"/>
              <a:t>1 Dec 2022</a:t>
            </a:r>
            <a:endParaRPr lang="en-US" dirty="0"/>
          </a:p>
        </p:txBody>
      </p:sp>
      <p:sp>
        <p:nvSpPr>
          <p:cNvPr id="7" name="Slide Number Placeholder 5"/>
          <p:cNvSpPr>
            <a:spLocks noGrp="1"/>
          </p:cNvSpPr>
          <p:nvPr>
            <p:ph type="sldNum" sz="quarter" idx="18"/>
          </p:nvPr>
        </p:nvSpPr>
        <p:spPr>
          <a:xfrm>
            <a:off x="304800" y="6548205"/>
            <a:ext cx="552451" cy="237285"/>
          </a:xfrm>
          <a:prstGeom prst="rect">
            <a:avLst/>
          </a:prstGeom>
        </p:spPr>
        <p:txBody>
          <a:bodyPr/>
          <a:lstStyle>
            <a:lvl1pPr>
              <a:defRPr sz="12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9" name="Footer Placeholder 2">
            <a:extLst>
              <a:ext uri="{FF2B5EF4-FFF2-40B4-BE49-F238E27FC236}">
                <a16:creationId xmlns:a16="http://schemas.microsoft.com/office/drawing/2014/main" id="{9BB7ACA4-80DC-41DD-B0E8-371B4DD0BAD1}"/>
              </a:ext>
            </a:extLst>
          </p:cNvPr>
          <p:cNvSpPr>
            <a:spLocks noGrp="1"/>
          </p:cNvSpPr>
          <p:nvPr>
            <p:ph type="ftr" sz="quarter" idx="11"/>
          </p:nvPr>
        </p:nvSpPr>
        <p:spPr>
          <a:xfrm>
            <a:off x="2051914" y="6545704"/>
            <a:ext cx="8347199" cy="242873"/>
          </a:xfrm>
        </p:spPr>
        <p:txBody>
          <a:bodyPr/>
          <a:lstStyle/>
          <a:p>
            <a:pPr>
              <a:defRPr/>
            </a:pPr>
            <a:r>
              <a:rPr lang="en-US"/>
              <a:t>R. Campos and A. Chen | PIP-II BTL Vacuum Systems | BTL Workshop</a:t>
            </a:r>
            <a:endParaRPr lang="en-US" b="1" dirty="0"/>
          </a:p>
        </p:txBody>
      </p:sp>
    </p:spTree>
    <p:extLst>
      <p:ext uri="{BB962C8B-B14F-4D97-AF65-F5344CB8AC3E}">
        <p14:creationId xmlns:p14="http://schemas.microsoft.com/office/powerpoint/2010/main" val="2188814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2"/>
            <a:ext cx="11582400" cy="3726717"/>
          </a:xfrm>
          <a:prstGeom prst="rect">
            <a:avLst/>
          </a:prstGeom>
        </p:spPr>
        <p:txBody>
          <a:bodyPr lIns="0" tIns="0" rIns="0" bIns="0" rtlCol="0">
            <a:normAutofit/>
          </a:bodyPr>
          <a:lstStyle>
            <a:lvl1pPr marL="0" indent="0">
              <a:buNone/>
              <a:defRPr sz="1733">
                <a:solidFill>
                  <a:srgbClr val="505050"/>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dirty="0"/>
              <a:t>Click icon to add picture</a:t>
            </a:r>
          </a:p>
        </p:txBody>
      </p:sp>
      <p:sp>
        <p:nvSpPr>
          <p:cNvPr id="10" name="Text Placeholder 3"/>
          <p:cNvSpPr>
            <a:spLocks noGrp="1"/>
          </p:cNvSpPr>
          <p:nvPr>
            <p:ph type="body" sz="half" idx="2"/>
          </p:nvPr>
        </p:nvSpPr>
        <p:spPr>
          <a:xfrm>
            <a:off x="298764" y="4943005"/>
            <a:ext cx="11582400" cy="1091259"/>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3"/>
          <p:cNvSpPr>
            <a:spLocks noGrp="1"/>
          </p:cNvSpPr>
          <p:nvPr>
            <p:ph type="dt" sz="half" idx="14"/>
          </p:nvPr>
        </p:nvSpPr>
        <p:spPr>
          <a:xfrm>
            <a:off x="982436" y="6547277"/>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 Dec 2022</a:t>
            </a:r>
            <a:endParaRPr lang="en-US" dirty="0"/>
          </a:p>
        </p:txBody>
      </p:sp>
      <p:sp>
        <p:nvSpPr>
          <p:cNvPr id="11" name="Slide Number Placeholder 5"/>
          <p:cNvSpPr>
            <a:spLocks noGrp="1"/>
          </p:cNvSpPr>
          <p:nvPr>
            <p:ph type="sldNum" sz="quarter" idx="4"/>
          </p:nvPr>
        </p:nvSpPr>
        <p:spPr>
          <a:xfrm>
            <a:off x="304800" y="6548497"/>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13" name="Footer Placeholder 2">
            <a:extLst>
              <a:ext uri="{FF2B5EF4-FFF2-40B4-BE49-F238E27FC236}">
                <a16:creationId xmlns:a16="http://schemas.microsoft.com/office/drawing/2014/main" id="{7E161075-3224-4010-ABDA-A5185F35D1DE}"/>
              </a:ext>
            </a:extLst>
          </p:cNvPr>
          <p:cNvSpPr>
            <a:spLocks noGrp="1"/>
          </p:cNvSpPr>
          <p:nvPr>
            <p:ph type="ftr" sz="quarter" idx="11"/>
          </p:nvPr>
        </p:nvSpPr>
        <p:spPr>
          <a:xfrm>
            <a:off x="2051914" y="6545704"/>
            <a:ext cx="8347199" cy="242873"/>
          </a:xfrm>
        </p:spPr>
        <p:txBody>
          <a:bodyPr/>
          <a:lstStyle/>
          <a:p>
            <a:pPr>
              <a:defRPr/>
            </a:pPr>
            <a:r>
              <a:rPr lang="en-US"/>
              <a:t>R. Campos and A. Chen | PIP-II BTL Vacuum Systems | BTL Workshop</a:t>
            </a:r>
            <a:endParaRPr lang="en-US" b="1" dirty="0"/>
          </a:p>
        </p:txBody>
      </p:sp>
    </p:spTree>
    <p:extLst>
      <p:ext uri="{BB962C8B-B14F-4D97-AF65-F5344CB8AC3E}">
        <p14:creationId xmlns:p14="http://schemas.microsoft.com/office/powerpoint/2010/main" val="729843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47277"/>
            <a:ext cx="900491" cy="241300"/>
          </a:xfrm>
          <a:prstGeom prst="rect">
            <a:avLst/>
          </a:prstGeom>
        </p:spPr>
        <p:txBody>
          <a:bodyPr/>
          <a:lstStyle>
            <a:lvl1pPr>
              <a:defRPr sz="1200"/>
            </a:lvl1pPr>
          </a:lstStyle>
          <a:p>
            <a:pPr>
              <a:defRPr/>
            </a:pPr>
            <a:r>
              <a:rPr lang="en-US"/>
              <a:t>1 Dec 2022</a:t>
            </a:r>
            <a:endParaRPr lang="en-US" dirty="0"/>
          </a:p>
        </p:txBody>
      </p:sp>
      <p:sp>
        <p:nvSpPr>
          <p:cNvPr id="5" name="Slide Number Placeholder 4"/>
          <p:cNvSpPr>
            <a:spLocks noGrp="1"/>
          </p:cNvSpPr>
          <p:nvPr>
            <p:ph type="sldNum" sz="quarter" idx="12"/>
          </p:nvPr>
        </p:nvSpPr>
        <p:spPr>
          <a:xfrm>
            <a:off x="296333" y="6551292"/>
            <a:ext cx="552451" cy="237285"/>
          </a:xfrm>
          <a:prstGeom prst="rect">
            <a:avLst/>
          </a:prstGeom>
        </p:spPr>
        <p:txBody>
          <a:bodyPr/>
          <a:lstStyle>
            <a:lvl1pPr>
              <a:defRPr sz="12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marL="306910" indent="-306910">
              <a:defRPr sz="1867">
                <a:solidFill>
                  <a:srgbClr val="505050"/>
                </a:solidFill>
              </a:defRPr>
            </a:lvl1pPr>
          </a:lstStyle>
          <a:p>
            <a:r>
              <a:rPr lang="en-US" dirty="0"/>
              <a:t>Click icon to add picture</a:t>
            </a:r>
          </a:p>
        </p:txBody>
      </p:sp>
      <p:sp>
        <p:nvSpPr>
          <p:cNvPr id="6" name="Footer Placeholder 2">
            <a:extLst>
              <a:ext uri="{FF2B5EF4-FFF2-40B4-BE49-F238E27FC236}">
                <a16:creationId xmlns:a16="http://schemas.microsoft.com/office/drawing/2014/main" id="{BA471088-6F95-4269-9C96-59C7FA66D839}"/>
              </a:ext>
            </a:extLst>
          </p:cNvPr>
          <p:cNvSpPr>
            <a:spLocks noGrp="1"/>
          </p:cNvSpPr>
          <p:nvPr>
            <p:ph type="ftr" sz="quarter" idx="11"/>
          </p:nvPr>
        </p:nvSpPr>
        <p:spPr>
          <a:xfrm>
            <a:off x="2051914" y="6545704"/>
            <a:ext cx="8347199" cy="242873"/>
          </a:xfrm>
        </p:spPr>
        <p:txBody>
          <a:bodyPr/>
          <a:lstStyle/>
          <a:p>
            <a:pPr>
              <a:defRPr/>
            </a:pPr>
            <a:r>
              <a:rPr lang="en-US"/>
              <a:t>R. Campos and A. Chen | PIP-II BTL Vacuum Systems | BTL Workshop</a:t>
            </a:r>
            <a:endParaRPr lang="en-US" b="1" dirty="0"/>
          </a:p>
        </p:txBody>
      </p:sp>
    </p:spTree>
    <p:extLst>
      <p:ext uri="{BB962C8B-B14F-4D97-AF65-F5344CB8AC3E}">
        <p14:creationId xmlns:p14="http://schemas.microsoft.com/office/powerpoint/2010/main" val="1386247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47277"/>
            <a:ext cx="900491" cy="241300"/>
          </a:xfrm>
          <a:prstGeom prst="rect">
            <a:avLst/>
          </a:prstGeom>
        </p:spPr>
        <p:txBody>
          <a:bodyPr/>
          <a:lstStyle/>
          <a:p>
            <a:pPr>
              <a:defRPr/>
            </a:pPr>
            <a:r>
              <a:rPr lang="en-US"/>
              <a:t>1 Dec 2022</a:t>
            </a:r>
            <a:endParaRPr lang="en-US" dirty="0"/>
          </a:p>
        </p:txBody>
      </p:sp>
      <p:sp>
        <p:nvSpPr>
          <p:cNvPr id="5" name="Slide Number Placeholder 4"/>
          <p:cNvSpPr>
            <a:spLocks noGrp="1"/>
          </p:cNvSpPr>
          <p:nvPr>
            <p:ph type="sldNum" sz="quarter" idx="12"/>
          </p:nvPr>
        </p:nvSpPr>
        <p:spPr>
          <a:xfrm>
            <a:off x="304800" y="6545704"/>
            <a:ext cx="552451" cy="237285"/>
          </a:xfrm>
          <a:prstGeom prst="rect">
            <a:avLst/>
          </a:prstGeom>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21" name="Footer Placeholder 2">
            <a:extLst>
              <a:ext uri="{FF2B5EF4-FFF2-40B4-BE49-F238E27FC236}">
                <a16:creationId xmlns:a16="http://schemas.microsoft.com/office/drawing/2014/main" id="{9E8766BF-8751-4DD6-9C06-35A200CCDE87}"/>
              </a:ext>
            </a:extLst>
          </p:cNvPr>
          <p:cNvSpPr>
            <a:spLocks noGrp="1"/>
          </p:cNvSpPr>
          <p:nvPr>
            <p:ph type="ftr" sz="quarter" idx="11"/>
          </p:nvPr>
        </p:nvSpPr>
        <p:spPr>
          <a:xfrm>
            <a:off x="2051914" y="6545704"/>
            <a:ext cx="8347199" cy="242873"/>
          </a:xfrm>
        </p:spPr>
        <p:txBody>
          <a:bodyPr/>
          <a:lstStyle/>
          <a:p>
            <a:pPr>
              <a:defRPr/>
            </a:pPr>
            <a:r>
              <a:rPr lang="en-US"/>
              <a:t>R. Campos and A. Chen | PIP-II BTL Vacuum Systems | BTL Workshop</a:t>
            </a:r>
            <a:endParaRPr lang="en-US" b="1" dirty="0"/>
          </a:p>
        </p:txBody>
      </p:sp>
    </p:spTree>
    <p:extLst>
      <p:ext uri="{BB962C8B-B14F-4D97-AF65-F5344CB8AC3E}">
        <p14:creationId xmlns:p14="http://schemas.microsoft.com/office/powerpoint/2010/main" val="3383236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65692"/>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304802" y="1043047"/>
            <a:ext cx="11563351"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349" indent="-228594">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982436" y="6545704"/>
            <a:ext cx="90850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 Dec 2022</a:t>
            </a:r>
            <a:endParaRPr lang="en-US" dirty="0"/>
          </a:p>
        </p:txBody>
      </p:sp>
      <p:sp>
        <p:nvSpPr>
          <p:cNvPr id="12" name="Slide Number Placeholder 5"/>
          <p:cNvSpPr>
            <a:spLocks noGrp="1"/>
          </p:cNvSpPr>
          <p:nvPr>
            <p:ph type="sldNum" sz="quarter" idx="4"/>
          </p:nvPr>
        </p:nvSpPr>
        <p:spPr>
          <a:xfrm>
            <a:off x="304802" y="6549719"/>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7" name="Footer Placeholder 2">
            <a:extLst>
              <a:ext uri="{FF2B5EF4-FFF2-40B4-BE49-F238E27FC236}">
                <a16:creationId xmlns:a16="http://schemas.microsoft.com/office/drawing/2014/main" id="{BADC4382-72A1-41B3-A521-95A1D1500D5A}"/>
              </a:ext>
            </a:extLst>
          </p:cNvPr>
          <p:cNvSpPr>
            <a:spLocks noGrp="1"/>
          </p:cNvSpPr>
          <p:nvPr>
            <p:ph type="ftr" sz="quarter" idx="11"/>
          </p:nvPr>
        </p:nvSpPr>
        <p:spPr>
          <a:xfrm>
            <a:off x="2051914" y="6545704"/>
            <a:ext cx="8347199" cy="242873"/>
          </a:xfrm>
        </p:spPr>
        <p:txBody>
          <a:bodyPr/>
          <a:lstStyle/>
          <a:p>
            <a:pPr>
              <a:defRPr/>
            </a:pPr>
            <a:r>
              <a:rPr lang="en-US"/>
              <a:t>R. Campos and A. Chen | PIP-II BTL Vacuum Systems | BTL Workshop</a:t>
            </a:r>
            <a:endParaRPr lang="en-US" b="1" dirty="0"/>
          </a:p>
        </p:txBody>
      </p:sp>
    </p:spTree>
    <p:extLst>
      <p:ext uri="{BB962C8B-B14F-4D97-AF65-F5344CB8AC3E}">
        <p14:creationId xmlns:p14="http://schemas.microsoft.com/office/powerpoint/2010/main" val="2656327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629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 Dec 2022</a:t>
            </a:r>
            <a:endParaRPr lang="en-US" dirty="0"/>
          </a:p>
        </p:txBody>
      </p:sp>
      <p:sp>
        <p:nvSpPr>
          <p:cNvPr id="5" name="Footer Placeholder 4"/>
          <p:cNvSpPr>
            <a:spLocks noGrp="1"/>
          </p:cNvSpPr>
          <p:nvPr>
            <p:ph type="ftr" sz="quarter" idx="11"/>
          </p:nvPr>
        </p:nvSpPr>
        <p:spPr/>
        <p:txBody>
          <a:bodyPr/>
          <a:lstStyle/>
          <a:p>
            <a:r>
              <a:rPr lang="en-US"/>
              <a:t>R. Campos and A. Chen | PIP-II BTL Vacuum Systems | BTL Workshop</a:t>
            </a:r>
            <a:endParaRPr lang="en-US" dirty="0"/>
          </a:p>
        </p:txBody>
      </p:sp>
      <p:sp>
        <p:nvSpPr>
          <p:cNvPr id="6" name="Slide Number Placeholder 5"/>
          <p:cNvSpPr>
            <a:spLocks noGrp="1"/>
          </p:cNvSpPr>
          <p:nvPr>
            <p:ph type="sldNum" sz="quarter" idx="12"/>
          </p:nvPr>
        </p:nvSpPr>
        <p:spPr/>
        <p:txBody>
          <a:bodyPr/>
          <a:lstStyle/>
          <a:p>
            <a:fld id="{DEDFF1F8-2C19-844E-872F-4EA4CAA18C07}" type="slidenum">
              <a:rPr lang="en-US" smtClean="0"/>
              <a:t>‹#›</a:t>
            </a:fld>
            <a:endParaRPr lang="en-US" dirty="0"/>
          </a:p>
        </p:txBody>
      </p:sp>
    </p:spTree>
    <p:extLst>
      <p:ext uri="{BB962C8B-B14F-4D97-AF65-F5344CB8AC3E}">
        <p14:creationId xmlns:p14="http://schemas.microsoft.com/office/powerpoint/2010/main" val="281122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7CD241-2D74-8E44-874E-E23941207971}"/>
              </a:ext>
            </a:extLst>
          </p:cNvPr>
          <p:cNvSpPr>
            <a:spLocks noGrp="1"/>
          </p:cNvSpPr>
          <p:nvPr>
            <p:ph type="dt" sz="half" idx="10"/>
          </p:nvPr>
        </p:nvSpPr>
        <p:spPr/>
        <p:txBody>
          <a:bodyPr/>
          <a:lstStyle/>
          <a:p>
            <a:r>
              <a:rPr lang="en-US"/>
              <a:t>1 Dec 2022</a:t>
            </a:r>
            <a:endParaRPr lang="en-US" dirty="0"/>
          </a:p>
        </p:txBody>
      </p:sp>
      <p:sp>
        <p:nvSpPr>
          <p:cNvPr id="3" name="Footer Placeholder 2">
            <a:extLst>
              <a:ext uri="{FF2B5EF4-FFF2-40B4-BE49-F238E27FC236}">
                <a16:creationId xmlns:a16="http://schemas.microsoft.com/office/drawing/2014/main" id="{5E1E7E60-6777-9744-AF3B-8E54451D3E6A}"/>
              </a:ext>
            </a:extLst>
          </p:cNvPr>
          <p:cNvSpPr>
            <a:spLocks noGrp="1"/>
          </p:cNvSpPr>
          <p:nvPr>
            <p:ph type="ftr" sz="quarter" idx="11"/>
          </p:nvPr>
        </p:nvSpPr>
        <p:spPr/>
        <p:txBody>
          <a:bodyPr/>
          <a:lstStyle/>
          <a:p>
            <a:r>
              <a:rPr lang="en-US"/>
              <a:t>R. Campos and A. Chen | PIP-II BTL Vacuum Systems | BTL Workshop</a:t>
            </a:r>
            <a:endParaRPr lang="en-US" dirty="0"/>
          </a:p>
        </p:txBody>
      </p:sp>
      <p:sp>
        <p:nvSpPr>
          <p:cNvPr id="4" name="Slide Number Placeholder 3">
            <a:extLst>
              <a:ext uri="{FF2B5EF4-FFF2-40B4-BE49-F238E27FC236}">
                <a16:creationId xmlns:a16="http://schemas.microsoft.com/office/drawing/2014/main" id="{D806D7A4-8018-EC4D-ACB0-F62ABC84017F}"/>
              </a:ext>
            </a:extLst>
          </p:cNvPr>
          <p:cNvSpPr>
            <a:spLocks noGrp="1"/>
          </p:cNvSpPr>
          <p:nvPr>
            <p:ph type="sldNum" sz="quarter" idx="12"/>
          </p:nvPr>
        </p:nvSpPr>
        <p:spPr/>
        <p:txBody>
          <a:bodyPr/>
          <a:lstStyle/>
          <a:p>
            <a:fld id="{758CF935-2E88-4F40-8538-6CF52ADDF329}" type="slidenum">
              <a:rPr lang="en-US" smtClean="0"/>
              <a:t>‹#›</a:t>
            </a:fld>
            <a:endParaRPr lang="en-US" dirty="0"/>
          </a:p>
        </p:txBody>
      </p:sp>
    </p:spTree>
    <p:extLst>
      <p:ext uri="{BB962C8B-B14F-4D97-AF65-F5344CB8AC3E}">
        <p14:creationId xmlns:p14="http://schemas.microsoft.com/office/powerpoint/2010/main" val="2099682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2" name="Title 1"/>
          <p:cNvSpPr>
            <a:spLocks noGrp="1"/>
          </p:cNvSpPr>
          <p:nvPr>
            <p:ph type="title"/>
          </p:nvPr>
        </p:nvSpPr>
        <p:spPr>
          <a:xfrm>
            <a:off x="609600" y="432610"/>
            <a:ext cx="11057467" cy="569268"/>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p>
        </p:txBody>
      </p:sp>
      <p:sp>
        <p:nvSpPr>
          <p:cNvPr id="5" name="Footer Placeholder 4"/>
          <p:cNvSpPr>
            <a:spLocks noGrp="1"/>
          </p:cNvSpPr>
          <p:nvPr>
            <p:ph type="ftr" sz="quarter" idx="11"/>
          </p:nvPr>
        </p:nvSpPr>
        <p:spPr>
          <a:xfrm>
            <a:off x="2599363" y="6488431"/>
            <a:ext cx="6965878" cy="187325"/>
          </a:xfrm>
        </p:spPr>
        <p:txBody>
          <a:bodyPr/>
          <a:lstStyle/>
          <a:p>
            <a:pPr>
              <a:defRPr/>
            </a:pPr>
            <a:r>
              <a:rPr lang="en-US"/>
              <a:t>R. Campos and A. Chen | PIP-II BTL Vacuum Systems | BTL Workshop</a:t>
            </a:r>
            <a:endParaRPr lang="en-US" dirty="0"/>
          </a:p>
        </p:txBody>
      </p:sp>
      <p:sp>
        <p:nvSpPr>
          <p:cNvPr id="6" name="Slide Number Placeholder 5"/>
          <p:cNvSpPr>
            <a:spLocks noGrp="1"/>
          </p:cNvSpPr>
          <p:nvPr>
            <p:ph type="sldNum" sz="quarter" idx="12"/>
          </p:nvPr>
        </p:nvSpPr>
        <p:spPr>
          <a:xfrm>
            <a:off x="492352" y="6488431"/>
            <a:ext cx="700617" cy="187325"/>
          </a:xfrm>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609600" y="1238250"/>
            <a:ext cx="11057467" cy="4846638"/>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Helvetica"/>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Helvetica"/>
              </a:defRPr>
            </a:lvl2pPr>
            <a:lvl3pPr marL="640080" indent="228600">
              <a:lnSpc>
                <a:spcPct val="100000"/>
              </a:lnSpc>
              <a:spcBef>
                <a:spcPts val="300"/>
              </a:spcBef>
              <a:spcAft>
                <a:spcPts val="300"/>
              </a:spcAft>
              <a:buSzPct val="88000"/>
              <a:buFont typeface="Arial"/>
              <a:buChar char="•"/>
              <a:defRPr sz="1800" b="0" i="0">
                <a:solidFill>
                  <a:srgbClr val="63666A"/>
                </a:solidFill>
                <a:latin typeface="Helvetica"/>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Helvetica"/>
              </a:defRPr>
            </a:lvl4pPr>
            <a:lvl5pPr marL="1143000" indent="19202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B8FB8245-C0E1-4471-BB93-7EA3F3DC9623}"/>
              </a:ext>
            </a:extLst>
          </p:cNvPr>
          <p:cNvSpPr>
            <a:spLocks noGrp="1"/>
          </p:cNvSpPr>
          <p:nvPr>
            <p:ph type="dt" sz="half" idx="2"/>
          </p:nvPr>
        </p:nvSpPr>
        <p:spPr>
          <a:xfrm>
            <a:off x="1305984" y="6488431"/>
            <a:ext cx="1098169"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a:t>1 Dec 2022</a:t>
            </a:r>
            <a:endParaRPr lang="en-US" dirty="0"/>
          </a:p>
        </p:txBody>
      </p:sp>
    </p:spTree>
    <p:extLst>
      <p:ext uri="{BB962C8B-B14F-4D97-AF65-F5344CB8AC3E}">
        <p14:creationId xmlns:p14="http://schemas.microsoft.com/office/powerpoint/2010/main" val="103576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1"/>
            <a:ext cx="5608320"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7" y="971551"/>
            <a:ext cx="5620511"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3"/>
            <a:ext cx="5607301"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0" name="Text Placeholder 3"/>
          <p:cNvSpPr>
            <a:spLocks noGrp="1"/>
          </p:cNvSpPr>
          <p:nvPr>
            <p:ph type="body" sz="half" idx="19"/>
          </p:nvPr>
        </p:nvSpPr>
        <p:spPr>
          <a:xfrm>
            <a:off x="6256603" y="4765103"/>
            <a:ext cx="5608319"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1" name="Date Placeholder 3"/>
          <p:cNvSpPr>
            <a:spLocks noGrp="1"/>
          </p:cNvSpPr>
          <p:nvPr>
            <p:ph type="dt" sz="half" idx="2"/>
          </p:nvPr>
        </p:nvSpPr>
        <p:spPr>
          <a:xfrm>
            <a:off x="982436" y="6544190"/>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 Dec 2022</a:t>
            </a:r>
            <a:endParaRPr lang="en-US" dirty="0"/>
          </a:p>
        </p:txBody>
      </p:sp>
      <p:sp>
        <p:nvSpPr>
          <p:cNvPr id="13" name="Slide Number Placeholder 5"/>
          <p:cNvSpPr>
            <a:spLocks noGrp="1"/>
          </p:cNvSpPr>
          <p:nvPr>
            <p:ph type="sldNum" sz="quarter" idx="4"/>
          </p:nvPr>
        </p:nvSpPr>
        <p:spPr>
          <a:xfrm>
            <a:off x="304801" y="654820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15" name="Footer Placeholder 2">
            <a:extLst>
              <a:ext uri="{FF2B5EF4-FFF2-40B4-BE49-F238E27FC236}">
                <a16:creationId xmlns:a16="http://schemas.microsoft.com/office/drawing/2014/main" id="{E5F9652E-0045-4B51-A24C-BDFA0BB3B2FC}"/>
              </a:ext>
            </a:extLst>
          </p:cNvPr>
          <p:cNvSpPr>
            <a:spLocks noGrp="1"/>
          </p:cNvSpPr>
          <p:nvPr>
            <p:ph type="ftr" sz="quarter" idx="11"/>
          </p:nvPr>
        </p:nvSpPr>
        <p:spPr>
          <a:xfrm>
            <a:off x="2051914" y="6545704"/>
            <a:ext cx="8347199" cy="242873"/>
          </a:xfrm>
        </p:spPr>
        <p:txBody>
          <a:bodyPr/>
          <a:lstStyle/>
          <a:p>
            <a:pPr>
              <a:defRPr/>
            </a:pPr>
            <a:r>
              <a:rPr lang="en-US"/>
              <a:t>R. Campos and A. Chen | PIP-II BTL Vacuum Systems | BTL Workshop</a:t>
            </a:r>
            <a:endParaRPr lang="en-US" b="1" dirty="0"/>
          </a:p>
        </p:txBody>
      </p:sp>
    </p:spTree>
    <p:extLst>
      <p:ext uri="{BB962C8B-B14F-4D97-AF65-F5344CB8AC3E}">
        <p14:creationId xmlns:p14="http://schemas.microsoft.com/office/powerpoint/2010/main" val="14384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51"/>
            <a:ext cx="4037192" cy="5022676"/>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Content Placeholder 2"/>
          <p:cNvSpPr>
            <a:spLocks noGrp="1"/>
          </p:cNvSpPr>
          <p:nvPr>
            <p:ph sz="half" idx="15"/>
          </p:nvPr>
        </p:nvSpPr>
        <p:spPr>
          <a:xfrm>
            <a:off x="4723621" y="958852"/>
            <a:ext cx="7130140" cy="5022675"/>
          </a:xfrm>
          <a:prstGeom prst="rect">
            <a:avLst/>
          </a:prstGeom>
        </p:spPr>
        <p:txBody>
          <a:bodyPr lIns="0" tIns="0" rIns="0" bIns="0"/>
          <a:lstStyle>
            <a:lvl1pPr marL="306910" indent="-306910">
              <a:defRPr sz="2400">
                <a:solidFill>
                  <a:srgbClr val="505050"/>
                </a:solidFill>
              </a:defRPr>
            </a:lvl1pPr>
            <a:lvl2pPr marL="685783"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44190"/>
            <a:ext cx="900491" cy="241300"/>
          </a:xfrm>
          <a:prstGeom prst="rect">
            <a:avLst/>
          </a:prstGeom>
        </p:spPr>
        <p:txBody>
          <a:bodyPr/>
          <a:lstStyle>
            <a:lvl1pPr>
              <a:defRPr sz="1200" smtClean="0"/>
            </a:lvl1pPr>
          </a:lstStyle>
          <a:p>
            <a:pPr>
              <a:defRPr/>
            </a:pPr>
            <a:r>
              <a:rPr lang="en-US"/>
              <a:t>1 Dec 2022</a:t>
            </a:r>
            <a:endParaRPr lang="en-US" dirty="0"/>
          </a:p>
        </p:txBody>
      </p:sp>
      <p:sp>
        <p:nvSpPr>
          <p:cNvPr id="7" name="Slide Number Placeholder 5"/>
          <p:cNvSpPr>
            <a:spLocks noGrp="1"/>
          </p:cNvSpPr>
          <p:nvPr>
            <p:ph type="sldNum" sz="quarter" idx="18"/>
          </p:nvPr>
        </p:nvSpPr>
        <p:spPr>
          <a:xfrm>
            <a:off x="304800" y="6548205"/>
            <a:ext cx="552451" cy="237285"/>
          </a:xfrm>
          <a:prstGeom prst="rect">
            <a:avLst/>
          </a:prstGeom>
        </p:spPr>
        <p:txBody>
          <a:bodyPr/>
          <a:lstStyle>
            <a:lvl1pPr>
              <a:defRPr sz="12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9" name="Footer Placeholder 2">
            <a:extLst>
              <a:ext uri="{FF2B5EF4-FFF2-40B4-BE49-F238E27FC236}">
                <a16:creationId xmlns:a16="http://schemas.microsoft.com/office/drawing/2014/main" id="{9BB7ACA4-80DC-41DD-B0E8-371B4DD0BAD1}"/>
              </a:ext>
            </a:extLst>
          </p:cNvPr>
          <p:cNvSpPr>
            <a:spLocks noGrp="1"/>
          </p:cNvSpPr>
          <p:nvPr>
            <p:ph type="ftr" sz="quarter" idx="11"/>
          </p:nvPr>
        </p:nvSpPr>
        <p:spPr>
          <a:xfrm>
            <a:off x="2051914" y="6545704"/>
            <a:ext cx="8347199" cy="242873"/>
          </a:xfrm>
        </p:spPr>
        <p:txBody>
          <a:bodyPr/>
          <a:lstStyle/>
          <a:p>
            <a:pPr>
              <a:defRPr/>
            </a:pPr>
            <a:r>
              <a:rPr lang="en-US"/>
              <a:t>R. Campos and A. Chen | PIP-II BTL Vacuum Systems | BTL Workshop</a:t>
            </a:r>
            <a:endParaRPr lang="en-US" b="1" dirty="0"/>
          </a:p>
        </p:txBody>
      </p:sp>
    </p:spTree>
    <p:extLst>
      <p:ext uri="{BB962C8B-B14F-4D97-AF65-F5344CB8AC3E}">
        <p14:creationId xmlns:p14="http://schemas.microsoft.com/office/powerpoint/2010/main" val="2859454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2"/>
            <a:ext cx="11582400" cy="3726717"/>
          </a:xfrm>
          <a:prstGeom prst="rect">
            <a:avLst/>
          </a:prstGeom>
        </p:spPr>
        <p:txBody>
          <a:bodyPr lIns="0" tIns="0" rIns="0" bIns="0" rtlCol="0">
            <a:normAutofit/>
          </a:bodyPr>
          <a:lstStyle>
            <a:lvl1pPr marL="0" indent="0">
              <a:buNone/>
              <a:defRPr sz="1733">
                <a:solidFill>
                  <a:srgbClr val="505050"/>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dirty="0"/>
              <a:t>Click icon to add picture</a:t>
            </a:r>
          </a:p>
        </p:txBody>
      </p:sp>
      <p:sp>
        <p:nvSpPr>
          <p:cNvPr id="10" name="Text Placeholder 3"/>
          <p:cNvSpPr>
            <a:spLocks noGrp="1"/>
          </p:cNvSpPr>
          <p:nvPr>
            <p:ph type="body" sz="half" idx="2"/>
          </p:nvPr>
        </p:nvSpPr>
        <p:spPr>
          <a:xfrm>
            <a:off x="298764" y="4943005"/>
            <a:ext cx="11582400" cy="1091259"/>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3"/>
          <p:cNvSpPr>
            <a:spLocks noGrp="1"/>
          </p:cNvSpPr>
          <p:nvPr>
            <p:ph type="dt" sz="half" idx="14"/>
          </p:nvPr>
        </p:nvSpPr>
        <p:spPr>
          <a:xfrm>
            <a:off x="982436" y="6547277"/>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 Dec 2022</a:t>
            </a:r>
            <a:endParaRPr lang="en-US" dirty="0"/>
          </a:p>
        </p:txBody>
      </p:sp>
      <p:sp>
        <p:nvSpPr>
          <p:cNvPr id="11" name="Slide Number Placeholder 5"/>
          <p:cNvSpPr>
            <a:spLocks noGrp="1"/>
          </p:cNvSpPr>
          <p:nvPr>
            <p:ph type="sldNum" sz="quarter" idx="4"/>
          </p:nvPr>
        </p:nvSpPr>
        <p:spPr>
          <a:xfrm>
            <a:off x="304800" y="6548497"/>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13" name="Footer Placeholder 2">
            <a:extLst>
              <a:ext uri="{FF2B5EF4-FFF2-40B4-BE49-F238E27FC236}">
                <a16:creationId xmlns:a16="http://schemas.microsoft.com/office/drawing/2014/main" id="{7E161075-3224-4010-ABDA-A5185F35D1DE}"/>
              </a:ext>
            </a:extLst>
          </p:cNvPr>
          <p:cNvSpPr>
            <a:spLocks noGrp="1"/>
          </p:cNvSpPr>
          <p:nvPr>
            <p:ph type="ftr" sz="quarter" idx="11"/>
          </p:nvPr>
        </p:nvSpPr>
        <p:spPr>
          <a:xfrm>
            <a:off x="2051914" y="6545704"/>
            <a:ext cx="8347199" cy="242873"/>
          </a:xfrm>
        </p:spPr>
        <p:txBody>
          <a:bodyPr/>
          <a:lstStyle/>
          <a:p>
            <a:pPr>
              <a:defRPr/>
            </a:pPr>
            <a:r>
              <a:rPr lang="en-US"/>
              <a:t>R. Campos and A. Chen | PIP-II BTL Vacuum Systems | BTL Workshop</a:t>
            </a:r>
            <a:endParaRPr lang="en-US" b="1" dirty="0"/>
          </a:p>
        </p:txBody>
      </p:sp>
    </p:spTree>
    <p:extLst>
      <p:ext uri="{BB962C8B-B14F-4D97-AF65-F5344CB8AC3E}">
        <p14:creationId xmlns:p14="http://schemas.microsoft.com/office/powerpoint/2010/main" val="225440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47277"/>
            <a:ext cx="900491" cy="241300"/>
          </a:xfrm>
          <a:prstGeom prst="rect">
            <a:avLst/>
          </a:prstGeom>
        </p:spPr>
        <p:txBody>
          <a:bodyPr/>
          <a:lstStyle>
            <a:lvl1pPr>
              <a:defRPr sz="1200"/>
            </a:lvl1pPr>
          </a:lstStyle>
          <a:p>
            <a:pPr>
              <a:defRPr/>
            </a:pPr>
            <a:r>
              <a:rPr lang="en-US"/>
              <a:t>1 Dec 2022</a:t>
            </a:r>
            <a:endParaRPr lang="en-US" dirty="0"/>
          </a:p>
        </p:txBody>
      </p:sp>
      <p:sp>
        <p:nvSpPr>
          <p:cNvPr id="5" name="Slide Number Placeholder 4"/>
          <p:cNvSpPr>
            <a:spLocks noGrp="1"/>
          </p:cNvSpPr>
          <p:nvPr>
            <p:ph type="sldNum" sz="quarter" idx="12"/>
          </p:nvPr>
        </p:nvSpPr>
        <p:spPr>
          <a:xfrm>
            <a:off x="296333" y="6551292"/>
            <a:ext cx="552451" cy="237285"/>
          </a:xfrm>
          <a:prstGeom prst="rect">
            <a:avLst/>
          </a:prstGeom>
        </p:spPr>
        <p:txBody>
          <a:bodyPr/>
          <a:lstStyle>
            <a:lvl1pPr>
              <a:defRPr sz="12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marL="306910" indent="-306910">
              <a:defRPr sz="1867">
                <a:solidFill>
                  <a:srgbClr val="505050"/>
                </a:solidFill>
              </a:defRPr>
            </a:lvl1pPr>
          </a:lstStyle>
          <a:p>
            <a:r>
              <a:rPr lang="en-US" dirty="0"/>
              <a:t>Click icon to add picture</a:t>
            </a:r>
          </a:p>
        </p:txBody>
      </p:sp>
      <p:sp>
        <p:nvSpPr>
          <p:cNvPr id="6" name="Footer Placeholder 2">
            <a:extLst>
              <a:ext uri="{FF2B5EF4-FFF2-40B4-BE49-F238E27FC236}">
                <a16:creationId xmlns:a16="http://schemas.microsoft.com/office/drawing/2014/main" id="{BA471088-6F95-4269-9C96-59C7FA66D839}"/>
              </a:ext>
            </a:extLst>
          </p:cNvPr>
          <p:cNvSpPr>
            <a:spLocks noGrp="1"/>
          </p:cNvSpPr>
          <p:nvPr>
            <p:ph type="ftr" sz="quarter" idx="11"/>
          </p:nvPr>
        </p:nvSpPr>
        <p:spPr>
          <a:xfrm>
            <a:off x="2051914" y="6545704"/>
            <a:ext cx="8347199" cy="242873"/>
          </a:xfrm>
        </p:spPr>
        <p:txBody>
          <a:bodyPr/>
          <a:lstStyle/>
          <a:p>
            <a:pPr>
              <a:defRPr/>
            </a:pPr>
            <a:r>
              <a:rPr lang="en-US"/>
              <a:t>R. Campos and A. Chen | PIP-II BTL Vacuum Systems | BTL Workshop</a:t>
            </a:r>
            <a:endParaRPr lang="en-US" b="1" dirty="0"/>
          </a:p>
        </p:txBody>
      </p:sp>
    </p:spTree>
    <p:extLst>
      <p:ext uri="{BB962C8B-B14F-4D97-AF65-F5344CB8AC3E}">
        <p14:creationId xmlns:p14="http://schemas.microsoft.com/office/powerpoint/2010/main" val="165374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47277"/>
            <a:ext cx="900491" cy="241300"/>
          </a:xfrm>
          <a:prstGeom prst="rect">
            <a:avLst/>
          </a:prstGeom>
        </p:spPr>
        <p:txBody>
          <a:bodyPr/>
          <a:lstStyle/>
          <a:p>
            <a:pPr>
              <a:defRPr/>
            </a:pPr>
            <a:r>
              <a:rPr lang="en-US"/>
              <a:t>1 Dec 2022</a:t>
            </a:r>
            <a:endParaRPr lang="en-US" dirty="0"/>
          </a:p>
        </p:txBody>
      </p:sp>
      <p:sp>
        <p:nvSpPr>
          <p:cNvPr id="5" name="Slide Number Placeholder 4"/>
          <p:cNvSpPr>
            <a:spLocks noGrp="1"/>
          </p:cNvSpPr>
          <p:nvPr>
            <p:ph type="sldNum" sz="quarter" idx="12"/>
          </p:nvPr>
        </p:nvSpPr>
        <p:spPr>
          <a:xfrm>
            <a:off x="304800" y="6545704"/>
            <a:ext cx="552451" cy="237285"/>
          </a:xfrm>
          <a:prstGeom prst="rect">
            <a:avLst/>
          </a:prstGeom>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67">
                <a:solidFill>
                  <a:srgbClr val="505050"/>
                </a:solidFill>
              </a:defRPr>
            </a:lvl1pPr>
          </a:lstStyle>
          <a:p>
            <a:r>
              <a:rPr lang="en-US" dirty="0"/>
              <a:t>Click icon to add picture</a:t>
            </a:r>
          </a:p>
        </p:txBody>
      </p:sp>
      <p:sp>
        <p:nvSpPr>
          <p:cNvPr id="21" name="Footer Placeholder 2">
            <a:extLst>
              <a:ext uri="{FF2B5EF4-FFF2-40B4-BE49-F238E27FC236}">
                <a16:creationId xmlns:a16="http://schemas.microsoft.com/office/drawing/2014/main" id="{9E8766BF-8751-4DD6-9C06-35A200CCDE87}"/>
              </a:ext>
            </a:extLst>
          </p:cNvPr>
          <p:cNvSpPr>
            <a:spLocks noGrp="1"/>
          </p:cNvSpPr>
          <p:nvPr>
            <p:ph type="ftr" sz="quarter" idx="11"/>
          </p:nvPr>
        </p:nvSpPr>
        <p:spPr>
          <a:xfrm>
            <a:off x="2051914" y="6545704"/>
            <a:ext cx="8347199" cy="242873"/>
          </a:xfrm>
        </p:spPr>
        <p:txBody>
          <a:bodyPr/>
          <a:lstStyle/>
          <a:p>
            <a:pPr>
              <a:defRPr/>
            </a:pPr>
            <a:r>
              <a:rPr lang="en-US"/>
              <a:t>R. Campos and A. Chen | PIP-II BTL Vacuum Systems | BTL Workshop</a:t>
            </a:r>
            <a:endParaRPr lang="en-US" b="1" dirty="0"/>
          </a:p>
        </p:txBody>
      </p:sp>
    </p:spTree>
    <p:extLst>
      <p:ext uri="{BB962C8B-B14F-4D97-AF65-F5344CB8AC3E}">
        <p14:creationId xmlns:p14="http://schemas.microsoft.com/office/powerpoint/2010/main" val="71612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879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8107060"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1" y="-1"/>
            <a:ext cx="12192001"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pic>
        <p:nvPicPr>
          <p:cNvPr id="3" name="Picture 2" descr="A view of a city&#10;&#10;Description automatically generated">
            <a:extLst>
              <a:ext uri="{FF2B5EF4-FFF2-40B4-BE49-F238E27FC236}">
                <a16:creationId xmlns:a16="http://schemas.microsoft.com/office/drawing/2014/main" id="{E19ACA47-E1C9-D14E-A205-8CB25298F11F}"/>
              </a:ext>
            </a:extLst>
          </p:cNvPr>
          <p:cNvPicPr>
            <a:picLocks noChangeAspect="1"/>
          </p:cNvPicPr>
          <p:nvPr userDrawn="1"/>
        </p:nvPicPr>
        <p:blipFill rotWithShape="1">
          <a:blip r:embed="rId2"/>
          <a:srcRect t="45171" b="18952"/>
          <a:stretch/>
        </p:blipFill>
        <p:spPr>
          <a:xfrm>
            <a:off x="-1" y="896935"/>
            <a:ext cx="12192001" cy="3336828"/>
          </a:xfrm>
          <a:prstGeom prst="rect">
            <a:avLst/>
          </a:prstGeom>
        </p:spPr>
      </p:pic>
      <p:sp>
        <p:nvSpPr>
          <p:cNvPr id="9" name="Text Placeholder 24"/>
          <p:cNvSpPr>
            <a:spLocks noGrp="1"/>
          </p:cNvSpPr>
          <p:nvPr>
            <p:ph type="body" sz="quarter" idx="11"/>
          </p:nvPr>
        </p:nvSpPr>
        <p:spPr>
          <a:xfrm>
            <a:off x="455899" y="4316829"/>
            <a:ext cx="8107061"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dirty="0"/>
              <a:t>Click to edit Master text styles</a:t>
            </a:r>
          </a:p>
        </p:txBody>
      </p:sp>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
        <p:nvSpPr>
          <p:cNvPr id="12" name="TextBox 11">
            <a:extLst>
              <a:ext uri="{FF2B5EF4-FFF2-40B4-BE49-F238E27FC236}">
                <a16:creationId xmlns:a16="http://schemas.microsoft.com/office/drawing/2014/main" id="{3AB522AF-9EFE-4D25-8693-FAF51B05263F}"/>
              </a:ext>
            </a:extLst>
          </p:cNvPr>
          <p:cNvSpPr txBox="1"/>
          <p:nvPr userDrawn="1"/>
        </p:nvSpPr>
        <p:spPr>
          <a:xfrm>
            <a:off x="8562963" y="4817049"/>
            <a:ext cx="3427737" cy="1723549"/>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A Partnership of: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US/DOE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UK/UKRI-STFC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Poland/WUST </a:t>
            </a:r>
            <a:endParaRPr lang="en-US" sz="1600" kern="1200" baseline="0" dirty="0">
              <a:solidFill>
                <a:schemeClr val="tx1"/>
              </a:solidFill>
              <a:latin typeface="Helvetica"/>
              <a:cs typeface="Helvetica"/>
            </a:endParaRPr>
          </a:p>
        </p:txBody>
      </p:sp>
      <p:pic>
        <p:nvPicPr>
          <p:cNvPr id="19" name="Picture 18">
            <a:extLst>
              <a:ext uri="{FF2B5EF4-FFF2-40B4-BE49-F238E27FC236}">
                <a16:creationId xmlns:a16="http://schemas.microsoft.com/office/drawing/2014/main" id="{D84BD724-1E80-4878-9472-027E28C6A7C2}"/>
              </a:ext>
            </a:extLst>
          </p:cNvPr>
          <p:cNvPicPr>
            <a:picLocks/>
          </p:cNvPicPr>
          <p:nvPr userDrawn="1"/>
        </p:nvPicPr>
        <p:blipFill>
          <a:blip r:embed="rId4"/>
          <a:stretch>
            <a:fillRect/>
          </a:stretch>
        </p:blipFill>
        <p:spPr>
          <a:xfrm>
            <a:off x="11340220" y="6275566"/>
            <a:ext cx="338328" cy="210312"/>
          </a:xfrm>
          <a:prstGeom prst="rect">
            <a:avLst/>
          </a:prstGeom>
          <a:effectLst>
            <a:outerShdw blurRad="50800" dist="25400" dir="2700000" algn="tl" rotWithShape="0">
              <a:prstClr val="black">
                <a:alpha val="40000"/>
              </a:prstClr>
            </a:outerShdw>
          </a:effectLst>
        </p:spPr>
      </p:pic>
      <p:sp>
        <p:nvSpPr>
          <p:cNvPr id="20" name="Rectangle 19">
            <a:extLst>
              <a:ext uri="{FF2B5EF4-FFF2-40B4-BE49-F238E27FC236}">
                <a16:creationId xmlns:a16="http://schemas.microsoft.com/office/drawing/2014/main" id="{8872EFF9-AFDE-445C-A3D7-86893885A566}"/>
              </a:ext>
            </a:extLst>
          </p:cNvPr>
          <p:cNvSpPr/>
          <p:nvPr userDrawn="1"/>
        </p:nvSpPr>
        <p:spPr>
          <a:xfrm>
            <a:off x="11334367" y="5522386"/>
            <a:ext cx="320040" cy="210312"/>
          </a:xfrm>
          <a:prstGeom prst="rect">
            <a:avLst/>
          </a:prstGeom>
          <a:blipFill>
            <a:blip r:embed="rId5">
              <a:extLst>
                <a:ext uri="{96DAC541-7B7A-43D3-8B79-37D633B846F1}">
                  <asvg:svgBlip xmlns:asvg="http://schemas.microsoft.com/office/drawing/2016/SVG/main" r:embed="rId6"/>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DA44023-1640-4E23-9B6C-B21D51AC203C}"/>
              </a:ext>
            </a:extLst>
          </p:cNvPr>
          <p:cNvSpPr/>
          <p:nvPr userDrawn="1"/>
        </p:nvSpPr>
        <p:spPr>
          <a:xfrm>
            <a:off x="11334365" y="5263975"/>
            <a:ext cx="320040" cy="210312"/>
          </a:xfrm>
          <a:prstGeom prst="rect">
            <a:avLst/>
          </a:prstGeom>
          <a:blipFill>
            <a:blip r:embed="rId7" cstate="screen">
              <a:extLst>
                <a:ext uri="{28A0092B-C50C-407E-A947-70E740481C1C}">
                  <a14:useLocalDpi xmlns:a14="http://schemas.microsoft.com/office/drawing/2010/main"/>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CB91944F-4C95-403D-B21A-07CBC836EB9E}"/>
              </a:ext>
            </a:extLst>
          </p:cNvPr>
          <p:cNvPicPr>
            <a:picLocks/>
          </p:cNvPicPr>
          <p:nvPr userDrawn="1"/>
        </p:nvPicPr>
        <p:blipFill>
          <a:blip r:embed="rId8"/>
          <a:stretch>
            <a:fillRect/>
          </a:stretch>
        </p:blipFill>
        <p:spPr>
          <a:xfrm>
            <a:off x="11333761" y="5025543"/>
            <a:ext cx="402336" cy="210312"/>
          </a:xfrm>
          <a:prstGeom prst="rect">
            <a:avLst/>
          </a:prstGeom>
          <a:blipFill>
            <a:blip r:embed="rId7" cstate="screen">
              <a:extLst>
                <a:ext uri="{28A0092B-C50C-407E-A947-70E740481C1C}">
                  <a14:useLocalDpi xmlns:a14="http://schemas.microsoft.com/office/drawing/2010/main"/>
                </a:ext>
              </a:extLst>
            </a:blip>
            <a:stretch>
              <a:fillRect/>
            </a:stretch>
          </a:blipFill>
          <a:effectLst>
            <a:outerShdw blurRad="50800" dist="25400" dir="2700000" algn="tl" rotWithShape="0">
              <a:prstClr val="black">
                <a:alpha val="40000"/>
              </a:prstClr>
            </a:outerShdw>
          </a:effectLst>
        </p:spPr>
      </p:pic>
      <p:sp>
        <p:nvSpPr>
          <p:cNvPr id="23" name="Rectangle 22">
            <a:extLst>
              <a:ext uri="{FF2B5EF4-FFF2-40B4-BE49-F238E27FC236}">
                <a16:creationId xmlns:a16="http://schemas.microsoft.com/office/drawing/2014/main" id="{45EF24C8-38C3-451F-AE2C-C52B4B0C3DF9}"/>
              </a:ext>
            </a:extLst>
          </p:cNvPr>
          <p:cNvSpPr/>
          <p:nvPr userDrawn="1"/>
        </p:nvSpPr>
        <p:spPr>
          <a:xfrm>
            <a:off x="11334367" y="5777336"/>
            <a:ext cx="420624" cy="210312"/>
          </a:xfrm>
          <a:prstGeom prst="rect">
            <a:avLst/>
          </a:prstGeom>
          <a:blipFill>
            <a:blip r:embed="rId9"/>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04FF91A-2A51-4F15-9737-050781425D07}"/>
              </a:ext>
            </a:extLst>
          </p:cNvPr>
          <p:cNvSpPr/>
          <p:nvPr userDrawn="1"/>
        </p:nvSpPr>
        <p:spPr>
          <a:xfrm>
            <a:off x="11333761" y="6024723"/>
            <a:ext cx="320040" cy="210312"/>
          </a:xfrm>
          <a:prstGeom prst="rect">
            <a:avLst/>
          </a:prstGeom>
          <a:blipFill>
            <a:blip r:embed="rId10"/>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3907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5" name="Footer Placeholder 4"/>
          <p:cNvSpPr>
            <a:spLocks noGrp="1"/>
          </p:cNvSpPr>
          <p:nvPr>
            <p:ph type="ftr" sz="quarter" idx="3"/>
          </p:nvPr>
        </p:nvSpPr>
        <p:spPr>
          <a:xfrm>
            <a:off x="2051914" y="6545704"/>
            <a:ext cx="8347199" cy="242873"/>
          </a:xfrm>
          <a:prstGeom prst="rect">
            <a:avLst/>
          </a:prstGeom>
        </p:spPr>
        <p:txBody>
          <a:bodyPr lIns="0" tIns="0" rIns="0" bIns="0" anchor="t" anchorCtr="0"/>
          <a:lstStyle>
            <a:lvl1pPr marL="0" algn="ctr">
              <a:defRPr sz="1200">
                <a:solidFill>
                  <a:srgbClr val="004C97"/>
                </a:solidFill>
                <a:latin typeface="Helvetica"/>
                <a:ea typeface="ＭＳ Ｐゴシック" charset="0"/>
                <a:cs typeface="ＭＳ Ｐゴシック" charset="0"/>
              </a:defRPr>
            </a:lvl1pPr>
          </a:lstStyle>
          <a:p>
            <a:pPr>
              <a:defRPr/>
            </a:pPr>
            <a:r>
              <a:rPr lang="en-US"/>
              <a:t>R. Campos and A. Chen | PIP-II BTL Vacuum Systems | BTL Workshop</a:t>
            </a:r>
            <a:endParaRPr lang="en-US" b="1" dirty="0"/>
          </a:p>
        </p:txBody>
      </p:sp>
      <p:sp>
        <p:nvSpPr>
          <p:cNvPr id="20" name="Date Placeholder 3"/>
          <p:cNvSpPr txBox="1">
            <a:spLocks/>
          </p:cNvSpPr>
          <p:nvPr/>
        </p:nvSpPr>
        <p:spPr>
          <a:xfrm>
            <a:off x="8600022" y="4477486"/>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3200" dirty="0"/>
          </a:p>
        </p:txBody>
      </p:sp>
      <p:cxnSp>
        <p:nvCxnSpPr>
          <p:cNvPr id="26" name="Straight Connector 25"/>
          <p:cNvCxnSpPr>
            <a:cxnSpLocks/>
          </p:cNvCxnSpPr>
          <p:nvPr userDrawn="1"/>
        </p:nvCxnSpPr>
        <p:spPr>
          <a:xfrm>
            <a:off x="296333" y="6466933"/>
            <a:ext cx="10605446" cy="13766"/>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C26EBA69-E27D-44CA-B366-5D4E77470948}"/>
              </a:ext>
            </a:extLst>
          </p:cNvPr>
          <p:cNvPicPr>
            <a:picLocks noChangeAspect="1"/>
          </p:cNvPicPr>
          <p:nvPr userDrawn="1"/>
        </p:nvPicPr>
        <p:blipFill>
          <a:blip r:embed="rId10"/>
          <a:stretch>
            <a:fillRect/>
          </a:stretch>
        </p:blipFill>
        <p:spPr>
          <a:xfrm>
            <a:off x="11070766" y="6229548"/>
            <a:ext cx="910723" cy="474770"/>
          </a:xfrm>
          <a:prstGeom prst="rect">
            <a:avLst/>
          </a:prstGeom>
        </p:spPr>
      </p:pic>
      <p:sp>
        <p:nvSpPr>
          <p:cNvPr id="10" name="Date Placeholder 3">
            <a:extLst>
              <a:ext uri="{FF2B5EF4-FFF2-40B4-BE49-F238E27FC236}">
                <a16:creationId xmlns:a16="http://schemas.microsoft.com/office/drawing/2014/main" id="{10DBC688-4F30-40E8-BBB5-F107F1D3ED51}"/>
              </a:ext>
            </a:extLst>
          </p:cNvPr>
          <p:cNvSpPr>
            <a:spLocks noGrp="1"/>
          </p:cNvSpPr>
          <p:nvPr>
            <p:ph type="dt" sz="half" idx="2"/>
          </p:nvPr>
        </p:nvSpPr>
        <p:spPr>
          <a:xfrm>
            <a:off x="982436" y="6545704"/>
            <a:ext cx="90850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 Dec 2022</a:t>
            </a:r>
            <a:endParaRPr lang="en-US" dirty="0"/>
          </a:p>
        </p:txBody>
      </p:sp>
      <p:sp>
        <p:nvSpPr>
          <p:cNvPr id="11" name="Slide Number Placeholder 5">
            <a:extLst>
              <a:ext uri="{FF2B5EF4-FFF2-40B4-BE49-F238E27FC236}">
                <a16:creationId xmlns:a16="http://schemas.microsoft.com/office/drawing/2014/main" id="{5246728A-CF4F-487F-8DEA-58E9F682BD62}"/>
              </a:ext>
            </a:extLst>
          </p:cNvPr>
          <p:cNvSpPr>
            <a:spLocks noGrp="1"/>
          </p:cNvSpPr>
          <p:nvPr>
            <p:ph type="sldNum" sz="quarter" idx="4"/>
          </p:nvPr>
        </p:nvSpPr>
        <p:spPr>
          <a:xfrm>
            <a:off x="304802" y="6549719"/>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078415588"/>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4" r:id="rId8"/>
  </p:sldLayoutIdLst>
  <p:hf hdr="0"/>
  <p:txStyles>
    <p:titleStyle>
      <a:lvl1pPr algn="l" defTabSz="609585" rtl="0" eaLnBrk="1" fontAlgn="base" hangingPunct="1">
        <a:spcBef>
          <a:spcPct val="0"/>
        </a:spcBef>
        <a:spcAft>
          <a:spcPct val="0"/>
        </a:spcAft>
        <a:defRPr sz="2267" b="1" kern="1200">
          <a:solidFill>
            <a:srgbClr val="2E5286"/>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2133" kern="1200">
          <a:solidFill>
            <a:srgbClr val="7F7F7F"/>
          </a:solidFill>
          <a:latin typeface="Helvetica"/>
          <a:ea typeface="ＭＳ Ｐゴシック" charset="0"/>
          <a:cs typeface="ＭＳ Ｐゴシック" charset="0"/>
        </a:defRPr>
      </a:lvl2pPr>
      <a:lvl3pPr marL="1523962" indent="-304792" algn="l" defTabSz="609585" rtl="0" eaLnBrk="1" fontAlgn="base" hangingPunct="1">
        <a:spcBef>
          <a:spcPct val="20000"/>
        </a:spcBef>
        <a:spcAft>
          <a:spcPct val="0"/>
        </a:spcAft>
        <a:buFont typeface="Arial" charset="0"/>
        <a:buChar char="•"/>
        <a:defRPr sz="1867" kern="1200">
          <a:solidFill>
            <a:srgbClr val="7F7F7F"/>
          </a:solidFill>
          <a:latin typeface="Helvetica"/>
          <a:ea typeface="ＭＳ Ｐゴシック" charset="0"/>
          <a:cs typeface="ＭＳ Ｐゴシック" charset="0"/>
        </a:defRPr>
      </a:lvl3pPr>
      <a:lvl4pPr marL="2133547"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4pPr>
      <a:lvl5pPr marL="2743131"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5" name="Footer Placeholder 4"/>
          <p:cNvSpPr>
            <a:spLocks noGrp="1"/>
          </p:cNvSpPr>
          <p:nvPr>
            <p:ph type="ftr" sz="quarter" idx="3"/>
          </p:nvPr>
        </p:nvSpPr>
        <p:spPr>
          <a:xfrm>
            <a:off x="2051914" y="6545704"/>
            <a:ext cx="8347199" cy="242873"/>
          </a:xfrm>
          <a:prstGeom prst="rect">
            <a:avLst/>
          </a:prstGeom>
        </p:spPr>
        <p:txBody>
          <a:bodyPr lIns="0" tIns="0" rIns="0" bIns="0" anchor="t" anchorCtr="0"/>
          <a:lstStyle>
            <a:lvl1pPr marL="0" algn="ctr">
              <a:defRPr sz="1200">
                <a:solidFill>
                  <a:srgbClr val="004C97"/>
                </a:solidFill>
                <a:latin typeface="Helvetica"/>
                <a:ea typeface="ＭＳ Ｐゴシック" charset="0"/>
                <a:cs typeface="ＭＳ Ｐゴシック" charset="0"/>
              </a:defRPr>
            </a:lvl1pPr>
          </a:lstStyle>
          <a:p>
            <a:pPr>
              <a:defRPr/>
            </a:pPr>
            <a:r>
              <a:rPr lang="en-US"/>
              <a:t>R. Campos and A. Chen | PIP-II BTL Vacuum Systems | BTL Workshop</a:t>
            </a:r>
            <a:endParaRPr lang="en-US" b="1" dirty="0"/>
          </a:p>
        </p:txBody>
      </p:sp>
      <p:sp>
        <p:nvSpPr>
          <p:cNvPr id="20" name="Date Placeholder 3"/>
          <p:cNvSpPr txBox="1">
            <a:spLocks/>
          </p:cNvSpPr>
          <p:nvPr/>
        </p:nvSpPr>
        <p:spPr>
          <a:xfrm>
            <a:off x="8600022" y="4477486"/>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3200" dirty="0"/>
          </a:p>
        </p:txBody>
      </p:sp>
      <p:cxnSp>
        <p:nvCxnSpPr>
          <p:cNvPr id="26" name="Straight Connector 25"/>
          <p:cNvCxnSpPr>
            <a:cxnSpLocks/>
          </p:cNvCxnSpPr>
          <p:nvPr userDrawn="1"/>
        </p:nvCxnSpPr>
        <p:spPr>
          <a:xfrm>
            <a:off x="296333" y="6466933"/>
            <a:ext cx="10605446" cy="13766"/>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C26EBA69-E27D-44CA-B366-5D4E77470948}"/>
              </a:ext>
            </a:extLst>
          </p:cNvPr>
          <p:cNvPicPr>
            <a:picLocks noChangeAspect="1"/>
          </p:cNvPicPr>
          <p:nvPr userDrawn="1"/>
        </p:nvPicPr>
        <p:blipFill>
          <a:blip r:embed="rId10"/>
          <a:stretch>
            <a:fillRect/>
          </a:stretch>
        </p:blipFill>
        <p:spPr>
          <a:xfrm>
            <a:off x="11070766" y="6229548"/>
            <a:ext cx="910723" cy="474770"/>
          </a:xfrm>
          <a:prstGeom prst="rect">
            <a:avLst/>
          </a:prstGeom>
        </p:spPr>
      </p:pic>
      <p:sp>
        <p:nvSpPr>
          <p:cNvPr id="10" name="Date Placeholder 3">
            <a:extLst>
              <a:ext uri="{FF2B5EF4-FFF2-40B4-BE49-F238E27FC236}">
                <a16:creationId xmlns:a16="http://schemas.microsoft.com/office/drawing/2014/main" id="{10DBC688-4F30-40E8-BBB5-F107F1D3ED51}"/>
              </a:ext>
            </a:extLst>
          </p:cNvPr>
          <p:cNvSpPr>
            <a:spLocks noGrp="1"/>
          </p:cNvSpPr>
          <p:nvPr>
            <p:ph type="dt" sz="half" idx="2"/>
          </p:nvPr>
        </p:nvSpPr>
        <p:spPr>
          <a:xfrm>
            <a:off x="982436" y="6545704"/>
            <a:ext cx="90850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 Dec 2022</a:t>
            </a:r>
            <a:endParaRPr lang="en-US" dirty="0"/>
          </a:p>
        </p:txBody>
      </p:sp>
      <p:sp>
        <p:nvSpPr>
          <p:cNvPr id="11" name="Slide Number Placeholder 5">
            <a:extLst>
              <a:ext uri="{FF2B5EF4-FFF2-40B4-BE49-F238E27FC236}">
                <a16:creationId xmlns:a16="http://schemas.microsoft.com/office/drawing/2014/main" id="{5246728A-CF4F-487F-8DEA-58E9F682BD62}"/>
              </a:ext>
            </a:extLst>
          </p:cNvPr>
          <p:cNvSpPr>
            <a:spLocks noGrp="1"/>
          </p:cNvSpPr>
          <p:nvPr>
            <p:ph type="sldNum" sz="quarter" idx="4"/>
          </p:nvPr>
        </p:nvSpPr>
        <p:spPr>
          <a:xfrm>
            <a:off x="304802" y="6549719"/>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977156478"/>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5" r:id="rId8"/>
  </p:sldLayoutIdLst>
  <p:hf hdr="0"/>
  <p:txStyles>
    <p:titleStyle>
      <a:lvl1pPr algn="l" defTabSz="609585" rtl="0" eaLnBrk="1" fontAlgn="base" hangingPunct="1">
        <a:spcBef>
          <a:spcPct val="0"/>
        </a:spcBef>
        <a:spcAft>
          <a:spcPct val="0"/>
        </a:spcAft>
        <a:defRPr sz="2267" b="1" kern="1200">
          <a:solidFill>
            <a:srgbClr val="2E5286"/>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2133" kern="1200">
          <a:solidFill>
            <a:srgbClr val="7F7F7F"/>
          </a:solidFill>
          <a:latin typeface="Helvetica"/>
          <a:ea typeface="ＭＳ Ｐゴシック" charset="0"/>
          <a:cs typeface="ＭＳ Ｐゴシック" charset="0"/>
        </a:defRPr>
      </a:lvl2pPr>
      <a:lvl3pPr marL="1523962" indent="-304792" algn="l" defTabSz="609585" rtl="0" eaLnBrk="1" fontAlgn="base" hangingPunct="1">
        <a:spcBef>
          <a:spcPct val="20000"/>
        </a:spcBef>
        <a:spcAft>
          <a:spcPct val="0"/>
        </a:spcAft>
        <a:buFont typeface="Arial" charset="0"/>
        <a:buChar char="•"/>
        <a:defRPr sz="1867" kern="1200">
          <a:solidFill>
            <a:srgbClr val="7F7F7F"/>
          </a:solidFill>
          <a:latin typeface="Helvetica"/>
          <a:ea typeface="ＭＳ Ｐゴシック" charset="0"/>
          <a:cs typeface="ＭＳ Ｐゴシック" charset="0"/>
        </a:defRPr>
      </a:lvl3pPr>
      <a:lvl4pPr marL="2133547"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4pPr>
      <a:lvl5pPr marL="2743131"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5" name="Footer Placeholder 4"/>
          <p:cNvSpPr>
            <a:spLocks noGrp="1"/>
          </p:cNvSpPr>
          <p:nvPr>
            <p:ph type="ftr" sz="quarter" idx="3"/>
          </p:nvPr>
        </p:nvSpPr>
        <p:spPr>
          <a:xfrm>
            <a:off x="2051914" y="6545704"/>
            <a:ext cx="8347199" cy="242873"/>
          </a:xfrm>
          <a:prstGeom prst="rect">
            <a:avLst/>
          </a:prstGeom>
        </p:spPr>
        <p:txBody>
          <a:bodyPr lIns="0" tIns="0" rIns="0" bIns="0" anchor="t" anchorCtr="0"/>
          <a:lstStyle>
            <a:lvl1pPr marL="0" algn="ctr">
              <a:defRPr sz="1200">
                <a:solidFill>
                  <a:srgbClr val="004C97"/>
                </a:solidFill>
                <a:latin typeface="Helvetica"/>
                <a:ea typeface="ＭＳ Ｐゴシック" charset="0"/>
                <a:cs typeface="ＭＳ Ｐゴシック" charset="0"/>
              </a:defRPr>
            </a:lvl1pPr>
          </a:lstStyle>
          <a:p>
            <a:pPr>
              <a:defRPr/>
            </a:pPr>
            <a:r>
              <a:rPr lang="en-US"/>
              <a:t>R. Campos and A. Chen | PIP-II BTL Vacuum Systems | BTL Workshop</a:t>
            </a:r>
            <a:endParaRPr lang="en-US" b="1" dirty="0"/>
          </a:p>
        </p:txBody>
      </p:sp>
      <p:sp>
        <p:nvSpPr>
          <p:cNvPr id="20" name="Date Placeholder 3"/>
          <p:cNvSpPr txBox="1">
            <a:spLocks/>
          </p:cNvSpPr>
          <p:nvPr/>
        </p:nvSpPr>
        <p:spPr>
          <a:xfrm>
            <a:off x="8600022" y="4477486"/>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3200" dirty="0"/>
          </a:p>
        </p:txBody>
      </p:sp>
      <p:cxnSp>
        <p:nvCxnSpPr>
          <p:cNvPr id="26" name="Straight Connector 25"/>
          <p:cNvCxnSpPr>
            <a:cxnSpLocks/>
          </p:cNvCxnSpPr>
          <p:nvPr userDrawn="1"/>
        </p:nvCxnSpPr>
        <p:spPr>
          <a:xfrm>
            <a:off x="296333" y="6466933"/>
            <a:ext cx="10605446" cy="13766"/>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C26EBA69-E27D-44CA-B366-5D4E77470948}"/>
              </a:ext>
            </a:extLst>
          </p:cNvPr>
          <p:cNvPicPr>
            <a:picLocks noChangeAspect="1"/>
          </p:cNvPicPr>
          <p:nvPr userDrawn="1"/>
        </p:nvPicPr>
        <p:blipFill>
          <a:blip r:embed="rId14"/>
          <a:stretch>
            <a:fillRect/>
          </a:stretch>
        </p:blipFill>
        <p:spPr>
          <a:xfrm>
            <a:off x="11070766" y="6229548"/>
            <a:ext cx="910723" cy="474770"/>
          </a:xfrm>
          <a:prstGeom prst="rect">
            <a:avLst/>
          </a:prstGeom>
        </p:spPr>
      </p:pic>
      <p:sp>
        <p:nvSpPr>
          <p:cNvPr id="10" name="Date Placeholder 3">
            <a:extLst>
              <a:ext uri="{FF2B5EF4-FFF2-40B4-BE49-F238E27FC236}">
                <a16:creationId xmlns:a16="http://schemas.microsoft.com/office/drawing/2014/main" id="{10DBC688-4F30-40E8-BBB5-F107F1D3ED51}"/>
              </a:ext>
            </a:extLst>
          </p:cNvPr>
          <p:cNvSpPr>
            <a:spLocks noGrp="1"/>
          </p:cNvSpPr>
          <p:nvPr>
            <p:ph type="dt" sz="half" idx="2"/>
          </p:nvPr>
        </p:nvSpPr>
        <p:spPr>
          <a:xfrm>
            <a:off x="982436" y="6545704"/>
            <a:ext cx="90850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 Dec 2022</a:t>
            </a:r>
            <a:endParaRPr lang="en-US" dirty="0"/>
          </a:p>
        </p:txBody>
      </p:sp>
      <p:sp>
        <p:nvSpPr>
          <p:cNvPr id="11" name="Slide Number Placeholder 5">
            <a:extLst>
              <a:ext uri="{FF2B5EF4-FFF2-40B4-BE49-F238E27FC236}">
                <a16:creationId xmlns:a16="http://schemas.microsoft.com/office/drawing/2014/main" id="{5246728A-CF4F-487F-8DEA-58E9F682BD62}"/>
              </a:ext>
            </a:extLst>
          </p:cNvPr>
          <p:cNvSpPr>
            <a:spLocks noGrp="1"/>
          </p:cNvSpPr>
          <p:nvPr>
            <p:ph type="sldNum" sz="quarter" idx="4"/>
          </p:nvPr>
        </p:nvSpPr>
        <p:spPr>
          <a:xfrm>
            <a:off x="304802" y="6549719"/>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21064976"/>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204" r:id="rId12"/>
  </p:sldLayoutIdLst>
  <p:hf hdr="0"/>
  <p:txStyles>
    <p:titleStyle>
      <a:lvl1pPr algn="l" defTabSz="609585" rtl="0" eaLnBrk="1" fontAlgn="base" hangingPunct="1">
        <a:spcBef>
          <a:spcPct val="0"/>
        </a:spcBef>
        <a:spcAft>
          <a:spcPct val="0"/>
        </a:spcAft>
        <a:defRPr sz="2267" b="1" kern="1200">
          <a:solidFill>
            <a:srgbClr val="2E5286"/>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2133" kern="1200">
          <a:solidFill>
            <a:srgbClr val="7F7F7F"/>
          </a:solidFill>
          <a:latin typeface="Helvetica"/>
          <a:ea typeface="ＭＳ Ｐゴシック" charset="0"/>
          <a:cs typeface="ＭＳ Ｐゴシック" charset="0"/>
        </a:defRPr>
      </a:lvl2pPr>
      <a:lvl3pPr marL="1523962" indent="-304792" algn="l" defTabSz="609585" rtl="0" eaLnBrk="1" fontAlgn="base" hangingPunct="1">
        <a:spcBef>
          <a:spcPct val="20000"/>
        </a:spcBef>
        <a:spcAft>
          <a:spcPct val="0"/>
        </a:spcAft>
        <a:buFont typeface="Arial" charset="0"/>
        <a:buChar char="•"/>
        <a:defRPr sz="1867" kern="1200">
          <a:solidFill>
            <a:srgbClr val="7F7F7F"/>
          </a:solidFill>
          <a:latin typeface="Helvetica"/>
          <a:ea typeface="ＭＳ Ｐゴシック" charset="0"/>
          <a:cs typeface="ＭＳ Ｐゴシック" charset="0"/>
        </a:defRPr>
      </a:lvl3pPr>
      <a:lvl4pPr marL="2133547"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4pPr>
      <a:lvl5pPr marL="2743131"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pip2-docdb.fnal.gov/cgi-bin/private/ShowDocument?docid=431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C65E52-1014-F741-A9D4-971A572923AE}"/>
              </a:ext>
            </a:extLst>
          </p:cNvPr>
          <p:cNvSpPr>
            <a:spLocks noGrp="1"/>
          </p:cNvSpPr>
          <p:nvPr>
            <p:ph type="body" sz="quarter" idx="10"/>
          </p:nvPr>
        </p:nvSpPr>
        <p:spPr>
          <a:xfrm>
            <a:off x="396393" y="5752147"/>
            <a:ext cx="11332308" cy="877254"/>
          </a:xfrm>
        </p:spPr>
        <p:txBody>
          <a:bodyPr lIns="0" tIns="45720" rIns="0" bIns="45720" anchor="t">
            <a:noAutofit/>
          </a:bodyPr>
          <a:lstStyle/>
          <a:p>
            <a:r>
              <a:rPr lang="en-US" sz="2100" dirty="0"/>
              <a:t>Raul Campos and Alex Chen</a:t>
            </a:r>
          </a:p>
          <a:p>
            <a:r>
              <a:rPr lang="en-US" sz="2100" dirty="0"/>
              <a:t>1 December 2022</a:t>
            </a:r>
          </a:p>
        </p:txBody>
      </p:sp>
      <p:sp>
        <p:nvSpPr>
          <p:cNvPr id="3" name="Text Placeholder 2">
            <a:extLst>
              <a:ext uri="{FF2B5EF4-FFF2-40B4-BE49-F238E27FC236}">
                <a16:creationId xmlns:a16="http://schemas.microsoft.com/office/drawing/2014/main" id="{DDC72B43-D00D-6247-BC0B-9372C56FD1FB}"/>
              </a:ext>
            </a:extLst>
          </p:cNvPr>
          <p:cNvSpPr>
            <a:spLocks noGrp="1"/>
          </p:cNvSpPr>
          <p:nvPr>
            <p:ph type="body" sz="quarter" idx="11"/>
          </p:nvPr>
        </p:nvSpPr>
        <p:spPr>
          <a:xfrm>
            <a:off x="344390" y="4573322"/>
            <a:ext cx="8499232" cy="1003049"/>
          </a:xfrm>
        </p:spPr>
        <p:txBody>
          <a:bodyPr>
            <a:normAutofit lnSpcReduction="10000"/>
          </a:bodyPr>
          <a:lstStyle/>
          <a:p>
            <a:r>
              <a:rPr lang="en-US" dirty="0"/>
              <a:t>PIP-II BTL Vacuum Systems</a:t>
            </a:r>
          </a:p>
          <a:p>
            <a:r>
              <a:rPr lang="en-US" sz="2200" dirty="0"/>
              <a:t>BTL Workshop</a:t>
            </a:r>
          </a:p>
        </p:txBody>
      </p:sp>
    </p:spTree>
    <p:extLst>
      <p:ext uri="{BB962C8B-B14F-4D97-AF65-F5344CB8AC3E}">
        <p14:creationId xmlns:p14="http://schemas.microsoft.com/office/powerpoint/2010/main" val="3473891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ABEDA6-88FE-4D82-8675-644261E115B8}"/>
              </a:ext>
            </a:extLst>
          </p:cNvPr>
          <p:cNvPicPr>
            <a:picLocks noChangeAspect="1"/>
          </p:cNvPicPr>
          <p:nvPr/>
        </p:nvPicPr>
        <p:blipFill rotWithShape="1">
          <a:blip r:embed="rId3"/>
          <a:srcRect b="56128"/>
          <a:stretch/>
        </p:blipFill>
        <p:spPr>
          <a:xfrm>
            <a:off x="1406973" y="2455822"/>
            <a:ext cx="9378054" cy="2414274"/>
          </a:xfrm>
          <a:prstGeom prst="rect">
            <a:avLst/>
          </a:prstGeom>
        </p:spPr>
      </p:pic>
      <p:sp>
        <p:nvSpPr>
          <p:cNvPr id="10" name="Title 2">
            <a:extLst>
              <a:ext uri="{FF2B5EF4-FFF2-40B4-BE49-F238E27FC236}">
                <a16:creationId xmlns:a16="http://schemas.microsoft.com/office/drawing/2014/main" id="{2C601833-B53C-1E44-879E-2E23F939DAE5}"/>
              </a:ext>
            </a:extLst>
          </p:cNvPr>
          <p:cNvSpPr>
            <a:spLocks noGrp="1"/>
          </p:cNvSpPr>
          <p:nvPr>
            <p:ph type="title"/>
          </p:nvPr>
        </p:nvSpPr>
        <p:spPr>
          <a:xfrm>
            <a:off x="304805" y="189527"/>
            <a:ext cx="11582400" cy="427877"/>
          </a:xfrm>
        </p:spPr>
        <p:txBody>
          <a:bodyPr/>
          <a:lstStyle/>
          <a:p>
            <a:r>
              <a:rPr lang="en-US" dirty="0">
                <a:solidFill>
                  <a:schemeClr val="tx2"/>
                </a:solidFill>
              </a:rPr>
              <a:t>Transition from Linac to BTL</a:t>
            </a:r>
          </a:p>
        </p:txBody>
      </p:sp>
      <p:sp>
        <p:nvSpPr>
          <p:cNvPr id="4" name="Date Placeholder 3">
            <a:extLst>
              <a:ext uri="{FF2B5EF4-FFF2-40B4-BE49-F238E27FC236}">
                <a16:creationId xmlns:a16="http://schemas.microsoft.com/office/drawing/2014/main" id="{6FA168B5-B226-CF42-983C-514CBDAB4FF9}"/>
              </a:ext>
            </a:extLst>
          </p:cNvPr>
          <p:cNvSpPr>
            <a:spLocks noGrp="1"/>
          </p:cNvSpPr>
          <p:nvPr>
            <p:ph type="dt" sz="half" idx="10"/>
          </p:nvPr>
        </p:nvSpPr>
        <p:spPr>
          <a:xfrm>
            <a:off x="852922" y="6544359"/>
            <a:ext cx="1069478" cy="241300"/>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r>
              <a:rPr lang="en-US"/>
              <a:t>1 Dec 2022</a:t>
            </a:r>
            <a:endParaRPr lang="en-US" dirty="0"/>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11"/>
          </p:nvPr>
        </p:nvSpPr>
        <p:spPr>
          <a:xfrm>
            <a:off x="1922400" y="6542786"/>
            <a:ext cx="8347199" cy="242873"/>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lgn="ctr">
              <a:defRPr/>
            </a:pPr>
            <a:r>
              <a:rPr lang="en-US"/>
              <a:t>R. Campos and A. Chen | PIP-II BTL Vacuum Systems | BTL Workshop</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12"/>
          </p:nvPr>
        </p:nvSpPr>
        <p:spPr>
          <a:xfrm>
            <a:off x="175291" y="6545579"/>
            <a:ext cx="552451"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fld id="{148C009B-CB69-E04A-B9B3-34B26D69E9CF}" type="slidenum">
              <a:rPr lang="en-US" smtClean="0"/>
              <a:pPr>
                <a:defRPr/>
              </a:pPr>
              <a:t>10</a:t>
            </a:fld>
            <a:endParaRPr lang="en-US" dirty="0"/>
          </a:p>
        </p:txBody>
      </p:sp>
      <p:sp>
        <p:nvSpPr>
          <p:cNvPr id="13" name="Rectangle 12">
            <a:extLst>
              <a:ext uri="{FF2B5EF4-FFF2-40B4-BE49-F238E27FC236}">
                <a16:creationId xmlns:a16="http://schemas.microsoft.com/office/drawing/2014/main" id="{6A747DCF-FEC3-4ACB-891D-7212A92AAC95}"/>
              </a:ext>
            </a:extLst>
          </p:cNvPr>
          <p:cNvSpPr/>
          <p:nvPr/>
        </p:nvSpPr>
        <p:spPr>
          <a:xfrm>
            <a:off x="3926967" y="3210600"/>
            <a:ext cx="1177001" cy="1216619"/>
          </a:xfrm>
          <a:prstGeom prst="rect">
            <a:avLst/>
          </a:prstGeom>
          <a:noFill/>
          <a:ln w="38100">
            <a:solidFill>
              <a:srgbClr val="FFC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50A9483-4D25-42C7-B590-A35200C0B5ED}"/>
              </a:ext>
            </a:extLst>
          </p:cNvPr>
          <p:cNvSpPr txBox="1"/>
          <p:nvPr/>
        </p:nvSpPr>
        <p:spPr>
          <a:xfrm>
            <a:off x="793242" y="5487811"/>
            <a:ext cx="2634066" cy="523220"/>
          </a:xfrm>
          <a:prstGeom prst="rect">
            <a:avLst/>
          </a:prstGeom>
          <a:noFill/>
        </p:spPr>
        <p:txBody>
          <a:bodyPr wrap="square" rtlCol="0">
            <a:spAutoFit/>
          </a:bodyPr>
          <a:lstStyle/>
          <a:p>
            <a:pPr algn="ctr"/>
            <a:r>
              <a:rPr lang="en-US" sz="1400" dirty="0">
                <a:solidFill>
                  <a:srgbClr val="FFC000"/>
                </a:solidFill>
              </a:rPr>
              <a:t>Low-particulate vacuum </a:t>
            </a:r>
          </a:p>
          <a:p>
            <a:pPr algn="ctr"/>
            <a:r>
              <a:rPr lang="en-US" sz="1400" dirty="0">
                <a:solidFill>
                  <a:srgbClr val="FFC000"/>
                </a:solidFill>
              </a:rPr>
              <a:t>field connections</a:t>
            </a:r>
          </a:p>
        </p:txBody>
      </p:sp>
      <p:cxnSp>
        <p:nvCxnSpPr>
          <p:cNvPr id="18" name="Straight Arrow Connector 17">
            <a:extLst>
              <a:ext uri="{FF2B5EF4-FFF2-40B4-BE49-F238E27FC236}">
                <a16:creationId xmlns:a16="http://schemas.microsoft.com/office/drawing/2014/main" id="{AFC04A41-85F5-420F-9724-759F54D1D41B}"/>
              </a:ext>
            </a:extLst>
          </p:cNvPr>
          <p:cNvCxnSpPr>
            <a:cxnSpLocks/>
          </p:cNvCxnSpPr>
          <p:nvPr/>
        </p:nvCxnSpPr>
        <p:spPr>
          <a:xfrm flipV="1">
            <a:off x="2103913" y="4376662"/>
            <a:ext cx="1823054" cy="724266"/>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A2BBF825-071C-4F8F-B004-C36E919A6D46}"/>
              </a:ext>
            </a:extLst>
          </p:cNvPr>
          <p:cNvSpPr/>
          <p:nvPr/>
        </p:nvSpPr>
        <p:spPr>
          <a:xfrm>
            <a:off x="5151833" y="3209455"/>
            <a:ext cx="5585329" cy="1216619"/>
          </a:xfrm>
          <a:prstGeom prst="rect">
            <a:avLst/>
          </a:prstGeom>
          <a:noFill/>
          <a:ln w="38100">
            <a:solidFill>
              <a:schemeClr val="tx2">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F75CAA24-ED9F-4A37-893A-D918FBE8FA19}"/>
              </a:ext>
            </a:extLst>
          </p:cNvPr>
          <p:cNvSpPr txBox="1"/>
          <p:nvPr/>
        </p:nvSpPr>
        <p:spPr>
          <a:xfrm>
            <a:off x="8085096" y="3914997"/>
            <a:ext cx="2522083" cy="461665"/>
          </a:xfrm>
          <a:prstGeom prst="rect">
            <a:avLst/>
          </a:prstGeom>
          <a:solidFill>
            <a:schemeClr val="bg1"/>
          </a:solidFill>
        </p:spPr>
        <p:txBody>
          <a:bodyPr wrap="square" rtlCol="0">
            <a:spAutoFit/>
          </a:bodyPr>
          <a:lstStyle/>
          <a:p>
            <a:r>
              <a:rPr lang="en-US" dirty="0">
                <a:solidFill>
                  <a:srgbClr val="0070C0"/>
                </a:solidFill>
              </a:rPr>
              <a:t>Conventional UHV</a:t>
            </a:r>
          </a:p>
        </p:txBody>
      </p:sp>
      <p:sp>
        <p:nvSpPr>
          <p:cNvPr id="32" name="Rectangle 31">
            <a:extLst>
              <a:ext uri="{FF2B5EF4-FFF2-40B4-BE49-F238E27FC236}">
                <a16:creationId xmlns:a16="http://schemas.microsoft.com/office/drawing/2014/main" id="{E7390A45-2AEE-4A21-91FC-B53770EC1492}"/>
              </a:ext>
            </a:extLst>
          </p:cNvPr>
          <p:cNvSpPr/>
          <p:nvPr/>
        </p:nvSpPr>
        <p:spPr>
          <a:xfrm>
            <a:off x="793242" y="3210600"/>
            <a:ext cx="1177001" cy="1216619"/>
          </a:xfrm>
          <a:prstGeom prst="rect">
            <a:avLst/>
          </a:prstGeom>
          <a:noFill/>
          <a:ln w="38100">
            <a:solidFill>
              <a:srgbClr val="FFC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3" name="Straight Arrow Connector 32">
            <a:extLst>
              <a:ext uri="{FF2B5EF4-FFF2-40B4-BE49-F238E27FC236}">
                <a16:creationId xmlns:a16="http://schemas.microsoft.com/office/drawing/2014/main" id="{D014CF02-DE47-4E50-B5A2-35697028B96B}"/>
              </a:ext>
            </a:extLst>
          </p:cNvPr>
          <p:cNvCxnSpPr>
            <a:cxnSpLocks/>
            <a:endCxn id="32" idx="2"/>
          </p:cNvCxnSpPr>
          <p:nvPr/>
        </p:nvCxnSpPr>
        <p:spPr>
          <a:xfrm flipH="1" flipV="1">
            <a:off x="1381743" y="4427219"/>
            <a:ext cx="728532" cy="706144"/>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47C32281-A908-42E6-9160-A2E789F730DD}"/>
              </a:ext>
            </a:extLst>
          </p:cNvPr>
          <p:cNvPicPr>
            <a:picLocks noChangeAspect="1"/>
          </p:cNvPicPr>
          <p:nvPr/>
        </p:nvPicPr>
        <p:blipFill>
          <a:blip r:embed="rId4"/>
          <a:stretch>
            <a:fillRect/>
          </a:stretch>
        </p:blipFill>
        <p:spPr>
          <a:xfrm>
            <a:off x="7789020" y="4577841"/>
            <a:ext cx="2818159" cy="1842919"/>
          </a:xfrm>
          <a:prstGeom prst="rect">
            <a:avLst/>
          </a:prstGeom>
        </p:spPr>
      </p:pic>
      <p:cxnSp>
        <p:nvCxnSpPr>
          <p:cNvPr id="19" name="Straight Arrow Connector 18">
            <a:extLst>
              <a:ext uri="{FF2B5EF4-FFF2-40B4-BE49-F238E27FC236}">
                <a16:creationId xmlns:a16="http://schemas.microsoft.com/office/drawing/2014/main" id="{80BADB46-9160-4F6B-8D53-C0D52F2172A6}"/>
              </a:ext>
            </a:extLst>
          </p:cNvPr>
          <p:cNvCxnSpPr>
            <a:cxnSpLocks/>
            <a:stCxn id="17" idx="0"/>
          </p:cNvCxnSpPr>
          <p:nvPr/>
        </p:nvCxnSpPr>
        <p:spPr>
          <a:xfrm flipV="1">
            <a:off x="3741311" y="3771506"/>
            <a:ext cx="534345" cy="10985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DF5EF2B9-23C3-465F-A0D6-5287FFBA3F81}"/>
              </a:ext>
            </a:extLst>
          </p:cNvPr>
          <p:cNvCxnSpPr>
            <a:cxnSpLocks/>
            <a:stCxn id="17" idx="0"/>
          </p:cNvCxnSpPr>
          <p:nvPr/>
        </p:nvCxnSpPr>
        <p:spPr>
          <a:xfrm flipV="1">
            <a:off x="3741311" y="3817764"/>
            <a:ext cx="1196324" cy="10523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74020663-0F7A-4C19-9F88-B8B12C2BB8D9}"/>
              </a:ext>
            </a:extLst>
          </p:cNvPr>
          <p:cNvSpPr txBox="1"/>
          <p:nvPr/>
        </p:nvSpPr>
        <p:spPr>
          <a:xfrm>
            <a:off x="3319124" y="4870096"/>
            <a:ext cx="844373" cy="461665"/>
          </a:xfrm>
          <a:prstGeom prst="rect">
            <a:avLst/>
          </a:prstGeom>
          <a:noFill/>
          <a:ln>
            <a:solidFill>
              <a:srgbClr val="FF0000"/>
            </a:solidFill>
          </a:ln>
        </p:spPr>
        <p:txBody>
          <a:bodyPr wrap="square" rtlCol="0">
            <a:spAutoFit/>
          </a:bodyPr>
          <a:lstStyle/>
          <a:p>
            <a:r>
              <a:rPr lang="en-US" dirty="0"/>
              <a:t>FAV</a:t>
            </a:r>
          </a:p>
        </p:txBody>
      </p:sp>
      <p:sp>
        <p:nvSpPr>
          <p:cNvPr id="8" name="Content Placeholder 2">
            <a:extLst>
              <a:ext uri="{FF2B5EF4-FFF2-40B4-BE49-F238E27FC236}">
                <a16:creationId xmlns:a16="http://schemas.microsoft.com/office/drawing/2014/main" id="{D0A117AF-6A2F-5F49-EFE5-48422F5ED229}"/>
              </a:ext>
            </a:extLst>
          </p:cNvPr>
          <p:cNvSpPr>
            <a:spLocks noGrp="1"/>
          </p:cNvSpPr>
          <p:nvPr>
            <p:ph idx="1"/>
          </p:nvPr>
        </p:nvSpPr>
        <p:spPr>
          <a:xfrm>
            <a:off x="304805" y="899318"/>
            <a:ext cx="10902887" cy="5059363"/>
          </a:xfrm>
        </p:spPr>
        <p:txBody>
          <a:bodyPr/>
          <a:lstStyle/>
          <a:p>
            <a:pPr marL="0" indent="0">
              <a:buNone/>
            </a:pPr>
            <a:r>
              <a:rPr lang="en-US" dirty="0"/>
              <a:t>We have initial understanding of transition interface but need additional details on design and interface of systems such as</a:t>
            </a:r>
          </a:p>
          <a:p>
            <a:pPr lvl="1"/>
            <a:r>
              <a:rPr lang="en-US" sz="2400" dirty="0"/>
              <a:t>Downstream of CMs design and integration</a:t>
            </a:r>
          </a:p>
          <a:p>
            <a:pPr lvl="1"/>
            <a:r>
              <a:rPr lang="en-US" sz="2400" dirty="0"/>
              <a:t>RF Separators Interface</a:t>
            </a:r>
          </a:p>
          <a:p>
            <a:pPr lvl="1"/>
            <a:endParaRPr lang="en-US" sz="2400" dirty="0"/>
          </a:p>
          <a:p>
            <a:pPr marL="376757" lvl="1" indent="0">
              <a:spcBef>
                <a:spcPts val="600"/>
              </a:spcBef>
              <a:spcAft>
                <a:spcPts val="600"/>
              </a:spcAft>
              <a:buNone/>
            </a:pPr>
            <a:endParaRPr lang="en-US" sz="2533" dirty="0"/>
          </a:p>
          <a:p>
            <a:pPr lvl="2">
              <a:spcBef>
                <a:spcPts val="600"/>
              </a:spcBef>
              <a:spcAft>
                <a:spcPts val="600"/>
              </a:spcAft>
            </a:pPr>
            <a:endParaRPr lang="en-US" sz="1800" dirty="0"/>
          </a:p>
          <a:p>
            <a:pPr lvl="1">
              <a:spcBef>
                <a:spcPts val="600"/>
              </a:spcBef>
              <a:spcAft>
                <a:spcPts val="600"/>
              </a:spcAft>
            </a:pPr>
            <a:endParaRPr lang="en-US" sz="2000" dirty="0"/>
          </a:p>
          <a:p>
            <a:pPr marL="376757" lvl="1" indent="0">
              <a:spcBef>
                <a:spcPts val="0"/>
              </a:spcBef>
              <a:spcAft>
                <a:spcPts val="0"/>
              </a:spcAft>
              <a:buNone/>
            </a:pPr>
            <a:endParaRPr lang="en-US" sz="2400" dirty="0"/>
          </a:p>
          <a:p>
            <a:pPr lvl="1">
              <a:spcBef>
                <a:spcPts val="0"/>
              </a:spcBef>
              <a:spcAft>
                <a:spcPts val="0"/>
              </a:spcAft>
            </a:pPr>
            <a:endParaRPr lang="en-US" sz="2400" dirty="0"/>
          </a:p>
          <a:p>
            <a:pPr lvl="1">
              <a:spcBef>
                <a:spcPts val="0"/>
              </a:spcBef>
              <a:spcAft>
                <a:spcPts val="0"/>
              </a:spcAft>
            </a:pPr>
            <a:endParaRPr lang="en-US" sz="2400" dirty="0"/>
          </a:p>
          <a:p>
            <a:pPr>
              <a:lnSpc>
                <a:spcPts val="1000"/>
              </a:lnSpc>
              <a:spcBef>
                <a:spcPts val="600"/>
              </a:spcBef>
              <a:spcAft>
                <a:spcPts val="600"/>
              </a:spcAft>
            </a:pPr>
            <a:endParaRPr lang="en-US" dirty="0"/>
          </a:p>
        </p:txBody>
      </p:sp>
    </p:spTree>
    <p:extLst>
      <p:ext uri="{BB962C8B-B14F-4D97-AF65-F5344CB8AC3E}">
        <p14:creationId xmlns:p14="http://schemas.microsoft.com/office/powerpoint/2010/main" val="723662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F99CDD-FDDB-46C4-A4D0-4525638090C1}"/>
              </a:ext>
            </a:extLst>
          </p:cNvPr>
          <p:cNvSpPr>
            <a:spLocks noGrp="1"/>
          </p:cNvSpPr>
          <p:nvPr>
            <p:ph idx="1"/>
          </p:nvPr>
        </p:nvSpPr>
        <p:spPr/>
        <p:txBody>
          <a:bodyPr/>
          <a:lstStyle/>
          <a:p>
            <a:r>
              <a:rPr lang="en-US" dirty="0"/>
              <a:t>Vacuum systems has worked with Magnets WBS to define magnets vacuum chambers materials and surface finish requirements</a:t>
            </a:r>
          </a:p>
          <a:p>
            <a:r>
              <a:rPr lang="en-US" dirty="0"/>
              <a:t>BTL magnets define beampipe size and shape</a:t>
            </a:r>
          </a:p>
          <a:p>
            <a:r>
              <a:rPr lang="en-US" dirty="0"/>
              <a:t>Working with Margents WBS as magnets designs advance, especially switcher magnets</a:t>
            </a:r>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BD4F6D10-910C-42E1-B209-084A8496C672}"/>
              </a:ext>
            </a:extLst>
          </p:cNvPr>
          <p:cNvSpPr>
            <a:spLocks noGrp="1"/>
          </p:cNvSpPr>
          <p:nvPr>
            <p:ph type="title"/>
          </p:nvPr>
        </p:nvSpPr>
        <p:spPr/>
        <p:txBody>
          <a:bodyPr/>
          <a:lstStyle/>
          <a:p>
            <a:r>
              <a:rPr lang="en-US" dirty="0"/>
              <a:t>BTL Magnets Interface</a:t>
            </a:r>
          </a:p>
        </p:txBody>
      </p:sp>
      <p:sp>
        <p:nvSpPr>
          <p:cNvPr id="4" name="Date Placeholder 3">
            <a:extLst>
              <a:ext uri="{FF2B5EF4-FFF2-40B4-BE49-F238E27FC236}">
                <a16:creationId xmlns:a16="http://schemas.microsoft.com/office/drawing/2014/main" id="{59040C52-D8E9-4641-8981-3AD46AEDD280}"/>
              </a:ext>
            </a:extLst>
          </p:cNvPr>
          <p:cNvSpPr>
            <a:spLocks noGrp="1"/>
          </p:cNvSpPr>
          <p:nvPr>
            <p:ph type="dt" sz="half" idx="10"/>
          </p:nvPr>
        </p:nvSpPr>
        <p:spPr/>
        <p:txBody>
          <a:bodyPr/>
          <a:lstStyle/>
          <a:p>
            <a:pPr>
              <a:defRPr/>
            </a:pPr>
            <a:r>
              <a:rPr lang="en-US"/>
              <a:t>1 Dec 2022</a:t>
            </a:r>
            <a:endParaRPr lang="en-US" dirty="0"/>
          </a:p>
        </p:txBody>
      </p:sp>
      <p:sp>
        <p:nvSpPr>
          <p:cNvPr id="5" name="Footer Placeholder 4">
            <a:extLst>
              <a:ext uri="{FF2B5EF4-FFF2-40B4-BE49-F238E27FC236}">
                <a16:creationId xmlns:a16="http://schemas.microsoft.com/office/drawing/2014/main" id="{8B3E5B61-1F1B-43CB-A3B7-147E79F1A617}"/>
              </a:ext>
            </a:extLst>
          </p:cNvPr>
          <p:cNvSpPr>
            <a:spLocks noGrp="1"/>
          </p:cNvSpPr>
          <p:nvPr>
            <p:ph type="ftr" sz="quarter" idx="11"/>
          </p:nvPr>
        </p:nvSpPr>
        <p:spPr/>
        <p:txBody>
          <a:bodyPr/>
          <a:lstStyle/>
          <a:p>
            <a:pPr>
              <a:defRPr/>
            </a:pPr>
            <a:r>
              <a:rPr lang="en-US"/>
              <a:t>R. Campos and A. Chen | PIP-II BTL Vacuum Systems | BTL Workshop</a:t>
            </a:r>
            <a:endParaRPr lang="en-US" b="1" dirty="0"/>
          </a:p>
        </p:txBody>
      </p:sp>
      <p:sp>
        <p:nvSpPr>
          <p:cNvPr id="6" name="Slide Number Placeholder 5">
            <a:extLst>
              <a:ext uri="{FF2B5EF4-FFF2-40B4-BE49-F238E27FC236}">
                <a16:creationId xmlns:a16="http://schemas.microsoft.com/office/drawing/2014/main" id="{5E98D671-223B-42E0-9FA9-C8A9A68CDFEB}"/>
              </a:ext>
            </a:extLst>
          </p:cNvPr>
          <p:cNvSpPr>
            <a:spLocks noGrp="1"/>
          </p:cNvSpPr>
          <p:nvPr>
            <p:ph type="sldNum" sz="quarter" idx="12"/>
          </p:nvPr>
        </p:nvSpPr>
        <p:spPr/>
        <p:txBody>
          <a:bodyPr/>
          <a:lstStyle/>
          <a:p>
            <a:pPr>
              <a:defRPr/>
            </a:pPr>
            <a:fld id="{148C009B-CB69-E04A-B9B3-34B26D69E9CF}" type="slidenum">
              <a:rPr lang="en-US" smtClean="0"/>
              <a:pPr>
                <a:defRPr/>
              </a:pPr>
              <a:t>11</a:t>
            </a:fld>
            <a:endParaRPr lang="en-US" dirty="0"/>
          </a:p>
        </p:txBody>
      </p:sp>
      <p:sp>
        <p:nvSpPr>
          <p:cNvPr id="7" name="TextBox 6">
            <a:extLst>
              <a:ext uri="{FF2B5EF4-FFF2-40B4-BE49-F238E27FC236}">
                <a16:creationId xmlns:a16="http://schemas.microsoft.com/office/drawing/2014/main" id="{439A4F7B-71BE-F573-442D-9367A805F5B6}"/>
              </a:ext>
            </a:extLst>
          </p:cNvPr>
          <p:cNvSpPr txBox="1"/>
          <p:nvPr/>
        </p:nvSpPr>
        <p:spPr>
          <a:xfrm>
            <a:off x="9801353" y="217964"/>
            <a:ext cx="1722289" cy="461665"/>
          </a:xfrm>
          <a:prstGeom prst="rect">
            <a:avLst/>
          </a:prstGeom>
          <a:solidFill>
            <a:schemeClr val="tx1"/>
          </a:solidFill>
        </p:spPr>
        <p:txBody>
          <a:bodyPr wrap="square" rtlCol="0">
            <a:spAutoFit/>
          </a:bodyPr>
          <a:lstStyle/>
          <a:p>
            <a:pPr algn="ctr"/>
            <a:r>
              <a:rPr lang="en-US" dirty="0">
                <a:solidFill>
                  <a:schemeClr val="bg1"/>
                </a:solidFill>
              </a:rPr>
              <a:t>Charge #1b</a:t>
            </a:r>
          </a:p>
        </p:txBody>
      </p:sp>
    </p:spTree>
    <p:extLst>
      <p:ext uri="{BB962C8B-B14F-4D97-AF65-F5344CB8AC3E}">
        <p14:creationId xmlns:p14="http://schemas.microsoft.com/office/powerpoint/2010/main" val="546196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7FFA1B-ECB6-E4E3-B431-B28C91266523}"/>
              </a:ext>
            </a:extLst>
          </p:cNvPr>
          <p:cNvSpPr>
            <a:spLocks noGrp="1"/>
          </p:cNvSpPr>
          <p:nvPr>
            <p:ph idx="1"/>
          </p:nvPr>
        </p:nvSpPr>
        <p:spPr/>
        <p:txBody>
          <a:bodyPr/>
          <a:lstStyle/>
          <a:p>
            <a:r>
              <a:rPr lang="en-US" dirty="0"/>
              <a:t>In general, we adapt the vacuum system spools to instrumentation physical interfaces (flange size)</a:t>
            </a:r>
          </a:p>
          <a:p>
            <a:r>
              <a:rPr lang="en-US" dirty="0"/>
              <a:t>In case there is space limitation, we need to work with instrumentation to see if ion pumps can be installed on wire scanners vacuum chambers</a:t>
            </a:r>
          </a:p>
        </p:txBody>
      </p:sp>
      <p:sp>
        <p:nvSpPr>
          <p:cNvPr id="3" name="Title 2">
            <a:extLst>
              <a:ext uri="{FF2B5EF4-FFF2-40B4-BE49-F238E27FC236}">
                <a16:creationId xmlns:a16="http://schemas.microsoft.com/office/drawing/2014/main" id="{86F82566-70FA-62B5-380C-C5B43BFFFCF6}"/>
              </a:ext>
            </a:extLst>
          </p:cNvPr>
          <p:cNvSpPr>
            <a:spLocks noGrp="1"/>
          </p:cNvSpPr>
          <p:nvPr>
            <p:ph type="title"/>
          </p:nvPr>
        </p:nvSpPr>
        <p:spPr/>
        <p:txBody>
          <a:bodyPr/>
          <a:lstStyle/>
          <a:p>
            <a:r>
              <a:rPr lang="en-US" dirty="0"/>
              <a:t>Beam Instrumentation Interface</a:t>
            </a:r>
          </a:p>
        </p:txBody>
      </p:sp>
      <p:sp>
        <p:nvSpPr>
          <p:cNvPr id="4" name="Date Placeholder 3">
            <a:extLst>
              <a:ext uri="{FF2B5EF4-FFF2-40B4-BE49-F238E27FC236}">
                <a16:creationId xmlns:a16="http://schemas.microsoft.com/office/drawing/2014/main" id="{3112E8DC-A3CB-47EB-F814-80BA891D8483}"/>
              </a:ext>
            </a:extLst>
          </p:cNvPr>
          <p:cNvSpPr>
            <a:spLocks noGrp="1"/>
          </p:cNvSpPr>
          <p:nvPr>
            <p:ph type="dt" sz="half" idx="10"/>
          </p:nvPr>
        </p:nvSpPr>
        <p:spPr/>
        <p:txBody>
          <a:bodyPr/>
          <a:lstStyle/>
          <a:p>
            <a:pPr>
              <a:defRPr/>
            </a:pPr>
            <a:r>
              <a:rPr lang="en-US"/>
              <a:t>1 Dec 2022</a:t>
            </a:r>
            <a:endParaRPr lang="en-US" dirty="0"/>
          </a:p>
        </p:txBody>
      </p:sp>
      <p:sp>
        <p:nvSpPr>
          <p:cNvPr id="5" name="Footer Placeholder 4">
            <a:extLst>
              <a:ext uri="{FF2B5EF4-FFF2-40B4-BE49-F238E27FC236}">
                <a16:creationId xmlns:a16="http://schemas.microsoft.com/office/drawing/2014/main" id="{756600EB-434C-1D92-4E15-A0DA498CF6B8}"/>
              </a:ext>
            </a:extLst>
          </p:cNvPr>
          <p:cNvSpPr>
            <a:spLocks noGrp="1"/>
          </p:cNvSpPr>
          <p:nvPr>
            <p:ph type="ftr" sz="quarter" idx="11"/>
          </p:nvPr>
        </p:nvSpPr>
        <p:spPr/>
        <p:txBody>
          <a:bodyPr/>
          <a:lstStyle/>
          <a:p>
            <a:pPr>
              <a:defRPr/>
            </a:pPr>
            <a:r>
              <a:rPr lang="en-US"/>
              <a:t>R. Campos and A. Chen | PIP-II BTL Vacuum Systems | BTL Workshop</a:t>
            </a:r>
            <a:endParaRPr lang="en-US" b="1" dirty="0"/>
          </a:p>
        </p:txBody>
      </p:sp>
      <p:sp>
        <p:nvSpPr>
          <p:cNvPr id="6" name="Slide Number Placeholder 5">
            <a:extLst>
              <a:ext uri="{FF2B5EF4-FFF2-40B4-BE49-F238E27FC236}">
                <a16:creationId xmlns:a16="http://schemas.microsoft.com/office/drawing/2014/main" id="{878D604C-2832-96B1-EB65-3ECE8A5654EE}"/>
              </a:ext>
            </a:extLst>
          </p:cNvPr>
          <p:cNvSpPr>
            <a:spLocks noGrp="1"/>
          </p:cNvSpPr>
          <p:nvPr>
            <p:ph type="sldNum" sz="quarter" idx="12"/>
          </p:nvPr>
        </p:nvSpPr>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932537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FCD5C8-D85D-23F3-1981-FF653C238772}"/>
              </a:ext>
            </a:extLst>
          </p:cNvPr>
          <p:cNvSpPr>
            <a:spLocks noGrp="1"/>
          </p:cNvSpPr>
          <p:nvPr>
            <p:ph idx="1"/>
          </p:nvPr>
        </p:nvSpPr>
        <p:spPr/>
        <p:txBody>
          <a:bodyPr/>
          <a:lstStyle/>
          <a:p>
            <a:r>
              <a:rPr lang="en-US" dirty="0"/>
              <a:t>We are working closely with Collimators team </a:t>
            </a:r>
          </a:p>
          <a:p>
            <a:r>
              <a:rPr lang="en-US" dirty="0"/>
              <a:t>Pump capacity and location to be verified based on vacuum calculations and proximity to collimators vacuum chamber</a:t>
            </a:r>
          </a:p>
        </p:txBody>
      </p:sp>
      <p:sp>
        <p:nvSpPr>
          <p:cNvPr id="3" name="Title 2">
            <a:extLst>
              <a:ext uri="{FF2B5EF4-FFF2-40B4-BE49-F238E27FC236}">
                <a16:creationId xmlns:a16="http://schemas.microsoft.com/office/drawing/2014/main" id="{07908BC8-5602-5938-D610-AB6E19360CC6}"/>
              </a:ext>
            </a:extLst>
          </p:cNvPr>
          <p:cNvSpPr>
            <a:spLocks noGrp="1"/>
          </p:cNvSpPr>
          <p:nvPr>
            <p:ph type="title"/>
          </p:nvPr>
        </p:nvSpPr>
        <p:spPr/>
        <p:txBody>
          <a:bodyPr/>
          <a:lstStyle/>
          <a:p>
            <a:r>
              <a:rPr lang="en-US" dirty="0"/>
              <a:t>BTL Collimators Interface</a:t>
            </a:r>
          </a:p>
        </p:txBody>
      </p:sp>
      <p:sp>
        <p:nvSpPr>
          <p:cNvPr id="4" name="Date Placeholder 3">
            <a:extLst>
              <a:ext uri="{FF2B5EF4-FFF2-40B4-BE49-F238E27FC236}">
                <a16:creationId xmlns:a16="http://schemas.microsoft.com/office/drawing/2014/main" id="{3FE2279B-CD34-7386-D70C-FB500825ECBF}"/>
              </a:ext>
            </a:extLst>
          </p:cNvPr>
          <p:cNvSpPr>
            <a:spLocks noGrp="1"/>
          </p:cNvSpPr>
          <p:nvPr>
            <p:ph type="dt" sz="half" idx="10"/>
          </p:nvPr>
        </p:nvSpPr>
        <p:spPr/>
        <p:txBody>
          <a:bodyPr/>
          <a:lstStyle/>
          <a:p>
            <a:pPr>
              <a:defRPr/>
            </a:pPr>
            <a:r>
              <a:rPr lang="en-US"/>
              <a:t>1 Dec 2022</a:t>
            </a:r>
            <a:endParaRPr lang="en-US" dirty="0"/>
          </a:p>
        </p:txBody>
      </p:sp>
      <p:sp>
        <p:nvSpPr>
          <p:cNvPr id="5" name="Footer Placeholder 4">
            <a:extLst>
              <a:ext uri="{FF2B5EF4-FFF2-40B4-BE49-F238E27FC236}">
                <a16:creationId xmlns:a16="http://schemas.microsoft.com/office/drawing/2014/main" id="{AE56BCBE-5B24-A774-92E0-7FA6ED361ECB}"/>
              </a:ext>
            </a:extLst>
          </p:cNvPr>
          <p:cNvSpPr>
            <a:spLocks noGrp="1"/>
          </p:cNvSpPr>
          <p:nvPr>
            <p:ph type="ftr" sz="quarter" idx="11"/>
          </p:nvPr>
        </p:nvSpPr>
        <p:spPr/>
        <p:txBody>
          <a:bodyPr/>
          <a:lstStyle/>
          <a:p>
            <a:pPr>
              <a:defRPr/>
            </a:pPr>
            <a:r>
              <a:rPr lang="en-US"/>
              <a:t>R. Campos and A. Chen | PIP-II BTL Vacuum Systems | BTL Workshop</a:t>
            </a:r>
            <a:endParaRPr lang="en-US" b="1" dirty="0"/>
          </a:p>
        </p:txBody>
      </p:sp>
      <p:sp>
        <p:nvSpPr>
          <p:cNvPr id="6" name="Slide Number Placeholder 5">
            <a:extLst>
              <a:ext uri="{FF2B5EF4-FFF2-40B4-BE49-F238E27FC236}">
                <a16:creationId xmlns:a16="http://schemas.microsoft.com/office/drawing/2014/main" id="{83D17ADC-F7AB-138A-7F36-A3031B8742FB}"/>
              </a:ext>
            </a:extLst>
          </p:cNvPr>
          <p:cNvSpPr>
            <a:spLocks noGrp="1"/>
          </p:cNvSpPr>
          <p:nvPr>
            <p:ph type="sldNum" sz="quarter" idx="12"/>
          </p:nvPr>
        </p:nvSpPr>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2817857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25A57C-61D3-42E8-BE19-23DFCD5F4102}"/>
              </a:ext>
            </a:extLst>
          </p:cNvPr>
          <p:cNvSpPr>
            <a:spLocks noGrp="1"/>
          </p:cNvSpPr>
          <p:nvPr>
            <p:ph type="title"/>
          </p:nvPr>
        </p:nvSpPr>
        <p:spPr/>
        <p:txBody>
          <a:bodyPr/>
          <a:lstStyle/>
          <a:p>
            <a:r>
              <a:rPr lang="en-US" dirty="0"/>
              <a:t>Booster Interface </a:t>
            </a:r>
          </a:p>
        </p:txBody>
      </p:sp>
      <p:sp>
        <p:nvSpPr>
          <p:cNvPr id="4" name="Date Placeholder 3">
            <a:extLst>
              <a:ext uri="{FF2B5EF4-FFF2-40B4-BE49-F238E27FC236}">
                <a16:creationId xmlns:a16="http://schemas.microsoft.com/office/drawing/2014/main" id="{1813AFBF-96D9-4896-8201-51E904B57F7E}"/>
              </a:ext>
            </a:extLst>
          </p:cNvPr>
          <p:cNvSpPr>
            <a:spLocks noGrp="1"/>
          </p:cNvSpPr>
          <p:nvPr>
            <p:ph type="dt" sz="half" idx="10"/>
          </p:nvPr>
        </p:nvSpPr>
        <p:spPr/>
        <p:txBody>
          <a:bodyPr/>
          <a:lstStyle/>
          <a:p>
            <a:pPr>
              <a:defRPr/>
            </a:pPr>
            <a:r>
              <a:rPr lang="en-US"/>
              <a:t>1 Dec 2022</a:t>
            </a:r>
            <a:endParaRPr lang="en-US" dirty="0"/>
          </a:p>
        </p:txBody>
      </p:sp>
      <p:sp>
        <p:nvSpPr>
          <p:cNvPr id="5" name="Footer Placeholder 4">
            <a:extLst>
              <a:ext uri="{FF2B5EF4-FFF2-40B4-BE49-F238E27FC236}">
                <a16:creationId xmlns:a16="http://schemas.microsoft.com/office/drawing/2014/main" id="{640579CF-F78D-4C4D-A8DB-4B4EA482975F}"/>
              </a:ext>
            </a:extLst>
          </p:cNvPr>
          <p:cNvSpPr>
            <a:spLocks noGrp="1"/>
          </p:cNvSpPr>
          <p:nvPr>
            <p:ph type="ftr" sz="quarter" idx="11"/>
          </p:nvPr>
        </p:nvSpPr>
        <p:spPr/>
        <p:txBody>
          <a:bodyPr/>
          <a:lstStyle/>
          <a:p>
            <a:pPr>
              <a:defRPr/>
            </a:pPr>
            <a:r>
              <a:rPr lang="en-US"/>
              <a:t>R. Campos and A. Chen | PIP-II BTL Vacuum Systems | BTL Workshop</a:t>
            </a:r>
            <a:endParaRPr lang="en-US" b="1" dirty="0"/>
          </a:p>
        </p:txBody>
      </p:sp>
      <p:sp>
        <p:nvSpPr>
          <p:cNvPr id="6" name="Slide Number Placeholder 5">
            <a:extLst>
              <a:ext uri="{FF2B5EF4-FFF2-40B4-BE49-F238E27FC236}">
                <a16:creationId xmlns:a16="http://schemas.microsoft.com/office/drawing/2014/main" id="{05F5E9B4-9DA5-4AC1-9327-9246F2CE1EE5}"/>
              </a:ext>
            </a:extLst>
          </p:cNvPr>
          <p:cNvSpPr>
            <a:spLocks noGrp="1"/>
          </p:cNvSpPr>
          <p:nvPr>
            <p:ph type="sldNum" sz="quarter" idx="12"/>
          </p:nvPr>
        </p:nvSpPr>
        <p:spPr/>
        <p:txBody>
          <a:bodyPr/>
          <a:lstStyle/>
          <a:p>
            <a:pPr>
              <a:defRPr/>
            </a:pPr>
            <a:fld id="{148C009B-CB69-E04A-B9B3-34B26D69E9CF}" type="slidenum">
              <a:rPr lang="en-US" smtClean="0"/>
              <a:pPr>
                <a:defRPr/>
              </a:pPr>
              <a:t>14</a:t>
            </a:fld>
            <a:endParaRPr lang="en-US" dirty="0"/>
          </a:p>
        </p:txBody>
      </p:sp>
      <p:pic>
        <p:nvPicPr>
          <p:cNvPr id="1026" name="Picture 2">
            <a:extLst>
              <a:ext uri="{FF2B5EF4-FFF2-40B4-BE49-F238E27FC236}">
                <a16:creationId xmlns:a16="http://schemas.microsoft.com/office/drawing/2014/main" id="{BE147379-9FF6-456C-8F73-47C82924DF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87373" y="3232805"/>
            <a:ext cx="3283827" cy="298179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a:extLst>
              <a:ext uri="{FF2B5EF4-FFF2-40B4-BE49-F238E27FC236}">
                <a16:creationId xmlns:a16="http://schemas.microsoft.com/office/drawing/2014/main" id="{8B1B3AB6-ED48-4A22-B0CB-910E78016727}"/>
              </a:ext>
            </a:extLst>
          </p:cNvPr>
          <p:cNvSpPr txBox="1">
            <a:spLocks/>
          </p:cNvSpPr>
          <p:nvPr/>
        </p:nvSpPr>
        <p:spPr>
          <a:xfrm>
            <a:off x="304801" y="758469"/>
            <a:ext cx="10877550" cy="4280256"/>
          </a:xfrm>
          <a:prstGeom prst="rect">
            <a:avLst/>
          </a:prstGeom>
        </p:spPr>
        <p:txBody>
          <a:bodyPr lIns="0" tIns="0" rIns="0" bIns="0"/>
          <a:lstStyle>
            <a:lvl1pPr marL="306910" indent="-306910" algn="l" defTabSz="609585"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683667" indent="-306910" algn="l" defTabSz="609585" rtl="0" eaLnBrk="1" fontAlgn="base" hangingPunct="1">
              <a:spcBef>
                <a:spcPct val="20000"/>
              </a:spcBef>
              <a:spcAft>
                <a:spcPct val="0"/>
              </a:spcAft>
              <a:buFont typeface="Arial" charset="0"/>
              <a:buChar char="–"/>
              <a:defRPr sz="2133" kern="1200">
                <a:solidFill>
                  <a:srgbClr val="505050"/>
                </a:solidFill>
                <a:latin typeface="Helvetica"/>
                <a:ea typeface="ＭＳ Ｐゴシック" charset="0"/>
                <a:cs typeface="ＭＳ Ｐゴシック" charset="0"/>
              </a:defRPr>
            </a:lvl2pPr>
            <a:lvl3pPr marL="1071007" indent="-306910" algn="l" defTabSz="609585"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447764" indent="-304792" algn="l" defTabSz="609585" rtl="0" eaLnBrk="1" fontAlgn="base" hangingPunct="1">
              <a:spcBef>
                <a:spcPct val="20000"/>
              </a:spcBef>
              <a:spcAft>
                <a:spcPct val="0"/>
              </a:spcAft>
              <a:buFont typeface="Arial" charset="0"/>
              <a:buChar char="–"/>
              <a:defRPr sz="1867" kern="1200">
                <a:solidFill>
                  <a:srgbClr val="505050"/>
                </a:solidFill>
                <a:latin typeface="Helvetica"/>
                <a:ea typeface="ＭＳ Ｐゴシック" charset="0"/>
                <a:cs typeface="ＭＳ Ｐゴシック" charset="0"/>
              </a:defRPr>
            </a:lvl4pPr>
            <a:lvl5pPr marL="1826638" indent="-306910" algn="l" defTabSz="609585" rtl="0" eaLnBrk="1" fontAlgn="base" hangingPunct="1">
              <a:spcBef>
                <a:spcPct val="20000"/>
              </a:spcBef>
              <a:spcAft>
                <a:spcPct val="0"/>
              </a:spcAft>
              <a:buFont typeface="Arial"/>
              <a:buChar char="•"/>
              <a:defRPr sz="1867" kern="1200">
                <a:solidFill>
                  <a:srgbClr val="505050"/>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dirty="0"/>
              <a:t>Vacuum interfaces with Booster Injection:</a:t>
            </a:r>
          </a:p>
          <a:p>
            <a:pPr lvl="1"/>
            <a:r>
              <a:rPr lang="en-US" dirty="0"/>
              <a:t>BTL vacuum connection with Booster injection to use Booster-style flanges</a:t>
            </a:r>
          </a:p>
          <a:p>
            <a:pPr lvl="1"/>
            <a:r>
              <a:rPr lang="en-US" dirty="0"/>
              <a:t>Ion pumps capacity is 600 L/sec (same as Booster) and quantity is 2 or 3 (depending on outgassing)</a:t>
            </a:r>
          </a:p>
          <a:p>
            <a:pPr lvl="2"/>
            <a:r>
              <a:rPr lang="en-US" dirty="0"/>
              <a:t>We are working with booster injection team to verify outgassing increase due to increased temperature or beam loss</a:t>
            </a:r>
          </a:p>
          <a:p>
            <a:pPr lvl="1"/>
            <a:endParaRPr lang="en-US" dirty="0"/>
          </a:p>
        </p:txBody>
      </p:sp>
      <p:pic>
        <p:nvPicPr>
          <p:cNvPr id="10" name="Picture 9" descr="Diagram, box and whisker chart&#10;&#10;Description automatically generated">
            <a:extLst>
              <a:ext uri="{FF2B5EF4-FFF2-40B4-BE49-F238E27FC236}">
                <a16:creationId xmlns:a16="http://schemas.microsoft.com/office/drawing/2014/main" id="{0A5457C0-8D9B-F9FA-FEEA-F92073F2E89B}"/>
              </a:ext>
            </a:extLst>
          </p:cNvPr>
          <p:cNvPicPr>
            <a:picLocks noChangeAspect="1"/>
          </p:cNvPicPr>
          <p:nvPr/>
        </p:nvPicPr>
        <p:blipFill>
          <a:blip r:embed="rId3"/>
          <a:stretch>
            <a:fillRect/>
          </a:stretch>
        </p:blipFill>
        <p:spPr>
          <a:xfrm>
            <a:off x="662922" y="3099179"/>
            <a:ext cx="6216316" cy="3069306"/>
          </a:xfrm>
          <a:prstGeom prst="rect">
            <a:avLst/>
          </a:prstGeom>
        </p:spPr>
      </p:pic>
      <p:sp>
        <p:nvSpPr>
          <p:cNvPr id="11" name="Content Placeholder 1">
            <a:extLst>
              <a:ext uri="{FF2B5EF4-FFF2-40B4-BE49-F238E27FC236}">
                <a16:creationId xmlns:a16="http://schemas.microsoft.com/office/drawing/2014/main" id="{3FCFF2FC-BC5C-273E-1A60-C8F4D2C3E264}"/>
              </a:ext>
            </a:extLst>
          </p:cNvPr>
          <p:cNvSpPr txBox="1">
            <a:spLocks/>
          </p:cNvSpPr>
          <p:nvPr/>
        </p:nvSpPr>
        <p:spPr>
          <a:xfrm>
            <a:off x="702713" y="3171737"/>
            <a:ext cx="4066279" cy="368845"/>
          </a:xfrm>
          <a:prstGeom prst="rect">
            <a:avLst/>
          </a:prstGeom>
        </p:spPr>
        <p:txBody>
          <a:bodyPr lIns="0" tIns="0" rIns="0" bIns="0"/>
          <a:lstStyle>
            <a:lvl1pPr marL="306910" indent="-306910" algn="l" defTabSz="609585"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683667" indent="-306910" algn="l" defTabSz="609585" rtl="0" eaLnBrk="1" fontAlgn="base" hangingPunct="1">
              <a:spcBef>
                <a:spcPct val="20000"/>
              </a:spcBef>
              <a:spcAft>
                <a:spcPct val="0"/>
              </a:spcAft>
              <a:buFont typeface="Arial" charset="0"/>
              <a:buChar char="–"/>
              <a:defRPr sz="2133" kern="1200">
                <a:solidFill>
                  <a:srgbClr val="505050"/>
                </a:solidFill>
                <a:latin typeface="Helvetica"/>
                <a:ea typeface="ＭＳ Ｐゴシック" charset="0"/>
                <a:cs typeface="ＭＳ Ｐゴシック" charset="0"/>
              </a:defRPr>
            </a:lvl2pPr>
            <a:lvl3pPr marL="1071007" indent="-306910" algn="l" defTabSz="609585"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447764" indent="-304792" algn="l" defTabSz="609585" rtl="0" eaLnBrk="1" fontAlgn="base" hangingPunct="1">
              <a:spcBef>
                <a:spcPct val="20000"/>
              </a:spcBef>
              <a:spcAft>
                <a:spcPct val="0"/>
              </a:spcAft>
              <a:buFont typeface="Arial" charset="0"/>
              <a:buChar char="–"/>
              <a:defRPr sz="1867" kern="1200">
                <a:solidFill>
                  <a:srgbClr val="505050"/>
                </a:solidFill>
                <a:latin typeface="Helvetica"/>
                <a:ea typeface="ＭＳ Ｐゴシック" charset="0"/>
                <a:cs typeface="ＭＳ Ｐゴシック" charset="0"/>
              </a:defRPr>
            </a:lvl4pPr>
            <a:lvl5pPr marL="1826638" indent="-306910" algn="l" defTabSz="609585" rtl="0" eaLnBrk="1" fontAlgn="base" hangingPunct="1">
              <a:spcBef>
                <a:spcPct val="20000"/>
              </a:spcBef>
              <a:spcAft>
                <a:spcPct val="0"/>
              </a:spcAft>
              <a:buFont typeface="Arial"/>
              <a:buChar char="•"/>
              <a:defRPr sz="1867" kern="1200">
                <a:solidFill>
                  <a:srgbClr val="505050"/>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400" i="1" dirty="0"/>
              <a:t>Vacuum interface with Booster:</a:t>
            </a:r>
          </a:p>
          <a:p>
            <a:endParaRPr lang="en-US" sz="1400" i="1" dirty="0"/>
          </a:p>
        </p:txBody>
      </p:sp>
      <p:sp>
        <p:nvSpPr>
          <p:cNvPr id="2" name="TextBox 1">
            <a:extLst>
              <a:ext uri="{FF2B5EF4-FFF2-40B4-BE49-F238E27FC236}">
                <a16:creationId xmlns:a16="http://schemas.microsoft.com/office/drawing/2014/main" id="{7B0D92FC-6664-E372-7EF2-94DFBA2FF5BF}"/>
              </a:ext>
            </a:extLst>
          </p:cNvPr>
          <p:cNvSpPr txBox="1"/>
          <p:nvPr/>
        </p:nvSpPr>
        <p:spPr>
          <a:xfrm>
            <a:off x="702713" y="6114305"/>
            <a:ext cx="3838551" cy="307777"/>
          </a:xfrm>
          <a:prstGeom prst="rect">
            <a:avLst/>
          </a:prstGeom>
          <a:noFill/>
          <a:ln>
            <a:solidFill>
              <a:schemeClr val="tx2"/>
            </a:solidFill>
          </a:ln>
        </p:spPr>
        <p:txBody>
          <a:bodyPr wrap="none" rtlCol="0">
            <a:spAutoFit/>
          </a:bodyPr>
          <a:lstStyle/>
          <a:p>
            <a:r>
              <a:rPr lang="en-US" sz="1400" dirty="0"/>
              <a:t>Gate valve will separate BTL from Booster Vacuum</a:t>
            </a:r>
            <a:endParaRPr lang="en-US" sz="1400" b="1" dirty="0"/>
          </a:p>
        </p:txBody>
      </p:sp>
      <p:cxnSp>
        <p:nvCxnSpPr>
          <p:cNvPr id="12" name="Straight Arrow Connector 11">
            <a:extLst>
              <a:ext uri="{FF2B5EF4-FFF2-40B4-BE49-F238E27FC236}">
                <a16:creationId xmlns:a16="http://schemas.microsoft.com/office/drawing/2014/main" id="{7101441B-3789-E385-C3E8-E6F56AA29A4F}"/>
              </a:ext>
            </a:extLst>
          </p:cNvPr>
          <p:cNvCxnSpPr>
            <a:cxnSpLocks/>
          </p:cNvCxnSpPr>
          <p:nvPr/>
        </p:nvCxnSpPr>
        <p:spPr>
          <a:xfrm flipV="1">
            <a:off x="1096524" y="4247317"/>
            <a:ext cx="703093" cy="1880503"/>
          </a:xfrm>
          <a:prstGeom prst="straightConnector1">
            <a:avLst/>
          </a:prstGeom>
          <a:ln w="9525">
            <a:solidFill>
              <a:schemeClr val="tx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241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CB9498-7286-451B-A4BA-81A5F44F6E4B}"/>
              </a:ext>
            </a:extLst>
          </p:cNvPr>
          <p:cNvSpPr>
            <a:spLocks noGrp="1"/>
          </p:cNvSpPr>
          <p:nvPr>
            <p:ph idx="1"/>
          </p:nvPr>
        </p:nvSpPr>
        <p:spPr/>
        <p:txBody>
          <a:bodyPr/>
          <a:lstStyle/>
          <a:p>
            <a:pPr marL="0" indent="0">
              <a:buNone/>
            </a:pPr>
            <a:r>
              <a:rPr lang="en-US" dirty="0"/>
              <a:t>Beam Absorber line basic interfaces identified. Interface details need to be defined:</a:t>
            </a:r>
          </a:p>
          <a:p>
            <a:r>
              <a:rPr lang="en-US" dirty="0"/>
              <a:t>Vacuum windows </a:t>
            </a:r>
          </a:p>
          <a:p>
            <a:pPr lvl="1"/>
            <a:r>
              <a:rPr lang="en-US" dirty="0"/>
              <a:t>Who is designing the window</a:t>
            </a:r>
          </a:p>
          <a:p>
            <a:pPr lvl="1"/>
            <a:r>
              <a:rPr lang="en-US" dirty="0"/>
              <a:t>Physical interfaces</a:t>
            </a:r>
          </a:p>
          <a:p>
            <a:pPr lvl="1"/>
            <a:r>
              <a:rPr lang="en-US" dirty="0"/>
              <a:t>Operating conditions</a:t>
            </a:r>
          </a:p>
          <a:p>
            <a:r>
              <a:rPr lang="en-US" dirty="0"/>
              <a:t>Beampipe</a:t>
            </a:r>
          </a:p>
          <a:p>
            <a:pPr lvl="1"/>
            <a:r>
              <a:rPr lang="en-US" dirty="0"/>
              <a:t>Size requirement, 2in diameter or a different size</a:t>
            </a:r>
          </a:p>
          <a:p>
            <a:endParaRPr lang="en-US" dirty="0"/>
          </a:p>
        </p:txBody>
      </p:sp>
      <p:sp>
        <p:nvSpPr>
          <p:cNvPr id="3" name="Title 2">
            <a:extLst>
              <a:ext uri="{FF2B5EF4-FFF2-40B4-BE49-F238E27FC236}">
                <a16:creationId xmlns:a16="http://schemas.microsoft.com/office/drawing/2014/main" id="{04242882-DE1C-44F2-804F-47A81B9AA0E2}"/>
              </a:ext>
            </a:extLst>
          </p:cNvPr>
          <p:cNvSpPr>
            <a:spLocks noGrp="1"/>
          </p:cNvSpPr>
          <p:nvPr>
            <p:ph type="title"/>
          </p:nvPr>
        </p:nvSpPr>
        <p:spPr/>
        <p:txBody>
          <a:bodyPr/>
          <a:lstStyle/>
          <a:p>
            <a:r>
              <a:rPr lang="en-US" dirty="0"/>
              <a:t>Beam Absorber Line</a:t>
            </a:r>
          </a:p>
        </p:txBody>
      </p:sp>
      <p:sp>
        <p:nvSpPr>
          <p:cNvPr id="4" name="Date Placeholder 3">
            <a:extLst>
              <a:ext uri="{FF2B5EF4-FFF2-40B4-BE49-F238E27FC236}">
                <a16:creationId xmlns:a16="http://schemas.microsoft.com/office/drawing/2014/main" id="{3598E34F-0B77-43AE-A178-0272503A0E33}"/>
              </a:ext>
            </a:extLst>
          </p:cNvPr>
          <p:cNvSpPr>
            <a:spLocks noGrp="1"/>
          </p:cNvSpPr>
          <p:nvPr>
            <p:ph type="dt" sz="half" idx="10"/>
          </p:nvPr>
        </p:nvSpPr>
        <p:spPr/>
        <p:txBody>
          <a:bodyPr/>
          <a:lstStyle/>
          <a:p>
            <a:pPr>
              <a:defRPr/>
            </a:pPr>
            <a:r>
              <a:rPr lang="en-US"/>
              <a:t>1 Dec 2022</a:t>
            </a:r>
            <a:endParaRPr lang="en-US" dirty="0"/>
          </a:p>
        </p:txBody>
      </p:sp>
      <p:sp>
        <p:nvSpPr>
          <p:cNvPr id="5" name="Footer Placeholder 4">
            <a:extLst>
              <a:ext uri="{FF2B5EF4-FFF2-40B4-BE49-F238E27FC236}">
                <a16:creationId xmlns:a16="http://schemas.microsoft.com/office/drawing/2014/main" id="{E12D73DB-EA44-4450-9B49-0E946CE77CA3}"/>
              </a:ext>
            </a:extLst>
          </p:cNvPr>
          <p:cNvSpPr>
            <a:spLocks noGrp="1"/>
          </p:cNvSpPr>
          <p:nvPr>
            <p:ph type="ftr" sz="quarter" idx="11"/>
          </p:nvPr>
        </p:nvSpPr>
        <p:spPr/>
        <p:txBody>
          <a:bodyPr/>
          <a:lstStyle/>
          <a:p>
            <a:pPr>
              <a:defRPr/>
            </a:pPr>
            <a:r>
              <a:rPr lang="en-US"/>
              <a:t>R. Campos and A. Chen | PIP-II BTL Vacuum Systems | BTL Workshop</a:t>
            </a:r>
            <a:endParaRPr lang="en-US" b="1" dirty="0"/>
          </a:p>
        </p:txBody>
      </p:sp>
      <p:sp>
        <p:nvSpPr>
          <p:cNvPr id="6" name="Slide Number Placeholder 5">
            <a:extLst>
              <a:ext uri="{FF2B5EF4-FFF2-40B4-BE49-F238E27FC236}">
                <a16:creationId xmlns:a16="http://schemas.microsoft.com/office/drawing/2014/main" id="{5C7572CE-C632-4703-9322-0F01CCC9672A}"/>
              </a:ext>
            </a:extLst>
          </p:cNvPr>
          <p:cNvSpPr>
            <a:spLocks noGrp="1"/>
          </p:cNvSpPr>
          <p:nvPr>
            <p:ph type="sldNum" sz="quarter" idx="12"/>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3301523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4F294B-7954-479A-AA93-6DC005DEDEF4}"/>
              </a:ext>
            </a:extLst>
          </p:cNvPr>
          <p:cNvSpPr>
            <a:spLocks noGrp="1"/>
          </p:cNvSpPr>
          <p:nvPr>
            <p:ph idx="1"/>
          </p:nvPr>
        </p:nvSpPr>
        <p:spPr/>
        <p:txBody>
          <a:bodyPr/>
          <a:lstStyle/>
          <a:p>
            <a:r>
              <a:rPr lang="en-US" dirty="0"/>
              <a:t>We need location of devices and relative distances for final design of vacuum systems</a:t>
            </a:r>
          </a:p>
          <a:p>
            <a:pPr lvl="1"/>
            <a:r>
              <a:rPr lang="en-US" sz="2200" dirty="0"/>
              <a:t>NTE envelopes and interface drawings, Integrated CAD models</a:t>
            </a:r>
          </a:p>
          <a:p>
            <a:r>
              <a:rPr lang="en-US" dirty="0"/>
              <a:t>We are a stakeholder for the integration of the 3D model and NTE envelopes but need to understand who will lead the integration efforts</a:t>
            </a:r>
          </a:p>
          <a:p>
            <a:r>
              <a:rPr lang="en-US" dirty="0"/>
              <a:t>Design interfaces that we’ll need to work out:</a:t>
            </a:r>
          </a:p>
          <a:p>
            <a:pPr lvl="1"/>
            <a:r>
              <a:rPr lang="en-US" sz="2200" dirty="0"/>
              <a:t>Interfaces with structural supports for ion pumps and beamtubes</a:t>
            </a:r>
          </a:p>
          <a:p>
            <a:pPr lvl="1"/>
            <a:r>
              <a:rPr lang="en-US" sz="2200" dirty="0"/>
              <a:t>Vacuum Joints and Interconnections - Vacuum will define magnet vacuum chambers connections to beamtubes based on experience and review with stakeholders</a:t>
            </a:r>
          </a:p>
          <a:p>
            <a:pPr lvl="1"/>
            <a:r>
              <a:rPr lang="en-US" sz="2200" dirty="0"/>
              <a:t>Hand-off and deliverables requirements (to address installation issues)</a:t>
            </a:r>
          </a:p>
          <a:p>
            <a:endParaRPr lang="en-US" dirty="0"/>
          </a:p>
        </p:txBody>
      </p:sp>
      <p:sp>
        <p:nvSpPr>
          <p:cNvPr id="3" name="Title 2">
            <a:extLst>
              <a:ext uri="{FF2B5EF4-FFF2-40B4-BE49-F238E27FC236}">
                <a16:creationId xmlns:a16="http://schemas.microsoft.com/office/drawing/2014/main" id="{2625A57C-61D3-42E8-BE19-23DFCD5F4102}"/>
              </a:ext>
            </a:extLst>
          </p:cNvPr>
          <p:cNvSpPr>
            <a:spLocks noGrp="1"/>
          </p:cNvSpPr>
          <p:nvPr>
            <p:ph type="title"/>
          </p:nvPr>
        </p:nvSpPr>
        <p:spPr/>
        <p:txBody>
          <a:bodyPr/>
          <a:lstStyle/>
          <a:p>
            <a:r>
              <a:rPr lang="en-US" dirty="0"/>
              <a:t>BTL/BAL Installation </a:t>
            </a:r>
          </a:p>
        </p:txBody>
      </p:sp>
      <p:sp>
        <p:nvSpPr>
          <p:cNvPr id="4" name="Date Placeholder 3">
            <a:extLst>
              <a:ext uri="{FF2B5EF4-FFF2-40B4-BE49-F238E27FC236}">
                <a16:creationId xmlns:a16="http://schemas.microsoft.com/office/drawing/2014/main" id="{1813AFBF-96D9-4896-8201-51E904B57F7E}"/>
              </a:ext>
            </a:extLst>
          </p:cNvPr>
          <p:cNvSpPr>
            <a:spLocks noGrp="1"/>
          </p:cNvSpPr>
          <p:nvPr>
            <p:ph type="dt" sz="half" idx="10"/>
          </p:nvPr>
        </p:nvSpPr>
        <p:spPr/>
        <p:txBody>
          <a:bodyPr/>
          <a:lstStyle/>
          <a:p>
            <a:pPr>
              <a:defRPr/>
            </a:pPr>
            <a:r>
              <a:rPr lang="en-US"/>
              <a:t>1 Dec 2022</a:t>
            </a:r>
            <a:endParaRPr lang="en-US" dirty="0"/>
          </a:p>
        </p:txBody>
      </p:sp>
      <p:sp>
        <p:nvSpPr>
          <p:cNvPr id="5" name="Footer Placeholder 4">
            <a:extLst>
              <a:ext uri="{FF2B5EF4-FFF2-40B4-BE49-F238E27FC236}">
                <a16:creationId xmlns:a16="http://schemas.microsoft.com/office/drawing/2014/main" id="{640579CF-F78D-4C4D-A8DB-4B4EA482975F}"/>
              </a:ext>
            </a:extLst>
          </p:cNvPr>
          <p:cNvSpPr>
            <a:spLocks noGrp="1"/>
          </p:cNvSpPr>
          <p:nvPr>
            <p:ph type="ftr" sz="quarter" idx="11"/>
          </p:nvPr>
        </p:nvSpPr>
        <p:spPr/>
        <p:txBody>
          <a:bodyPr/>
          <a:lstStyle/>
          <a:p>
            <a:pPr>
              <a:defRPr/>
            </a:pPr>
            <a:r>
              <a:rPr lang="en-US"/>
              <a:t>R. Campos and A. Chen | PIP-II BTL Vacuum Systems | BTL Workshop</a:t>
            </a:r>
            <a:endParaRPr lang="en-US" b="1" dirty="0"/>
          </a:p>
        </p:txBody>
      </p:sp>
      <p:sp>
        <p:nvSpPr>
          <p:cNvPr id="6" name="Slide Number Placeholder 5">
            <a:extLst>
              <a:ext uri="{FF2B5EF4-FFF2-40B4-BE49-F238E27FC236}">
                <a16:creationId xmlns:a16="http://schemas.microsoft.com/office/drawing/2014/main" id="{05F5E9B4-9DA5-4AC1-9327-9246F2CE1EE5}"/>
              </a:ext>
            </a:extLst>
          </p:cNvPr>
          <p:cNvSpPr>
            <a:spLocks noGrp="1"/>
          </p:cNvSpPr>
          <p:nvPr>
            <p:ph type="sldNum" sz="quarter" idx="12"/>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3583114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20FD14-9455-6E84-DD1E-C2AD5CABC912}"/>
              </a:ext>
            </a:extLst>
          </p:cNvPr>
          <p:cNvSpPr>
            <a:spLocks noGrp="1"/>
          </p:cNvSpPr>
          <p:nvPr>
            <p:ph idx="1"/>
          </p:nvPr>
        </p:nvSpPr>
        <p:spPr/>
        <p:txBody>
          <a:bodyPr/>
          <a:lstStyle/>
          <a:p>
            <a:pPr lvl="1"/>
            <a:r>
              <a:rPr lang="en-US" sz="2400" dirty="0"/>
              <a:t>Continue working with stakeholders to define interfaces with Vacuum</a:t>
            </a:r>
          </a:p>
          <a:p>
            <a:pPr lvl="1"/>
            <a:r>
              <a:rPr lang="en-US" sz="2400" dirty="0"/>
              <a:t>Verification of vacuum loads and pump capacity: </a:t>
            </a:r>
          </a:p>
          <a:p>
            <a:pPr lvl="2"/>
            <a:r>
              <a:rPr lang="en-US" sz="2400" dirty="0"/>
              <a:t>Booster ORBUMP magnets outgassing</a:t>
            </a:r>
          </a:p>
          <a:p>
            <a:pPr lvl="2"/>
            <a:r>
              <a:rPr lang="en-US" sz="2400" dirty="0"/>
              <a:t>BTL collimators vacuum calculations based on pump distances</a:t>
            </a:r>
          </a:p>
          <a:p>
            <a:pPr lvl="2"/>
            <a:r>
              <a:rPr lang="en-US" sz="2400" dirty="0"/>
              <a:t>BTL magnets vacuum chambers QC</a:t>
            </a:r>
          </a:p>
          <a:p>
            <a:pPr lvl="1"/>
            <a:r>
              <a:rPr lang="en-US" sz="2400" dirty="0"/>
              <a:t>Develop 3D CAD model of vacuum systems integrated with the Full CAD model  </a:t>
            </a:r>
          </a:p>
          <a:p>
            <a:pPr lvl="2"/>
            <a:r>
              <a:rPr lang="en-US" sz="2400" dirty="0"/>
              <a:t>Need CAD model designs of all devices and their position on beamline. Preliminary designs from interfacing systems will help vacuum get started with CAD model</a:t>
            </a:r>
          </a:p>
          <a:p>
            <a:pPr lvl="2"/>
            <a:r>
              <a:rPr lang="en-US" sz="2400" dirty="0"/>
              <a:t>Need interface drawings/NTE envelopes for final design of vacuum systems</a:t>
            </a:r>
          </a:p>
          <a:p>
            <a:pPr lvl="2"/>
            <a:endParaRPr lang="en-US" sz="2400" b="1" dirty="0"/>
          </a:p>
        </p:txBody>
      </p:sp>
      <p:sp>
        <p:nvSpPr>
          <p:cNvPr id="3" name="Title 2">
            <a:extLst>
              <a:ext uri="{FF2B5EF4-FFF2-40B4-BE49-F238E27FC236}">
                <a16:creationId xmlns:a16="http://schemas.microsoft.com/office/drawing/2014/main" id="{13D450AA-2420-97E3-AD89-E1F68A0B34E5}"/>
              </a:ext>
            </a:extLst>
          </p:cNvPr>
          <p:cNvSpPr>
            <a:spLocks noGrp="1"/>
          </p:cNvSpPr>
          <p:nvPr>
            <p:ph type="title"/>
          </p:nvPr>
        </p:nvSpPr>
        <p:spPr/>
        <p:txBody>
          <a:bodyPr/>
          <a:lstStyle/>
          <a:p>
            <a:r>
              <a:rPr lang="en-US" dirty="0"/>
              <a:t>Summary and Path Forward</a:t>
            </a:r>
          </a:p>
        </p:txBody>
      </p:sp>
      <p:sp>
        <p:nvSpPr>
          <p:cNvPr id="4" name="Date Placeholder 3">
            <a:extLst>
              <a:ext uri="{FF2B5EF4-FFF2-40B4-BE49-F238E27FC236}">
                <a16:creationId xmlns:a16="http://schemas.microsoft.com/office/drawing/2014/main" id="{31FD7E3F-043A-6BE8-7E6B-C05F5C439007}"/>
              </a:ext>
            </a:extLst>
          </p:cNvPr>
          <p:cNvSpPr>
            <a:spLocks noGrp="1"/>
          </p:cNvSpPr>
          <p:nvPr>
            <p:ph type="dt" sz="half" idx="10"/>
          </p:nvPr>
        </p:nvSpPr>
        <p:spPr/>
        <p:txBody>
          <a:bodyPr/>
          <a:lstStyle/>
          <a:p>
            <a:pPr>
              <a:defRPr/>
            </a:pPr>
            <a:r>
              <a:rPr lang="en-US"/>
              <a:t>1 Dec 2022</a:t>
            </a:r>
            <a:endParaRPr lang="en-US" dirty="0"/>
          </a:p>
        </p:txBody>
      </p:sp>
      <p:sp>
        <p:nvSpPr>
          <p:cNvPr id="5" name="Footer Placeholder 4">
            <a:extLst>
              <a:ext uri="{FF2B5EF4-FFF2-40B4-BE49-F238E27FC236}">
                <a16:creationId xmlns:a16="http://schemas.microsoft.com/office/drawing/2014/main" id="{1912972F-09B4-C5FA-9A94-6E82859341F2}"/>
              </a:ext>
            </a:extLst>
          </p:cNvPr>
          <p:cNvSpPr>
            <a:spLocks noGrp="1"/>
          </p:cNvSpPr>
          <p:nvPr>
            <p:ph type="ftr" sz="quarter" idx="11"/>
          </p:nvPr>
        </p:nvSpPr>
        <p:spPr/>
        <p:txBody>
          <a:bodyPr/>
          <a:lstStyle/>
          <a:p>
            <a:pPr>
              <a:defRPr/>
            </a:pPr>
            <a:r>
              <a:rPr lang="en-US"/>
              <a:t>R. Campos and A. Chen | PIP-II BTL Vacuum Systems | BTL Workshop</a:t>
            </a:r>
            <a:endParaRPr lang="en-US" b="1" dirty="0"/>
          </a:p>
        </p:txBody>
      </p:sp>
      <p:sp>
        <p:nvSpPr>
          <p:cNvPr id="6" name="Slide Number Placeholder 5">
            <a:extLst>
              <a:ext uri="{FF2B5EF4-FFF2-40B4-BE49-F238E27FC236}">
                <a16:creationId xmlns:a16="http://schemas.microsoft.com/office/drawing/2014/main" id="{7E473DA5-4493-F331-FE23-2027A136CC1E}"/>
              </a:ext>
            </a:extLst>
          </p:cNvPr>
          <p:cNvSpPr>
            <a:spLocks noGrp="1"/>
          </p:cNvSpPr>
          <p:nvPr>
            <p:ph type="sldNum" sz="quarter" idx="12"/>
          </p:nvPr>
        </p:nvSpPr>
        <p:spPr/>
        <p:txBody>
          <a:bodyPr/>
          <a:lstStyle/>
          <a:p>
            <a:pPr>
              <a:defRPr/>
            </a:pPr>
            <a:fld id="{148C009B-CB69-E04A-B9B3-34B26D69E9CF}" type="slidenum">
              <a:rPr lang="en-US" smtClean="0"/>
              <a:pPr>
                <a:defRPr/>
              </a:pPr>
              <a:t>17</a:t>
            </a:fld>
            <a:endParaRPr lang="en-US" dirty="0"/>
          </a:p>
        </p:txBody>
      </p:sp>
    </p:spTree>
    <p:extLst>
      <p:ext uri="{BB962C8B-B14F-4D97-AF65-F5344CB8AC3E}">
        <p14:creationId xmlns:p14="http://schemas.microsoft.com/office/powerpoint/2010/main" val="329534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A2CFE09-629F-0546-8738-02005EBA35F2}"/>
              </a:ext>
            </a:extLst>
          </p:cNvPr>
          <p:cNvSpPr>
            <a:spLocks noGrp="1"/>
          </p:cNvSpPr>
          <p:nvPr>
            <p:ph idx="1"/>
          </p:nvPr>
        </p:nvSpPr>
        <p:spPr>
          <a:xfrm>
            <a:off x="304805" y="899318"/>
            <a:ext cx="10902887" cy="5059363"/>
          </a:xfrm>
        </p:spPr>
        <p:txBody>
          <a:bodyPr/>
          <a:lstStyle/>
          <a:p>
            <a:pPr>
              <a:spcBef>
                <a:spcPts val="600"/>
              </a:spcBef>
              <a:spcAft>
                <a:spcPts val="600"/>
              </a:spcAft>
            </a:pPr>
            <a:r>
              <a:rPr lang="en-US" sz="2800" dirty="0"/>
              <a:t>Vacuum Systems Scope</a:t>
            </a:r>
          </a:p>
          <a:p>
            <a:pPr>
              <a:spcBef>
                <a:spcPts val="600"/>
              </a:spcBef>
              <a:spcAft>
                <a:spcPts val="600"/>
              </a:spcAft>
            </a:pPr>
            <a:r>
              <a:rPr lang="en-US" sz="2800" dirty="0"/>
              <a:t>Vacuum Systems Performance Requirements</a:t>
            </a:r>
          </a:p>
          <a:p>
            <a:pPr>
              <a:spcBef>
                <a:spcPts val="600"/>
              </a:spcBef>
              <a:spcAft>
                <a:spcPts val="600"/>
              </a:spcAft>
            </a:pPr>
            <a:r>
              <a:rPr lang="en-US" sz="2800" dirty="0"/>
              <a:t>Current BTL Vacuum Design Status</a:t>
            </a:r>
          </a:p>
          <a:p>
            <a:pPr>
              <a:spcBef>
                <a:spcPts val="600"/>
              </a:spcBef>
              <a:spcAft>
                <a:spcPts val="600"/>
              </a:spcAft>
            </a:pPr>
            <a:r>
              <a:rPr lang="en-US" sz="2800" dirty="0"/>
              <a:t>Vacuum System Interfaces </a:t>
            </a:r>
          </a:p>
          <a:p>
            <a:pPr>
              <a:spcBef>
                <a:spcPts val="600"/>
              </a:spcBef>
              <a:spcAft>
                <a:spcPts val="600"/>
              </a:spcAft>
            </a:pPr>
            <a:r>
              <a:rPr lang="en-US" sz="2800" dirty="0"/>
              <a:t>Summary and Path Forward</a:t>
            </a:r>
          </a:p>
          <a:p>
            <a:pPr marL="376757" lvl="1" indent="0">
              <a:spcBef>
                <a:spcPts val="0"/>
              </a:spcBef>
              <a:spcAft>
                <a:spcPts val="0"/>
              </a:spcAft>
              <a:buNone/>
            </a:pPr>
            <a:endParaRPr lang="en-US" sz="2800" dirty="0"/>
          </a:p>
          <a:p>
            <a:pPr lvl="1">
              <a:spcBef>
                <a:spcPts val="0"/>
              </a:spcBef>
              <a:spcAft>
                <a:spcPts val="0"/>
              </a:spcAft>
            </a:pPr>
            <a:endParaRPr lang="en-US" sz="2800" dirty="0"/>
          </a:p>
          <a:p>
            <a:pPr lvl="1">
              <a:spcBef>
                <a:spcPts val="0"/>
              </a:spcBef>
              <a:spcAft>
                <a:spcPts val="0"/>
              </a:spcAft>
            </a:pPr>
            <a:endParaRPr lang="en-US" sz="2800" dirty="0"/>
          </a:p>
          <a:p>
            <a:pPr>
              <a:lnSpc>
                <a:spcPts val="1000"/>
              </a:lnSpc>
              <a:spcBef>
                <a:spcPts val="600"/>
              </a:spcBef>
              <a:spcAft>
                <a:spcPts val="600"/>
              </a:spcAft>
            </a:pPr>
            <a:endParaRPr lang="en-US" sz="2800" dirty="0"/>
          </a:p>
        </p:txBody>
      </p:sp>
      <p:sp>
        <p:nvSpPr>
          <p:cNvPr id="10" name="Title 2">
            <a:extLst>
              <a:ext uri="{FF2B5EF4-FFF2-40B4-BE49-F238E27FC236}">
                <a16:creationId xmlns:a16="http://schemas.microsoft.com/office/drawing/2014/main" id="{2C601833-B53C-1E44-879E-2E23F939DAE5}"/>
              </a:ext>
            </a:extLst>
          </p:cNvPr>
          <p:cNvSpPr>
            <a:spLocks noGrp="1"/>
          </p:cNvSpPr>
          <p:nvPr>
            <p:ph type="title"/>
          </p:nvPr>
        </p:nvSpPr>
        <p:spPr>
          <a:xfrm>
            <a:off x="304805" y="189527"/>
            <a:ext cx="11582400" cy="427877"/>
          </a:xfrm>
        </p:spPr>
        <p:txBody>
          <a:bodyPr/>
          <a:lstStyle/>
          <a:p>
            <a:r>
              <a:rPr lang="en-US" dirty="0">
                <a:solidFill>
                  <a:schemeClr val="tx2"/>
                </a:solidFill>
              </a:rPr>
              <a:t>Outline</a:t>
            </a:r>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12"/>
          </p:nvPr>
        </p:nvSpPr>
        <p:spPr>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fld id="{148C009B-CB69-E04A-B9B3-34B26D69E9CF}" type="slidenum">
              <a:rPr lang="en-US" smtClean="0"/>
              <a:pPr>
                <a:defRPr/>
              </a:pPr>
              <a:t>2</a:t>
            </a:fld>
            <a:endParaRPr lang="en-US" dirty="0"/>
          </a:p>
        </p:txBody>
      </p:sp>
      <p:sp>
        <p:nvSpPr>
          <p:cNvPr id="8" name="Date Placeholder 3">
            <a:extLst>
              <a:ext uri="{FF2B5EF4-FFF2-40B4-BE49-F238E27FC236}">
                <a16:creationId xmlns:a16="http://schemas.microsoft.com/office/drawing/2014/main" id="{F116AC91-DD48-4BA9-ACE9-780B8E0B0722}"/>
              </a:ext>
            </a:extLst>
          </p:cNvPr>
          <p:cNvSpPr>
            <a:spLocks noGrp="1"/>
          </p:cNvSpPr>
          <p:nvPr>
            <p:ph type="dt" sz="half" idx="10"/>
          </p:nvPr>
        </p:nvSpPr>
        <p:spPr>
          <a:xfrm>
            <a:off x="982436" y="6547277"/>
            <a:ext cx="1242018" cy="241300"/>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r>
              <a:rPr lang="en-US"/>
              <a:t>1 Dec 2022</a:t>
            </a:r>
            <a:endParaRPr lang="en-US" dirty="0"/>
          </a:p>
        </p:txBody>
      </p:sp>
      <p:sp>
        <p:nvSpPr>
          <p:cNvPr id="9" name="Footer Placeholder 4">
            <a:extLst>
              <a:ext uri="{FF2B5EF4-FFF2-40B4-BE49-F238E27FC236}">
                <a16:creationId xmlns:a16="http://schemas.microsoft.com/office/drawing/2014/main" id="{BF758D89-0B49-45A0-AB70-B7F892C45298}"/>
              </a:ext>
            </a:extLst>
          </p:cNvPr>
          <p:cNvSpPr>
            <a:spLocks noGrp="1"/>
          </p:cNvSpPr>
          <p:nvPr>
            <p:ph type="ftr" sz="quarter" idx="11"/>
          </p:nvPr>
        </p:nvSpPr>
        <p:spPr>
          <a:xfrm>
            <a:off x="2051914" y="6545704"/>
            <a:ext cx="8347199" cy="242873"/>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lgn="ctr">
              <a:defRPr/>
            </a:pPr>
            <a:r>
              <a:rPr lang="en-US"/>
              <a:t>R. Campos and A. Chen | PIP-II BTL Vacuum Systems | BTL Workshop</a:t>
            </a:r>
            <a:endParaRPr lang="en-US" b="1" dirty="0"/>
          </a:p>
        </p:txBody>
      </p:sp>
    </p:spTree>
    <p:extLst>
      <p:ext uri="{BB962C8B-B14F-4D97-AF65-F5344CB8AC3E}">
        <p14:creationId xmlns:p14="http://schemas.microsoft.com/office/powerpoint/2010/main" val="837448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58A994EE-E660-4A12-8B9F-1288D8738FE4}"/>
              </a:ext>
            </a:extLst>
          </p:cNvPr>
          <p:cNvGraphicFramePr>
            <a:graphicFrameLocks noGrp="1"/>
          </p:cNvGraphicFramePr>
          <p:nvPr>
            <p:ph idx="1"/>
            <p:extLst>
              <p:ext uri="{D42A27DB-BD31-4B8C-83A1-F6EECF244321}">
                <p14:modId xmlns:p14="http://schemas.microsoft.com/office/powerpoint/2010/main" val="1839475116"/>
              </p:ext>
            </p:extLst>
          </p:nvPr>
        </p:nvGraphicFramePr>
        <p:xfrm>
          <a:off x="388779" y="2300866"/>
          <a:ext cx="6190535" cy="4177665"/>
        </p:xfrm>
        <a:graphic>
          <a:graphicData uri="http://schemas.openxmlformats.org/drawingml/2006/table">
            <a:tbl>
              <a:tblPr>
                <a:tableStyleId>{5C22544A-7EE6-4342-B048-85BDC9FD1C3A}</a:tableStyleId>
              </a:tblPr>
              <a:tblGrid>
                <a:gridCol w="3379322">
                  <a:extLst>
                    <a:ext uri="{9D8B030D-6E8A-4147-A177-3AD203B41FA5}">
                      <a16:colId xmlns:a16="http://schemas.microsoft.com/office/drawing/2014/main" val="2147305147"/>
                    </a:ext>
                  </a:extLst>
                </a:gridCol>
                <a:gridCol w="1455638">
                  <a:extLst>
                    <a:ext uri="{9D8B030D-6E8A-4147-A177-3AD203B41FA5}">
                      <a16:colId xmlns:a16="http://schemas.microsoft.com/office/drawing/2014/main" val="2480815354"/>
                    </a:ext>
                  </a:extLst>
                </a:gridCol>
                <a:gridCol w="1355575">
                  <a:extLst>
                    <a:ext uri="{9D8B030D-6E8A-4147-A177-3AD203B41FA5}">
                      <a16:colId xmlns:a16="http://schemas.microsoft.com/office/drawing/2014/main" val="1970358066"/>
                    </a:ext>
                  </a:extLst>
                </a:gridCol>
              </a:tblGrid>
              <a:tr h="571500">
                <a:tc>
                  <a:txBody>
                    <a:bodyPr/>
                    <a:lstStyle/>
                    <a:p>
                      <a:pPr algn="l" fontAlgn="b"/>
                      <a:r>
                        <a:rPr lang="en-US" sz="1200" b="1" kern="1200" dirty="0">
                          <a:solidFill>
                            <a:schemeClr val="lt1"/>
                          </a:solidFill>
                          <a:latin typeface="+mn-lt"/>
                          <a:ea typeface="+mn-ea"/>
                          <a:cs typeface="+mn-cs"/>
                        </a:rPr>
                        <a:t>Material Requirements:</a:t>
                      </a:r>
                    </a:p>
                  </a:txBody>
                  <a:tcPr marL="9525" marR="9525" marT="9525" marB="0" anchor="b">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200" b="1" kern="1200" dirty="0">
                          <a:solidFill>
                            <a:schemeClr val="lt1"/>
                          </a:solidFill>
                          <a:latin typeface="+mn-lt"/>
                          <a:ea typeface="+mn-ea"/>
                          <a:cs typeface="+mn-cs"/>
                        </a:rPr>
                        <a:t>Beam Transfer Line</a:t>
                      </a:r>
                    </a:p>
                  </a:txBody>
                  <a:tcPr marL="9525" marR="9525" marT="9525" marB="0" anchor="b">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200" b="1" kern="1200" dirty="0">
                          <a:solidFill>
                            <a:schemeClr val="lt1"/>
                          </a:solidFill>
                          <a:latin typeface="+mn-lt"/>
                          <a:ea typeface="+mn-ea"/>
                          <a:cs typeface="+mn-cs"/>
                        </a:rPr>
                        <a:t>Beam Absorber Line</a:t>
                      </a:r>
                    </a:p>
                  </a:txBody>
                  <a:tcPr marL="9525" marR="9525" marT="9525" marB="0" anchor="b">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695199906"/>
                  </a:ext>
                </a:extLst>
              </a:tr>
              <a:tr h="190500">
                <a:tc>
                  <a:txBody>
                    <a:bodyPr/>
                    <a:lstStyle/>
                    <a:p>
                      <a:pPr algn="l" fontAlgn="b"/>
                      <a:r>
                        <a:rPr lang="en-US" sz="1100" kern="1200">
                          <a:solidFill>
                            <a:schemeClr val="tx1">
                              <a:lumMod val="75000"/>
                            </a:schemeClr>
                          </a:solidFill>
                          <a:latin typeface="+mn-lt"/>
                          <a:ea typeface="+mn-ea"/>
                          <a:cs typeface="+mn-cs"/>
                        </a:rPr>
                        <a:t>Ion Pump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53 (45 l/s)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11 (200 l/s)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3751759"/>
                  </a:ext>
                </a:extLst>
              </a:tr>
              <a:tr h="190500">
                <a:tc>
                  <a:txBody>
                    <a:bodyPr/>
                    <a:lstStyle/>
                    <a:p>
                      <a:pPr algn="l" fontAlgn="b"/>
                      <a:r>
                        <a:rPr lang="en-US" sz="1100" kern="1200">
                          <a:solidFill>
                            <a:schemeClr val="tx1">
                              <a:lumMod val="75000"/>
                            </a:schemeClr>
                          </a:solidFill>
                          <a:latin typeface="+mn-lt"/>
                          <a:ea typeface="+mn-ea"/>
                          <a:cs typeface="+mn-cs"/>
                        </a:rPr>
                        <a:t>Ion pump controller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8037055"/>
                  </a:ext>
                </a:extLst>
              </a:tr>
              <a:tr h="190500">
                <a:tc>
                  <a:txBody>
                    <a:bodyPr/>
                    <a:lstStyle/>
                    <a:p>
                      <a:pPr algn="l" fontAlgn="b"/>
                      <a:r>
                        <a:rPr lang="en-US" sz="1100" kern="1200">
                          <a:solidFill>
                            <a:schemeClr val="tx1">
                              <a:lumMod val="75000"/>
                            </a:schemeClr>
                          </a:solidFill>
                          <a:latin typeface="+mn-lt"/>
                          <a:ea typeface="+mn-ea"/>
                          <a:cs typeface="+mn-cs"/>
                        </a:rPr>
                        <a:t>Connectors &amp; 100m cable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106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9031453"/>
                  </a:ext>
                </a:extLst>
              </a:tr>
              <a:tr h="190500">
                <a:tc>
                  <a:txBody>
                    <a:bodyPr/>
                    <a:lstStyle/>
                    <a:p>
                      <a:pPr algn="l" fontAlgn="b"/>
                      <a:r>
                        <a:rPr lang="en-US" sz="1100" kern="1200">
                          <a:solidFill>
                            <a:schemeClr val="tx1">
                              <a:lumMod val="75000"/>
                            </a:schemeClr>
                          </a:solidFill>
                          <a:latin typeface="+mn-lt"/>
                          <a:ea typeface="+mn-ea"/>
                          <a:cs typeface="+mn-cs"/>
                        </a:rPr>
                        <a:t>Ion gauge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1030950"/>
                  </a:ext>
                </a:extLst>
              </a:tr>
              <a:tr h="190500">
                <a:tc>
                  <a:txBody>
                    <a:bodyPr/>
                    <a:lstStyle/>
                    <a:p>
                      <a:pPr algn="l" fontAlgn="b"/>
                      <a:r>
                        <a:rPr lang="en-US" sz="1100" kern="1200">
                          <a:solidFill>
                            <a:schemeClr val="tx1">
                              <a:lumMod val="75000"/>
                            </a:schemeClr>
                          </a:solidFill>
                          <a:latin typeface="+mn-lt"/>
                          <a:ea typeface="+mn-ea"/>
                          <a:cs typeface="+mn-cs"/>
                        </a:rPr>
                        <a:t>Pirani gauge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3823172"/>
                  </a:ext>
                </a:extLst>
              </a:tr>
              <a:tr h="190500">
                <a:tc>
                  <a:txBody>
                    <a:bodyPr/>
                    <a:lstStyle/>
                    <a:p>
                      <a:pPr algn="l" fontAlgn="b"/>
                      <a:r>
                        <a:rPr lang="en-US" sz="1100" kern="1200">
                          <a:solidFill>
                            <a:schemeClr val="tx1">
                              <a:lumMod val="75000"/>
                            </a:schemeClr>
                          </a:solidFill>
                          <a:latin typeface="+mn-lt"/>
                          <a:ea typeface="+mn-ea"/>
                          <a:cs typeface="+mn-cs"/>
                        </a:rPr>
                        <a:t>Gauge controller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9954729"/>
                  </a:ext>
                </a:extLst>
              </a:tr>
              <a:tr h="190500">
                <a:tc>
                  <a:txBody>
                    <a:bodyPr/>
                    <a:lstStyle/>
                    <a:p>
                      <a:pPr algn="l" fontAlgn="b"/>
                      <a:r>
                        <a:rPr lang="en-US" sz="1100" kern="1200">
                          <a:solidFill>
                            <a:schemeClr val="tx1">
                              <a:lumMod val="75000"/>
                            </a:schemeClr>
                          </a:solidFill>
                          <a:latin typeface="+mn-lt"/>
                          <a:ea typeface="+mn-ea"/>
                          <a:cs typeface="+mn-cs"/>
                        </a:rPr>
                        <a:t>Pirani gauge cables (50-200m)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9992809"/>
                  </a:ext>
                </a:extLst>
              </a:tr>
              <a:tr h="168684">
                <a:tc>
                  <a:txBody>
                    <a:bodyPr/>
                    <a:lstStyle/>
                    <a:p>
                      <a:pPr algn="l" fontAlgn="b"/>
                      <a:r>
                        <a:rPr lang="en-US" sz="1100" kern="1200">
                          <a:solidFill>
                            <a:schemeClr val="tx1">
                              <a:lumMod val="75000"/>
                            </a:schemeClr>
                          </a:solidFill>
                          <a:latin typeface="+mn-lt"/>
                          <a:ea typeface="+mn-ea"/>
                          <a:cs typeface="+mn-cs"/>
                        </a:rPr>
                        <a:t>Ion gauge cables(50-200m)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2178462"/>
                  </a:ext>
                </a:extLst>
              </a:tr>
              <a:tr h="190500">
                <a:tc>
                  <a:txBody>
                    <a:bodyPr/>
                    <a:lstStyle/>
                    <a:p>
                      <a:pPr algn="l" fontAlgn="b"/>
                      <a:r>
                        <a:rPr lang="pt-BR" sz="1100" kern="1200" dirty="0">
                          <a:solidFill>
                            <a:schemeClr val="tx1">
                              <a:lumMod val="75000"/>
                            </a:schemeClr>
                          </a:solidFill>
                          <a:latin typeface="+mn-lt"/>
                          <a:ea typeface="+mn-ea"/>
                          <a:cs typeface="+mn-cs"/>
                        </a:rPr>
                        <a:t>SS beam tube, 2" dia,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dirty="0">
                          <a:solidFill>
                            <a:schemeClr val="tx1">
                              <a:lumMod val="75000"/>
                            </a:schemeClr>
                          </a:solidFill>
                          <a:latin typeface="+mn-lt"/>
                          <a:ea typeface="+mn-ea"/>
                          <a:cs typeface="+mn-cs"/>
                        </a:rPr>
                        <a:t>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1920127"/>
                  </a:ext>
                </a:extLst>
              </a:tr>
              <a:tr h="190500">
                <a:tc>
                  <a:txBody>
                    <a:bodyPr/>
                    <a:lstStyle/>
                    <a:p>
                      <a:pPr algn="l" fontAlgn="b"/>
                      <a:r>
                        <a:rPr lang="en-US" sz="1100" kern="1200">
                          <a:solidFill>
                            <a:schemeClr val="tx1">
                              <a:lumMod val="75000"/>
                            </a:schemeClr>
                          </a:solidFill>
                          <a:latin typeface="+mn-lt"/>
                          <a:ea typeface="+mn-ea"/>
                          <a:cs typeface="+mn-cs"/>
                        </a:rPr>
                        <a:t>Cutting, welding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dirty="0">
                          <a:solidFill>
                            <a:schemeClr val="tx1">
                              <a:lumMod val="75000"/>
                            </a:schemeClr>
                          </a:solidFill>
                          <a:latin typeface="+mn-lt"/>
                          <a:ea typeface="+mn-ea"/>
                          <a:cs typeface="+mn-cs"/>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6314658"/>
                  </a:ext>
                </a:extLst>
              </a:tr>
              <a:tr h="190500">
                <a:tc>
                  <a:txBody>
                    <a:bodyPr/>
                    <a:lstStyle/>
                    <a:p>
                      <a:pPr algn="l" fontAlgn="b"/>
                      <a:r>
                        <a:rPr lang="pt-BR" sz="1100" kern="1200" dirty="0">
                          <a:solidFill>
                            <a:schemeClr val="tx1">
                              <a:lumMod val="75000"/>
                            </a:schemeClr>
                          </a:solidFill>
                          <a:latin typeface="+mn-lt"/>
                          <a:ea typeface="+mn-ea"/>
                          <a:cs typeface="+mn-cs"/>
                        </a:rPr>
                        <a:t>SS beam tube, 6" dia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742249"/>
                  </a:ext>
                </a:extLst>
              </a:tr>
              <a:tr h="190500">
                <a:tc>
                  <a:txBody>
                    <a:bodyPr/>
                    <a:lstStyle/>
                    <a:p>
                      <a:pPr algn="l" fontAlgn="b"/>
                      <a:r>
                        <a:rPr lang="en-US" sz="1100" kern="1200">
                          <a:solidFill>
                            <a:schemeClr val="tx1">
                              <a:lumMod val="75000"/>
                            </a:schemeClr>
                          </a:solidFill>
                          <a:latin typeface="+mn-lt"/>
                          <a:ea typeface="+mn-ea"/>
                          <a:cs typeface="+mn-cs"/>
                        </a:rPr>
                        <a:t>2" Tee's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8060091"/>
                  </a:ext>
                </a:extLst>
              </a:tr>
              <a:tr h="190500">
                <a:tc>
                  <a:txBody>
                    <a:bodyPr/>
                    <a:lstStyle/>
                    <a:p>
                      <a:pPr algn="l" fontAlgn="b"/>
                      <a:r>
                        <a:rPr lang="en-US" sz="1100" kern="1200">
                          <a:solidFill>
                            <a:schemeClr val="tx1">
                              <a:lumMod val="75000"/>
                            </a:schemeClr>
                          </a:solidFill>
                          <a:latin typeface="+mn-lt"/>
                          <a:ea typeface="+mn-ea"/>
                          <a:cs typeface="+mn-cs"/>
                        </a:rPr>
                        <a:t>6" Tee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1435409"/>
                  </a:ext>
                </a:extLst>
              </a:tr>
              <a:tr h="190500">
                <a:tc>
                  <a:txBody>
                    <a:bodyPr/>
                    <a:lstStyle/>
                    <a:p>
                      <a:pPr algn="l" fontAlgn="b"/>
                      <a:r>
                        <a:rPr lang="en-US" sz="1100" kern="1200">
                          <a:solidFill>
                            <a:schemeClr val="tx1">
                              <a:lumMod val="75000"/>
                            </a:schemeClr>
                          </a:solidFill>
                          <a:latin typeface="+mn-lt"/>
                          <a:ea typeface="+mn-ea"/>
                          <a:cs typeface="+mn-cs"/>
                        </a:rPr>
                        <a:t>2" Crosses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3760198"/>
                  </a:ext>
                </a:extLst>
              </a:tr>
              <a:tr h="190500">
                <a:tc>
                  <a:txBody>
                    <a:bodyPr/>
                    <a:lstStyle/>
                    <a:p>
                      <a:pPr algn="l" fontAlgn="b"/>
                      <a:r>
                        <a:rPr lang="en-US" sz="1100" kern="1200">
                          <a:solidFill>
                            <a:schemeClr val="tx1">
                              <a:lumMod val="75000"/>
                            </a:schemeClr>
                          </a:solidFill>
                          <a:latin typeface="+mn-lt"/>
                          <a:ea typeface="+mn-ea"/>
                          <a:cs typeface="+mn-cs"/>
                        </a:rPr>
                        <a:t>Hardware + adaptor w/ cover, clamp, bellows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dirty="0">
                          <a:solidFill>
                            <a:schemeClr val="tx1">
                              <a:lumMod val="75000"/>
                            </a:schemeClr>
                          </a:solidFill>
                          <a:latin typeface="+mn-lt"/>
                          <a:ea typeface="+mn-ea"/>
                          <a:cs typeface="+mn-cs"/>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dirty="0">
                          <a:solidFill>
                            <a:schemeClr val="tx1">
                              <a:lumMod val="75000"/>
                            </a:schemeClr>
                          </a:solidFill>
                          <a:latin typeface="+mn-lt"/>
                          <a:ea typeface="+mn-ea"/>
                          <a:cs typeface="+mn-cs"/>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366429"/>
                  </a:ext>
                </a:extLst>
              </a:tr>
              <a:tr h="190500">
                <a:tc>
                  <a:txBody>
                    <a:bodyPr/>
                    <a:lstStyle/>
                    <a:p>
                      <a:pPr algn="l" fontAlgn="b"/>
                      <a:r>
                        <a:rPr lang="en-US" sz="1100" kern="1200">
                          <a:solidFill>
                            <a:schemeClr val="tx1">
                              <a:lumMod val="75000"/>
                            </a:schemeClr>
                          </a:solidFill>
                          <a:latin typeface="+mn-lt"/>
                          <a:ea typeface="+mn-ea"/>
                          <a:cs typeface="+mn-cs"/>
                        </a:rPr>
                        <a:t>Inline valve for isolation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9025685"/>
                  </a:ext>
                </a:extLst>
              </a:tr>
              <a:tr h="190500">
                <a:tc>
                  <a:txBody>
                    <a:bodyPr/>
                    <a:lstStyle/>
                    <a:p>
                      <a:pPr algn="l" fontAlgn="b"/>
                      <a:r>
                        <a:rPr lang="en-US" sz="1100" kern="1200">
                          <a:solidFill>
                            <a:schemeClr val="tx1">
                              <a:lumMod val="75000"/>
                            </a:schemeClr>
                          </a:solidFill>
                          <a:latin typeface="+mn-lt"/>
                          <a:ea typeface="+mn-ea"/>
                          <a:cs typeface="+mn-cs"/>
                        </a:rPr>
                        <a:t>Pumpout port w AMV</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5270306"/>
                  </a:ext>
                </a:extLst>
              </a:tr>
              <a:tr h="190500">
                <a:tc>
                  <a:txBody>
                    <a:bodyPr/>
                    <a:lstStyle/>
                    <a:p>
                      <a:pPr algn="l" fontAlgn="b"/>
                      <a:r>
                        <a:rPr lang="en-US" sz="1100" kern="1200">
                          <a:solidFill>
                            <a:schemeClr val="tx1">
                              <a:lumMod val="75000"/>
                            </a:schemeClr>
                          </a:solidFill>
                          <a:latin typeface="+mn-lt"/>
                          <a:ea typeface="+mn-ea"/>
                          <a:cs typeface="+mn-cs"/>
                        </a:rPr>
                        <a:t>Portable pumping cart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a:solidFill>
                            <a:schemeClr val="tx1">
                              <a:lumMod val="75000"/>
                            </a:schemeClr>
                          </a:solidFill>
                          <a:latin typeface="+mn-lt"/>
                          <a:ea typeface="+mn-ea"/>
                          <a:cs typeface="+mn-cs"/>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9821950"/>
                  </a:ext>
                </a:extLst>
              </a:tr>
              <a:tr h="190500">
                <a:tc>
                  <a:txBody>
                    <a:bodyPr/>
                    <a:lstStyle/>
                    <a:p>
                      <a:pPr algn="l" fontAlgn="b"/>
                      <a:r>
                        <a:rPr lang="en-US" sz="1100" kern="1200" dirty="0">
                          <a:solidFill>
                            <a:schemeClr val="tx1">
                              <a:lumMod val="75000"/>
                            </a:schemeClr>
                          </a:solidFill>
                          <a:latin typeface="+mn-lt"/>
                          <a:ea typeface="+mn-ea"/>
                          <a:cs typeface="+mn-cs"/>
                        </a:rPr>
                        <a:t>Titanium Windows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dirty="0">
                          <a:solidFill>
                            <a:schemeClr val="tx1">
                              <a:lumMod val="75000"/>
                            </a:schemeClr>
                          </a:solidFill>
                          <a:latin typeface="+mn-lt"/>
                          <a:ea typeface="+mn-ea"/>
                          <a:cs typeface="+mn-cs"/>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kern="1200" dirty="0">
                          <a:solidFill>
                            <a:schemeClr val="tx1">
                              <a:lumMod val="75000"/>
                            </a:schemeClr>
                          </a:solidFill>
                          <a:latin typeface="+mn-lt"/>
                          <a:ea typeface="+mn-ea"/>
                          <a:cs typeface="+mn-cs"/>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6100672"/>
                  </a:ext>
                </a:extLst>
              </a:tr>
            </a:tbl>
          </a:graphicData>
        </a:graphic>
      </p:graphicFrame>
      <p:sp>
        <p:nvSpPr>
          <p:cNvPr id="4" name="Date Placeholder 3">
            <a:extLst>
              <a:ext uri="{FF2B5EF4-FFF2-40B4-BE49-F238E27FC236}">
                <a16:creationId xmlns:a16="http://schemas.microsoft.com/office/drawing/2014/main" id="{FF849ECE-8A85-4E8E-ACDF-E4DA0B30E2EF}"/>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r>
              <a:rPr lang="en-US"/>
              <a:t>1 Dec 2022</a:t>
            </a:r>
            <a:endParaRPr lang="en-US" dirty="0"/>
          </a:p>
        </p:txBody>
      </p:sp>
      <p:sp>
        <p:nvSpPr>
          <p:cNvPr id="5" name="Footer Placeholder 4">
            <a:extLst>
              <a:ext uri="{FF2B5EF4-FFF2-40B4-BE49-F238E27FC236}">
                <a16:creationId xmlns:a16="http://schemas.microsoft.com/office/drawing/2014/main" id="{FAFB5A92-1D78-4686-93CE-30D048DDD53C}"/>
              </a:ext>
            </a:extLst>
          </p:cNvPr>
          <p:cNvSpPr>
            <a:spLocks noGrp="1"/>
          </p:cNvSpPr>
          <p:nvPr>
            <p:ph type="ftr" sz="quarter" idx="3"/>
          </p:nvPr>
        </p:nvSpPr>
        <p:spPr>
          <a:xfrm>
            <a:off x="1788160" y="6504213"/>
            <a:ext cx="6002841" cy="242873"/>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r>
              <a:rPr lang="en-US"/>
              <a:t>R. Campos and A. Chen | PIP-II BTL Vacuum Systems | BTL Workshop</a:t>
            </a:r>
            <a:endParaRPr lang="en-US" b="1" dirty="0"/>
          </a:p>
        </p:txBody>
      </p:sp>
      <p:sp>
        <p:nvSpPr>
          <p:cNvPr id="6" name="Slide Number Placeholder 5">
            <a:extLst>
              <a:ext uri="{FF2B5EF4-FFF2-40B4-BE49-F238E27FC236}">
                <a16:creationId xmlns:a16="http://schemas.microsoft.com/office/drawing/2014/main" id="{32FA8EE6-9457-413F-A56E-C642EF9E3E91}"/>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fld id="{148C009B-CB69-E04A-B9B3-34B26D69E9CF}" type="slidenum">
              <a:rPr lang="en-US" smtClean="0"/>
              <a:pPr>
                <a:defRPr/>
              </a:pPr>
              <a:t>3</a:t>
            </a:fld>
            <a:endParaRPr lang="en-US" dirty="0"/>
          </a:p>
        </p:txBody>
      </p:sp>
      <p:sp>
        <p:nvSpPr>
          <p:cNvPr id="2" name="TextBox 1">
            <a:extLst>
              <a:ext uri="{FF2B5EF4-FFF2-40B4-BE49-F238E27FC236}">
                <a16:creationId xmlns:a16="http://schemas.microsoft.com/office/drawing/2014/main" id="{EA8B0E55-5A81-4664-86BD-6B47DF1ACD17}"/>
              </a:ext>
            </a:extLst>
          </p:cNvPr>
          <p:cNvSpPr txBox="1"/>
          <p:nvPr/>
        </p:nvSpPr>
        <p:spPr>
          <a:xfrm>
            <a:off x="6803869" y="2336317"/>
            <a:ext cx="2203554" cy="1815882"/>
          </a:xfrm>
          <a:prstGeom prst="rect">
            <a:avLst/>
          </a:prstGeom>
          <a:solidFill>
            <a:schemeClr val="accent3">
              <a:lumMod val="20000"/>
              <a:lumOff val="80000"/>
            </a:schemeClr>
          </a:solidFill>
        </p:spPr>
        <p:txBody>
          <a:bodyPr wrap="square" rtlCol="0">
            <a:spAutoFit/>
          </a:bodyPr>
          <a:lstStyle/>
          <a:p>
            <a:r>
              <a:rPr lang="en-US" sz="1400" dirty="0"/>
              <a:t>Ion pumps are located at each quadrupole:</a:t>
            </a:r>
          </a:p>
          <a:p>
            <a:r>
              <a:rPr lang="en-US" sz="1400" dirty="0"/>
              <a:t>49 regular quads</a:t>
            </a:r>
          </a:p>
          <a:p>
            <a:r>
              <a:rPr lang="en-US" sz="1400" dirty="0"/>
              <a:t>+2 (large aperture)</a:t>
            </a:r>
          </a:p>
          <a:p>
            <a:r>
              <a:rPr lang="en-US" sz="1400" u="sng" dirty="0"/>
              <a:t>+6 </a:t>
            </a:r>
            <a:r>
              <a:rPr lang="en-US" sz="1400" dirty="0"/>
              <a:t>(end of line quads)</a:t>
            </a:r>
          </a:p>
          <a:p>
            <a:r>
              <a:rPr lang="en-US" sz="1400" dirty="0"/>
              <a:t>57 TOTAL</a:t>
            </a:r>
          </a:p>
          <a:p>
            <a:r>
              <a:rPr lang="en-US" sz="1400" u="sng" dirty="0"/>
              <a:t>-4 </a:t>
            </a:r>
            <a:r>
              <a:rPr lang="en-US" sz="1400" dirty="0"/>
              <a:t>(in Absorber line)</a:t>
            </a:r>
          </a:p>
          <a:p>
            <a:r>
              <a:rPr lang="en-US" sz="1400" dirty="0"/>
              <a:t>53 (in BTL)</a:t>
            </a:r>
          </a:p>
        </p:txBody>
      </p:sp>
      <p:sp>
        <p:nvSpPr>
          <p:cNvPr id="9" name="Title 2">
            <a:extLst>
              <a:ext uri="{FF2B5EF4-FFF2-40B4-BE49-F238E27FC236}">
                <a16:creationId xmlns:a16="http://schemas.microsoft.com/office/drawing/2014/main" id="{A8925EB4-E4EB-40BA-93CE-19B1659D557B}"/>
              </a:ext>
            </a:extLst>
          </p:cNvPr>
          <p:cNvSpPr txBox="1">
            <a:spLocks/>
          </p:cNvSpPr>
          <p:nvPr/>
        </p:nvSpPr>
        <p:spPr>
          <a:xfrm>
            <a:off x="381451" y="457198"/>
            <a:ext cx="11582400" cy="427877"/>
          </a:xfrm>
          <a:prstGeom prst="rect">
            <a:avLst/>
          </a:prstGeom>
        </p:spPr>
        <p:txBody>
          <a:bodyPr lIns="0" tIns="0" rIns="0" bIns="0" anchor="b" anchorCtr="0"/>
          <a:lstStyle>
            <a:lvl1pPr algn="l" defTabSz="609585" rtl="0" eaLnBrk="1" fontAlgn="base" hangingPunct="1">
              <a:spcBef>
                <a:spcPct val="0"/>
              </a:spcBef>
              <a:spcAft>
                <a:spcPct val="0"/>
              </a:spcAft>
              <a:defRPr sz="2933" b="1" kern="1200">
                <a:solidFill>
                  <a:srgbClr val="004C97"/>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a:lstStyle>
          <a:p>
            <a:r>
              <a:rPr lang="en-US" dirty="0"/>
              <a:t>Vacuum Scope</a:t>
            </a:r>
          </a:p>
        </p:txBody>
      </p:sp>
      <p:sp>
        <p:nvSpPr>
          <p:cNvPr id="11" name="Content Placeholder 1">
            <a:extLst>
              <a:ext uri="{FF2B5EF4-FFF2-40B4-BE49-F238E27FC236}">
                <a16:creationId xmlns:a16="http://schemas.microsoft.com/office/drawing/2014/main" id="{5F8CF7D8-BBAD-E86C-3CC4-51BD7B1E2CF7}"/>
              </a:ext>
            </a:extLst>
          </p:cNvPr>
          <p:cNvSpPr txBox="1">
            <a:spLocks/>
          </p:cNvSpPr>
          <p:nvPr/>
        </p:nvSpPr>
        <p:spPr>
          <a:xfrm>
            <a:off x="400500" y="1078458"/>
            <a:ext cx="11563351" cy="1002643"/>
          </a:xfrm>
          <a:prstGeom prst="rect">
            <a:avLst/>
          </a:prstGeom>
        </p:spPr>
        <p:txBody>
          <a:bodyPr lIns="0" tIns="0" rIns="0" bIns="0"/>
          <a:lstStyle>
            <a:lvl1pPr marL="306910" indent="-306910" algn="l" defTabSz="609585"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683667" indent="-306910" algn="l" defTabSz="609585" rtl="0" eaLnBrk="1" fontAlgn="base" hangingPunct="1">
              <a:spcBef>
                <a:spcPct val="20000"/>
              </a:spcBef>
              <a:spcAft>
                <a:spcPct val="0"/>
              </a:spcAft>
              <a:buFont typeface="Arial" charset="0"/>
              <a:buChar char="–"/>
              <a:defRPr sz="2133" kern="1200">
                <a:solidFill>
                  <a:srgbClr val="505050"/>
                </a:solidFill>
                <a:latin typeface="Helvetica"/>
                <a:ea typeface="ＭＳ Ｐゴシック" charset="0"/>
                <a:cs typeface="ＭＳ Ｐゴシック" charset="0"/>
              </a:defRPr>
            </a:lvl2pPr>
            <a:lvl3pPr marL="1071007" indent="-306910" algn="l" defTabSz="609585"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447764" indent="-304792" algn="l" defTabSz="609585" rtl="0" eaLnBrk="1" fontAlgn="base" hangingPunct="1">
              <a:spcBef>
                <a:spcPct val="20000"/>
              </a:spcBef>
              <a:spcAft>
                <a:spcPct val="0"/>
              </a:spcAft>
              <a:buFont typeface="Arial" charset="0"/>
              <a:buChar char="–"/>
              <a:defRPr sz="1867" kern="1200">
                <a:solidFill>
                  <a:srgbClr val="505050"/>
                </a:solidFill>
                <a:latin typeface="Helvetica"/>
                <a:ea typeface="ＭＳ Ｐゴシック" charset="0"/>
                <a:cs typeface="ＭＳ Ｐゴシック" charset="0"/>
              </a:defRPr>
            </a:lvl4pPr>
            <a:lvl5pPr marL="1826638" indent="-306910" algn="l" defTabSz="609585" rtl="0" eaLnBrk="1" fontAlgn="base" hangingPunct="1">
              <a:spcBef>
                <a:spcPct val="20000"/>
              </a:spcBef>
              <a:spcAft>
                <a:spcPct val="0"/>
              </a:spcAft>
              <a:buFont typeface="Arial"/>
              <a:buChar char="•"/>
              <a:defRPr sz="1867" kern="1200">
                <a:solidFill>
                  <a:srgbClr val="505050"/>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charset="0"/>
              <a:buNone/>
            </a:pPr>
            <a:r>
              <a:rPr lang="en-US" sz="2000" dirty="0"/>
              <a:t>Management, design, procurement, fabrication, and testing of all vacuum systems in all sections of the linac, transfer line, absorber line, and in PIP2IT including its transition to the cryomodule test stand.</a:t>
            </a:r>
          </a:p>
        </p:txBody>
      </p:sp>
      <p:sp>
        <p:nvSpPr>
          <p:cNvPr id="13" name="TextBox 12">
            <a:extLst>
              <a:ext uri="{FF2B5EF4-FFF2-40B4-BE49-F238E27FC236}">
                <a16:creationId xmlns:a16="http://schemas.microsoft.com/office/drawing/2014/main" id="{F12A3CDE-906F-806D-DE8D-40B91C13DF30}"/>
              </a:ext>
            </a:extLst>
          </p:cNvPr>
          <p:cNvSpPr txBox="1"/>
          <p:nvPr/>
        </p:nvSpPr>
        <p:spPr>
          <a:xfrm>
            <a:off x="357639" y="1856201"/>
            <a:ext cx="14045750" cy="400110"/>
          </a:xfrm>
          <a:prstGeom prst="rect">
            <a:avLst/>
          </a:prstGeom>
          <a:noFill/>
        </p:spPr>
        <p:txBody>
          <a:bodyPr wrap="square">
            <a:spAutoFit/>
          </a:bodyPr>
          <a:lstStyle/>
          <a:p>
            <a:r>
              <a:rPr lang="en-US" sz="2000" dirty="0"/>
              <a:t>Preliminary design BTL Deliverables (includes BAL, and Booster injection): </a:t>
            </a:r>
          </a:p>
        </p:txBody>
      </p:sp>
    </p:spTree>
    <p:extLst>
      <p:ext uri="{BB962C8B-B14F-4D97-AF65-F5344CB8AC3E}">
        <p14:creationId xmlns:p14="http://schemas.microsoft.com/office/powerpoint/2010/main" val="1329696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607AC9A-8446-420A-8C51-A8EA6B84CDDB}"/>
              </a:ext>
            </a:extLst>
          </p:cNvPr>
          <p:cNvGraphicFramePr>
            <a:graphicFrameLocks noGrp="1"/>
          </p:cNvGraphicFramePr>
          <p:nvPr>
            <p:ph idx="1"/>
          </p:nvPr>
        </p:nvGraphicFramePr>
        <p:xfrm>
          <a:off x="628346" y="871874"/>
          <a:ext cx="7874608" cy="4369683"/>
        </p:xfrm>
        <a:graphic>
          <a:graphicData uri="http://schemas.openxmlformats.org/drawingml/2006/table">
            <a:tbl>
              <a:tblPr firstRow="1" firstCol="1" bandRow="1">
                <a:tableStyleId>{5C22544A-7EE6-4342-B048-85BDC9FD1C3A}</a:tableStyleId>
              </a:tblPr>
              <a:tblGrid>
                <a:gridCol w="1522229">
                  <a:extLst>
                    <a:ext uri="{9D8B030D-6E8A-4147-A177-3AD203B41FA5}">
                      <a16:colId xmlns:a16="http://schemas.microsoft.com/office/drawing/2014/main" val="4150126676"/>
                    </a:ext>
                  </a:extLst>
                </a:gridCol>
                <a:gridCol w="682317">
                  <a:extLst>
                    <a:ext uri="{9D8B030D-6E8A-4147-A177-3AD203B41FA5}">
                      <a16:colId xmlns:a16="http://schemas.microsoft.com/office/drawing/2014/main" val="3113802299"/>
                    </a:ext>
                  </a:extLst>
                </a:gridCol>
                <a:gridCol w="553236">
                  <a:extLst>
                    <a:ext uri="{9D8B030D-6E8A-4147-A177-3AD203B41FA5}">
                      <a16:colId xmlns:a16="http://schemas.microsoft.com/office/drawing/2014/main" val="2089173541"/>
                    </a:ext>
                  </a:extLst>
                </a:gridCol>
                <a:gridCol w="553236">
                  <a:extLst>
                    <a:ext uri="{9D8B030D-6E8A-4147-A177-3AD203B41FA5}">
                      <a16:colId xmlns:a16="http://schemas.microsoft.com/office/drawing/2014/main" val="3525157694"/>
                    </a:ext>
                  </a:extLst>
                </a:gridCol>
                <a:gridCol w="553236">
                  <a:extLst>
                    <a:ext uri="{9D8B030D-6E8A-4147-A177-3AD203B41FA5}">
                      <a16:colId xmlns:a16="http://schemas.microsoft.com/office/drawing/2014/main" val="694685318"/>
                    </a:ext>
                  </a:extLst>
                </a:gridCol>
                <a:gridCol w="709379">
                  <a:extLst>
                    <a:ext uri="{9D8B030D-6E8A-4147-A177-3AD203B41FA5}">
                      <a16:colId xmlns:a16="http://schemas.microsoft.com/office/drawing/2014/main" val="4154752800"/>
                    </a:ext>
                  </a:extLst>
                </a:gridCol>
                <a:gridCol w="613772">
                  <a:extLst>
                    <a:ext uri="{9D8B030D-6E8A-4147-A177-3AD203B41FA5}">
                      <a16:colId xmlns:a16="http://schemas.microsoft.com/office/drawing/2014/main" val="2434626352"/>
                    </a:ext>
                  </a:extLst>
                </a:gridCol>
                <a:gridCol w="931624">
                  <a:extLst>
                    <a:ext uri="{9D8B030D-6E8A-4147-A177-3AD203B41FA5}">
                      <a16:colId xmlns:a16="http://schemas.microsoft.com/office/drawing/2014/main" val="632445167"/>
                    </a:ext>
                  </a:extLst>
                </a:gridCol>
                <a:gridCol w="822969">
                  <a:extLst>
                    <a:ext uri="{9D8B030D-6E8A-4147-A177-3AD203B41FA5}">
                      <a16:colId xmlns:a16="http://schemas.microsoft.com/office/drawing/2014/main" val="2757138585"/>
                    </a:ext>
                  </a:extLst>
                </a:gridCol>
                <a:gridCol w="932610">
                  <a:extLst>
                    <a:ext uri="{9D8B030D-6E8A-4147-A177-3AD203B41FA5}">
                      <a16:colId xmlns:a16="http://schemas.microsoft.com/office/drawing/2014/main" val="1868920553"/>
                    </a:ext>
                  </a:extLst>
                </a:gridCol>
              </a:tblGrid>
              <a:tr h="377198">
                <a:tc>
                  <a:txBody>
                    <a:bodyPr/>
                    <a:lstStyle/>
                    <a:p>
                      <a:pPr marL="0" marR="0" algn="ctr">
                        <a:spcBef>
                          <a:spcPts val="0"/>
                        </a:spcBef>
                        <a:spcAft>
                          <a:spcPts val="0"/>
                        </a:spcAft>
                      </a:pPr>
                      <a:r>
                        <a:rPr lang="en-US" sz="600" dirty="0">
                          <a:effectLst/>
                        </a:rPr>
                        <a:t> </a:t>
                      </a:r>
                      <a:endParaRPr lang="en-US" sz="5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solidFill>
                  </a:tcPr>
                </a:tc>
                <a:tc>
                  <a:txBody>
                    <a:bodyPr/>
                    <a:lstStyle/>
                    <a:p>
                      <a:pPr marL="0" marR="0" algn="ctr">
                        <a:spcBef>
                          <a:spcPts val="0"/>
                        </a:spcBef>
                        <a:spcAft>
                          <a:spcPts val="0"/>
                        </a:spcAft>
                      </a:pPr>
                      <a:r>
                        <a:rPr lang="en-US" sz="1400" b="0" dirty="0">
                          <a:effectLst/>
                        </a:rPr>
                        <a:t>Ion Source</a:t>
                      </a:r>
                      <a:endParaRPr lang="en-US" sz="1400" b="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solidFill>
                  </a:tcPr>
                </a:tc>
                <a:tc>
                  <a:txBody>
                    <a:bodyPr/>
                    <a:lstStyle/>
                    <a:p>
                      <a:pPr marL="0" marR="0" algn="ctr">
                        <a:spcBef>
                          <a:spcPts val="0"/>
                        </a:spcBef>
                        <a:spcAft>
                          <a:spcPts val="0"/>
                        </a:spcAft>
                      </a:pPr>
                      <a:r>
                        <a:rPr lang="en-US" sz="1400" b="0" dirty="0">
                          <a:effectLst/>
                        </a:rPr>
                        <a:t>LEBT</a:t>
                      </a:r>
                      <a:endParaRPr lang="en-US" sz="1400" b="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solidFill>
                  </a:tcPr>
                </a:tc>
                <a:tc>
                  <a:txBody>
                    <a:bodyPr/>
                    <a:lstStyle/>
                    <a:p>
                      <a:pPr marL="0" marR="0" algn="ctr">
                        <a:spcBef>
                          <a:spcPts val="0"/>
                        </a:spcBef>
                        <a:spcAft>
                          <a:spcPts val="0"/>
                        </a:spcAft>
                      </a:pPr>
                      <a:r>
                        <a:rPr lang="en-US" sz="1400" b="0" dirty="0">
                          <a:effectLst/>
                        </a:rPr>
                        <a:t>RFQ</a:t>
                      </a:r>
                      <a:endParaRPr lang="en-US" sz="1400" b="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solidFill>
                  </a:tcPr>
                </a:tc>
                <a:tc>
                  <a:txBody>
                    <a:bodyPr/>
                    <a:lstStyle/>
                    <a:p>
                      <a:pPr marL="0" marR="0" algn="ctr">
                        <a:spcBef>
                          <a:spcPts val="0"/>
                        </a:spcBef>
                        <a:spcAft>
                          <a:spcPts val="0"/>
                        </a:spcAft>
                      </a:pPr>
                      <a:r>
                        <a:rPr lang="en-US" sz="1400" b="0" dirty="0">
                          <a:effectLst/>
                        </a:rPr>
                        <a:t>MEBT</a:t>
                      </a:r>
                      <a:endParaRPr lang="en-US" sz="1400" b="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solidFill>
                  </a:tcPr>
                </a:tc>
                <a:tc>
                  <a:txBody>
                    <a:bodyPr/>
                    <a:lstStyle/>
                    <a:p>
                      <a:pPr marL="0" marR="0" algn="ctr">
                        <a:spcBef>
                          <a:spcPts val="0"/>
                        </a:spcBef>
                        <a:spcAft>
                          <a:spcPts val="0"/>
                        </a:spcAft>
                      </a:pPr>
                      <a:r>
                        <a:rPr lang="en-US" sz="1400" b="0" dirty="0">
                          <a:effectLst/>
                        </a:rPr>
                        <a:t>MEBT-DS</a:t>
                      </a:r>
                      <a:endParaRPr lang="en-US" sz="1400" b="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solidFill>
                  </a:tcPr>
                </a:tc>
                <a:tc>
                  <a:txBody>
                    <a:bodyPr/>
                    <a:lstStyle/>
                    <a:p>
                      <a:pPr marL="0" marR="0" algn="ctr">
                        <a:spcBef>
                          <a:spcPts val="0"/>
                        </a:spcBef>
                        <a:spcAft>
                          <a:spcPts val="0"/>
                        </a:spcAft>
                      </a:pPr>
                      <a:r>
                        <a:rPr lang="en-US" sz="1400" b="0" dirty="0">
                          <a:effectLst/>
                        </a:rPr>
                        <a:t>CMs*</a:t>
                      </a:r>
                      <a:endParaRPr lang="en-US" sz="1400" b="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solidFill>
                  </a:tcPr>
                </a:tc>
                <a:tc>
                  <a:txBody>
                    <a:bodyPr/>
                    <a:lstStyle/>
                    <a:p>
                      <a:pPr marL="0" marR="0" algn="ctr">
                        <a:spcBef>
                          <a:spcPts val="0"/>
                        </a:spcBef>
                        <a:spcAft>
                          <a:spcPts val="0"/>
                        </a:spcAft>
                      </a:pPr>
                      <a:r>
                        <a:rPr lang="en-US" sz="1400" b="0" dirty="0">
                          <a:effectLst/>
                        </a:rPr>
                        <a:t>Warm Units**</a:t>
                      </a:r>
                      <a:endParaRPr lang="en-US" sz="1400" b="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solidFill>
                  </a:tcPr>
                </a:tc>
                <a:tc>
                  <a:txBody>
                    <a:bodyPr/>
                    <a:lstStyle/>
                    <a:p>
                      <a:pPr marL="0" marR="0" algn="ctr">
                        <a:spcBef>
                          <a:spcPts val="0"/>
                        </a:spcBef>
                        <a:spcAft>
                          <a:spcPts val="0"/>
                        </a:spcAft>
                      </a:pPr>
                      <a:r>
                        <a:rPr lang="en-US" sz="1400" b="0" dirty="0">
                          <a:effectLst/>
                        </a:rPr>
                        <a:t>Trans.</a:t>
                      </a:r>
                    </a:p>
                    <a:p>
                      <a:pPr marL="0" marR="0" algn="ctr">
                        <a:spcBef>
                          <a:spcPts val="0"/>
                        </a:spcBef>
                        <a:spcAft>
                          <a:spcPts val="0"/>
                        </a:spcAft>
                      </a:pPr>
                      <a:r>
                        <a:rPr lang="en-US" sz="1400" b="0" dirty="0">
                          <a:effectLst/>
                        </a:rPr>
                        <a:t>Section</a:t>
                      </a:r>
                      <a:endParaRPr lang="en-US" sz="1400" b="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solidFill>
                  </a:tcPr>
                </a:tc>
                <a:tc>
                  <a:txBody>
                    <a:bodyPr/>
                    <a:lstStyle/>
                    <a:p>
                      <a:pPr marL="0" marR="0" algn="ctr">
                        <a:spcBef>
                          <a:spcPts val="0"/>
                        </a:spcBef>
                        <a:spcAft>
                          <a:spcPts val="0"/>
                        </a:spcAft>
                      </a:pPr>
                      <a:r>
                        <a:rPr lang="en-US" sz="1400" b="0" dirty="0">
                          <a:effectLst/>
                        </a:rPr>
                        <a:t>BTL</a:t>
                      </a:r>
                      <a:endParaRPr lang="en-US" sz="1400" b="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solidFill>
                  </a:tcPr>
                </a:tc>
                <a:extLst>
                  <a:ext uri="{0D108BD9-81ED-4DB2-BD59-A6C34878D82A}">
                    <a16:rowId xmlns:a16="http://schemas.microsoft.com/office/drawing/2014/main" val="507982776"/>
                  </a:ext>
                </a:extLst>
              </a:tr>
              <a:tr h="416142">
                <a:tc>
                  <a:txBody>
                    <a:bodyPr/>
                    <a:lstStyle/>
                    <a:p>
                      <a:pPr marL="0" marR="0" algn="ctr">
                        <a:spcBef>
                          <a:spcPts val="0"/>
                        </a:spcBef>
                        <a:spcAft>
                          <a:spcPts val="0"/>
                        </a:spcAft>
                      </a:pPr>
                      <a:r>
                        <a:rPr lang="en-US" sz="1400" b="0" dirty="0">
                          <a:effectLst/>
                        </a:rPr>
                        <a:t>Pressure (torr)</a:t>
                      </a:r>
                      <a:endParaRPr lang="en-US" sz="1400" b="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solidFill>
                  </a:tcPr>
                </a:tc>
                <a:tc>
                  <a:txBody>
                    <a:bodyPr/>
                    <a:lstStyle/>
                    <a:p>
                      <a:pPr marL="0" marR="0" algn="ctr">
                        <a:spcBef>
                          <a:spcPts val="0"/>
                        </a:spcBef>
                        <a:spcAft>
                          <a:spcPts val="0"/>
                        </a:spcAft>
                      </a:pPr>
                      <a:r>
                        <a:rPr lang="en-US" sz="1100" baseline="30000" dirty="0">
                          <a:effectLst/>
                        </a:rPr>
                        <a:t> </a:t>
                      </a:r>
                      <a:r>
                        <a:rPr lang="en-US" sz="1100" dirty="0">
                          <a:effectLst/>
                        </a:rPr>
                        <a:t>&lt;10</a:t>
                      </a:r>
                      <a:r>
                        <a:rPr lang="en-US" sz="1100" baseline="30000" dirty="0">
                          <a:effectLst/>
                        </a:rPr>
                        <a:t>-2***</a:t>
                      </a:r>
                      <a:endParaRPr lang="en-US" sz="1100" dirty="0">
                        <a:effectLst/>
                      </a:endParaRPr>
                    </a:p>
                  </a:txBody>
                  <a:tcPr marL="30380" marR="30380" marT="0" marB="0" anchor="ctr">
                    <a:solidFill>
                      <a:schemeClr val="tx1">
                        <a:lumMod val="20000"/>
                        <a:lumOff val="80000"/>
                      </a:schemeClr>
                    </a:solidFill>
                  </a:tcPr>
                </a:tc>
                <a:tc>
                  <a:txBody>
                    <a:bodyPr/>
                    <a:lstStyle/>
                    <a:p>
                      <a:pPr marL="0" marR="0" algn="ctr">
                        <a:spcBef>
                          <a:spcPts val="0"/>
                        </a:spcBef>
                        <a:spcAft>
                          <a:spcPts val="0"/>
                        </a:spcAft>
                      </a:pPr>
                      <a:r>
                        <a:rPr lang="en-US" sz="1100" dirty="0">
                          <a:effectLst/>
                        </a:rPr>
                        <a:t>&lt;5x10</a:t>
                      </a:r>
                      <a:r>
                        <a:rPr lang="en-US" sz="1100" baseline="30000" dirty="0">
                          <a:effectLst/>
                        </a:rPr>
                        <a:t>-7</a:t>
                      </a:r>
                      <a:endParaRPr lang="en-US" sz="11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lumMod val="20000"/>
                        <a:lumOff val="80000"/>
                      </a:schemeClr>
                    </a:solidFill>
                  </a:tcPr>
                </a:tc>
                <a:tc>
                  <a:txBody>
                    <a:bodyPr/>
                    <a:lstStyle/>
                    <a:p>
                      <a:pPr marL="0" marR="0" lvl="0" algn="ctr">
                        <a:spcBef>
                          <a:spcPts val="0"/>
                        </a:spcBef>
                        <a:spcAft>
                          <a:spcPts val="0"/>
                        </a:spcAft>
                        <a:buNone/>
                      </a:pPr>
                      <a:r>
                        <a:rPr lang="en-US" sz="1100" dirty="0">
                          <a:effectLst/>
                        </a:rPr>
                        <a:t>&lt;5x10</a:t>
                      </a:r>
                      <a:r>
                        <a:rPr lang="en-US" sz="1100" baseline="30000" dirty="0">
                          <a:effectLst/>
                        </a:rPr>
                        <a:t>-7</a:t>
                      </a:r>
                      <a:endParaRPr lang="en-US" sz="1100" dirty="0">
                        <a:effectLst/>
                        <a:latin typeface="Palatino"/>
                        <a:ea typeface="MS Mincho"/>
                        <a:cs typeface="Times New Roman"/>
                      </a:endParaRPr>
                    </a:p>
                  </a:txBody>
                  <a:tcPr marL="30380" marR="30380" marT="0" marB="0" anchor="ctr">
                    <a:solidFill>
                      <a:schemeClr val="tx1">
                        <a:lumMod val="20000"/>
                        <a:lumOff val="80000"/>
                      </a:schemeClr>
                    </a:solidFill>
                  </a:tcPr>
                </a:tc>
                <a:tc>
                  <a:txBody>
                    <a:bodyPr/>
                    <a:lstStyle/>
                    <a:p>
                      <a:pPr marL="0" marR="0" algn="ctr">
                        <a:spcBef>
                          <a:spcPts val="0"/>
                        </a:spcBef>
                        <a:spcAft>
                          <a:spcPts val="0"/>
                        </a:spcAft>
                      </a:pPr>
                      <a:r>
                        <a:rPr lang="en-US" sz="1100" dirty="0">
                          <a:effectLst/>
                        </a:rPr>
                        <a:t>&lt;5x10</a:t>
                      </a:r>
                      <a:r>
                        <a:rPr lang="en-US" sz="1100" baseline="30000" dirty="0">
                          <a:effectLst/>
                        </a:rPr>
                        <a:t>-7</a:t>
                      </a:r>
                      <a:endParaRPr lang="en-US" sz="11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lumMod val="20000"/>
                        <a:lumOff val="80000"/>
                      </a:schemeClr>
                    </a:solidFill>
                  </a:tcPr>
                </a:tc>
                <a:tc>
                  <a:txBody>
                    <a:bodyPr/>
                    <a:lstStyle/>
                    <a:p>
                      <a:pPr marL="0" marR="0" algn="ctr">
                        <a:spcBef>
                          <a:spcPts val="0"/>
                        </a:spcBef>
                        <a:spcAft>
                          <a:spcPts val="0"/>
                        </a:spcAft>
                      </a:pPr>
                      <a:r>
                        <a:rPr lang="en-US" sz="1100" dirty="0">
                          <a:effectLst/>
                        </a:rPr>
                        <a:t>&lt;1x10</a:t>
                      </a:r>
                      <a:r>
                        <a:rPr lang="en-US" sz="1100" baseline="30000" dirty="0">
                          <a:effectLst/>
                        </a:rPr>
                        <a:t>-9</a:t>
                      </a:r>
                      <a:endParaRPr lang="en-US" sz="11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lumMod val="20000"/>
                        <a:lumOff val="80000"/>
                      </a:schemeClr>
                    </a:solidFill>
                  </a:tcPr>
                </a:tc>
                <a:tc>
                  <a:txBody>
                    <a:bodyPr/>
                    <a:lstStyle/>
                    <a:p>
                      <a:pPr marL="0" marR="0" algn="ctr">
                        <a:spcBef>
                          <a:spcPts val="0"/>
                        </a:spcBef>
                        <a:spcAft>
                          <a:spcPts val="0"/>
                        </a:spcAft>
                      </a:pPr>
                      <a:r>
                        <a:rPr lang="en-US" sz="1100" dirty="0">
                          <a:effectLst/>
                        </a:rPr>
                        <a:t>&lt;10</a:t>
                      </a:r>
                      <a:r>
                        <a:rPr lang="en-US" sz="1100" baseline="30000" dirty="0">
                          <a:effectLst/>
                        </a:rPr>
                        <a:t>-10</a:t>
                      </a:r>
                      <a:endParaRPr lang="en-US" sz="11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lumMod val="20000"/>
                        <a:lumOff val="80000"/>
                      </a:schemeClr>
                    </a:solidFill>
                  </a:tcPr>
                </a:tc>
                <a:tc>
                  <a:txBody>
                    <a:bodyPr/>
                    <a:lstStyle/>
                    <a:p>
                      <a:pPr marL="0" marR="0" algn="ctr">
                        <a:spcBef>
                          <a:spcPts val="0"/>
                        </a:spcBef>
                        <a:spcAft>
                          <a:spcPts val="0"/>
                        </a:spcAft>
                      </a:pPr>
                      <a:r>
                        <a:rPr lang="en-US" sz="1100" dirty="0">
                          <a:effectLst/>
                        </a:rPr>
                        <a:t>&lt;1x10</a:t>
                      </a:r>
                      <a:r>
                        <a:rPr lang="en-US" sz="1100" baseline="30000" dirty="0">
                          <a:effectLst/>
                        </a:rPr>
                        <a:t>-9</a:t>
                      </a:r>
                      <a:endParaRPr lang="en-US" sz="11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lumMod val="20000"/>
                        <a:lumOff val="80000"/>
                      </a:schemeClr>
                    </a:solidFill>
                  </a:tcPr>
                </a:tc>
                <a:tc>
                  <a:txBody>
                    <a:bodyPr/>
                    <a:lstStyle/>
                    <a:p>
                      <a:pPr marL="0" marR="0" algn="ctr">
                        <a:spcBef>
                          <a:spcPts val="0"/>
                        </a:spcBef>
                        <a:spcAft>
                          <a:spcPts val="0"/>
                        </a:spcAft>
                      </a:pPr>
                      <a:r>
                        <a:rPr lang="en-US" sz="1100" dirty="0">
                          <a:effectLst/>
                        </a:rPr>
                        <a:t>&lt;5x10</a:t>
                      </a:r>
                      <a:r>
                        <a:rPr lang="en-US" sz="1100" baseline="30000" dirty="0">
                          <a:effectLst/>
                        </a:rPr>
                        <a:t>-8</a:t>
                      </a:r>
                      <a:endParaRPr lang="en-US" sz="110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lumMod val="20000"/>
                        <a:lumOff val="80000"/>
                      </a:schemeClr>
                    </a:solidFill>
                  </a:tcPr>
                </a:tc>
                <a:tc>
                  <a:txBody>
                    <a:bodyPr/>
                    <a:lstStyle/>
                    <a:p>
                      <a:pPr marL="0" marR="0" algn="ctr">
                        <a:spcBef>
                          <a:spcPts val="0"/>
                        </a:spcBef>
                        <a:spcAft>
                          <a:spcPts val="0"/>
                        </a:spcAft>
                      </a:pPr>
                      <a:r>
                        <a:rPr lang="en-US" sz="1100" dirty="0">
                          <a:effectLst/>
                        </a:rPr>
                        <a:t>&lt;5x10</a:t>
                      </a:r>
                      <a:r>
                        <a:rPr lang="en-US" sz="1100" baseline="30000" dirty="0">
                          <a:effectLst/>
                        </a:rPr>
                        <a:t>-8</a:t>
                      </a:r>
                      <a:endParaRPr lang="en-US" sz="11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lumMod val="20000"/>
                        <a:lumOff val="80000"/>
                      </a:schemeClr>
                    </a:solidFill>
                  </a:tcPr>
                </a:tc>
                <a:extLst>
                  <a:ext uri="{0D108BD9-81ED-4DB2-BD59-A6C34878D82A}">
                    <a16:rowId xmlns:a16="http://schemas.microsoft.com/office/drawing/2014/main" val="2668606684"/>
                  </a:ext>
                </a:extLst>
              </a:tr>
              <a:tr h="624213">
                <a:tc>
                  <a:txBody>
                    <a:bodyPr/>
                    <a:lstStyle/>
                    <a:p>
                      <a:pPr marL="0" marR="0" algn="ctr">
                        <a:spcBef>
                          <a:spcPts val="0"/>
                        </a:spcBef>
                        <a:spcAft>
                          <a:spcPts val="0"/>
                        </a:spcAft>
                      </a:pPr>
                      <a:r>
                        <a:rPr lang="en-US" sz="1400" b="0" dirty="0">
                          <a:effectLst/>
                        </a:rPr>
                        <a:t>Leak check sensitivity </a:t>
                      </a:r>
                    </a:p>
                    <a:p>
                      <a:pPr marL="0" marR="0" algn="ctr">
                        <a:spcBef>
                          <a:spcPts val="0"/>
                        </a:spcBef>
                        <a:spcAft>
                          <a:spcPts val="0"/>
                        </a:spcAft>
                      </a:pPr>
                      <a:r>
                        <a:rPr lang="en-US" sz="1400" b="0" dirty="0">
                          <a:effectLst/>
                        </a:rPr>
                        <a:t>(mbar-l/s)</a:t>
                      </a:r>
                      <a:endParaRPr lang="en-US" sz="1400" b="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solidFill>
                  </a:tcPr>
                </a:tc>
                <a:tc>
                  <a:txBody>
                    <a:bodyPr/>
                    <a:lstStyle/>
                    <a:p>
                      <a:pPr marL="0" marR="0" algn="ctr">
                        <a:spcBef>
                          <a:spcPts val="0"/>
                        </a:spcBef>
                        <a:spcAft>
                          <a:spcPts val="0"/>
                        </a:spcAft>
                      </a:pPr>
                      <a:r>
                        <a:rPr lang="en-US" sz="1100" dirty="0">
                          <a:effectLst/>
                        </a:rPr>
                        <a:t>2x10</a:t>
                      </a:r>
                      <a:r>
                        <a:rPr lang="en-US" sz="1100" baseline="30000" dirty="0">
                          <a:effectLst/>
                        </a:rPr>
                        <a:t>-9</a:t>
                      </a:r>
                      <a:endParaRPr lang="en-US" sz="11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bg1"/>
                    </a:solidFill>
                  </a:tcPr>
                </a:tc>
                <a:tc>
                  <a:txBody>
                    <a:bodyPr/>
                    <a:lstStyle/>
                    <a:p>
                      <a:pPr marL="0" marR="0" algn="ctr">
                        <a:spcBef>
                          <a:spcPts val="0"/>
                        </a:spcBef>
                        <a:spcAft>
                          <a:spcPts val="0"/>
                        </a:spcAft>
                      </a:pPr>
                      <a:r>
                        <a:rPr lang="en-US" sz="1100" dirty="0">
                          <a:effectLst/>
                        </a:rPr>
                        <a:t>2x10</a:t>
                      </a:r>
                      <a:r>
                        <a:rPr lang="en-US" sz="1100" baseline="30000" dirty="0">
                          <a:effectLst/>
                        </a:rPr>
                        <a:t>-9</a:t>
                      </a:r>
                      <a:endParaRPr lang="en-US" sz="11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bg1"/>
                    </a:solidFill>
                  </a:tcPr>
                </a:tc>
                <a:tc>
                  <a:txBody>
                    <a:bodyPr/>
                    <a:lstStyle/>
                    <a:p>
                      <a:pPr marL="0" marR="0" algn="ctr">
                        <a:spcBef>
                          <a:spcPts val="0"/>
                        </a:spcBef>
                        <a:spcAft>
                          <a:spcPts val="0"/>
                        </a:spcAft>
                      </a:pPr>
                      <a:r>
                        <a:rPr lang="en-US" sz="1100" dirty="0">
                          <a:effectLst/>
                        </a:rPr>
                        <a:t>2x10</a:t>
                      </a:r>
                      <a:r>
                        <a:rPr lang="en-US" sz="1100" baseline="30000" dirty="0">
                          <a:effectLst/>
                        </a:rPr>
                        <a:t>-9</a:t>
                      </a:r>
                      <a:endParaRPr lang="en-US" sz="11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bg1"/>
                    </a:solidFill>
                  </a:tcPr>
                </a:tc>
                <a:tc>
                  <a:txBody>
                    <a:bodyPr/>
                    <a:lstStyle/>
                    <a:p>
                      <a:pPr marL="0" marR="0" algn="ctr">
                        <a:spcBef>
                          <a:spcPts val="0"/>
                        </a:spcBef>
                        <a:spcAft>
                          <a:spcPts val="0"/>
                        </a:spcAft>
                      </a:pPr>
                      <a:r>
                        <a:rPr lang="en-US" sz="1100" dirty="0">
                          <a:effectLst/>
                        </a:rPr>
                        <a:t>2x10</a:t>
                      </a:r>
                      <a:r>
                        <a:rPr lang="en-US" sz="1100" baseline="30000" dirty="0">
                          <a:effectLst/>
                        </a:rPr>
                        <a:t>-9</a:t>
                      </a:r>
                      <a:endParaRPr lang="en-US" sz="11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bg1"/>
                    </a:solidFill>
                  </a:tcPr>
                </a:tc>
                <a:tc>
                  <a:txBody>
                    <a:bodyPr/>
                    <a:lstStyle/>
                    <a:p>
                      <a:pPr marL="0" marR="0" algn="ctr">
                        <a:spcBef>
                          <a:spcPts val="0"/>
                        </a:spcBef>
                        <a:spcAft>
                          <a:spcPts val="0"/>
                        </a:spcAft>
                      </a:pPr>
                      <a:r>
                        <a:rPr lang="en-US" sz="1100" dirty="0">
                          <a:effectLst/>
                        </a:rPr>
                        <a:t>2x10</a:t>
                      </a:r>
                      <a:r>
                        <a:rPr lang="en-US" sz="1100" baseline="30000" dirty="0">
                          <a:effectLst/>
                        </a:rPr>
                        <a:t>-10</a:t>
                      </a:r>
                      <a:endParaRPr lang="en-US" sz="11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bg1"/>
                    </a:solidFill>
                  </a:tcPr>
                </a:tc>
                <a:tc>
                  <a:txBody>
                    <a:bodyPr/>
                    <a:lstStyle/>
                    <a:p>
                      <a:pPr marL="0" marR="0" algn="ctr">
                        <a:spcBef>
                          <a:spcPts val="0"/>
                        </a:spcBef>
                        <a:spcAft>
                          <a:spcPts val="0"/>
                        </a:spcAft>
                      </a:pPr>
                      <a:r>
                        <a:rPr lang="en-US" sz="1100" dirty="0">
                          <a:effectLst/>
                        </a:rPr>
                        <a:t>2x10</a:t>
                      </a:r>
                      <a:r>
                        <a:rPr lang="en-US" sz="1100" baseline="30000" dirty="0">
                          <a:effectLst/>
                        </a:rPr>
                        <a:t>-10</a:t>
                      </a:r>
                      <a:endParaRPr lang="en-US" sz="11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bg1"/>
                    </a:solidFill>
                  </a:tcPr>
                </a:tc>
                <a:tc>
                  <a:txBody>
                    <a:bodyPr/>
                    <a:lstStyle/>
                    <a:p>
                      <a:pPr marL="0" marR="0" algn="ctr">
                        <a:spcBef>
                          <a:spcPts val="0"/>
                        </a:spcBef>
                        <a:spcAft>
                          <a:spcPts val="0"/>
                        </a:spcAft>
                      </a:pPr>
                      <a:r>
                        <a:rPr lang="en-US" sz="1100" dirty="0">
                          <a:effectLst/>
                        </a:rPr>
                        <a:t>2x10</a:t>
                      </a:r>
                      <a:r>
                        <a:rPr lang="en-US" sz="1100" baseline="30000" dirty="0">
                          <a:effectLst/>
                        </a:rPr>
                        <a:t>-10</a:t>
                      </a:r>
                      <a:endParaRPr lang="en-US" sz="11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bg1"/>
                    </a:solidFill>
                  </a:tcPr>
                </a:tc>
                <a:tc>
                  <a:txBody>
                    <a:bodyPr/>
                    <a:lstStyle/>
                    <a:p>
                      <a:pPr marL="0" marR="0" algn="ctr">
                        <a:spcBef>
                          <a:spcPts val="0"/>
                        </a:spcBef>
                        <a:spcAft>
                          <a:spcPts val="0"/>
                        </a:spcAft>
                      </a:pPr>
                      <a:r>
                        <a:rPr lang="en-US" sz="1100" dirty="0">
                          <a:effectLst/>
                        </a:rPr>
                        <a:t>2x10</a:t>
                      </a:r>
                      <a:r>
                        <a:rPr lang="en-US" sz="1100" baseline="30000" dirty="0">
                          <a:effectLst/>
                        </a:rPr>
                        <a:t>-10</a:t>
                      </a:r>
                      <a:endParaRPr lang="en-US" sz="11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bg1"/>
                    </a:solidFill>
                  </a:tcPr>
                </a:tc>
                <a:tc>
                  <a:txBody>
                    <a:bodyPr/>
                    <a:lstStyle/>
                    <a:p>
                      <a:pPr marL="0" marR="0" algn="ctr">
                        <a:spcBef>
                          <a:spcPts val="0"/>
                        </a:spcBef>
                        <a:spcAft>
                          <a:spcPts val="0"/>
                        </a:spcAft>
                      </a:pPr>
                      <a:r>
                        <a:rPr lang="en-US" sz="1100" dirty="0">
                          <a:effectLst/>
                        </a:rPr>
                        <a:t>2x10</a:t>
                      </a:r>
                      <a:r>
                        <a:rPr lang="en-US" sz="1100" baseline="30000" dirty="0">
                          <a:effectLst/>
                        </a:rPr>
                        <a:t>-10</a:t>
                      </a:r>
                      <a:endParaRPr lang="en-US" sz="11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bg1"/>
                    </a:solidFill>
                  </a:tcPr>
                </a:tc>
                <a:extLst>
                  <a:ext uri="{0D108BD9-81ED-4DB2-BD59-A6C34878D82A}">
                    <a16:rowId xmlns:a16="http://schemas.microsoft.com/office/drawing/2014/main" val="82132549"/>
                  </a:ext>
                </a:extLst>
              </a:tr>
              <a:tr h="720881">
                <a:tc>
                  <a:txBody>
                    <a:bodyPr/>
                    <a:lstStyle/>
                    <a:p>
                      <a:pPr marL="0" marR="0" algn="ctr">
                        <a:spcBef>
                          <a:spcPts val="0"/>
                        </a:spcBef>
                        <a:spcAft>
                          <a:spcPts val="0"/>
                        </a:spcAft>
                      </a:pPr>
                      <a:r>
                        <a:rPr lang="en-US" sz="1400" b="0" dirty="0">
                          <a:effectLst/>
                        </a:rPr>
                        <a:t>Vacuum seals joints</a:t>
                      </a:r>
                      <a:endParaRPr lang="en-US" sz="1400" b="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solidFill>
                  </a:tcPr>
                </a:tc>
                <a:tc gridSpan="4">
                  <a:txBody>
                    <a:bodyPr/>
                    <a:lstStyle/>
                    <a:p>
                      <a:pPr marL="0" marR="0" algn="ctr">
                        <a:spcBef>
                          <a:spcPts val="0"/>
                        </a:spcBef>
                        <a:spcAft>
                          <a:spcPts val="0"/>
                        </a:spcAft>
                      </a:pPr>
                      <a:r>
                        <a:rPr lang="en-US" sz="1400" dirty="0">
                          <a:effectLst/>
                        </a:rPr>
                        <a:t>Metal gasket or elastomer, CF or KF</a:t>
                      </a:r>
                      <a:endParaRPr lang="en-US" sz="14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400" dirty="0">
                          <a:effectLst/>
                        </a:rPr>
                        <a:t>CF only: metal gasket only</a:t>
                      </a:r>
                      <a:endParaRPr lang="en-US" dirty="0"/>
                    </a:p>
                  </a:txBody>
                  <a:tcPr marL="30380" marR="30380" marT="0" marB="0" anchor="ctr">
                    <a:solidFill>
                      <a:schemeClr val="bg1"/>
                    </a:solidFill>
                  </a:tcPr>
                </a:tc>
                <a:tc hMerge="1">
                  <a:txBody>
                    <a:bodyPr/>
                    <a:lstStyle/>
                    <a:p>
                      <a:pPr marL="0" marR="0" algn="ctr">
                        <a:spcBef>
                          <a:spcPts val="0"/>
                        </a:spcBef>
                        <a:spcAft>
                          <a:spcPts val="0"/>
                        </a:spcAft>
                      </a:pPr>
                      <a:r>
                        <a:rPr lang="en-US" sz="1400" dirty="0">
                          <a:effectLst/>
                        </a:rPr>
                        <a:t>CF only: metal gasket only</a:t>
                      </a:r>
                      <a:endParaRPr lang="en-US" sz="1400" dirty="0">
                        <a:effectLst/>
                        <a:latin typeface="Palatino"/>
                        <a:ea typeface="MS Mincho" panose="02020609040205080304" pitchFamily="49" charset="-128"/>
                        <a:cs typeface="Times New Roman" panose="02020603050405020304" pitchFamily="18" charset="0"/>
                      </a:endParaRPr>
                    </a:p>
                  </a:txBody>
                  <a:tcPr marL="30380" marR="30380" marT="0" marB="0" anchor="ctr"/>
                </a:tc>
                <a:tc hMerge="1">
                  <a:txBody>
                    <a:bodyPr/>
                    <a:lstStyle/>
                    <a:p>
                      <a:endParaRPr lang="en-US"/>
                    </a:p>
                  </a:txBody>
                  <a:tcPr/>
                </a:tc>
                <a:tc gridSpan="2">
                  <a:txBody>
                    <a:bodyPr/>
                    <a:lstStyle/>
                    <a:p>
                      <a:r>
                        <a:rPr lang="en-US" sz="1400" dirty="0">
                          <a:effectLst/>
                        </a:rPr>
                        <a:t>Weld or Metal gasket</a:t>
                      </a:r>
                      <a:endParaRPr lang="en-US" dirty="0"/>
                    </a:p>
                  </a:txBody>
                  <a:tcPr marL="30380" marR="30380" marT="0" marB="0" anchor="ctr">
                    <a:solidFill>
                      <a:schemeClr val="bg1"/>
                    </a:solidFill>
                  </a:tcPr>
                </a:tc>
                <a:tc hMerge="1">
                  <a:txBody>
                    <a:bodyPr/>
                    <a:lstStyle/>
                    <a:p>
                      <a:pPr marL="0" marR="0" algn="ctr">
                        <a:spcBef>
                          <a:spcPts val="0"/>
                        </a:spcBef>
                        <a:spcAft>
                          <a:spcPts val="0"/>
                        </a:spcAft>
                      </a:pPr>
                      <a:r>
                        <a:rPr lang="en-US" sz="1400" dirty="0">
                          <a:effectLst/>
                        </a:rPr>
                        <a:t>Weld or Metal gasket</a:t>
                      </a:r>
                      <a:endParaRPr lang="en-US" sz="1400" dirty="0">
                        <a:effectLst/>
                        <a:latin typeface="Palatino"/>
                        <a:ea typeface="MS Mincho" panose="02020609040205080304" pitchFamily="49" charset="-128"/>
                        <a:cs typeface="Times New Roman" panose="02020603050405020304" pitchFamily="18" charset="0"/>
                      </a:endParaRPr>
                    </a:p>
                  </a:txBody>
                  <a:tcPr marL="30380" marR="30380" marT="0" marB="0" anchor="ctr"/>
                </a:tc>
                <a:extLst>
                  <a:ext uri="{0D108BD9-81ED-4DB2-BD59-A6C34878D82A}">
                    <a16:rowId xmlns:a16="http://schemas.microsoft.com/office/drawing/2014/main" val="2419427376"/>
                  </a:ext>
                </a:extLst>
              </a:tr>
              <a:tr h="344060">
                <a:tc>
                  <a:txBody>
                    <a:bodyPr/>
                    <a:lstStyle/>
                    <a:p>
                      <a:pPr marL="0" marR="0" algn="ctr">
                        <a:spcBef>
                          <a:spcPts val="0"/>
                        </a:spcBef>
                        <a:spcAft>
                          <a:spcPts val="0"/>
                        </a:spcAft>
                      </a:pPr>
                      <a:r>
                        <a:rPr lang="en-US" sz="1400" b="0" dirty="0">
                          <a:effectLst/>
                        </a:rPr>
                        <a:t>Parts cleaning</a:t>
                      </a:r>
                      <a:endParaRPr lang="en-US" sz="1400" b="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solidFill>
                  </a:tcPr>
                </a:tc>
                <a:tc gridSpan="9">
                  <a:txBody>
                    <a:bodyPr/>
                    <a:lstStyle/>
                    <a:p>
                      <a:pPr marL="0" marR="0" algn="ctr">
                        <a:spcBef>
                          <a:spcPts val="0"/>
                        </a:spcBef>
                        <a:spcAft>
                          <a:spcPts val="0"/>
                        </a:spcAft>
                      </a:pPr>
                      <a:r>
                        <a:rPr lang="en-US" sz="1400" dirty="0">
                          <a:effectLst/>
                        </a:rPr>
                        <a:t>UHV procedure</a:t>
                      </a:r>
                      <a:endParaRPr lang="en-US" sz="14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39340545"/>
                  </a:ext>
                </a:extLst>
              </a:tr>
              <a:tr h="398247">
                <a:tc>
                  <a:txBody>
                    <a:bodyPr/>
                    <a:lstStyle/>
                    <a:p>
                      <a:pPr marL="0" marR="0" algn="ctr">
                        <a:spcBef>
                          <a:spcPts val="0"/>
                        </a:spcBef>
                        <a:spcAft>
                          <a:spcPts val="0"/>
                        </a:spcAft>
                      </a:pPr>
                      <a:r>
                        <a:rPr lang="en-US" sz="1400" b="0" dirty="0">
                          <a:effectLst/>
                        </a:rPr>
                        <a:t>Gauging</a:t>
                      </a:r>
                      <a:endParaRPr lang="en-US" sz="1400" b="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solidFill>
                  </a:tcPr>
                </a:tc>
                <a:tc gridSpan="5">
                  <a:txBody>
                    <a:bodyPr/>
                    <a:lstStyle/>
                    <a:p>
                      <a:pPr marL="0" marR="0" algn="ctr">
                        <a:spcBef>
                          <a:spcPts val="0"/>
                        </a:spcBef>
                        <a:spcAft>
                          <a:spcPts val="0"/>
                        </a:spcAft>
                      </a:pPr>
                      <a:r>
                        <a:rPr lang="en-US" sz="1400" dirty="0">
                          <a:effectLst/>
                        </a:rPr>
                        <a:t>Ion gauge</a:t>
                      </a:r>
                      <a:endParaRPr lang="en-US" sz="14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1400" dirty="0">
                          <a:effectLst/>
                        </a:rPr>
                        <a:t>CC gauge</a:t>
                      </a:r>
                      <a:endParaRPr lang="en-US" sz="14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bg1"/>
                    </a:solidFill>
                  </a:tcPr>
                </a:tc>
                <a:tc hMerge="1">
                  <a:txBody>
                    <a:bodyPr/>
                    <a:lstStyle/>
                    <a:p>
                      <a:endParaRPr lang="en-US"/>
                    </a:p>
                  </a:txBody>
                  <a:tcPr/>
                </a:tc>
                <a:tc gridSpan="2">
                  <a:txBody>
                    <a:bodyPr/>
                    <a:lstStyle/>
                    <a:p>
                      <a:pPr marL="0" marR="0" algn="ctr">
                        <a:spcBef>
                          <a:spcPts val="0"/>
                        </a:spcBef>
                        <a:spcAft>
                          <a:spcPts val="0"/>
                        </a:spcAft>
                      </a:pPr>
                      <a:r>
                        <a:rPr lang="en-US" sz="1400" dirty="0">
                          <a:effectLst/>
                        </a:rPr>
                        <a:t>Ion gauge</a:t>
                      </a:r>
                      <a:endParaRPr lang="en-US" sz="14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bg1"/>
                    </a:solidFill>
                  </a:tcPr>
                </a:tc>
                <a:tc hMerge="1">
                  <a:txBody>
                    <a:bodyPr/>
                    <a:lstStyle/>
                    <a:p>
                      <a:endParaRPr lang="en-US"/>
                    </a:p>
                  </a:txBody>
                  <a:tcPr/>
                </a:tc>
                <a:extLst>
                  <a:ext uri="{0D108BD9-81ED-4DB2-BD59-A6C34878D82A}">
                    <a16:rowId xmlns:a16="http://schemas.microsoft.com/office/drawing/2014/main" val="3368903098"/>
                  </a:ext>
                </a:extLst>
              </a:tr>
              <a:tr h="727363">
                <a:tc>
                  <a:txBody>
                    <a:bodyPr/>
                    <a:lstStyle/>
                    <a:p>
                      <a:pPr marL="0" marR="0" algn="ctr">
                        <a:spcBef>
                          <a:spcPts val="0"/>
                        </a:spcBef>
                        <a:spcAft>
                          <a:spcPts val="0"/>
                        </a:spcAft>
                      </a:pPr>
                      <a:r>
                        <a:rPr lang="en-US" sz="1400" b="0" dirty="0">
                          <a:effectLst/>
                        </a:rPr>
                        <a:t>Low Particulate practice</a:t>
                      </a:r>
                      <a:endParaRPr lang="en-US" sz="1400" b="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solidFill>
                  </a:tcPr>
                </a:tc>
                <a:tc>
                  <a:txBody>
                    <a:bodyPr/>
                    <a:lstStyle/>
                    <a:p>
                      <a:pPr marL="0" marR="0" algn="ctr">
                        <a:spcBef>
                          <a:spcPts val="0"/>
                        </a:spcBef>
                        <a:spcAft>
                          <a:spcPts val="0"/>
                        </a:spcAft>
                      </a:pPr>
                      <a:r>
                        <a:rPr lang="en-US" sz="1400" dirty="0">
                          <a:effectLst/>
                        </a:rPr>
                        <a:t>No</a:t>
                      </a:r>
                      <a:endParaRPr lang="en-US" sz="14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lumMod val="20000"/>
                        <a:lumOff val="80000"/>
                      </a:schemeClr>
                    </a:solidFill>
                  </a:tcPr>
                </a:tc>
                <a:tc>
                  <a:txBody>
                    <a:bodyPr/>
                    <a:lstStyle/>
                    <a:p>
                      <a:pPr marL="0" marR="0" algn="ctr">
                        <a:spcBef>
                          <a:spcPts val="0"/>
                        </a:spcBef>
                        <a:spcAft>
                          <a:spcPts val="0"/>
                        </a:spcAft>
                      </a:pPr>
                      <a:r>
                        <a:rPr lang="en-US" sz="1400" dirty="0">
                          <a:effectLst/>
                        </a:rPr>
                        <a:t>No</a:t>
                      </a:r>
                      <a:endParaRPr lang="en-US" sz="14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lumMod val="20000"/>
                        <a:lumOff val="80000"/>
                      </a:schemeClr>
                    </a:solidFill>
                  </a:tcPr>
                </a:tc>
                <a:tc>
                  <a:txBody>
                    <a:bodyPr/>
                    <a:lstStyle/>
                    <a:p>
                      <a:pPr marL="0" marR="0" algn="ctr">
                        <a:spcBef>
                          <a:spcPts val="0"/>
                        </a:spcBef>
                        <a:spcAft>
                          <a:spcPts val="0"/>
                        </a:spcAft>
                      </a:pPr>
                      <a:r>
                        <a:rPr lang="en-US" sz="1400" dirty="0">
                          <a:effectLst/>
                        </a:rPr>
                        <a:t>No</a:t>
                      </a:r>
                      <a:endParaRPr lang="en-US" sz="14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lumMod val="20000"/>
                        <a:lumOff val="80000"/>
                      </a:schemeClr>
                    </a:solidFill>
                  </a:tcPr>
                </a:tc>
                <a:tc>
                  <a:txBody>
                    <a:bodyPr/>
                    <a:lstStyle/>
                    <a:p>
                      <a:pPr marL="0" marR="0" algn="ctr">
                        <a:spcBef>
                          <a:spcPts val="0"/>
                        </a:spcBef>
                        <a:spcAft>
                          <a:spcPts val="0"/>
                        </a:spcAft>
                      </a:pPr>
                      <a:r>
                        <a:rPr lang="en-US" sz="1400" dirty="0">
                          <a:effectLst/>
                        </a:rPr>
                        <a:t>No</a:t>
                      </a:r>
                      <a:endParaRPr lang="en-US" sz="14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lumMod val="20000"/>
                        <a:lumOff val="80000"/>
                      </a:schemeClr>
                    </a:solidFill>
                  </a:tcPr>
                </a:tc>
                <a:tc>
                  <a:txBody>
                    <a:bodyPr/>
                    <a:lstStyle/>
                    <a:p>
                      <a:pPr marL="0" marR="0" algn="ctr">
                        <a:spcBef>
                          <a:spcPts val="0"/>
                        </a:spcBef>
                        <a:spcAft>
                          <a:spcPts val="0"/>
                        </a:spcAft>
                      </a:pPr>
                      <a:r>
                        <a:rPr lang="en-US" sz="1400" dirty="0">
                          <a:effectLst/>
                        </a:rPr>
                        <a:t>Yes</a:t>
                      </a:r>
                      <a:endParaRPr lang="en-US" sz="14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lumMod val="20000"/>
                        <a:lumOff val="80000"/>
                      </a:schemeClr>
                    </a:solidFill>
                  </a:tcPr>
                </a:tc>
                <a:tc>
                  <a:txBody>
                    <a:bodyPr/>
                    <a:lstStyle/>
                    <a:p>
                      <a:pPr marL="0" marR="0" algn="ctr">
                        <a:spcBef>
                          <a:spcPts val="0"/>
                        </a:spcBef>
                        <a:spcAft>
                          <a:spcPts val="0"/>
                        </a:spcAft>
                      </a:pPr>
                      <a:r>
                        <a:rPr lang="en-US" sz="1400" dirty="0">
                          <a:effectLst/>
                        </a:rPr>
                        <a:t>Yes</a:t>
                      </a:r>
                      <a:endParaRPr lang="en-US" sz="14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lumMod val="20000"/>
                        <a:lumOff val="80000"/>
                      </a:schemeClr>
                    </a:solidFill>
                  </a:tcPr>
                </a:tc>
                <a:tc>
                  <a:txBody>
                    <a:bodyPr/>
                    <a:lstStyle/>
                    <a:p>
                      <a:pPr marL="0" marR="0" algn="ctr">
                        <a:spcBef>
                          <a:spcPts val="0"/>
                        </a:spcBef>
                        <a:spcAft>
                          <a:spcPts val="0"/>
                        </a:spcAft>
                      </a:pPr>
                      <a:r>
                        <a:rPr lang="en-US" sz="1400" dirty="0">
                          <a:effectLst/>
                        </a:rPr>
                        <a:t>Yes</a:t>
                      </a:r>
                      <a:endParaRPr lang="en-US" sz="14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lumMod val="20000"/>
                        <a:lumOff val="80000"/>
                      </a:schemeClr>
                    </a:solidFill>
                  </a:tcPr>
                </a:tc>
                <a:tc>
                  <a:txBody>
                    <a:bodyPr/>
                    <a:lstStyle/>
                    <a:p>
                      <a:pPr marL="0" marR="0" algn="ctr">
                        <a:spcBef>
                          <a:spcPts val="0"/>
                        </a:spcBef>
                        <a:spcAft>
                          <a:spcPts val="0"/>
                        </a:spcAft>
                      </a:pPr>
                      <a:r>
                        <a:rPr lang="en-US" sz="1400" dirty="0">
                          <a:effectLst/>
                        </a:rPr>
                        <a:t>Yes</a:t>
                      </a:r>
                      <a:endParaRPr lang="en-US" sz="14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lumMod val="20000"/>
                        <a:lumOff val="80000"/>
                      </a:schemeClr>
                    </a:solidFill>
                  </a:tcPr>
                </a:tc>
                <a:tc>
                  <a:txBody>
                    <a:bodyPr/>
                    <a:lstStyle/>
                    <a:p>
                      <a:pPr marL="0" marR="0" algn="ctr">
                        <a:spcBef>
                          <a:spcPts val="0"/>
                        </a:spcBef>
                        <a:spcAft>
                          <a:spcPts val="0"/>
                        </a:spcAft>
                      </a:pPr>
                      <a:r>
                        <a:rPr lang="en-US" sz="1400" dirty="0">
                          <a:effectLst/>
                        </a:rPr>
                        <a:t>No</a:t>
                      </a:r>
                      <a:endParaRPr lang="en-US" sz="14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lumMod val="20000"/>
                        <a:lumOff val="80000"/>
                      </a:schemeClr>
                    </a:solidFill>
                  </a:tcPr>
                </a:tc>
                <a:extLst>
                  <a:ext uri="{0D108BD9-81ED-4DB2-BD59-A6C34878D82A}">
                    <a16:rowId xmlns:a16="http://schemas.microsoft.com/office/drawing/2014/main" val="1117114130"/>
                  </a:ext>
                </a:extLst>
              </a:tr>
              <a:tr h="696190">
                <a:tc>
                  <a:txBody>
                    <a:bodyPr/>
                    <a:lstStyle/>
                    <a:p>
                      <a:pPr marL="0" marR="0" algn="ctr">
                        <a:spcBef>
                          <a:spcPts val="0"/>
                        </a:spcBef>
                        <a:spcAft>
                          <a:spcPts val="0"/>
                        </a:spcAft>
                      </a:pPr>
                      <a:r>
                        <a:rPr lang="en-US" sz="1400" b="0" dirty="0">
                          <a:effectLst/>
                        </a:rPr>
                        <a:t>Controllers</a:t>
                      </a:r>
                      <a:endParaRPr lang="en-US" sz="1400" b="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tx1"/>
                    </a:solidFill>
                  </a:tcPr>
                </a:tc>
                <a:tc gridSpan="9">
                  <a:txBody>
                    <a:bodyPr/>
                    <a:lstStyle/>
                    <a:p>
                      <a:pPr marL="0" marR="0" algn="ctr">
                        <a:spcBef>
                          <a:spcPts val="0"/>
                        </a:spcBef>
                        <a:spcAft>
                          <a:spcPts val="0"/>
                        </a:spcAft>
                      </a:pPr>
                      <a:r>
                        <a:rPr lang="en-US" sz="1400" dirty="0">
                          <a:effectLst/>
                        </a:rPr>
                        <a:t>Equipped with RS485 to communicate with control system via a PLC</a:t>
                      </a:r>
                      <a:endParaRPr lang="en-US" sz="1400" dirty="0">
                        <a:effectLst/>
                        <a:latin typeface="Palatino"/>
                        <a:ea typeface="MS Mincho" panose="02020609040205080304" pitchFamily="49" charset="-128"/>
                        <a:cs typeface="Times New Roman" panose="02020603050405020304" pitchFamily="18" charset="0"/>
                      </a:endParaRPr>
                    </a:p>
                  </a:txBody>
                  <a:tcPr marL="30380" marR="30380"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84380274"/>
                  </a:ext>
                </a:extLst>
              </a:tr>
            </a:tbl>
          </a:graphicData>
        </a:graphic>
      </p:graphicFrame>
      <p:sp>
        <p:nvSpPr>
          <p:cNvPr id="3" name="Title 2">
            <a:extLst>
              <a:ext uri="{FF2B5EF4-FFF2-40B4-BE49-F238E27FC236}">
                <a16:creationId xmlns:a16="http://schemas.microsoft.com/office/drawing/2014/main" id="{13F11D6E-D6C1-4CDF-A799-E1EF46E09DB5}"/>
              </a:ext>
            </a:extLst>
          </p:cNvPr>
          <p:cNvSpPr>
            <a:spLocks noGrp="1"/>
          </p:cNvSpPr>
          <p:nvPr>
            <p:ph type="title"/>
          </p:nvPr>
        </p:nvSpPr>
        <p:spPr>
          <a:xfrm>
            <a:off x="222249" y="251753"/>
            <a:ext cx="10931525" cy="427877"/>
          </a:xfrm>
        </p:spPr>
        <p:txBody>
          <a:bodyPr/>
          <a:lstStyle/>
          <a:p>
            <a:r>
              <a:rPr lang="en-US" dirty="0"/>
              <a:t>Critical Requirements - Performance Requirements                                     </a:t>
            </a:r>
            <a:r>
              <a:rPr lang="en-US" sz="1600" b="0" dirty="0"/>
              <a:t>Physics Requirements Document is the basis; Team Center </a:t>
            </a:r>
            <a:r>
              <a:rPr lang="en-US" sz="1600" b="0" dirty="0">
                <a:hlinkClick r:id="rId2"/>
              </a:rPr>
              <a:t>#ED0010228</a:t>
            </a:r>
            <a:endParaRPr lang="en-US" sz="1600" dirty="0"/>
          </a:p>
        </p:txBody>
      </p:sp>
      <p:sp>
        <p:nvSpPr>
          <p:cNvPr id="4" name="Date Placeholder 3">
            <a:extLst>
              <a:ext uri="{FF2B5EF4-FFF2-40B4-BE49-F238E27FC236}">
                <a16:creationId xmlns:a16="http://schemas.microsoft.com/office/drawing/2014/main" id="{9CC7528E-A7F4-4851-ACA3-87AD7CA496CA}"/>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r>
              <a:rPr lang="en-US"/>
              <a:t>1 Dec 2022</a:t>
            </a:r>
            <a:endParaRPr lang="en-US" dirty="0"/>
          </a:p>
        </p:txBody>
      </p:sp>
      <p:sp>
        <p:nvSpPr>
          <p:cNvPr id="6" name="Slide Number Placeholder 5">
            <a:extLst>
              <a:ext uri="{FF2B5EF4-FFF2-40B4-BE49-F238E27FC236}">
                <a16:creationId xmlns:a16="http://schemas.microsoft.com/office/drawing/2014/main" id="{EE9A4364-58F7-4D06-B55A-FCD277DDA22C}"/>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fld id="{148C009B-CB69-E04A-B9B3-34B26D69E9CF}" type="slidenum">
              <a:rPr lang="en-US" smtClean="0"/>
              <a:pPr>
                <a:defRPr/>
              </a:pPr>
              <a:t>4</a:t>
            </a:fld>
            <a:endParaRPr lang="en-US" dirty="0"/>
          </a:p>
        </p:txBody>
      </p:sp>
      <p:sp>
        <p:nvSpPr>
          <p:cNvPr id="9" name="TextBox 8">
            <a:extLst>
              <a:ext uri="{FF2B5EF4-FFF2-40B4-BE49-F238E27FC236}">
                <a16:creationId xmlns:a16="http://schemas.microsoft.com/office/drawing/2014/main" id="{4FFB6E24-CDCE-4E71-B3E6-DE760523A01A}"/>
              </a:ext>
            </a:extLst>
          </p:cNvPr>
          <p:cNvSpPr txBox="1"/>
          <p:nvPr/>
        </p:nvSpPr>
        <p:spPr>
          <a:xfrm>
            <a:off x="583854" y="5336772"/>
            <a:ext cx="448887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Calibri"/>
              </a:rPr>
              <a:t>* Anticipated pressure value when CM is cold</a:t>
            </a:r>
          </a:p>
          <a:p>
            <a:r>
              <a:rPr lang="en-US" sz="1400" dirty="0">
                <a:latin typeface="Calibri"/>
              </a:rPr>
              <a:t>**Warm units adjacent to CMs</a:t>
            </a:r>
          </a:p>
          <a:p>
            <a:r>
              <a:rPr lang="en-US" sz="1400" dirty="0">
                <a:latin typeface="Calibri"/>
              </a:rPr>
              <a:t>***Operational pressure</a:t>
            </a:r>
          </a:p>
          <a:p>
            <a:endParaRPr lang="en-US" sz="1400" dirty="0"/>
          </a:p>
        </p:txBody>
      </p:sp>
      <p:sp>
        <p:nvSpPr>
          <p:cNvPr id="15" name="Footer Placeholder 5">
            <a:extLst>
              <a:ext uri="{FF2B5EF4-FFF2-40B4-BE49-F238E27FC236}">
                <a16:creationId xmlns:a16="http://schemas.microsoft.com/office/drawing/2014/main" id="{3F604B8C-BDFA-4230-86BA-D210188C664C}"/>
              </a:ext>
            </a:extLst>
          </p:cNvPr>
          <p:cNvSpPr>
            <a:spLocks noGrp="1"/>
          </p:cNvSpPr>
          <p:nvPr>
            <p:ph type="ftr" sz="quarter" idx="3"/>
          </p:nvPr>
        </p:nvSpPr>
        <p:spPr>
          <a:xfrm>
            <a:off x="1788160" y="6504213"/>
            <a:ext cx="6401335" cy="242873"/>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lgn="ctr">
              <a:defRPr/>
            </a:pPr>
            <a:r>
              <a:rPr lang="en-US"/>
              <a:t>R. Campos and A. Chen | PIP-II BTL Vacuum Systems | BTL Workshop</a:t>
            </a:r>
            <a:endParaRPr lang="en-US" dirty="0"/>
          </a:p>
        </p:txBody>
      </p:sp>
      <p:cxnSp>
        <p:nvCxnSpPr>
          <p:cNvPr id="17" name="Straight Arrow Connector 16">
            <a:extLst>
              <a:ext uri="{FF2B5EF4-FFF2-40B4-BE49-F238E27FC236}">
                <a16:creationId xmlns:a16="http://schemas.microsoft.com/office/drawing/2014/main" id="{23EC0086-8EB8-7593-E402-EC5194A72A85}"/>
              </a:ext>
            </a:extLst>
          </p:cNvPr>
          <p:cNvCxnSpPr>
            <a:cxnSpLocks/>
          </p:cNvCxnSpPr>
          <p:nvPr/>
        </p:nvCxnSpPr>
        <p:spPr>
          <a:xfrm flipV="1">
            <a:off x="8502954" y="2733472"/>
            <a:ext cx="0" cy="2508085"/>
          </a:xfrm>
          <a:prstGeom prst="straightConnector1">
            <a:avLst/>
          </a:prstGeom>
          <a:ln w="31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94154603-20E4-71E0-C464-379AC0A55687}"/>
              </a:ext>
            </a:extLst>
          </p:cNvPr>
          <p:cNvSpPr txBox="1"/>
          <p:nvPr/>
        </p:nvSpPr>
        <p:spPr>
          <a:xfrm>
            <a:off x="7772252" y="5247462"/>
            <a:ext cx="3075991" cy="738664"/>
          </a:xfrm>
          <a:prstGeom prst="rect">
            <a:avLst/>
          </a:prstGeom>
          <a:noFill/>
          <a:ln>
            <a:solidFill>
              <a:schemeClr val="tx2"/>
            </a:solidFill>
          </a:ln>
        </p:spPr>
        <p:txBody>
          <a:bodyPr wrap="square" rtlCol="0">
            <a:spAutoFit/>
          </a:bodyPr>
          <a:lstStyle/>
          <a:p>
            <a:r>
              <a:rPr lang="en-US" sz="1400" dirty="0"/>
              <a:t>Interface with Booster</a:t>
            </a:r>
          </a:p>
          <a:p>
            <a:r>
              <a:rPr lang="en-US" sz="1400" dirty="0"/>
              <a:t>Booster-style vacuum joins (O-rings)</a:t>
            </a:r>
          </a:p>
          <a:p>
            <a:endParaRPr lang="en-US" sz="1400" dirty="0"/>
          </a:p>
        </p:txBody>
      </p:sp>
      <p:cxnSp>
        <p:nvCxnSpPr>
          <p:cNvPr id="12" name="Straight Arrow Connector 11">
            <a:extLst>
              <a:ext uri="{FF2B5EF4-FFF2-40B4-BE49-F238E27FC236}">
                <a16:creationId xmlns:a16="http://schemas.microsoft.com/office/drawing/2014/main" id="{DBA1A78B-C80C-CC7D-F136-6F862D731AFC}"/>
              </a:ext>
            </a:extLst>
          </p:cNvPr>
          <p:cNvCxnSpPr>
            <a:cxnSpLocks/>
          </p:cNvCxnSpPr>
          <p:nvPr/>
        </p:nvCxnSpPr>
        <p:spPr>
          <a:xfrm flipH="1">
            <a:off x="7689619" y="1889277"/>
            <a:ext cx="1344331" cy="652215"/>
          </a:xfrm>
          <a:prstGeom prst="straightConnector1">
            <a:avLst/>
          </a:prstGeom>
          <a:ln w="31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ADE84E0-A07D-C26E-CD65-D2A7E29546FA}"/>
              </a:ext>
            </a:extLst>
          </p:cNvPr>
          <p:cNvSpPr txBox="1"/>
          <p:nvPr/>
        </p:nvSpPr>
        <p:spPr>
          <a:xfrm>
            <a:off x="8842026" y="1053272"/>
            <a:ext cx="3075991" cy="738664"/>
          </a:xfrm>
          <a:prstGeom prst="rect">
            <a:avLst/>
          </a:prstGeom>
          <a:noFill/>
          <a:ln>
            <a:solidFill>
              <a:schemeClr val="tx2"/>
            </a:solidFill>
          </a:ln>
        </p:spPr>
        <p:txBody>
          <a:bodyPr wrap="square" rtlCol="0">
            <a:spAutoFit/>
          </a:bodyPr>
          <a:lstStyle/>
          <a:p>
            <a:r>
              <a:rPr lang="en-US" sz="1400" dirty="0"/>
              <a:t>Metal gaskets for instrumentation or serviceable devices, or welded joints (between magnets, less risk of leak)</a:t>
            </a:r>
          </a:p>
        </p:txBody>
      </p:sp>
    </p:spTree>
    <p:extLst>
      <p:ext uri="{BB962C8B-B14F-4D97-AF65-F5344CB8AC3E}">
        <p14:creationId xmlns:p14="http://schemas.microsoft.com/office/powerpoint/2010/main" val="4194468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A2CFE09-629F-0546-8738-02005EBA35F2}"/>
              </a:ext>
            </a:extLst>
          </p:cNvPr>
          <p:cNvSpPr>
            <a:spLocks noGrp="1"/>
          </p:cNvSpPr>
          <p:nvPr>
            <p:ph idx="1"/>
          </p:nvPr>
        </p:nvSpPr>
        <p:spPr>
          <a:xfrm>
            <a:off x="304805" y="899318"/>
            <a:ext cx="10902887" cy="5059363"/>
          </a:xfrm>
        </p:spPr>
        <p:txBody>
          <a:bodyPr/>
          <a:lstStyle/>
          <a:p>
            <a:pPr marL="0" indent="0">
              <a:spcBef>
                <a:spcPts val="600"/>
              </a:spcBef>
              <a:spcAft>
                <a:spcPts val="600"/>
              </a:spcAft>
              <a:buNone/>
            </a:pPr>
            <a:r>
              <a:rPr lang="en-US" dirty="0"/>
              <a:t>Final design of Vacuum subsystems in progress, PDR completed in Oct 2021</a:t>
            </a:r>
          </a:p>
          <a:p>
            <a:pPr lvl="1">
              <a:spcBef>
                <a:spcPts val="600"/>
              </a:spcBef>
              <a:spcAft>
                <a:spcPts val="600"/>
              </a:spcAft>
            </a:pPr>
            <a:r>
              <a:rPr lang="en-US" sz="2533" dirty="0"/>
              <a:t>Developed P&amp;ID for Vacuum system with pumps and gauges, with input from ED0010216 PIP-II Parameters PRD</a:t>
            </a:r>
          </a:p>
          <a:p>
            <a:pPr lvl="1">
              <a:spcBef>
                <a:spcPts val="600"/>
              </a:spcBef>
              <a:spcAft>
                <a:spcPts val="600"/>
              </a:spcAft>
            </a:pPr>
            <a:r>
              <a:rPr lang="en-US" sz="2533" dirty="0"/>
              <a:t>Performed initial vacuum pressure calculations and defined pump capacity</a:t>
            </a:r>
          </a:p>
          <a:p>
            <a:pPr lvl="1">
              <a:spcBef>
                <a:spcPts val="600"/>
              </a:spcBef>
              <a:spcAft>
                <a:spcPts val="600"/>
              </a:spcAft>
            </a:pPr>
            <a:r>
              <a:rPr lang="en-US" sz="2533" dirty="0"/>
              <a:t>Defined specifications for BTL magnets vacuum chambers</a:t>
            </a:r>
          </a:p>
          <a:p>
            <a:pPr lvl="1">
              <a:spcBef>
                <a:spcPts val="600"/>
              </a:spcBef>
              <a:spcAft>
                <a:spcPts val="600"/>
              </a:spcAft>
            </a:pPr>
            <a:r>
              <a:rPr lang="en-US" sz="2533" dirty="0"/>
              <a:t>Developed vacuum physical interface between BTL and Booster injection </a:t>
            </a:r>
          </a:p>
          <a:p>
            <a:pPr lvl="2">
              <a:spcBef>
                <a:spcPts val="600"/>
              </a:spcBef>
              <a:spcAft>
                <a:spcPts val="600"/>
              </a:spcAft>
            </a:pPr>
            <a:endParaRPr lang="en-US" sz="1800" dirty="0"/>
          </a:p>
          <a:p>
            <a:pPr lvl="1">
              <a:spcBef>
                <a:spcPts val="600"/>
              </a:spcBef>
              <a:spcAft>
                <a:spcPts val="600"/>
              </a:spcAft>
            </a:pPr>
            <a:endParaRPr lang="en-US" sz="2000" dirty="0"/>
          </a:p>
          <a:p>
            <a:pPr marL="376757" lvl="1" indent="0">
              <a:spcBef>
                <a:spcPts val="0"/>
              </a:spcBef>
              <a:spcAft>
                <a:spcPts val="0"/>
              </a:spcAft>
              <a:buNone/>
            </a:pPr>
            <a:endParaRPr lang="en-US" sz="2400" dirty="0"/>
          </a:p>
          <a:p>
            <a:pPr lvl="1">
              <a:spcBef>
                <a:spcPts val="0"/>
              </a:spcBef>
              <a:spcAft>
                <a:spcPts val="0"/>
              </a:spcAft>
            </a:pPr>
            <a:endParaRPr lang="en-US" sz="2400" dirty="0"/>
          </a:p>
          <a:p>
            <a:pPr lvl="1">
              <a:spcBef>
                <a:spcPts val="0"/>
              </a:spcBef>
              <a:spcAft>
                <a:spcPts val="0"/>
              </a:spcAft>
            </a:pPr>
            <a:endParaRPr lang="en-US" sz="2400" dirty="0"/>
          </a:p>
          <a:p>
            <a:pPr>
              <a:lnSpc>
                <a:spcPts val="1000"/>
              </a:lnSpc>
              <a:spcBef>
                <a:spcPts val="600"/>
              </a:spcBef>
              <a:spcAft>
                <a:spcPts val="600"/>
              </a:spcAft>
            </a:pPr>
            <a:endParaRPr lang="en-US" dirty="0"/>
          </a:p>
        </p:txBody>
      </p:sp>
      <p:sp>
        <p:nvSpPr>
          <p:cNvPr id="10" name="Title 2">
            <a:extLst>
              <a:ext uri="{FF2B5EF4-FFF2-40B4-BE49-F238E27FC236}">
                <a16:creationId xmlns:a16="http://schemas.microsoft.com/office/drawing/2014/main" id="{2C601833-B53C-1E44-879E-2E23F939DAE5}"/>
              </a:ext>
            </a:extLst>
          </p:cNvPr>
          <p:cNvSpPr>
            <a:spLocks noGrp="1"/>
          </p:cNvSpPr>
          <p:nvPr>
            <p:ph type="title"/>
          </p:nvPr>
        </p:nvSpPr>
        <p:spPr>
          <a:xfrm>
            <a:off x="304805" y="189527"/>
            <a:ext cx="11582400" cy="427877"/>
          </a:xfrm>
        </p:spPr>
        <p:txBody>
          <a:bodyPr/>
          <a:lstStyle/>
          <a:p>
            <a:r>
              <a:rPr lang="en-US" dirty="0">
                <a:solidFill>
                  <a:schemeClr val="tx2"/>
                </a:solidFill>
              </a:rPr>
              <a:t>Current Design Status</a:t>
            </a:r>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12"/>
          </p:nvPr>
        </p:nvSpPr>
        <p:spPr>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fld id="{148C009B-CB69-E04A-B9B3-34B26D69E9CF}" type="slidenum">
              <a:rPr lang="en-US" smtClean="0"/>
              <a:pPr>
                <a:defRPr/>
              </a:pPr>
              <a:t>5</a:t>
            </a:fld>
            <a:endParaRPr lang="en-US" dirty="0"/>
          </a:p>
        </p:txBody>
      </p:sp>
      <p:sp>
        <p:nvSpPr>
          <p:cNvPr id="8" name="Date Placeholder 3">
            <a:extLst>
              <a:ext uri="{FF2B5EF4-FFF2-40B4-BE49-F238E27FC236}">
                <a16:creationId xmlns:a16="http://schemas.microsoft.com/office/drawing/2014/main" id="{F116AC91-DD48-4BA9-ACE9-780B8E0B0722}"/>
              </a:ext>
            </a:extLst>
          </p:cNvPr>
          <p:cNvSpPr>
            <a:spLocks noGrp="1"/>
          </p:cNvSpPr>
          <p:nvPr>
            <p:ph type="dt" sz="half" idx="10"/>
          </p:nvPr>
        </p:nvSpPr>
        <p:spPr>
          <a:xfrm>
            <a:off x="982436" y="6547277"/>
            <a:ext cx="1242018" cy="241300"/>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r>
              <a:rPr lang="en-US"/>
              <a:t>1 Dec 2022</a:t>
            </a:r>
            <a:endParaRPr lang="en-US" dirty="0"/>
          </a:p>
        </p:txBody>
      </p:sp>
      <p:sp>
        <p:nvSpPr>
          <p:cNvPr id="9" name="Footer Placeholder 4">
            <a:extLst>
              <a:ext uri="{FF2B5EF4-FFF2-40B4-BE49-F238E27FC236}">
                <a16:creationId xmlns:a16="http://schemas.microsoft.com/office/drawing/2014/main" id="{BF758D89-0B49-45A0-AB70-B7F892C45298}"/>
              </a:ext>
            </a:extLst>
          </p:cNvPr>
          <p:cNvSpPr>
            <a:spLocks noGrp="1"/>
          </p:cNvSpPr>
          <p:nvPr>
            <p:ph type="ftr" sz="quarter" idx="11"/>
          </p:nvPr>
        </p:nvSpPr>
        <p:spPr>
          <a:xfrm>
            <a:off x="2051914" y="6545704"/>
            <a:ext cx="8347199" cy="242873"/>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lgn="ctr">
              <a:defRPr/>
            </a:pPr>
            <a:r>
              <a:rPr lang="en-US"/>
              <a:t>R. Campos and A. Chen | PIP-II BTL Vacuum Systems | BTL Workshop</a:t>
            </a:r>
            <a:endParaRPr lang="en-US" b="1" dirty="0"/>
          </a:p>
        </p:txBody>
      </p:sp>
    </p:spTree>
    <p:extLst>
      <p:ext uri="{BB962C8B-B14F-4D97-AF65-F5344CB8AC3E}">
        <p14:creationId xmlns:p14="http://schemas.microsoft.com/office/powerpoint/2010/main" val="927025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A2CFE09-629F-0546-8738-02005EBA35F2}"/>
              </a:ext>
            </a:extLst>
          </p:cNvPr>
          <p:cNvSpPr>
            <a:spLocks noGrp="1"/>
          </p:cNvSpPr>
          <p:nvPr>
            <p:ph idx="1"/>
          </p:nvPr>
        </p:nvSpPr>
        <p:spPr>
          <a:xfrm>
            <a:off x="304805" y="899318"/>
            <a:ext cx="10902887" cy="5059363"/>
          </a:xfrm>
        </p:spPr>
        <p:txBody>
          <a:bodyPr/>
          <a:lstStyle/>
          <a:p>
            <a:pPr lvl="1">
              <a:spcBef>
                <a:spcPts val="600"/>
              </a:spcBef>
              <a:spcAft>
                <a:spcPts val="600"/>
              </a:spcAft>
            </a:pPr>
            <a:r>
              <a:rPr lang="en-US" sz="2533" dirty="0"/>
              <a:t>We understand basic configuration and segmentation based on ED0010216 PIP-II Parameters PRD and initial CAD model</a:t>
            </a:r>
          </a:p>
          <a:p>
            <a:pPr lvl="1">
              <a:spcBef>
                <a:spcPts val="600"/>
              </a:spcBef>
              <a:spcAft>
                <a:spcPts val="600"/>
              </a:spcAft>
            </a:pPr>
            <a:r>
              <a:rPr lang="en-US" sz="2533" dirty="0"/>
              <a:t>Initial configuration and placement of gate valves and ion pumps has been defined roughly based on operation needs. Final locations need to be defined based on final lattice and CAD model</a:t>
            </a:r>
          </a:p>
          <a:p>
            <a:pPr marL="376757" lvl="1" indent="0">
              <a:spcBef>
                <a:spcPts val="600"/>
              </a:spcBef>
              <a:spcAft>
                <a:spcPts val="600"/>
              </a:spcAft>
              <a:buNone/>
            </a:pPr>
            <a:endParaRPr lang="en-US" sz="2533" dirty="0"/>
          </a:p>
          <a:p>
            <a:pPr lvl="2">
              <a:spcBef>
                <a:spcPts val="600"/>
              </a:spcBef>
              <a:spcAft>
                <a:spcPts val="600"/>
              </a:spcAft>
            </a:pPr>
            <a:endParaRPr lang="en-US" sz="1800" dirty="0"/>
          </a:p>
          <a:p>
            <a:pPr lvl="1">
              <a:spcBef>
                <a:spcPts val="600"/>
              </a:spcBef>
              <a:spcAft>
                <a:spcPts val="600"/>
              </a:spcAft>
            </a:pPr>
            <a:endParaRPr lang="en-US" sz="2000" dirty="0"/>
          </a:p>
          <a:p>
            <a:pPr marL="376757" lvl="1" indent="0">
              <a:spcBef>
                <a:spcPts val="0"/>
              </a:spcBef>
              <a:spcAft>
                <a:spcPts val="0"/>
              </a:spcAft>
              <a:buNone/>
            </a:pPr>
            <a:endParaRPr lang="en-US" sz="2400" dirty="0"/>
          </a:p>
          <a:p>
            <a:pPr lvl="1">
              <a:spcBef>
                <a:spcPts val="0"/>
              </a:spcBef>
              <a:spcAft>
                <a:spcPts val="0"/>
              </a:spcAft>
            </a:pPr>
            <a:endParaRPr lang="en-US" sz="2400" dirty="0"/>
          </a:p>
          <a:p>
            <a:pPr lvl="1">
              <a:spcBef>
                <a:spcPts val="0"/>
              </a:spcBef>
              <a:spcAft>
                <a:spcPts val="0"/>
              </a:spcAft>
            </a:pPr>
            <a:endParaRPr lang="en-US" sz="2400" dirty="0"/>
          </a:p>
          <a:p>
            <a:pPr>
              <a:lnSpc>
                <a:spcPts val="1000"/>
              </a:lnSpc>
              <a:spcBef>
                <a:spcPts val="600"/>
              </a:spcBef>
              <a:spcAft>
                <a:spcPts val="600"/>
              </a:spcAft>
            </a:pPr>
            <a:endParaRPr lang="en-US" dirty="0"/>
          </a:p>
        </p:txBody>
      </p:sp>
      <p:sp>
        <p:nvSpPr>
          <p:cNvPr id="10" name="Title 2">
            <a:extLst>
              <a:ext uri="{FF2B5EF4-FFF2-40B4-BE49-F238E27FC236}">
                <a16:creationId xmlns:a16="http://schemas.microsoft.com/office/drawing/2014/main" id="{2C601833-B53C-1E44-879E-2E23F939DAE5}"/>
              </a:ext>
            </a:extLst>
          </p:cNvPr>
          <p:cNvSpPr>
            <a:spLocks noGrp="1"/>
          </p:cNvSpPr>
          <p:nvPr>
            <p:ph type="title"/>
          </p:nvPr>
        </p:nvSpPr>
        <p:spPr>
          <a:xfrm>
            <a:off x="304805" y="189527"/>
            <a:ext cx="11582400" cy="427877"/>
          </a:xfrm>
        </p:spPr>
        <p:txBody>
          <a:bodyPr/>
          <a:lstStyle/>
          <a:p>
            <a:r>
              <a:rPr lang="en-US" sz="3200" dirty="0"/>
              <a:t>Vacuum Layout  For Linac-BTL-BAL-Absorber-Booster</a:t>
            </a:r>
            <a:endParaRPr lang="en-US" dirty="0">
              <a:solidFill>
                <a:schemeClr val="tx2"/>
              </a:solidFill>
            </a:endParaRPr>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12"/>
          </p:nvPr>
        </p:nvSpPr>
        <p:spPr>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fld id="{148C009B-CB69-E04A-B9B3-34B26D69E9CF}" type="slidenum">
              <a:rPr lang="en-US" smtClean="0"/>
              <a:pPr>
                <a:defRPr/>
              </a:pPr>
              <a:t>6</a:t>
            </a:fld>
            <a:endParaRPr lang="en-US" dirty="0"/>
          </a:p>
        </p:txBody>
      </p:sp>
      <p:sp>
        <p:nvSpPr>
          <p:cNvPr id="8" name="Date Placeholder 3">
            <a:extLst>
              <a:ext uri="{FF2B5EF4-FFF2-40B4-BE49-F238E27FC236}">
                <a16:creationId xmlns:a16="http://schemas.microsoft.com/office/drawing/2014/main" id="{F116AC91-DD48-4BA9-ACE9-780B8E0B0722}"/>
              </a:ext>
            </a:extLst>
          </p:cNvPr>
          <p:cNvSpPr>
            <a:spLocks noGrp="1"/>
          </p:cNvSpPr>
          <p:nvPr>
            <p:ph type="dt" sz="half" idx="10"/>
          </p:nvPr>
        </p:nvSpPr>
        <p:spPr>
          <a:xfrm>
            <a:off x="982436" y="6547277"/>
            <a:ext cx="1242018" cy="241300"/>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r>
              <a:rPr lang="en-US"/>
              <a:t>1 Dec 2022</a:t>
            </a:r>
            <a:endParaRPr lang="en-US" dirty="0"/>
          </a:p>
        </p:txBody>
      </p:sp>
      <p:sp>
        <p:nvSpPr>
          <p:cNvPr id="9" name="Footer Placeholder 4">
            <a:extLst>
              <a:ext uri="{FF2B5EF4-FFF2-40B4-BE49-F238E27FC236}">
                <a16:creationId xmlns:a16="http://schemas.microsoft.com/office/drawing/2014/main" id="{BF758D89-0B49-45A0-AB70-B7F892C45298}"/>
              </a:ext>
            </a:extLst>
          </p:cNvPr>
          <p:cNvSpPr>
            <a:spLocks noGrp="1"/>
          </p:cNvSpPr>
          <p:nvPr>
            <p:ph type="ftr" sz="quarter" idx="11"/>
          </p:nvPr>
        </p:nvSpPr>
        <p:spPr>
          <a:xfrm>
            <a:off x="2051914" y="6545704"/>
            <a:ext cx="8347199" cy="242873"/>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lgn="ctr">
              <a:defRPr/>
            </a:pPr>
            <a:r>
              <a:rPr lang="en-US"/>
              <a:t>R. Campos and A. Chen | PIP-II BTL Vacuum Systems | BTL Workshop</a:t>
            </a:r>
            <a:endParaRPr lang="en-US" b="1" dirty="0"/>
          </a:p>
        </p:txBody>
      </p:sp>
      <p:sp>
        <p:nvSpPr>
          <p:cNvPr id="32" name="TextBox 31">
            <a:extLst>
              <a:ext uri="{FF2B5EF4-FFF2-40B4-BE49-F238E27FC236}">
                <a16:creationId xmlns:a16="http://schemas.microsoft.com/office/drawing/2014/main" id="{F9E40610-324C-3B3D-639D-518CEBE90412}"/>
              </a:ext>
            </a:extLst>
          </p:cNvPr>
          <p:cNvSpPr txBox="1"/>
          <p:nvPr/>
        </p:nvSpPr>
        <p:spPr>
          <a:xfrm>
            <a:off x="6643060" y="4864739"/>
            <a:ext cx="3100212" cy="1569660"/>
          </a:xfrm>
          <a:prstGeom prst="rect">
            <a:avLst/>
          </a:prstGeom>
          <a:solidFill>
            <a:schemeClr val="accent6">
              <a:lumMod val="20000"/>
              <a:lumOff val="80000"/>
            </a:schemeClr>
          </a:solidFill>
        </p:spPr>
        <p:txBody>
          <a:bodyPr wrap="square" rtlCol="0">
            <a:spAutoFit/>
          </a:bodyPr>
          <a:lstStyle/>
          <a:p>
            <a:r>
              <a:rPr lang="en-US" sz="1200" dirty="0"/>
              <a:t>Section1(GV1-GV4): 26 Ion pumps; 3 gauge/pump port</a:t>
            </a:r>
          </a:p>
          <a:p>
            <a:r>
              <a:rPr lang="en-US" sz="1200" dirty="0"/>
              <a:t>Section2(GV4-GV5: 27 ion pumps; 4 gauge/pump port</a:t>
            </a:r>
          </a:p>
          <a:p>
            <a:r>
              <a:rPr lang="en-US" sz="1200" dirty="0"/>
              <a:t>Section3(GV2-Dump): 2 Ion pumps; 1 gauge/pump port</a:t>
            </a:r>
          </a:p>
          <a:p>
            <a:r>
              <a:rPr lang="en-US" sz="1200" dirty="0"/>
              <a:t>Section4(GV3-Dump): 6 Ion pumps; 2 gauge/pump port</a:t>
            </a:r>
          </a:p>
        </p:txBody>
      </p:sp>
      <p:sp>
        <p:nvSpPr>
          <p:cNvPr id="33" name="TextBox 32">
            <a:extLst>
              <a:ext uri="{FF2B5EF4-FFF2-40B4-BE49-F238E27FC236}">
                <a16:creationId xmlns:a16="http://schemas.microsoft.com/office/drawing/2014/main" id="{FF46EDCB-BB0D-02A6-2524-D54FA9D3B148}"/>
              </a:ext>
            </a:extLst>
          </p:cNvPr>
          <p:cNvSpPr txBox="1"/>
          <p:nvPr/>
        </p:nvSpPr>
        <p:spPr>
          <a:xfrm>
            <a:off x="6643060" y="3296284"/>
            <a:ext cx="2999121" cy="1384995"/>
          </a:xfrm>
          <a:prstGeom prst="rect">
            <a:avLst/>
          </a:prstGeom>
          <a:solidFill>
            <a:schemeClr val="accent6">
              <a:lumMod val="20000"/>
              <a:lumOff val="80000"/>
            </a:schemeClr>
          </a:solidFill>
        </p:spPr>
        <p:txBody>
          <a:bodyPr wrap="square" rtlCol="0">
            <a:spAutoFit/>
          </a:bodyPr>
          <a:lstStyle/>
          <a:p>
            <a:r>
              <a:rPr lang="en-US" sz="1200" dirty="0"/>
              <a:t>GV1: gate valve at down stream of fast close valve, as beginning of BTL</a:t>
            </a:r>
          </a:p>
          <a:p>
            <a:r>
              <a:rPr lang="en-US" sz="1200" dirty="0"/>
              <a:t>GV2: branch for straight ahead Dump(5kW)</a:t>
            </a:r>
          </a:p>
          <a:p>
            <a:r>
              <a:rPr lang="en-US" sz="1200" dirty="0"/>
              <a:t>GV3: branch for beam dump (50kW)</a:t>
            </a:r>
          </a:p>
          <a:p>
            <a:r>
              <a:rPr lang="en-US" sz="1200" dirty="0"/>
              <a:t>GV4: divides BTL into two vacuum segments for operation/maintenance</a:t>
            </a:r>
          </a:p>
          <a:p>
            <a:r>
              <a:rPr lang="en-US" sz="1200" dirty="0"/>
              <a:t>GV5: separate from Booster vacuum</a:t>
            </a:r>
          </a:p>
        </p:txBody>
      </p:sp>
      <p:pic>
        <p:nvPicPr>
          <p:cNvPr id="38" name="Content Placeholder 7">
            <a:extLst>
              <a:ext uri="{FF2B5EF4-FFF2-40B4-BE49-F238E27FC236}">
                <a16:creationId xmlns:a16="http://schemas.microsoft.com/office/drawing/2014/main" id="{745C6B49-64FC-9E86-DC3A-83FE99BA7F3D}"/>
              </a:ext>
            </a:extLst>
          </p:cNvPr>
          <p:cNvPicPr>
            <a:picLocks noChangeAspect="1"/>
          </p:cNvPicPr>
          <p:nvPr/>
        </p:nvPicPr>
        <p:blipFill rotWithShape="1">
          <a:blip r:embed="rId3"/>
          <a:srcRect l="19752" t="20933"/>
          <a:stretch/>
        </p:blipFill>
        <p:spPr>
          <a:xfrm>
            <a:off x="982436" y="3333366"/>
            <a:ext cx="4493711" cy="3333773"/>
          </a:xfrm>
          <a:prstGeom prst="rect">
            <a:avLst/>
          </a:prstGeom>
        </p:spPr>
      </p:pic>
      <p:sp>
        <p:nvSpPr>
          <p:cNvPr id="2" name="TextBox 1">
            <a:extLst>
              <a:ext uri="{FF2B5EF4-FFF2-40B4-BE49-F238E27FC236}">
                <a16:creationId xmlns:a16="http://schemas.microsoft.com/office/drawing/2014/main" id="{46A959E8-F8A8-2A72-EEA8-083409CFFE08}"/>
              </a:ext>
            </a:extLst>
          </p:cNvPr>
          <p:cNvSpPr txBox="1"/>
          <p:nvPr/>
        </p:nvSpPr>
        <p:spPr>
          <a:xfrm>
            <a:off x="4003236" y="3208515"/>
            <a:ext cx="573932" cy="307777"/>
          </a:xfrm>
          <a:prstGeom prst="rect">
            <a:avLst/>
          </a:prstGeom>
          <a:solidFill>
            <a:schemeClr val="bg1">
              <a:lumMod val="95000"/>
            </a:schemeClr>
          </a:solidFill>
        </p:spPr>
        <p:txBody>
          <a:bodyPr wrap="square" rtlCol="0">
            <a:spAutoFit/>
          </a:bodyPr>
          <a:lstStyle/>
          <a:p>
            <a:r>
              <a:rPr lang="en-US" sz="1400" dirty="0"/>
              <a:t>GV1</a:t>
            </a:r>
          </a:p>
        </p:txBody>
      </p:sp>
      <p:sp>
        <p:nvSpPr>
          <p:cNvPr id="3" name="TextBox 2">
            <a:extLst>
              <a:ext uri="{FF2B5EF4-FFF2-40B4-BE49-F238E27FC236}">
                <a16:creationId xmlns:a16="http://schemas.microsoft.com/office/drawing/2014/main" id="{23A613C4-7381-85CC-107A-02C83026E849}"/>
              </a:ext>
            </a:extLst>
          </p:cNvPr>
          <p:cNvSpPr txBox="1"/>
          <p:nvPr/>
        </p:nvSpPr>
        <p:spPr>
          <a:xfrm>
            <a:off x="4008567" y="4332365"/>
            <a:ext cx="570378" cy="307777"/>
          </a:xfrm>
          <a:prstGeom prst="rect">
            <a:avLst/>
          </a:prstGeom>
          <a:solidFill>
            <a:schemeClr val="bg1">
              <a:lumMod val="95000"/>
            </a:schemeClr>
          </a:solidFill>
        </p:spPr>
        <p:txBody>
          <a:bodyPr wrap="square" rtlCol="0">
            <a:spAutoFit/>
          </a:bodyPr>
          <a:lstStyle/>
          <a:p>
            <a:r>
              <a:rPr lang="en-US" sz="1400" dirty="0"/>
              <a:t>GV2</a:t>
            </a:r>
          </a:p>
        </p:txBody>
      </p:sp>
      <p:cxnSp>
        <p:nvCxnSpPr>
          <p:cNvPr id="4" name="Straight Arrow Connector 3">
            <a:extLst>
              <a:ext uri="{FF2B5EF4-FFF2-40B4-BE49-F238E27FC236}">
                <a16:creationId xmlns:a16="http://schemas.microsoft.com/office/drawing/2014/main" id="{EFECCF37-669A-1BE0-48E0-251DC6239522}"/>
              </a:ext>
            </a:extLst>
          </p:cNvPr>
          <p:cNvCxnSpPr>
            <a:cxnSpLocks/>
            <a:stCxn id="3" idx="3"/>
          </p:cNvCxnSpPr>
          <p:nvPr/>
        </p:nvCxnSpPr>
        <p:spPr>
          <a:xfrm>
            <a:off x="4578945" y="4486254"/>
            <a:ext cx="441706" cy="76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5846B633-1C70-19DD-0B01-1A11E485D221}"/>
              </a:ext>
            </a:extLst>
          </p:cNvPr>
          <p:cNvCxnSpPr>
            <a:stCxn id="2" idx="3"/>
          </p:cNvCxnSpPr>
          <p:nvPr/>
        </p:nvCxnSpPr>
        <p:spPr>
          <a:xfrm flipV="1">
            <a:off x="4577168" y="3333366"/>
            <a:ext cx="441706" cy="29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E3278BE-95FB-8779-7462-CED4F9C46AD6}"/>
              </a:ext>
            </a:extLst>
          </p:cNvPr>
          <p:cNvSpPr txBox="1"/>
          <p:nvPr/>
        </p:nvSpPr>
        <p:spPr>
          <a:xfrm>
            <a:off x="3328859" y="5168430"/>
            <a:ext cx="523018" cy="307777"/>
          </a:xfrm>
          <a:prstGeom prst="rect">
            <a:avLst/>
          </a:prstGeom>
          <a:solidFill>
            <a:schemeClr val="bg1">
              <a:lumMod val="95000"/>
            </a:schemeClr>
          </a:solidFill>
        </p:spPr>
        <p:txBody>
          <a:bodyPr wrap="square" rtlCol="0">
            <a:spAutoFit/>
          </a:bodyPr>
          <a:lstStyle/>
          <a:p>
            <a:r>
              <a:rPr lang="en-US" sz="1400" dirty="0"/>
              <a:t>GV3</a:t>
            </a:r>
          </a:p>
        </p:txBody>
      </p:sp>
      <p:cxnSp>
        <p:nvCxnSpPr>
          <p:cNvPr id="11" name="Straight Arrow Connector 10">
            <a:extLst>
              <a:ext uri="{FF2B5EF4-FFF2-40B4-BE49-F238E27FC236}">
                <a16:creationId xmlns:a16="http://schemas.microsoft.com/office/drawing/2014/main" id="{3748DCF6-7E84-22D6-ECAF-76749ACCDE5A}"/>
              </a:ext>
            </a:extLst>
          </p:cNvPr>
          <p:cNvCxnSpPr>
            <a:cxnSpLocks/>
          </p:cNvCxnSpPr>
          <p:nvPr/>
        </p:nvCxnSpPr>
        <p:spPr>
          <a:xfrm>
            <a:off x="3590368" y="5476207"/>
            <a:ext cx="261509" cy="128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4F915D7-6F22-1BFE-81F4-63521C0D7800}"/>
              </a:ext>
            </a:extLst>
          </p:cNvPr>
          <p:cNvSpPr txBox="1"/>
          <p:nvPr/>
        </p:nvSpPr>
        <p:spPr>
          <a:xfrm>
            <a:off x="3688078" y="5871007"/>
            <a:ext cx="630315" cy="307777"/>
          </a:xfrm>
          <a:prstGeom prst="rect">
            <a:avLst/>
          </a:prstGeom>
          <a:solidFill>
            <a:schemeClr val="bg1">
              <a:lumMod val="95000"/>
            </a:schemeClr>
          </a:solidFill>
        </p:spPr>
        <p:txBody>
          <a:bodyPr wrap="square" rtlCol="0">
            <a:spAutoFit/>
          </a:bodyPr>
          <a:lstStyle/>
          <a:p>
            <a:r>
              <a:rPr lang="en-US" sz="1400" dirty="0"/>
              <a:t>GV4</a:t>
            </a:r>
          </a:p>
        </p:txBody>
      </p:sp>
      <p:cxnSp>
        <p:nvCxnSpPr>
          <p:cNvPr id="14" name="Straight Arrow Connector 13">
            <a:extLst>
              <a:ext uri="{FF2B5EF4-FFF2-40B4-BE49-F238E27FC236}">
                <a16:creationId xmlns:a16="http://schemas.microsoft.com/office/drawing/2014/main" id="{86F08650-D128-A3C5-90A5-9B39FEAA804A}"/>
              </a:ext>
            </a:extLst>
          </p:cNvPr>
          <p:cNvCxnSpPr>
            <a:cxnSpLocks/>
            <a:stCxn id="13" idx="1"/>
          </p:cNvCxnSpPr>
          <p:nvPr/>
        </p:nvCxnSpPr>
        <p:spPr>
          <a:xfrm flipH="1" flipV="1">
            <a:off x="3554013" y="5835496"/>
            <a:ext cx="134065" cy="189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B5D11B9-CE37-AB5C-A3A8-1C5C8A4FFF5B}"/>
              </a:ext>
            </a:extLst>
          </p:cNvPr>
          <p:cNvSpPr txBox="1"/>
          <p:nvPr/>
        </p:nvSpPr>
        <p:spPr>
          <a:xfrm>
            <a:off x="1714393" y="5168430"/>
            <a:ext cx="630315" cy="307777"/>
          </a:xfrm>
          <a:prstGeom prst="rect">
            <a:avLst/>
          </a:prstGeom>
          <a:solidFill>
            <a:schemeClr val="bg1">
              <a:lumMod val="95000"/>
            </a:schemeClr>
          </a:solidFill>
        </p:spPr>
        <p:txBody>
          <a:bodyPr wrap="square" rtlCol="0">
            <a:spAutoFit/>
          </a:bodyPr>
          <a:lstStyle/>
          <a:p>
            <a:r>
              <a:rPr lang="en-US" sz="1400" dirty="0"/>
              <a:t>GV5</a:t>
            </a:r>
          </a:p>
        </p:txBody>
      </p:sp>
      <p:cxnSp>
        <p:nvCxnSpPr>
          <p:cNvPr id="16" name="Straight Arrow Connector 15">
            <a:extLst>
              <a:ext uri="{FF2B5EF4-FFF2-40B4-BE49-F238E27FC236}">
                <a16:creationId xmlns:a16="http://schemas.microsoft.com/office/drawing/2014/main" id="{019BE8F3-9577-3642-B053-9D3C45E0D37B}"/>
              </a:ext>
            </a:extLst>
          </p:cNvPr>
          <p:cNvCxnSpPr>
            <a:cxnSpLocks/>
            <a:stCxn id="15" idx="1"/>
          </p:cNvCxnSpPr>
          <p:nvPr/>
        </p:nvCxnSpPr>
        <p:spPr>
          <a:xfrm flipH="1" flipV="1">
            <a:off x="1462200" y="5229331"/>
            <a:ext cx="252193" cy="92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62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A2CFE09-629F-0546-8738-02005EBA35F2}"/>
              </a:ext>
            </a:extLst>
          </p:cNvPr>
          <p:cNvSpPr>
            <a:spLocks noGrp="1"/>
          </p:cNvSpPr>
          <p:nvPr>
            <p:ph idx="1"/>
          </p:nvPr>
        </p:nvSpPr>
        <p:spPr>
          <a:xfrm>
            <a:off x="280596" y="722576"/>
            <a:ext cx="10902887" cy="5059363"/>
          </a:xfrm>
        </p:spPr>
        <p:txBody>
          <a:bodyPr/>
          <a:lstStyle/>
          <a:p>
            <a:pPr marL="0" indent="0">
              <a:spcBef>
                <a:spcPts val="600"/>
              </a:spcBef>
              <a:spcAft>
                <a:spcPts val="600"/>
              </a:spcAft>
              <a:buNone/>
            </a:pPr>
            <a:r>
              <a:rPr lang="en-US" dirty="0"/>
              <a:t>Vacuum pumping uses typical ion pumps</a:t>
            </a:r>
          </a:p>
          <a:p>
            <a:pPr lvl="1">
              <a:spcBef>
                <a:spcPts val="600"/>
              </a:spcBef>
              <a:spcAft>
                <a:spcPts val="600"/>
              </a:spcAft>
            </a:pPr>
            <a:r>
              <a:rPr lang="en-US" sz="1800" dirty="0"/>
              <a:t>Assuming 45 L/s Ion Pumps, distributed roughly 7m apart following quadrupoles</a:t>
            </a:r>
          </a:p>
          <a:p>
            <a:pPr lvl="1"/>
            <a:r>
              <a:rPr lang="en-US" sz="1800" dirty="0"/>
              <a:t>Assumed 2in beamtubes for typical sections. We need to update pumping and calculations where larger aperture is needed  </a:t>
            </a:r>
          </a:p>
          <a:p>
            <a:pPr lvl="1"/>
            <a:r>
              <a:rPr lang="en-US" sz="1800" dirty="0"/>
              <a:t>Calculations based on 4 different outgassing assumptions</a:t>
            </a:r>
          </a:p>
          <a:p>
            <a:pPr lvl="2"/>
            <a:r>
              <a:rPr lang="en-US" sz="1667" dirty="0"/>
              <a:t>Blue line is the achieved pressure after a few weeks of pump down</a:t>
            </a:r>
          </a:p>
          <a:p>
            <a:pPr lvl="2"/>
            <a:r>
              <a:rPr lang="en-US" sz="1667" dirty="0"/>
              <a:t>Dash line assumes a loss of an ion pump – allows for reliable operation in case of failure</a:t>
            </a:r>
          </a:p>
          <a:p>
            <a:pPr lvl="1"/>
            <a:r>
              <a:rPr lang="en-US" sz="1800" dirty="0"/>
              <a:t>We will need to simulate non typical sections (i.e. near collimators) and verify initial assumptions to verify pump capacity selection</a:t>
            </a:r>
          </a:p>
          <a:p>
            <a:pPr lvl="1">
              <a:spcBef>
                <a:spcPts val="600"/>
              </a:spcBef>
              <a:spcAft>
                <a:spcPts val="600"/>
              </a:spcAft>
            </a:pPr>
            <a:endParaRPr lang="en-US" sz="1800" dirty="0"/>
          </a:p>
          <a:p>
            <a:pPr lvl="1">
              <a:spcBef>
                <a:spcPts val="600"/>
              </a:spcBef>
              <a:spcAft>
                <a:spcPts val="600"/>
              </a:spcAft>
            </a:pPr>
            <a:endParaRPr lang="en-US" sz="2533" dirty="0"/>
          </a:p>
          <a:p>
            <a:pPr lvl="2">
              <a:spcBef>
                <a:spcPts val="600"/>
              </a:spcBef>
              <a:spcAft>
                <a:spcPts val="600"/>
              </a:spcAft>
            </a:pPr>
            <a:endParaRPr lang="en-US" sz="1800" dirty="0"/>
          </a:p>
          <a:p>
            <a:pPr lvl="1">
              <a:spcBef>
                <a:spcPts val="600"/>
              </a:spcBef>
              <a:spcAft>
                <a:spcPts val="600"/>
              </a:spcAft>
            </a:pPr>
            <a:endParaRPr lang="en-US" sz="2000" dirty="0"/>
          </a:p>
          <a:p>
            <a:pPr marL="376757" lvl="1" indent="0">
              <a:spcBef>
                <a:spcPts val="0"/>
              </a:spcBef>
              <a:spcAft>
                <a:spcPts val="0"/>
              </a:spcAft>
              <a:buNone/>
            </a:pPr>
            <a:endParaRPr lang="en-US" sz="2400" dirty="0"/>
          </a:p>
          <a:p>
            <a:pPr lvl="1">
              <a:spcBef>
                <a:spcPts val="0"/>
              </a:spcBef>
              <a:spcAft>
                <a:spcPts val="0"/>
              </a:spcAft>
            </a:pPr>
            <a:endParaRPr lang="en-US" sz="2400" dirty="0"/>
          </a:p>
          <a:p>
            <a:pPr lvl="1">
              <a:spcBef>
                <a:spcPts val="0"/>
              </a:spcBef>
              <a:spcAft>
                <a:spcPts val="0"/>
              </a:spcAft>
            </a:pPr>
            <a:endParaRPr lang="en-US" sz="2400" dirty="0"/>
          </a:p>
          <a:p>
            <a:pPr>
              <a:lnSpc>
                <a:spcPts val="1000"/>
              </a:lnSpc>
              <a:spcBef>
                <a:spcPts val="600"/>
              </a:spcBef>
              <a:spcAft>
                <a:spcPts val="600"/>
              </a:spcAft>
            </a:pPr>
            <a:endParaRPr lang="en-US" dirty="0"/>
          </a:p>
        </p:txBody>
      </p:sp>
      <p:sp>
        <p:nvSpPr>
          <p:cNvPr id="10" name="Title 2">
            <a:extLst>
              <a:ext uri="{FF2B5EF4-FFF2-40B4-BE49-F238E27FC236}">
                <a16:creationId xmlns:a16="http://schemas.microsoft.com/office/drawing/2014/main" id="{2C601833-B53C-1E44-879E-2E23F939DAE5}"/>
              </a:ext>
            </a:extLst>
          </p:cNvPr>
          <p:cNvSpPr>
            <a:spLocks noGrp="1"/>
          </p:cNvSpPr>
          <p:nvPr>
            <p:ph type="title"/>
          </p:nvPr>
        </p:nvSpPr>
        <p:spPr>
          <a:xfrm>
            <a:off x="280596" y="294699"/>
            <a:ext cx="11582400" cy="427877"/>
          </a:xfrm>
        </p:spPr>
        <p:txBody>
          <a:bodyPr/>
          <a:lstStyle/>
          <a:p>
            <a:r>
              <a:rPr lang="en-US" sz="3200" dirty="0"/>
              <a:t>Ion Pump Capacity</a:t>
            </a:r>
            <a:endParaRPr lang="en-US" dirty="0">
              <a:solidFill>
                <a:schemeClr val="tx2"/>
              </a:solidFill>
            </a:endParaRPr>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12"/>
          </p:nvPr>
        </p:nvSpPr>
        <p:spPr>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fld id="{148C009B-CB69-E04A-B9B3-34B26D69E9CF}" type="slidenum">
              <a:rPr lang="en-US" smtClean="0"/>
              <a:pPr>
                <a:defRPr/>
              </a:pPr>
              <a:t>7</a:t>
            </a:fld>
            <a:endParaRPr lang="en-US" dirty="0"/>
          </a:p>
        </p:txBody>
      </p:sp>
      <p:sp>
        <p:nvSpPr>
          <p:cNvPr id="8" name="Date Placeholder 3">
            <a:extLst>
              <a:ext uri="{FF2B5EF4-FFF2-40B4-BE49-F238E27FC236}">
                <a16:creationId xmlns:a16="http://schemas.microsoft.com/office/drawing/2014/main" id="{F116AC91-DD48-4BA9-ACE9-780B8E0B0722}"/>
              </a:ext>
            </a:extLst>
          </p:cNvPr>
          <p:cNvSpPr>
            <a:spLocks noGrp="1"/>
          </p:cNvSpPr>
          <p:nvPr>
            <p:ph type="dt" sz="half" idx="10"/>
          </p:nvPr>
        </p:nvSpPr>
        <p:spPr>
          <a:xfrm>
            <a:off x="982436" y="6547277"/>
            <a:ext cx="1242018" cy="241300"/>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r>
              <a:rPr lang="en-US"/>
              <a:t>1 Dec 2022</a:t>
            </a:r>
            <a:endParaRPr lang="en-US" dirty="0"/>
          </a:p>
        </p:txBody>
      </p:sp>
      <p:sp>
        <p:nvSpPr>
          <p:cNvPr id="9" name="Footer Placeholder 4">
            <a:extLst>
              <a:ext uri="{FF2B5EF4-FFF2-40B4-BE49-F238E27FC236}">
                <a16:creationId xmlns:a16="http://schemas.microsoft.com/office/drawing/2014/main" id="{BF758D89-0B49-45A0-AB70-B7F892C45298}"/>
              </a:ext>
            </a:extLst>
          </p:cNvPr>
          <p:cNvSpPr>
            <a:spLocks noGrp="1"/>
          </p:cNvSpPr>
          <p:nvPr>
            <p:ph type="ftr" sz="quarter" idx="11"/>
          </p:nvPr>
        </p:nvSpPr>
        <p:spPr>
          <a:xfrm>
            <a:off x="2051914" y="6545704"/>
            <a:ext cx="8347199" cy="242873"/>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lgn="ctr">
              <a:defRPr/>
            </a:pPr>
            <a:r>
              <a:rPr lang="en-US"/>
              <a:t>R. Campos and A. Chen | PIP-II BTL Vacuum Systems | BTL Workshop</a:t>
            </a:r>
            <a:endParaRPr lang="en-US" b="1" dirty="0"/>
          </a:p>
        </p:txBody>
      </p:sp>
      <p:graphicFrame>
        <p:nvGraphicFramePr>
          <p:cNvPr id="2" name="Content Placeholder 17">
            <a:extLst>
              <a:ext uri="{FF2B5EF4-FFF2-40B4-BE49-F238E27FC236}">
                <a16:creationId xmlns:a16="http://schemas.microsoft.com/office/drawing/2014/main" id="{4E93A133-4491-B7EC-F549-1310839B2DE1}"/>
              </a:ext>
            </a:extLst>
          </p:cNvPr>
          <p:cNvGraphicFramePr>
            <a:graphicFrameLocks/>
          </p:cNvGraphicFramePr>
          <p:nvPr>
            <p:extLst>
              <p:ext uri="{D42A27DB-BD31-4B8C-83A1-F6EECF244321}">
                <p14:modId xmlns:p14="http://schemas.microsoft.com/office/powerpoint/2010/main" val="4218234914"/>
              </p:ext>
            </p:extLst>
          </p:nvPr>
        </p:nvGraphicFramePr>
        <p:xfrm>
          <a:off x="556374" y="3651933"/>
          <a:ext cx="5539626" cy="2893771"/>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81017F05-6165-DC11-E330-FEEE8A3A9527}"/>
              </a:ext>
            </a:extLst>
          </p:cNvPr>
          <p:cNvSpPr txBox="1">
            <a:spLocks/>
          </p:cNvSpPr>
          <p:nvPr/>
        </p:nvSpPr>
        <p:spPr>
          <a:xfrm>
            <a:off x="7004223" y="4863592"/>
            <a:ext cx="2756687" cy="324717"/>
          </a:xfrm>
          <a:prstGeom prst="rect">
            <a:avLst/>
          </a:prstGeom>
        </p:spPr>
        <p:txBody>
          <a:bodyPr lIns="0" tIns="0" rIns="0" bIns="0"/>
          <a:lstStyle>
            <a:lvl1pPr marL="306910" indent="-306910" algn="l" defTabSz="609585"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683667" indent="-306910" algn="l" defTabSz="609585" rtl="0" eaLnBrk="1" fontAlgn="base" hangingPunct="1">
              <a:spcBef>
                <a:spcPct val="20000"/>
              </a:spcBef>
              <a:spcAft>
                <a:spcPct val="0"/>
              </a:spcAft>
              <a:buFont typeface="Arial" charset="0"/>
              <a:buChar char="–"/>
              <a:defRPr sz="2133" kern="1200">
                <a:solidFill>
                  <a:srgbClr val="505050"/>
                </a:solidFill>
                <a:latin typeface="Helvetica"/>
                <a:ea typeface="ＭＳ Ｐゴシック" charset="0"/>
                <a:cs typeface="ＭＳ Ｐゴシック" charset="0"/>
              </a:defRPr>
            </a:lvl2pPr>
            <a:lvl3pPr marL="1071007" indent="-306910" algn="l" defTabSz="609585"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447764" indent="-304792" algn="l" defTabSz="609585" rtl="0" eaLnBrk="1" fontAlgn="base" hangingPunct="1">
              <a:spcBef>
                <a:spcPct val="20000"/>
              </a:spcBef>
              <a:spcAft>
                <a:spcPct val="0"/>
              </a:spcAft>
              <a:buFont typeface="Arial" charset="0"/>
              <a:buChar char="–"/>
              <a:defRPr sz="1867" kern="1200">
                <a:solidFill>
                  <a:srgbClr val="505050"/>
                </a:solidFill>
                <a:latin typeface="Helvetica"/>
                <a:ea typeface="ＭＳ Ｐゴシック" charset="0"/>
                <a:cs typeface="ＭＳ Ｐゴシック" charset="0"/>
              </a:defRPr>
            </a:lvl4pPr>
            <a:lvl5pPr marL="1826638" indent="-306910" algn="l" defTabSz="609585" rtl="0" eaLnBrk="1" fontAlgn="base" hangingPunct="1">
              <a:spcBef>
                <a:spcPct val="20000"/>
              </a:spcBef>
              <a:spcAft>
                <a:spcPct val="0"/>
              </a:spcAft>
              <a:buFont typeface="Arial"/>
              <a:buChar char="•"/>
              <a:defRPr sz="1867" kern="1200">
                <a:solidFill>
                  <a:srgbClr val="505050"/>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600"/>
              </a:spcBef>
              <a:spcAft>
                <a:spcPts val="600"/>
              </a:spcAft>
              <a:buFont typeface="Arial" charset="0"/>
              <a:buNone/>
            </a:pPr>
            <a:r>
              <a:rPr lang="en-US" sz="1800" dirty="0"/>
              <a:t>&lt; 5E-8 Torr requirement</a:t>
            </a:r>
          </a:p>
          <a:p>
            <a:pPr lvl="1">
              <a:spcBef>
                <a:spcPts val="600"/>
              </a:spcBef>
              <a:spcAft>
                <a:spcPts val="600"/>
              </a:spcAft>
            </a:pPr>
            <a:endParaRPr lang="en-US" sz="2000" dirty="0"/>
          </a:p>
          <a:p>
            <a:pPr lvl="2">
              <a:spcBef>
                <a:spcPts val="600"/>
              </a:spcBef>
              <a:spcAft>
                <a:spcPts val="600"/>
              </a:spcAft>
            </a:pPr>
            <a:endParaRPr lang="en-US" sz="1400" dirty="0"/>
          </a:p>
          <a:p>
            <a:pPr lvl="1">
              <a:spcBef>
                <a:spcPts val="600"/>
              </a:spcBef>
              <a:spcAft>
                <a:spcPts val="600"/>
              </a:spcAft>
            </a:pPr>
            <a:endParaRPr lang="en-US" sz="1600" dirty="0"/>
          </a:p>
          <a:p>
            <a:pPr marL="376757" lvl="1" indent="0">
              <a:spcBef>
                <a:spcPts val="0"/>
              </a:spcBef>
              <a:spcAft>
                <a:spcPts val="0"/>
              </a:spcAft>
              <a:buFont typeface="Arial" charset="0"/>
              <a:buNone/>
            </a:pPr>
            <a:endParaRPr lang="en-US" sz="1800" dirty="0"/>
          </a:p>
          <a:p>
            <a:pPr lvl="1">
              <a:spcBef>
                <a:spcPts val="0"/>
              </a:spcBef>
              <a:spcAft>
                <a:spcPts val="0"/>
              </a:spcAft>
            </a:pPr>
            <a:endParaRPr lang="en-US" sz="1800" dirty="0"/>
          </a:p>
          <a:p>
            <a:pPr lvl="1">
              <a:spcBef>
                <a:spcPts val="0"/>
              </a:spcBef>
              <a:spcAft>
                <a:spcPts val="0"/>
              </a:spcAft>
            </a:pPr>
            <a:endParaRPr lang="en-US" sz="1800" dirty="0"/>
          </a:p>
          <a:p>
            <a:pPr>
              <a:lnSpc>
                <a:spcPts val="1000"/>
              </a:lnSpc>
              <a:spcBef>
                <a:spcPts val="600"/>
              </a:spcBef>
              <a:spcAft>
                <a:spcPts val="600"/>
              </a:spcAft>
            </a:pPr>
            <a:endParaRPr lang="en-US" sz="1800" dirty="0"/>
          </a:p>
        </p:txBody>
      </p:sp>
      <p:cxnSp>
        <p:nvCxnSpPr>
          <p:cNvPr id="5" name="Straight Arrow Connector 4">
            <a:extLst>
              <a:ext uri="{FF2B5EF4-FFF2-40B4-BE49-F238E27FC236}">
                <a16:creationId xmlns:a16="http://schemas.microsoft.com/office/drawing/2014/main" id="{FF567D4B-1375-8AC2-F8E7-DD2A5C5AECEB}"/>
              </a:ext>
            </a:extLst>
          </p:cNvPr>
          <p:cNvCxnSpPr>
            <a:cxnSpLocks/>
          </p:cNvCxnSpPr>
          <p:nvPr/>
        </p:nvCxnSpPr>
        <p:spPr>
          <a:xfrm flipH="1">
            <a:off x="5959186" y="5025950"/>
            <a:ext cx="883149" cy="0"/>
          </a:xfrm>
          <a:prstGeom prst="straightConnector1">
            <a:avLst/>
          </a:prstGeom>
          <a:ln w="31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4642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A2CFE09-629F-0546-8738-02005EBA35F2}"/>
              </a:ext>
            </a:extLst>
          </p:cNvPr>
          <p:cNvSpPr>
            <a:spLocks noGrp="1"/>
          </p:cNvSpPr>
          <p:nvPr>
            <p:ph idx="1"/>
          </p:nvPr>
        </p:nvSpPr>
        <p:spPr>
          <a:xfrm>
            <a:off x="304805" y="899318"/>
            <a:ext cx="10902887" cy="5059363"/>
          </a:xfrm>
        </p:spPr>
        <p:txBody>
          <a:bodyPr/>
          <a:lstStyle/>
          <a:p>
            <a:pPr marL="0" indent="0">
              <a:buNone/>
            </a:pPr>
            <a:r>
              <a:rPr lang="en-US" dirty="0"/>
              <a:t>P&amp;ID TC F10159450 developed with initial lattice, final P&amp;ID will use latest lattice information</a:t>
            </a:r>
          </a:p>
          <a:p>
            <a:pPr lvl="1"/>
            <a:r>
              <a:rPr lang="en-US" sz="2400" dirty="0"/>
              <a:t>Valves are included in P&amp;ID and need to be added to ED0010216 PIP-II Parameters PRD </a:t>
            </a:r>
          </a:p>
          <a:p>
            <a:pPr lvl="1"/>
            <a:r>
              <a:rPr lang="en-US" sz="2400" dirty="0"/>
              <a:t>We need to develop 3D model with detailed vacuum systems</a:t>
            </a:r>
            <a:endParaRPr lang="en-US" dirty="0"/>
          </a:p>
          <a:p>
            <a:pPr marL="376757" lvl="1" indent="0">
              <a:spcBef>
                <a:spcPts val="600"/>
              </a:spcBef>
              <a:spcAft>
                <a:spcPts val="600"/>
              </a:spcAft>
              <a:buNone/>
            </a:pPr>
            <a:endParaRPr lang="en-US" sz="2533" dirty="0"/>
          </a:p>
          <a:p>
            <a:pPr lvl="2">
              <a:spcBef>
                <a:spcPts val="600"/>
              </a:spcBef>
              <a:spcAft>
                <a:spcPts val="600"/>
              </a:spcAft>
            </a:pPr>
            <a:endParaRPr lang="en-US" sz="1800" dirty="0"/>
          </a:p>
          <a:p>
            <a:pPr lvl="1">
              <a:spcBef>
                <a:spcPts val="600"/>
              </a:spcBef>
              <a:spcAft>
                <a:spcPts val="600"/>
              </a:spcAft>
            </a:pPr>
            <a:endParaRPr lang="en-US" sz="2000" dirty="0"/>
          </a:p>
          <a:p>
            <a:pPr marL="376757" lvl="1" indent="0">
              <a:spcBef>
                <a:spcPts val="0"/>
              </a:spcBef>
              <a:spcAft>
                <a:spcPts val="0"/>
              </a:spcAft>
              <a:buNone/>
            </a:pPr>
            <a:endParaRPr lang="en-US" sz="2400" dirty="0"/>
          </a:p>
          <a:p>
            <a:pPr lvl="1">
              <a:spcBef>
                <a:spcPts val="0"/>
              </a:spcBef>
              <a:spcAft>
                <a:spcPts val="0"/>
              </a:spcAft>
            </a:pPr>
            <a:endParaRPr lang="en-US" sz="2400" dirty="0"/>
          </a:p>
          <a:p>
            <a:pPr lvl="1">
              <a:spcBef>
                <a:spcPts val="0"/>
              </a:spcBef>
              <a:spcAft>
                <a:spcPts val="0"/>
              </a:spcAft>
            </a:pPr>
            <a:endParaRPr lang="en-US" sz="2400" dirty="0"/>
          </a:p>
          <a:p>
            <a:pPr>
              <a:lnSpc>
                <a:spcPts val="1000"/>
              </a:lnSpc>
              <a:spcBef>
                <a:spcPts val="600"/>
              </a:spcBef>
              <a:spcAft>
                <a:spcPts val="600"/>
              </a:spcAft>
            </a:pPr>
            <a:endParaRPr lang="en-US" dirty="0"/>
          </a:p>
        </p:txBody>
      </p:sp>
      <p:sp>
        <p:nvSpPr>
          <p:cNvPr id="10" name="Title 2">
            <a:extLst>
              <a:ext uri="{FF2B5EF4-FFF2-40B4-BE49-F238E27FC236}">
                <a16:creationId xmlns:a16="http://schemas.microsoft.com/office/drawing/2014/main" id="{2C601833-B53C-1E44-879E-2E23F939DAE5}"/>
              </a:ext>
            </a:extLst>
          </p:cNvPr>
          <p:cNvSpPr>
            <a:spLocks noGrp="1"/>
          </p:cNvSpPr>
          <p:nvPr>
            <p:ph type="title"/>
          </p:nvPr>
        </p:nvSpPr>
        <p:spPr>
          <a:xfrm>
            <a:off x="280596" y="294699"/>
            <a:ext cx="11582400" cy="427877"/>
          </a:xfrm>
        </p:spPr>
        <p:txBody>
          <a:bodyPr/>
          <a:lstStyle/>
          <a:p>
            <a:r>
              <a:rPr lang="en-US" sz="3200" dirty="0"/>
              <a:t>BTL/BAL P&amp;ID</a:t>
            </a:r>
            <a:endParaRPr lang="en-US" dirty="0">
              <a:solidFill>
                <a:schemeClr val="tx2"/>
              </a:solidFill>
            </a:endParaRPr>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12"/>
          </p:nvPr>
        </p:nvSpPr>
        <p:spPr>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fld id="{148C009B-CB69-E04A-B9B3-34B26D69E9CF}" type="slidenum">
              <a:rPr lang="en-US" smtClean="0"/>
              <a:pPr>
                <a:defRPr/>
              </a:pPr>
              <a:t>8</a:t>
            </a:fld>
            <a:endParaRPr lang="en-US" dirty="0"/>
          </a:p>
        </p:txBody>
      </p:sp>
      <p:sp>
        <p:nvSpPr>
          <p:cNvPr id="8" name="Date Placeholder 3">
            <a:extLst>
              <a:ext uri="{FF2B5EF4-FFF2-40B4-BE49-F238E27FC236}">
                <a16:creationId xmlns:a16="http://schemas.microsoft.com/office/drawing/2014/main" id="{F116AC91-DD48-4BA9-ACE9-780B8E0B0722}"/>
              </a:ext>
            </a:extLst>
          </p:cNvPr>
          <p:cNvSpPr>
            <a:spLocks noGrp="1"/>
          </p:cNvSpPr>
          <p:nvPr>
            <p:ph type="dt" sz="half" idx="10"/>
          </p:nvPr>
        </p:nvSpPr>
        <p:spPr>
          <a:xfrm>
            <a:off x="982436" y="6547277"/>
            <a:ext cx="1242018" cy="241300"/>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r>
              <a:rPr lang="en-US"/>
              <a:t>1 Dec 2022</a:t>
            </a:r>
            <a:endParaRPr lang="en-US" dirty="0"/>
          </a:p>
        </p:txBody>
      </p:sp>
      <p:sp>
        <p:nvSpPr>
          <p:cNvPr id="9" name="Footer Placeholder 4">
            <a:extLst>
              <a:ext uri="{FF2B5EF4-FFF2-40B4-BE49-F238E27FC236}">
                <a16:creationId xmlns:a16="http://schemas.microsoft.com/office/drawing/2014/main" id="{BF758D89-0B49-45A0-AB70-B7F892C45298}"/>
              </a:ext>
            </a:extLst>
          </p:cNvPr>
          <p:cNvSpPr>
            <a:spLocks noGrp="1"/>
          </p:cNvSpPr>
          <p:nvPr>
            <p:ph type="ftr" sz="quarter" idx="11"/>
          </p:nvPr>
        </p:nvSpPr>
        <p:spPr>
          <a:xfrm>
            <a:off x="2051914" y="6545704"/>
            <a:ext cx="8347199" cy="242873"/>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lgn="ctr">
              <a:defRPr/>
            </a:pPr>
            <a:r>
              <a:rPr lang="en-US"/>
              <a:t>R. Campos and A. Chen | PIP-II BTL Vacuum Systems | BTL Workshop</a:t>
            </a:r>
            <a:endParaRPr lang="en-US" b="1" dirty="0"/>
          </a:p>
        </p:txBody>
      </p:sp>
      <p:pic>
        <p:nvPicPr>
          <p:cNvPr id="3" name="Content Placeholder 9">
            <a:extLst>
              <a:ext uri="{FF2B5EF4-FFF2-40B4-BE49-F238E27FC236}">
                <a16:creationId xmlns:a16="http://schemas.microsoft.com/office/drawing/2014/main" id="{DAB82FAB-FBEC-FCD0-D370-EE7FE7A7DC78}"/>
              </a:ext>
            </a:extLst>
          </p:cNvPr>
          <p:cNvPicPr>
            <a:picLocks noChangeAspect="1"/>
          </p:cNvPicPr>
          <p:nvPr/>
        </p:nvPicPr>
        <p:blipFill>
          <a:blip r:embed="rId3"/>
          <a:stretch>
            <a:fillRect/>
          </a:stretch>
        </p:blipFill>
        <p:spPr>
          <a:xfrm>
            <a:off x="701315" y="3060700"/>
            <a:ext cx="4539110" cy="3485004"/>
          </a:xfrm>
          <a:prstGeom prst="rect">
            <a:avLst/>
          </a:prstGeom>
        </p:spPr>
      </p:pic>
    </p:spTree>
    <p:extLst>
      <p:ext uri="{BB962C8B-B14F-4D97-AF65-F5344CB8AC3E}">
        <p14:creationId xmlns:p14="http://schemas.microsoft.com/office/powerpoint/2010/main" val="926463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ADFEAE-504B-5133-B6FF-D8CFB80E0F43}"/>
              </a:ext>
            </a:extLst>
          </p:cNvPr>
          <p:cNvSpPr>
            <a:spLocks noGrp="1"/>
          </p:cNvSpPr>
          <p:nvPr>
            <p:ph idx="1"/>
          </p:nvPr>
        </p:nvSpPr>
        <p:spPr/>
        <p:txBody>
          <a:bodyPr/>
          <a:lstStyle/>
          <a:p>
            <a:pPr lvl="1">
              <a:spcBef>
                <a:spcPts val="600"/>
              </a:spcBef>
              <a:spcAft>
                <a:spcPts val="600"/>
              </a:spcAft>
            </a:pPr>
            <a:r>
              <a:rPr lang="en-US" sz="2400" dirty="0"/>
              <a:t>BTL Vacuum Interfaces outlined in Vacuum ISD ED0016361. Interface details and reference drawings and documents need to be added to ISD for BTL interfaces</a:t>
            </a:r>
          </a:p>
          <a:p>
            <a:pPr lvl="2">
              <a:spcBef>
                <a:spcPts val="600"/>
              </a:spcBef>
              <a:spcAft>
                <a:spcPts val="600"/>
              </a:spcAft>
            </a:pPr>
            <a:r>
              <a:rPr lang="en-US" sz="2267" dirty="0"/>
              <a:t>For other Vacuum subsystems, we have used Not-to-Exceed Envelopes and interface drawings to develop vacuum designs and CAD models</a:t>
            </a:r>
          </a:p>
          <a:p>
            <a:pPr lvl="2">
              <a:spcBef>
                <a:spcPts val="600"/>
              </a:spcBef>
              <a:spcAft>
                <a:spcPts val="600"/>
              </a:spcAft>
            </a:pPr>
            <a:r>
              <a:rPr lang="en-US" sz="2267" dirty="0"/>
              <a:t>We need to work with interfacing systems to detail:</a:t>
            </a:r>
          </a:p>
          <a:p>
            <a:pPr lvl="3">
              <a:spcBef>
                <a:spcPts val="600"/>
              </a:spcBef>
              <a:spcAft>
                <a:spcPts val="600"/>
              </a:spcAft>
            </a:pPr>
            <a:r>
              <a:rPr lang="en-US" sz="2134" dirty="0"/>
              <a:t>Vacuum spool sizes</a:t>
            </a:r>
          </a:p>
          <a:p>
            <a:pPr lvl="3">
              <a:spcBef>
                <a:spcPts val="600"/>
              </a:spcBef>
              <a:spcAft>
                <a:spcPts val="600"/>
              </a:spcAft>
            </a:pPr>
            <a:r>
              <a:rPr lang="en-US" sz="2134" dirty="0"/>
              <a:t>Ion pump locations – until now we have followed quads locations to define spool size and ion pump locations</a:t>
            </a:r>
          </a:p>
          <a:p>
            <a:pPr lvl="3">
              <a:spcBef>
                <a:spcPts val="600"/>
              </a:spcBef>
              <a:spcAft>
                <a:spcPts val="600"/>
              </a:spcAft>
            </a:pPr>
            <a:r>
              <a:rPr lang="en-US" sz="2134" dirty="0"/>
              <a:t>If there are locations of limited space, can ion pumps be installed on instrumentation vacuum chambers?</a:t>
            </a:r>
          </a:p>
        </p:txBody>
      </p:sp>
      <p:sp>
        <p:nvSpPr>
          <p:cNvPr id="3" name="Title 2">
            <a:extLst>
              <a:ext uri="{FF2B5EF4-FFF2-40B4-BE49-F238E27FC236}">
                <a16:creationId xmlns:a16="http://schemas.microsoft.com/office/drawing/2014/main" id="{D2266BE5-4733-4DBA-1301-B57A2B1E1C3D}"/>
              </a:ext>
            </a:extLst>
          </p:cNvPr>
          <p:cNvSpPr>
            <a:spLocks noGrp="1"/>
          </p:cNvSpPr>
          <p:nvPr>
            <p:ph type="title"/>
          </p:nvPr>
        </p:nvSpPr>
        <p:spPr/>
        <p:txBody>
          <a:bodyPr/>
          <a:lstStyle/>
          <a:p>
            <a:r>
              <a:rPr lang="en-US" dirty="0"/>
              <a:t>BTL Vacuum Interfaces</a:t>
            </a:r>
          </a:p>
        </p:txBody>
      </p:sp>
      <p:sp>
        <p:nvSpPr>
          <p:cNvPr id="4" name="Date Placeholder 3">
            <a:extLst>
              <a:ext uri="{FF2B5EF4-FFF2-40B4-BE49-F238E27FC236}">
                <a16:creationId xmlns:a16="http://schemas.microsoft.com/office/drawing/2014/main" id="{1ED511E1-E4E2-83E2-32C4-168E477951CF}"/>
              </a:ext>
            </a:extLst>
          </p:cNvPr>
          <p:cNvSpPr>
            <a:spLocks noGrp="1"/>
          </p:cNvSpPr>
          <p:nvPr>
            <p:ph type="dt" sz="half" idx="10"/>
          </p:nvPr>
        </p:nvSpPr>
        <p:spPr/>
        <p:txBody>
          <a:bodyPr/>
          <a:lstStyle/>
          <a:p>
            <a:pPr>
              <a:defRPr/>
            </a:pPr>
            <a:r>
              <a:rPr lang="en-US"/>
              <a:t>1 Dec 2022</a:t>
            </a:r>
            <a:endParaRPr lang="en-US" dirty="0"/>
          </a:p>
        </p:txBody>
      </p:sp>
      <p:sp>
        <p:nvSpPr>
          <p:cNvPr id="5" name="Footer Placeholder 4">
            <a:extLst>
              <a:ext uri="{FF2B5EF4-FFF2-40B4-BE49-F238E27FC236}">
                <a16:creationId xmlns:a16="http://schemas.microsoft.com/office/drawing/2014/main" id="{1ABE9847-7B33-A258-94E1-2DE0E7849016}"/>
              </a:ext>
            </a:extLst>
          </p:cNvPr>
          <p:cNvSpPr>
            <a:spLocks noGrp="1"/>
          </p:cNvSpPr>
          <p:nvPr>
            <p:ph type="ftr" sz="quarter" idx="11"/>
          </p:nvPr>
        </p:nvSpPr>
        <p:spPr/>
        <p:txBody>
          <a:bodyPr/>
          <a:lstStyle/>
          <a:p>
            <a:pPr>
              <a:defRPr/>
            </a:pPr>
            <a:r>
              <a:rPr lang="en-US"/>
              <a:t>R. Campos and A. Chen | PIP-II BTL Vacuum Systems | BTL Workshop</a:t>
            </a:r>
            <a:endParaRPr lang="en-US" b="1" dirty="0"/>
          </a:p>
        </p:txBody>
      </p:sp>
      <p:sp>
        <p:nvSpPr>
          <p:cNvPr id="6" name="Slide Number Placeholder 5">
            <a:extLst>
              <a:ext uri="{FF2B5EF4-FFF2-40B4-BE49-F238E27FC236}">
                <a16:creationId xmlns:a16="http://schemas.microsoft.com/office/drawing/2014/main" id="{3CFBE29E-C54D-F9C1-DF35-FF1A3FF47E3A}"/>
              </a:ext>
            </a:extLst>
          </p:cNvPr>
          <p:cNvSpPr>
            <a:spLocks noGrp="1"/>
          </p:cNvSpPr>
          <p:nvPr>
            <p:ph type="sldNum" sz="quarter" idx="12"/>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251188058"/>
      </p:ext>
    </p:extLst>
  </p:cSld>
  <p:clrMapOvr>
    <a:masterClrMapping/>
  </p:clrMapOvr>
</p:sld>
</file>

<file path=ppt/theme/theme1.xml><?xml version="1.0" encoding="utf-8"?>
<a:theme xmlns:a="http://schemas.openxmlformats.org/drawingml/2006/main" name="1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16x9_073020v2" id="{C3AFBADF-C702-034C-A072-F7CD3BBBBC17}" vid="{C997F739-40B4-5A47-99D3-0EE8AE3DFCDD}"/>
    </a:ext>
  </a:extLst>
</a:theme>
</file>

<file path=ppt/theme/theme2.xml><?xml version="1.0" encoding="utf-8"?>
<a:theme xmlns:a="http://schemas.openxmlformats.org/drawingml/2006/main" name="2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16x9_073020v2" id="{C3AFBADF-C702-034C-A072-F7CD3BBBBC17}" vid="{C997F739-40B4-5A47-99D3-0EE8AE3DFCDD}"/>
    </a:ext>
  </a:extLst>
</a:theme>
</file>

<file path=ppt/theme/theme3.xml><?xml version="1.0" encoding="utf-8"?>
<a:theme xmlns:a="http://schemas.openxmlformats.org/drawingml/2006/main" name="3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16x9_073020v2" id="{C3AFBADF-C702-034C-A072-F7CD3BBBBC17}" vid="{C997F739-40B4-5A47-99D3-0EE8AE3DFCD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0F32583FB74A4089C5A9E89CDFAA90" ma:contentTypeVersion="2" ma:contentTypeDescription="Create a new document." ma:contentTypeScope="" ma:versionID="9f94304cdf818be1cbe4396dceeecab8">
  <xsd:schema xmlns:xsd="http://www.w3.org/2001/XMLSchema" xmlns:xs="http://www.w3.org/2001/XMLSchema" xmlns:p="http://schemas.microsoft.com/office/2006/metadata/properties" xmlns:ns2="5c9f3ab6-242c-461d-a351-c910a751d111" xmlns:ns3="bd67544a-4fdc-43d0-a9af-82cf53222c38" targetNamespace="http://schemas.microsoft.com/office/2006/metadata/properties" ma:root="true" ma:fieldsID="0160160ec2dd3b9a8fcfc790e706d73b" ns2:_="" ns3:_="">
    <xsd:import namespace="5c9f3ab6-242c-461d-a351-c910a751d111"/>
    <xsd:import namespace="bd67544a-4fdc-43d0-a9af-82cf53222c38"/>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f3ab6-242c-461d-a351-c910a751d1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d67544a-4fdc-43d0-a9af-82cf53222c3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658A9A-0266-4077-B3CD-43D6FA29A3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9f3ab6-242c-461d-a351-c910a751d111"/>
    <ds:schemaRef ds:uri="bd67544a-4fdc-43d0-a9af-82cf53222c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667F8A-994C-45A6-9ABB-886312C03CAB}">
  <ds:schemaRefs>
    <ds:schemaRef ds:uri="http://schemas.microsoft.com/sharepoint/events"/>
  </ds:schemaRefs>
</ds:datastoreItem>
</file>

<file path=customXml/itemProps3.xml><?xml version="1.0" encoding="utf-8"?>
<ds:datastoreItem xmlns:ds="http://schemas.openxmlformats.org/officeDocument/2006/customXml" ds:itemID="{BE1F245F-DB62-428D-A566-B113377E9116}">
  <ds:schemaRefs>
    <ds:schemaRef ds:uri="http://schemas.microsoft.com/office/infopath/2007/PartnerControls"/>
    <ds:schemaRef ds:uri="5c9f3ab6-242c-461d-a351-c910a751d111"/>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bd67544a-4fdc-43d0-a9af-82cf53222c38"/>
    <ds:schemaRef ds:uri="http://www.w3.org/XML/1998/namespace"/>
    <ds:schemaRef ds:uri="http://purl.org/dc/dcmitype/"/>
  </ds:schemaRefs>
</ds:datastoreItem>
</file>

<file path=customXml/itemProps4.xml><?xml version="1.0" encoding="utf-8"?>
<ds:datastoreItem xmlns:ds="http://schemas.openxmlformats.org/officeDocument/2006/customXml" ds:itemID="{6173E239-737B-4DF5-B0F4-23AFC3CA1E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Fermilab_PPT_090815</Template>
  <TotalTime>77246</TotalTime>
  <Words>1712</Words>
  <Application>Microsoft Office PowerPoint</Application>
  <PresentationFormat>Widescreen</PresentationFormat>
  <Paragraphs>329</Paragraphs>
  <Slides>17</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Arial</vt:lpstr>
      <vt:lpstr>Calibri</vt:lpstr>
      <vt:lpstr>Helvetica</vt:lpstr>
      <vt:lpstr>Lucida Grande</vt:lpstr>
      <vt:lpstr>Palatino</vt:lpstr>
      <vt:lpstr>1_Fermilab_PPT_090915</vt:lpstr>
      <vt:lpstr>2_Fermilab_PPT_090915</vt:lpstr>
      <vt:lpstr>3_Fermilab_PPT_090915</vt:lpstr>
      <vt:lpstr>PowerPoint Presentation</vt:lpstr>
      <vt:lpstr>Outline</vt:lpstr>
      <vt:lpstr>PowerPoint Presentation</vt:lpstr>
      <vt:lpstr>Critical Requirements - Performance Requirements                                     Physics Requirements Document is the basis; Team Center #ED0010228</vt:lpstr>
      <vt:lpstr>Current Design Status</vt:lpstr>
      <vt:lpstr>Vacuum Layout  For Linac-BTL-BAL-Absorber-Booster</vt:lpstr>
      <vt:lpstr>Ion Pump Capacity</vt:lpstr>
      <vt:lpstr>BTL/BAL P&amp;ID</vt:lpstr>
      <vt:lpstr>BTL Vacuum Interfaces</vt:lpstr>
      <vt:lpstr>Transition from Linac to BTL</vt:lpstr>
      <vt:lpstr>BTL Magnets Interface</vt:lpstr>
      <vt:lpstr>Beam Instrumentation Interface</vt:lpstr>
      <vt:lpstr>BTL Collimators Interface</vt:lpstr>
      <vt:lpstr>Booster Interface </vt:lpstr>
      <vt:lpstr>Beam Absorber Line</vt:lpstr>
      <vt:lpstr>BTL/BAL Installation </vt:lpstr>
      <vt:lpstr>Summary and Path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Raul Campos</cp:lastModifiedBy>
  <cp:revision>2770</cp:revision>
  <cp:lastPrinted>2020-01-24T20:57:46Z</cp:lastPrinted>
  <dcterms:created xsi:type="dcterms:W3CDTF">2019-12-16T19:54:36Z</dcterms:created>
  <dcterms:modified xsi:type="dcterms:W3CDTF">2022-12-01T13:58:35Z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0x010100770F32583FB74A4089C5A9E89CDFAA90</vt:lpwstr>
  </property>
</Properties>
</file>