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22"/>
  </p:notesMasterIdLst>
  <p:handoutMasterIdLst>
    <p:handoutMasterId r:id="rId23"/>
  </p:handoutMasterIdLst>
  <p:sldIdLst>
    <p:sldId id="294" r:id="rId6"/>
    <p:sldId id="295" r:id="rId7"/>
    <p:sldId id="2629" r:id="rId8"/>
    <p:sldId id="267" r:id="rId9"/>
    <p:sldId id="2620" r:id="rId10"/>
    <p:sldId id="2621" r:id="rId11"/>
    <p:sldId id="2622" r:id="rId12"/>
    <p:sldId id="2625" r:id="rId13"/>
    <p:sldId id="2627" r:id="rId14"/>
    <p:sldId id="2626" r:id="rId15"/>
    <p:sldId id="2623" r:id="rId16"/>
    <p:sldId id="2628" r:id="rId17"/>
    <p:sldId id="2632" r:id="rId18"/>
    <p:sldId id="2689" r:id="rId19"/>
    <p:sldId id="2630" r:id="rId20"/>
    <p:sldId id="263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800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1158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Geneva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3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1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8/23/2022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1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Follow-Up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 lnSpcReduction="10000"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 Instrumentation for the PIP-II Beam Transfer Line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Vic Scarpine</a:t>
            </a:r>
          </a:p>
          <a:p>
            <a:r>
              <a:rPr lang="en-US" dirty="0"/>
              <a:t>PIP-II Beam Transfer Line Workshop</a:t>
            </a:r>
          </a:p>
          <a:p>
            <a:r>
              <a:rPr lang="en-US" dirty="0"/>
              <a:t>Nov. 30, 2022 – Dec. 1,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F4D65728-940C-4114-800C-CEAB07F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243" y="1210147"/>
            <a:ext cx="5659376" cy="4987925"/>
          </a:xfrm>
        </p:spPr>
      </p:pic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E2FCCCD-49B7-4738-A659-C8940632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904006"/>
            <a:ext cx="2343435" cy="1982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D85C6-6E64-4AD2-AB0D-A7BF9074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801100" cy="641739"/>
          </a:xfrm>
        </p:spPr>
        <p:txBody>
          <a:bodyPr/>
          <a:lstStyle/>
          <a:p>
            <a:r>
              <a:rPr lang="en-US" dirty="0"/>
              <a:t>BTL Beam Current Monitors - ACCT Locations and Radiation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E044-4FD4-4AB9-9A7D-9F234303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F89F-792A-4070-AFD5-82717FE8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F9AA3-EAD4-49B7-AD7F-8CABCD06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1FA1F-E479-4306-AF71-6F7466DA086B}"/>
              </a:ext>
            </a:extLst>
          </p:cNvPr>
          <p:cNvSpPr txBox="1"/>
          <p:nvPr/>
        </p:nvSpPr>
        <p:spPr>
          <a:xfrm>
            <a:off x="277503" y="2886913"/>
            <a:ext cx="3368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front of BTL absorber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Place electronics in alcove near RAW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Is there AC power?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7E9E9-31AD-4EFD-B965-08FDB1888226}"/>
              </a:ext>
            </a:extLst>
          </p:cNvPr>
          <p:cNvSpPr txBox="1"/>
          <p:nvPr/>
        </p:nvSpPr>
        <p:spPr>
          <a:xfrm>
            <a:off x="269966" y="4505301"/>
            <a:ext cx="38076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entrance to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Where to place electronics?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Are there any penetrations into Booster?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Are alcoves possible?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0672F-3F7F-4B1C-BAD8-12DD377D1331}"/>
              </a:ext>
            </a:extLst>
          </p:cNvPr>
          <p:cNvSpPr txBox="1"/>
          <p:nvPr/>
        </p:nvSpPr>
        <p:spPr>
          <a:xfrm>
            <a:off x="1961784" y="754329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8000"/>
                </a:solidFill>
              </a:rPr>
              <a:t>Electronics must be within 30m of ACCT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40A5D1-B54D-4EBC-8E41-EED5E4764694}"/>
              </a:ext>
            </a:extLst>
          </p:cNvPr>
          <p:cNvCxnSpPr/>
          <p:nvPr/>
        </p:nvCxnSpPr>
        <p:spPr>
          <a:xfrm flipH="1">
            <a:off x="1866534" y="1471427"/>
            <a:ext cx="476616" cy="338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DC346C-DD91-458A-ACA6-67B932EDB1CC}"/>
              </a:ext>
            </a:extLst>
          </p:cNvPr>
          <p:cNvCxnSpPr>
            <a:cxnSpLocks/>
          </p:cNvCxnSpPr>
          <p:nvPr/>
        </p:nvCxnSpPr>
        <p:spPr>
          <a:xfrm>
            <a:off x="3998009" y="1484869"/>
            <a:ext cx="2021791" cy="442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5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C2D5892E-3AC4-4D30-BCE3-43545A6E83C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71628" y="3149252"/>
            <a:ext cx="3128928" cy="3183822"/>
          </a:xfrm>
        </p:spPr>
      </p:pic>
      <p:pic>
        <p:nvPicPr>
          <p:cNvPr id="14" name="Content Placeholder 13" descr="A picture containing toy&#10;&#10;Description automatically generated">
            <a:extLst>
              <a:ext uri="{FF2B5EF4-FFF2-40B4-BE49-F238E27FC236}">
                <a16:creationId xmlns:a16="http://schemas.microsoft.com/office/drawing/2014/main" id="{CA31E212-97EB-46FE-B944-1BCC6DFFEC9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986192" y="460381"/>
            <a:ext cx="1971855" cy="436325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5C0D88-F87A-4A07-A2A9-9275F7F4637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02919" y="676275"/>
            <a:ext cx="4525919" cy="763588"/>
          </a:xfrm>
        </p:spPr>
        <p:txBody>
          <a:bodyPr/>
          <a:lstStyle/>
          <a:p>
            <a:r>
              <a:rPr lang="en-US" sz="1800" dirty="0"/>
              <a:t>Single wire scanner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Vertical and horizontal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Vacuum port on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Long cables are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Can we put preamps in tunnel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radiation damage?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Can we measure halo? Do we need halo monitoring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3136C0-E4CE-4A43-B912-FDF42F2B76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89581" y="4899269"/>
            <a:ext cx="4125820" cy="1265812"/>
          </a:xfrm>
        </p:spPr>
        <p:txBody>
          <a:bodyPr/>
          <a:lstStyle/>
          <a:p>
            <a:r>
              <a:rPr lang="en-US" dirty="0"/>
              <a:t>Dual wire scanner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and horizontal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additional 45</a:t>
            </a:r>
            <a:r>
              <a:rPr lang="en-US" sz="2000" baseline="20000" dirty="0"/>
              <a:t>o</a:t>
            </a:r>
            <a:r>
              <a:rPr lang="en-US" dirty="0"/>
              <a:t>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many dual wire scanners needed in BTL?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9B4BA-6E12-41BF-BA2A-6FE972CF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4602"/>
            <a:ext cx="8686800" cy="427877"/>
          </a:xfrm>
        </p:spPr>
        <p:txBody>
          <a:bodyPr/>
          <a:lstStyle/>
          <a:p>
            <a:r>
              <a:rPr lang="en-US" dirty="0"/>
              <a:t>Wire Scanner Design for BLT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FB8F-2975-4F0A-A57C-D99680B25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B8866-94EC-456B-94ED-DD09C9D1FB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288B-3376-4CB0-80F1-4123C3825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A2F6E-43C0-4039-A1B3-F6EB5B6FD8BF}"/>
              </a:ext>
            </a:extLst>
          </p:cNvPr>
          <p:cNvSpPr txBox="1"/>
          <p:nvPr/>
        </p:nvSpPr>
        <p:spPr>
          <a:xfrm>
            <a:off x="2398431" y="5963742"/>
            <a:ext cx="16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Dakota Krokosz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66056-C9B8-4464-AEE4-69602259AE93}"/>
              </a:ext>
            </a:extLst>
          </p:cNvPr>
          <p:cNvSpPr txBox="1"/>
          <p:nvPr/>
        </p:nvSpPr>
        <p:spPr>
          <a:xfrm>
            <a:off x="6342348" y="4544781"/>
            <a:ext cx="16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Dakota Krokosz</a:t>
            </a:r>
          </a:p>
        </p:txBody>
      </p:sp>
    </p:spTree>
    <p:extLst>
      <p:ext uri="{BB962C8B-B14F-4D97-AF65-F5344CB8AC3E}">
        <p14:creationId xmlns:p14="http://schemas.microsoft.com/office/powerpoint/2010/main" val="262233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CD9EE-1A41-4A6E-9ACD-F92E108FC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ion chamber per quad. </a:t>
            </a:r>
          </a:p>
          <a:p>
            <a:pPr lvl="1"/>
            <a:r>
              <a:rPr lang="en-US" dirty="0"/>
              <a:t>No PMT or neutron detectors</a:t>
            </a:r>
          </a:p>
          <a:p>
            <a:r>
              <a:rPr lang="en-US" dirty="0"/>
              <a:t>~8 ion chambers near high-power dump</a:t>
            </a:r>
          </a:p>
          <a:p>
            <a:r>
              <a:rPr lang="en-US" dirty="0">
                <a:solidFill>
                  <a:srgbClr val="FF0000"/>
                </a:solidFill>
              </a:rPr>
              <a:t>How many ion chambers needed around collimators?</a:t>
            </a:r>
          </a:p>
          <a:p>
            <a:r>
              <a:rPr lang="en-US" dirty="0">
                <a:solidFill>
                  <a:srgbClr val="FF0000"/>
                </a:solidFill>
              </a:rPr>
              <a:t>Any other locations?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Long cable runs are okay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Two RG58 cables per ion chamber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Some extra cables pulled for new locations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Where to bring signals? F37?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gallery?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EC2F2B-B19C-4E5F-9AEA-EF5D080E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 Monitors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7CDC70-77D5-4BDE-B21B-6A404AB842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91EDB-D3DD-4C4C-B23E-15A70ED12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AC3A7F-B258-4BD4-BE7C-11DADACB4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593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E332B8-49CF-47F2-B5BF-49FB7959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97" y="655137"/>
            <a:ext cx="5263203" cy="427877"/>
          </a:xfrm>
        </p:spPr>
        <p:txBody>
          <a:bodyPr/>
          <a:lstStyle/>
          <a:p>
            <a:r>
              <a:rPr lang="en-US" dirty="0"/>
              <a:t>Laserwire Transverse Emittance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F9E6D-E275-4343-8630-FCEF46487D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53E14-A568-4FF1-9171-BA91DFCF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504FF-CE03-469E-8074-65BF86A54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9F931-B7F9-4A4D-A140-D8145D28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0" y="1174060"/>
            <a:ext cx="4103918" cy="2559373"/>
          </a:xfrm>
          <a:prstGeom prst="rect">
            <a:avLst/>
          </a:prstGeom>
        </p:spPr>
      </p:pic>
      <p:pic>
        <p:nvPicPr>
          <p:cNvPr id="15" name="Picture 14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A1544E6B-C980-4B67-A45A-CA946BC3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6" y="4328815"/>
            <a:ext cx="2790826" cy="2093120"/>
          </a:xfrm>
          <a:prstGeom prst="rect">
            <a:avLst/>
          </a:prstGeom>
        </p:spPr>
      </p:pic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823C3C42-6C31-4EFA-AF28-368E79BC2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5" y="289833"/>
            <a:ext cx="3522005" cy="4330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34C3-72BE-464E-ABD9-13D5BB60B9DC}"/>
              </a:ext>
            </a:extLst>
          </p:cNvPr>
          <p:cNvSpPr txBox="1"/>
          <p:nvPr/>
        </p:nvSpPr>
        <p:spPr>
          <a:xfrm>
            <a:off x="6227035" y="139309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8F0534-C3F5-45B0-884F-DFCDE1CA9B34}"/>
              </a:ext>
            </a:extLst>
          </p:cNvPr>
          <p:cNvCxnSpPr>
            <a:cxnSpLocks/>
          </p:cNvCxnSpPr>
          <p:nvPr/>
        </p:nvCxnSpPr>
        <p:spPr>
          <a:xfrm flipV="1">
            <a:off x="6616854" y="1030492"/>
            <a:ext cx="293139" cy="4119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DF949-36F4-4F71-82C3-D0D922AE8934}"/>
              </a:ext>
            </a:extLst>
          </p:cNvPr>
          <p:cNvCxnSpPr>
            <a:cxnSpLocks/>
          </p:cNvCxnSpPr>
          <p:nvPr/>
        </p:nvCxnSpPr>
        <p:spPr>
          <a:xfrm flipV="1">
            <a:off x="6832190" y="1799459"/>
            <a:ext cx="347286" cy="2280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BBEEA1-8BB7-4DBD-B610-D9BC38DA092E}"/>
              </a:ext>
            </a:extLst>
          </p:cNvPr>
          <p:cNvSpPr txBox="1"/>
          <p:nvPr/>
        </p:nvSpPr>
        <p:spPr>
          <a:xfrm>
            <a:off x="6931025" y="194104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9A6AE-2392-49AD-928C-7A073ECF99AD}"/>
              </a:ext>
            </a:extLst>
          </p:cNvPr>
          <p:cNvSpPr txBox="1"/>
          <p:nvPr/>
        </p:nvSpPr>
        <p:spPr>
          <a:xfrm>
            <a:off x="474663" y="3867150"/>
            <a:ext cx="382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SNS Emittance Measurement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D2DCD-637D-4129-BB8F-7C9FC20C82B0}"/>
              </a:ext>
            </a:extLst>
          </p:cNvPr>
          <p:cNvSpPr txBox="1"/>
          <p:nvPr/>
        </p:nvSpPr>
        <p:spPr>
          <a:xfrm>
            <a:off x="3830215" y="4483713"/>
            <a:ext cx="5599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laserwire in BTL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Removes </a:t>
            </a:r>
            <a:r>
              <a:rPr lang="en-US" dirty="0" err="1"/>
              <a:t>linac</a:t>
            </a:r>
            <a:r>
              <a:rPr lang="en-US" dirty="0"/>
              <a:t> background H0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Place H0 detector after dipole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Need straight beam path through dipole</a:t>
            </a:r>
          </a:p>
        </p:txBody>
      </p:sp>
    </p:spTree>
    <p:extLst>
      <p:ext uri="{BB962C8B-B14F-4D97-AF65-F5344CB8AC3E}">
        <p14:creationId xmlns:p14="http://schemas.microsoft.com/office/powerpoint/2010/main" val="346173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DC78FD4-E4BD-4509-8B59-868C65FC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6" y="1717569"/>
            <a:ext cx="4086132" cy="37467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B30B16-E396-4204-AC20-1D435848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30154"/>
            <a:ext cx="4390932" cy="967448"/>
          </a:xfrm>
        </p:spPr>
        <p:txBody>
          <a:bodyPr/>
          <a:lstStyle/>
          <a:p>
            <a:r>
              <a:rPr lang="en-US" sz="2400" dirty="0"/>
              <a:t>Preliminary Vacuum Chamber and Optics Box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2071-73C4-4B5D-8F70-FA18904141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04DC0-0469-49E2-9D9F-4D08E3BFD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73A38-A2B5-487C-B2F8-DF9B4D636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6F29ABB-7E4F-4C92-B072-7BEBDC0A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80" y="104196"/>
            <a:ext cx="4302912" cy="37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8511C-70AB-4C54-B1B1-564FF6062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7" y="3544022"/>
            <a:ext cx="2924810" cy="3267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B65DE7-0D8C-401F-8CD9-8E9F4E7D9C36}"/>
              </a:ext>
            </a:extLst>
          </p:cNvPr>
          <p:cNvSpPr txBox="1"/>
          <p:nvPr/>
        </p:nvSpPr>
        <p:spPr>
          <a:xfrm>
            <a:off x="3803676" y="4469674"/>
            <a:ext cx="15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Collection Magnet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77191-E4D9-44B0-8A67-A5229BF69063}"/>
              </a:ext>
            </a:extLst>
          </p:cNvPr>
          <p:cNvSpPr txBox="1"/>
          <p:nvPr/>
        </p:nvSpPr>
        <p:spPr>
          <a:xfrm>
            <a:off x="285690" y="1607461"/>
            <a:ext cx="152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Laser Ports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72B5D-AA14-4D1E-9840-864C4CF20CA8}"/>
              </a:ext>
            </a:extLst>
          </p:cNvPr>
          <p:cNvSpPr txBox="1"/>
          <p:nvPr/>
        </p:nvSpPr>
        <p:spPr>
          <a:xfrm>
            <a:off x="2108226" y="5661913"/>
            <a:ext cx="152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Vacuum 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A57E8F-0B64-4BE2-ACD8-EF6AC0FB1E42}"/>
              </a:ext>
            </a:extLst>
          </p:cNvPr>
          <p:cNvSpPr txBox="1"/>
          <p:nvPr/>
        </p:nvSpPr>
        <p:spPr>
          <a:xfrm>
            <a:off x="3173272" y="1393721"/>
            <a:ext cx="180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Electron Port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EB8DA-2A73-42EB-92A5-97B9A1256131}"/>
              </a:ext>
            </a:extLst>
          </p:cNvPr>
          <p:cNvCxnSpPr>
            <a:cxnSpLocks/>
          </p:cNvCxnSpPr>
          <p:nvPr/>
        </p:nvCxnSpPr>
        <p:spPr>
          <a:xfrm flipV="1">
            <a:off x="475109" y="3850396"/>
            <a:ext cx="680364" cy="1978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F206AA-6E74-43E6-AA44-136FC6809ECC}"/>
              </a:ext>
            </a:extLst>
          </p:cNvPr>
          <p:cNvSpPr txBox="1"/>
          <p:nvPr/>
        </p:nvSpPr>
        <p:spPr>
          <a:xfrm>
            <a:off x="348184" y="4069987"/>
            <a:ext cx="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H-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8AE75A-3761-494A-87B1-9521366C8B6B}"/>
              </a:ext>
            </a:extLst>
          </p:cNvPr>
          <p:cNvCxnSpPr>
            <a:cxnSpLocks/>
          </p:cNvCxnSpPr>
          <p:nvPr/>
        </p:nvCxnSpPr>
        <p:spPr>
          <a:xfrm flipV="1">
            <a:off x="2696384" y="5023223"/>
            <a:ext cx="351795" cy="6386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E1F3FD-63DD-47FF-8D3C-0DBD21B36020}"/>
              </a:ext>
            </a:extLst>
          </p:cNvPr>
          <p:cNvCxnSpPr>
            <a:cxnSpLocks/>
          </p:cNvCxnSpPr>
          <p:nvPr/>
        </p:nvCxnSpPr>
        <p:spPr>
          <a:xfrm flipH="1" flipV="1">
            <a:off x="3267075" y="3352800"/>
            <a:ext cx="686608" cy="114244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3F9F7C-666E-4E3E-AA39-2FFEA709EF05}"/>
              </a:ext>
            </a:extLst>
          </p:cNvPr>
          <p:cNvCxnSpPr>
            <a:cxnSpLocks/>
          </p:cNvCxnSpPr>
          <p:nvPr/>
        </p:nvCxnSpPr>
        <p:spPr>
          <a:xfrm flipH="1">
            <a:off x="3267076" y="1817906"/>
            <a:ext cx="386862" cy="41963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BD7B1F-4CBA-43D6-A0B2-01AB97706891}"/>
              </a:ext>
            </a:extLst>
          </p:cNvPr>
          <p:cNvCxnSpPr>
            <a:cxnSpLocks/>
          </p:cNvCxnSpPr>
          <p:nvPr/>
        </p:nvCxnSpPr>
        <p:spPr>
          <a:xfrm>
            <a:off x="1400269" y="2007571"/>
            <a:ext cx="387891" cy="3982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39EE8E-DD9C-41D9-9560-358AD16DF8E5}"/>
              </a:ext>
            </a:extLst>
          </p:cNvPr>
          <p:cNvCxnSpPr>
            <a:cxnSpLocks/>
          </p:cNvCxnSpPr>
          <p:nvPr/>
        </p:nvCxnSpPr>
        <p:spPr>
          <a:xfrm>
            <a:off x="1049744" y="2024620"/>
            <a:ext cx="0" cy="6894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D1AB4FB-5AF2-48CD-B5FC-9FF63AD4FFD3}"/>
              </a:ext>
            </a:extLst>
          </p:cNvPr>
          <p:cNvSpPr txBox="1"/>
          <p:nvPr/>
        </p:nvSpPr>
        <p:spPr>
          <a:xfrm>
            <a:off x="412056" y="5350584"/>
            <a:ext cx="152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Laser Ports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127B17-702A-4657-9F97-367085CF0DAD}"/>
              </a:ext>
            </a:extLst>
          </p:cNvPr>
          <p:cNvCxnSpPr>
            <a:cxnSpLocks/>
          </p:cNvCxnSpPr>
          <p:nvPr/>
        </p:nvCxnSpPr>
        <p:spPr>
          <a:xfrm flipV="1">
            <a:off x="1218727" y="4799503"/>
            <a:ext cx="351795" cy="52933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AA2647-DEF6-4BEA-867D-274C52D29E70}"/>
              </a:ext>
            </a:extLst>
          </p:cNvPr>
          <p:cNvCxnSpPr>
            <a:cxnSpLocks/>
          </p:cNvCxnSpPr>
          <p:nvPr/>
        </p:nvCxnSpPr>
        <p:spPr>
          <a:xfrm flipV="1">
            <a:off x="1540321" y="4427179"/>
            <a:ext cx="836872" cy="96697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F51607-B89B-496D-9B49-3FD16E509B6B}"/>
              </a:ext>
            </a:extLst>
          </p:cNvPr>
          <p:cNvSpPr txBox="1"/>
          <p:nvPr/>
        </p:nvSpPr>
        <p:spPr>
          <a:xfrm>
            <a:off x="7497935" y="4293097"/>
            <a:ext cx="15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optics boxes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77F456-5EC5-4030-A457-2ADE38A11646}"/>
              </a:ext>
            </a:extLst>
          </p:cNvPr>
          <p:cNvSpPr txBox="1"/>
          <p:nvPr/>
        </p:nvSpPr>
        <p:spPr>
          <a:xfrm>
            <a:off x="7724553" y="986909"/>
            <a:ext cx="130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tight fit!</a:t>
            </a:r>
          </a:p>
        </p:txBody>
      </p:sp>
    </p:spTree>
    <p:extLst>
      <p:ext uri="{BB962C8B-B14F-4D97-AF65-F5344CB8AC3E}">
        <p14:creationId xmlns:p14="http://schemas.microsoft.com/office/powerpoint/2010/main" val="385568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0574F2-F2BB-4C7D-A3EF-2D3F2F30D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958849"/>
            <a:ext cx="3448051" cy="5022676"/>
          </a:xfrm>
        </p:spPr>
        <p:txBody>
          <a:bodyPr/>
          <a:lstStyle/>
          <a:p>
            <a:r>
              <a:rPr lang="en-US" sz="2400" dirty="0"/>
              <a:t>Where to place laserwire emittance monitor?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Laserwire after first BTL dipole in Arc 1, cell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Is space available?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Laserwire needs 250 mm</a:t>
            </a: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Second dipole would have straight path similar to first dipole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H0 detector after second dipole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Is there enough space for H0 detector?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Content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2CFB5E-ECD1-4616-AA5E-51F4F2898DE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076700" y="907671"/>
            <a:ext cx="4730733" cy="53707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E332B8-49CF-47F2-B5BF-49FB7959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Emittance Monitor 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53E14-A568-4FF1-9171-BA91DFCF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F9E6D-E275-4343-8630-FCEF46487D3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504FF-CE03-469E-8074-65BF86A54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B882C-ED80-498F-BB78-9DCE9A8E0B7C}"/>
              </a:ext>
            </a:extLst>
          </p:cNvPr>
          <p:cNvSpPr/>
          <p:nvPr/>
        </p:nvSpPr>
        <p:spPr>
          <a:xfrm>
            <a:off x="5953125" y="1895475"/>
            <a:ext cx="266700" cy="219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C591DE-1DAE-4A5E-8BEB-5DC7BE28DA96}"/>
              </a:ext>
            </a:extLst>
          </p:cNvPr>
          <p:cNvCxnSpPr>
            <a:cxnSpLocks/>
          </p:cNvCxnSpPr>
          <p:nvPr/>
        </p:nvCxnSpPr>
        <p:spPr>
          <a:xfrm flipH="1">
            <a:off x="5953125" y="2895600"/>
            <a:ext cx="1" cy="800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2515B-1E53-4295-8339-A3E2673D5916}"/>
              </a:ext>
            </a:extLst>
          </p:cNvPr>
          <p:cNvSpPr/>
          <p:nvPr/>
        </p:nvSpPr>
        <p:spPr>
          <a:xfrm>
            <a:off x="5838825" y="3733136"/>
            <a:ext cx="266700" cy="219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4D16F7-68C5-47EB-BA7F-47EAF82BD580}"/>
              </a:ext>
            </a:extLst>
          </p:cNvPr>
          <p:cNvSpPr txBox="1"/>
          <p:nvPr/>
        </p:nvSpPr>
        <p:spPr>
          <a:xfrm>
            <a:off x="7414872" y="1204591"/>
            <a:ext cx="13925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Laserwire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DAF98-B5AC-4258-95B8-25B42C321A1D}"/>
              </a:ext>
            </a:extLst>
          </p:cNvPr>
          <p:cNvSpPr txBox="1"/>
          <p:nvPr/>
        </p:nvSpPr>
        <p:spPr>
          <a:xfrm>
            <a:off x="7144080" y="2886883"/>
            <a:ext cx="16674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H0 detector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70D2DA-79B8-4015-9EBC-0171A958B342}"/>
              </a:ext>
            </a:extLst>
          </p:cNvPr>
          <p:cNvCxnSpPr/>
          <p:nvPr/>
        </p:nvCxnSpPr>
        <p:spPr>
          <a:xfrm flipH="1">
            <a:off x="6372225" y="1435423"/>
            <a:ext cx="876300" cy="4600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8D3993-7958-4ED2-BB3B-6F9BDD07021D}"/>
              </a:ext>
            </a:extLst>
          </p:cNvPr>
          <p:cNvCxnSpPr>
            <a:cxnSpLocks/>
          </p:cNvCxnSpPr>
          <p:nvPr/>
        </p:nvCxnSpPr>
        <p:spPr>
          <a:xfrm flipH="1">
            <a:off x="6148047" y="3295650"/>
            <a:ext cx="870282" cy="60609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477FD3-1482-4F24-B00D-488F76A4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2” BPM and wire scanner designs in progress</a:t>
            </a:r>
          </a:p>
          <a:p>
            <a:r>
              <a:rPr lang="en-US" dirty="0"/>
              <a:t>Beam instrumentation quantities and locations being finalized</a:t>
            </a:r>
          </a:p>
          <a:p>
            <a:r>
              <a:rPr lang="en-US" dirty="0"/>
              <a:t>Cable routing still needs to be determined</a:t>
            </a:r>
          </a:p>
          <a:p>
            <a:r>
              <a:rPr lang="en-US" dirty="0"/>
              <a:t>Radiation damage to electronics is a concern</a:t>
            </a:r>
          </a:p>
          <a:p>
            <a:pPr lvl="1"/>
            <a:r>
              <a:rPr lang="en-US" dirty="0"/>
              <a:t>Finding safe locations for ACCT</a:t>
            </a:r>
          </a:p>
          <a:p>
            <a:pPr lvl="1"/>
            <a:r>
              <a:rPr lang="en-US" dirty="0"/>
              <a:t>Building rad-hard preamps for wire scanners</a:t>
            </a:r>
          </a:p>
          <a:p>
            <a:r>
              <a:rPr lang="en-US" dirty="0"/>
              <a:t>Working with BTL team to determine if laserwire emittance monitor will fit after cell 1 dipole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647711-0B32-4ABE-8629-1E58C049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21E80A-1155-477A-8AAB-E104BE8586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FDBA6-D4C0-41F0-888F-D493E09E8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E1B663-AB5D-42EF-AAAC-5E73428D7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660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2D481-33F0-485B-80BB-C36449B4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9625"/>
            <a:ext cx="5305425" cy="5486399"/>
          </a:xfrm>
        </p:spPr>
        <p:txBody>
          <a:bodyPr/>
          <a:lstStyle/>
          <a:p>
            <a:r>
              <a:rPr lang="en-US" sz="2000" dirty="0"/>
              <a:t>Beam Current</a:t>
            </a:r>
          </a:p>
          <a:p>
            <a:pPr lvl="1"/>
            <a:r>
              <a:rPr lang="en-US" sz="2000" dirty="0"/>
              <a:t>ACCT, (DCCT and RWCM end of </a:t>
            </a:r>
            <a:r>
              <a:rPr lang="en-US" sz="2000" dirty="0" err="1"/>
              <a:t>linac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Is there an input to MPS?</a:t>
            </a:r>
          </a:p>
          <a:p>
            <a:r>
              <a:rPr lang="en-US" sz="2000" dirty="0"/>
              <a:t>Beam Losses</a:t>
            </a:r>
          </a:p>
          <a:p>
            <a:pPr lvl="1"/>
            <a:r>
              <a:rPr lang="en-US" sz="2000" dirty="0"/>
              <a:t>One ion chamber per quad magnet</a:t>
            </a:r>
          </a:p>
          <a:p>
            <a:pPr lvl="1"/>
            <a:r>
              <a:rPr lang="en-US" sz="2000" dirty="0"/>
              <a:t>Ion chambers for collimators</a:t>
            </a:r>
          </a:p>
          <a:p>
            <a:r>
              <a:rPr lang="en-US" sz="2000" dirty="0"/>
              <a:t>Beam Position and Phase</a:t>
            </a:r>
          </a:p>
          <a:p>
            <a:pPr lvl="1"/>
            <a:r>
              <a:rPr lang="en-US" sz="2000" dirty="0"/>
              <a:t>BPM measure position and phase</a:t>
            </a:r>
          </a:p>
          <a:p>
            <a:pPr lvl="1"/>
            <a:r>
              <a:rPr lang="en-US" sz="2000" dirty="0"/>
              <a:t>No phase reference line planned for these BPMs</a:t>
            </a:r>
          </a:p>
          <a:p>
            <a:r>
              <a:rPr lang="en-US" sz="2000" dirty="0"/>
              <a:t>Beam Profiles</a:t>
            </a:r>
          </a:p>
          <a:p>
            <a:pPr lvl="1"/>
            <a:r>
              <a:rPr lang="en-US" sz="2000" dirty="0"/>
              <a:t>Wire scanners in BTL for transverse profile</a:t>
            </a:r>
          </a:p>
          <a:p>
            <a:pPr lvl="1"/>
            <a:r>
              <a:rPr lang="en-US" sz="2000" dirty="0"/>
              <a:t>Longitudinal bunch shape monitor</a:t>
            </a:r>
          </a:p>
          <a:p>
            <a:pPr lvl="1"/>
            <a:r>
              <a:rPr lang="en-US" sz="2000" dirty="0"/>
              <a:t>Laser transverse emittance monitor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Instrumentation for the BTL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6D3AE-A3E5-4EFB-9A40-FDDFC16B287F}"/>
              </a:ext>
            </a:extLst>
          </p:cNvPr>
          <p:cNvSpPr txBox="1"/>
          <p:nvPr/>
        </p:nvSpPr>
        <p:spPr>
          <a:xfrm>
            <a:off x="6057372" y="1269360"/>
            <a:ext cx="2858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FRS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Instrument TRSs</a:t>
            </a:r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41DF-3527-4736-9D02-332FD2F7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BTL Questions and Issues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7F7C-A1F5-410A-8549-6A91CF7C4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756290"/>
            <a:ext cx="8672513" cy="5782189"/>
          </a:xfrm>
        </p:spPr>
        <p:txBody>
          <a:bodyPr/>
          <a:lstStyle/>
          <a:p>
            <a:r>
              <a:rPr lang="en-US" sz="1600" dirty="0"/>
              <a:t>Are all required beam instruments identified?</a:t>
            </a:r>
          </a:p>
          <a:p>
            <a:r>
              <a:rPr lang="en-US" sz="1600" dirty="0"/>
              <a:t>Are quantity of instruments correct and final?</a:t>
            </a:r>
          </a:p>
          <a:p>
            <a:r>
              <a:rPr lang="en-US" sz="1600" dirty="0"/>
              <a:t>Are instrumentation locations correct and final?</a:t>
            </a:r>
          </a:p>
          <a:p>
            <a:pPr lvl="1"/>
            <a:r>
              <a:rPr lang="en-US" sz="1600" dirty="0"/>
              <a:t>Where does bunch length monitor go? </a:t>
            </a:r>
            <a:r>
              <a:rPr lang="en-US" sz="1600" dirty="0">
                <a:solidFill>
                  <a:srgbClr val="FF0000"/>
                </a:solidFill>
              </a:rPr>
              <a:t>Only at end of </a:t>
            </a:r>
            <a:r>
              <a:rPr lang="en-US" sz="1600" dirty="0" err="1">
                <a:solidFill>
                  <a:srgbClr val="FF0000"/>
                </a:solidFill>
              </a:rPr>
              <a:t>linac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1600" dirty="0"/>
              <a:t>Where is new buncher cavity? </a:t>
            </a:r>
            <a:r>
              <a:rPr lang="en-US" sz="1600" dirty="0">
                <a:solidFill>
                  <a:srgbClr val="FF0000"/>
                </a:solidFill>
              </a:rPr>
              <a:t>Maybe just downstream of the collimators?</a:t>
            </a:r>
          </a:p>
          <a:p>
            <a:pPr lvl="1"/>
            <a:r>
              <a:rPr lang="en-US" sz="1600" dirty="0"/>
              <a:t>Location of laser emittance monitor?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Who (BTL or </a:t>
            </a:r>
            <a:r>
              <a:rPr lang="en-US" sz="1600" dirty="0" err="1"/>
              <a:t>linac</a:t>
            </a:r>
            <a:r>
              <a:rPr lang="en-US" sz="1600" dirty="0"/>
              <a:t>) is responsible for low-power dump line at end of </a:t>
            </a:r>
            <a:r>
              <a:rPr lang="en-US" sz="1600" dirty="0" err="1"/>
              <a:t>linac</a:t>
            </a:r>
            <a:r>
              <a:rPr lang="en-US" sz="1600" dirty="0"/>
              <a:t>? </a:t>
            </a:r>
            <a:r>
              <a:rPr lang="en-US" sz="1600" dirty="0">
                <a:solidFill>
                  <a:srgbClr val="FF0000"/>
                </a:solidFill>
              </a:rPr>
              <a:t>- BTL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/>
              <a:t>Who is doing BTL CAD model and will instruments fit?</a:t>
            </a:r>
          </a:p>
          <a:p>
            <a:pPr lvl="1"/>
            <a:r>
              <a:rPr lang="en-US" sz="1400" dirty="0"/>
              <a:t>Dakota working on mechanical designs of BPM and wire scanners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Curtis controls CAD model. BTL mechanical design starts next year. Vacuum questions to Raul.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Do BPMs mount to quads? </a:t>
            </a:r>
            <a:r>
              <a:rPr lang="en-US" sz="1600" dirty="0">
                <a:solidFill>
                  <a:srgbClr val="FF0000"/>
                </a:solidFill>
              </a:rPr>
              <a:t>Talk to Bruce and Denton. BI prefer mounting to quads</a:t>
            </a:r>
          </a:p>
          <a:p>
            <a:r>
              <a:rPr lang="en-US" sz="1600" dirty="0"/>
              <a:t>How long are cable runs to penetrations? Where do electronics go?</a:t>
            </a:r>
          </a:p>
          <a:p>
            <a:pPr lvl="1"/>
            <a:r>
              <a:rPr lang="en-US" sz="1400" dirty="0"/>
              <a:t>How much space doe BI get in new F37 building? </a:t>
            </a:r>
            <a:r>
              <a:rPr lang="en-US" sz="1400" dirty="0">
                <a:solidFill>
                  <a:srgbClr val="FF0000"/>
                </a:solidFill>
              </a:rPr>
              <a:t>Talk to Ryan Crawford about F37 about space.</a:t>
            </a:r>
          </a:p>
          <a:p>
            <a:r>
              <a:rPr lang="en-US" sz="1600" dirty="0"/>
              <a:t>How do we shield ACCT electronics? Especially near beam dump(s).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Talk to Ryan for cable lengths in BTL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Talk to Salah about possible Booster penetration from ACCT</a:t>
            </a:r>
          </a:p>
          <a:p>
            <a:r>
              <a:rPr lang="en-US" sz="1600" dirty="0">
                <a:solidFill>
                  <a:srgbClr val="505050"/>
                </a:solidFill>
              </a:rPr>
              <a:t>Laserwire emittance monitor– </a:t>
            </a:r>
            <a:r>
              <a:rPr lang="en-US" sz="1600" dirty="0">
                <a:solidFill>
                  <a:srgbClr val="FF0000"/>
                </a:solidFill>
              </a:rPr>
              <a:t>work with Denton and Bruce</a:t>
            </a:r>
          </a:p>
          <a:p>
            <a:r>
              <a:rPr lang="en-US" sz="1600" dirty="0">
                <a:solidFill>
                  <a:srgbClr val="505050"/>
                </a:solidFill>
              </a:rPr>
              <a:t>Where is the definitive document with all beamline devices? </a:t>
            </a:r>
            <a:r>
              <a:rPr lang="en-US" sz="1600" dirty="0">
                <a:solidFill>
                  <a:srgbClr val="FF0000"/>
                </a:solidFill>
              </a:rPr>
              <a:t>ED0011224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Are the pictograms updated to reflect this document?</a:t>
            </a:r>
            <a:r>
              <a:rPr lang="en-US" sz="1400" dirty="0">
                <a:solidFill>
                  <a:srgbClr val="FF0000"/>
                </a:solidFill>
              </a:rPr>
              <a:t> No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CA59-63AB-45BD-99DE-27B93044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865B5-1531-4E69-8D84-33C387E1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BTL Instrumentation Discussion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1D5A-B4D5-4EBD-A2B5-F14F68FC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65B58-4276-4971-A03B-BA3A3F801D46}"/>
              </a:ext>
            </a:extLst>
          </p:cNvPr>
          <p:cNvSpPr txBox="1"/>
          <p:nvPr/>
        </p:nvSpPr>
        <p:spPr>
          <a:xfrm>
            <a:off x="5689080" y="841781"/>
            <a:ext cx="222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Answers in Red?</a:t>
            </a:r>
          </a:p>
        </p:txBody>
      </p:sp>
    </p:spTree>
    <p:extLst>
      <p:ext uri="{BB962C8B-B14F-4D97-AF65-F5344CB8AC3E}">
        <p14:creationId xmlns:p14="http://schemas.microsoft.com/office/powerpoint/2010/main" val="276690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AF28-E539-4756-BEEF-8A6733A9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4882"/>
            <a:ext cx="8686799" cy="641739"/>
          </a:xfrm>
        </p:spPr>
        <p:txBody>
          <a:bodyPr/>
          <a:lstStyle/>
          <a:p>
            <a:r>
              <a:rPr lang="en-US" dirty="0"/>
              <a:t>Proposed PIP-II BTL Beam Instruments from Oct 2019 Accel Physics Meeting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5518BB8-9365-4C65-9CE8-0776BFC60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" y="1067823"/>
            <a:ext cx="8772525" cy="5328609"/>
          </a:xfr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8/23/2022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BTL Instrumentation Discussion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1B7AB-F20B-4923-9E4C-4697456BFA91}"/>
              </a:ext>
            </a:extLst>
          </p:cNvPr>
          <p:cNvSpPr txBox="1"/>
          <p:nvPr/>
        </p:nvSpPr>
        <p:spPr>
          <a:xfrm>
            <a:off x="2190975" y="3455796"/>
            <a:ext cx="2937997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Feschenko</a:t>
            </a:r>
            <a:r>
              <a:rPr lang="en-US" sz="1600" dirty="0">
                <a:solidFill>
                  <a:srgbClr val="FF0000"/>
                </a:solidFill>
              </a:rPr>
              <a:t> monitors reduced to one due to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Where does it go?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E9CC8-7503-4D93-AF30-ABA2B2129B86}"/>
              </a:ext>
            </a:extLst>
          </p:cNvPr>
          <p:cNvSpPr txBox="1"/>
          <p:nvPr/>
        </p:nvSpPr>
        <p:spPr>
          <a:xfrm>
            <a:off x="6886575" y="895018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</a:t>
            </a:r>
            <a:r>
              <a:rPr lang="en-US" dirty="0" err="1"/>
              <a:t>linac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654D03-206E-4507-A7CE-2CC6058B2AE0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3455796"/>
            <a:ext cx="590776" cy="276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39539D-78E4-4DA5-BC39-485DB317C42B}"/>
              </a:ext>
            </a:extLst>
          </p:cNvPr>
          <p:cNvCxnSpPr>
            <a:cxnSpLocks/>
          </p:cNvCxnSpPr>
          <p:nvPr/>
        </p:nvCxnSpPr>
        <p:spPr>
          <a:xfrm>
            <a:off x="5128972" y="3732128"/>
            <a:ext cx="976553" cy="139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EDC52F-222F-4031-A21D-7064FB1F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8000"/>
                </a:solidFill>
              </a:rPr>
              <a:t>Are the BTL Instrumentation quantities correct?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3CB9-3679-4EAC-8BC5-CE62463E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8" y="654727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pitchFamily="121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8/23/2022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8880-2EC5-4EDA-9A91-7788A5C4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936" y="6545705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ct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BTL Instrumentation Discussion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2C4E-7868-4000-9FFE-14453CE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4" y="6548498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pitchFamily="121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lang="en-US" smtClean="0"/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graphicFrame>
        <p:nvGraphicFramePr>
          <p:cNvPr id="10" name="Table 18">
            <a:extLst>
              <a:ext uri="{FF2B5EF4-FFF2-40B4-BE49-F238E27FC236}">
                <a16:creationId xmlns:a16="http://schemas.microsoft.com/office/drawing/2014/main" id="{6F5A4E49-F256-44B6-80EC-FD39A0F69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838454"/>
              </p:ext>
            </p:extLst>
          </p:nvPr>
        </p:nvGraphicFramePr>
        <p:xfrm>
          <a:off x="436509" y="866775"/>
          <a:ext cx="7362826" cy="523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066">
                  <a:extLst>
                    <a:ext uri="{9D8B030D-6E8A-4147-A177-3AD203B41FA5}">
                      <a16:colId xmlns:a16="http://schemas.microsoft.com/office/drawing/2014/main" val="2983608660"/>
                    </a:ext>
                  </a:extLst>
                </a:gridCol>
                <a:gridCol w="944290">
                  <a:extLst>
                    <a:ext uri="{9D8B030D-6E8A-4147-A177-3AD203B41FA5}">
                      <a16:colId xmlns:a16="http://schemas.microsoft.com/office/drawing/2014/main" val="158656587"/>
                    </a:ext>
                  </a:extLst>
                </a:gridCol>
                <a:gridCol w="1145998">
                  <a:extLst>
                    <a:ext uri="{9D8B030D-6E8A-4147-A177-3AD203B41FA5}">
                      <a16:colId xmlns:a16="http://schemas.microsoft.com/office/drawing/2014/main" val="113750510"/>
                    </a:ext>
                  </a:extLst>
                </a:gridCol>
                <a:gridCol w="1021432">
                  <a:extLst>
                    <a:ext uri="{9D8B030D-6E8A-4147-A177-3AD203B41FA5}">
                      <a16:colId xmlns:a16="http://schemas.microsoft.com/office/drawing/2014/main" val="294388534"/>
                    </a:ext>
                  </a:extLst>
                </a:gridCol>
                <a:gridCol w="772303">
                  <a:extLst>
                    <a:ext uri="{9D8B030D-6E8A-4147-A177-3AD203B41FA5}">
                      <a16:colId xmlns:a16="http://schemas.microsoft.com/office/drawing/2014/main" val="1851624851"/>
                    </a:ext>
                  </a:extLst>
                </a:gridCol>
                <a:gridCol w="838737">
                  <a:extLst>
                    <a:ext uri="{9D8B030D-6E8A-4147-A177-3AD203B41FA5}">
                      <a16:colId xmlns:a16="http://schemas.microsoft.com/office/drawing/2014/main" val="1822851372"/>
                    </a:ext>
                  </a:extLst>
                </a:gridCol>
              </a:tblGrid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end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BTL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26305502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– DCCT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43074283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– ACCT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29617912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– RWCM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67251679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BPM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- Warm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58?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76032833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BPM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 Cold 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30349345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BProM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– Laserwire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2350000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BProM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- Wire Scanner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82289446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BProM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Emittance scanner – Allison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51430739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Scrapers – paddles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2365670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EID - non-ring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77913312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BCM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EID - ring pickups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43882668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BProM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- Longitudinal –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Feschenko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1?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1?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38646943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BProM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Longitudinal – Laser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9077691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BLM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- ion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58202425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PMT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3067006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neutron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74046649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4173299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98648E-1228-4D55-AAD3-5FDD56917B1A}"/>
              </a:ext>
            </a:extLst>
          </p:cNvPr>
          <p:cNvCxnSpPr>
            <a:cxnSpLocks/>
          </p:cNvCxnSpPr>
          <p:nvPr/>
        </p:nvCxnSpPr>
        <p:spPr>
          <a:xfrm>
            <a:off x="5838825" y="4543425"/>
            <a:ext cx="5715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56DF-7A68-403C-923D-A4F9470B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24043"/>
            <a:ext cx="8686800" cy="641739"/>
          </a:xfrm>
        </p:spPr>
        <p:txBody>
          <a:bodyPr/>
          <a:lstStyle/>
          <a:p>
            <a:r>
              <a:rPr lang="en-US" i="1" dirty="0">
                <a:solidFill>
                  <a:srgbClr val="008000"/>
                </a:solidFill>
              </a:rPr>
              <a:t>Are the beam instrumentation locations correct?</a:t>
            </a:r>
            <a:br>
              <a:rPr lang="en-US" dirty="0"/>
            </a:br>
            <a:r>
              <a:rPr lang="en-US" dirty="0"/>
              <a:t>BTL  Arc 1, Straight Section and Dump Pictogram</a:t>
            </a:r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33FF33CA-4493-4BCC-B6AD-0B2EADE5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9485"/>
            <a:ext cx="8672513" cy="431493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4622B-BF07-45C6-A895-C52EC870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A161-CFDB-4A64-B31A-2D292FDC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1F803-9FE6-42A2-997C-FC4C5EE4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6</a:t>
            </a:fld>
            <a:endParaRPr lang="en-US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893E23-7B90-4E04-81E3-54E21BAEF5CD}"/>
              </a:ext>
            </a:extLst>
          </p:cNvPr>
          <p:cNvCxnSpPr/>
          <p:nvPr/>
        </p:nvCxnSpPr>
        <p:spPr>
          <a:xfrm>
            <a:off x="945222" y="14442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74C132-4B59-4882-883B-F628B31D2806}"/>
              </a:ext>
            </a:extLst>
          </p:cNvPr>
          <p:cNvCxnSpPr>
            <a:cxnSpLocks/>
          </p:cNvCxnSpPr>
          <p:nvPr/>
        </p:nvCxnSpPr>
        <p:spPr>
          <a:xfrm flipV="1">
            <a:off x="6922422" y="5193533"/>
            <a:ext cx="0" cy="654817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DE01F7-54EC-41D7-AF91-89AE8C09F1F6}"/>
              </a:ext>
            </a:extLst>
          </p:cNvPr>
          <p:cNvCxnSpPr/>
          <p:nvPr/>
        </p:nvCxnSpPr>
        <p:spPr>
          <a:xfrm>
            <a:off x="2544822" y="14442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4BDC07-4F0F-415F-957C-B808E9568D1F}"/>
              </a:ext>
            </a:extLst>
          </p:cNvPr>
          <p:cNvCxnSpPr/>
          <p:nvPr/>
        </p:nvCxnSpPr>
        <p:spPr>
          <a:xfrm>
            <a:off x="3410022" y="145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ABE056-74DE-4A94-B7D1-FD6AB8F58CC6}"/>
              </a:ext>
            </a:extLst>
          </p:cNvPr>
          <p:cNvCxnSpPr/>
          <p:nvPr/>
        </p:nvCxnSpPr>
        <p:spPr>
          <a:xfrm>
            <a:off x="4757622" y="1432146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7A40A4-A2EE-49D9-8FC0-078310A14641}"/>
              </a:ext>
            </a:extLst>
          </p:cNvPr>
          <p:cNvCxnSpPr/>
          <p:nvPr/>
        </p:nvCxnSpPr>
        <p:spPr>
          <a:xfrm>
            <a:off x="5824422" y="1432146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650D9-43DC-40CC-99E4-D0A46067A33C}"/>
              </a:ext>
            </a:extLst>
          </p:cNvPr>
          <p:cNvCxnSpPr/>
          <p:nvPr/>
        </p:nvCxnSpPr>
        <p:spPr>
          <a:xfrm>
            <a:off x="7049622" y="1432146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19254C-ACDC-42CB-88B5-16EE47CBDABC}"/>
              </a:ext>
            </a:extLst>
          </p:cNvPr>
          <p:cNvCxnSpPr/>
          <p:nvPr/>
        </p:nvCxnSpPr>
        <p:spPr>
          <a:xfrm>
            <a:off x="7778022" y="14442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68961D-16BC-45C9-B1E6-5FBD017023D4}"/>
              </a:ext>
            </a:extLst>
          </p:cNvPr>
          <p:cNvCxnSpPr/>
          <p:nvPr/>
        </p:nvCxnSpPr>
        <p:spPr>
          <a:xfrm>
            <a:off x="1349622" y="27198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2C5BC2-DF3A-47E1-9F2D-C13985B62B4F}"/>
              </a:ext>
            </a:extLst>
          </p:cNvPr>
          <p:cNvCxnSpPr/>
          <p:nvPr/>
        </p:nvCxnSpPr>
        <p:spPr>
          <a:xfrm>
            <a:off x="746022" y="27198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426267-0B62-42F4-88EF-FF257FC8D15A}"/>
              </a:ext>
            </a:extLst>
          </p:cNvPr>
          <p:cNvCxnSpPr/>
          <p:nvPr/>
        </p:nvCxnSpPr>
        <p:spPr>
          <a:xfrm>
            <a:off x="2640822" y="27198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FA276C-38C1-46E7-AF0C-647020C595A7}"/>
              </a:ext>
            </a:extLst>
          </p:cNvPr>
          <p:cNvCxnSpPr/>
          <p:nvPr/>
        </p:nvCxnSpPr>
        <p:spPr>
          <a:xfrm>
            <a:off x="3606822" y="2719885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0B8466-621B-44CD-A85D-F1BBDA40FDA8}"/>
              </a:ext>
            </a:extLst>
          </p:cNvPr>
          <p:cNvCxnSpPr/>
          <p:nvPr/>
        </p:nvCxnSpPr>
        <p:spPr>
          <a:xfrm>
            <a:off x="5105622" y="27349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DEDE22-502B-4703-95CB-5D43237239DC}"/>
              </a:ext>
            </a:extLst>
          </p:cNvPr>
          <p:cNvCxnSpPr/>
          <p:nvPr/>
        </p:nvCxnSpPr>
        <p:spPr>
          <a:xfrm>
            <a:off x="5891622" y="27349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473ADA-E98D-46D3-8C95-DA66150A46CD}"/>
              </a:ext>
            </a:extLst>
          </p:cNvPr>
          <p:cNvCxnSpPr/>
          <p:nvPr/>
        </p:nvCxnSpPr>
        <p:spPr>
          <a:xfrm>
            <a:off x="934044" y="388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CD149A-3F2D-4B80-A7FA-10D4509CF5D2}"/>
              </a:ext>
            </a:extLst>
          </p:cNvPr>
          <p:cNvCxnSpPr/>
          <p:nvPr/>
        </p:nvCxnSpPr>
        <p:spPr>
          <a:xfrm>
            <a:off x="1842444" y="388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D7D7F4-22D2-4B23-BD6E-6467590241FA}"/>
              </a:ext>
            </a:extLst>
          </p:cNvPr>
          <p:cNvCxnSpPr/>
          <p:nvPr/>
        </p:nvCxnSpPr>
        <p:spPr>
          <a:xfrm>
            <a:off x="2938044" y="388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76F1B3-E452-4ADA-B965-9AB41DB4C942}"/>
              </a:ext>
            </a:extLst>
          </p:cNvPr>
          <p:cNvCxnSpPr/>
          <p:nvPr/>
        </p:nvCxnSpPr>
        <p:spPr>
          <a:xfrm>
            <a:off x="3544044" y="388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C9D488-3E73-4A5E-95DD-799BF4813462}"/>
              </a:ext>
            </a:extLst>
          </p:cNvPr>
          <p:cNvCxnSpPr/>
          <p:nvPr/>
        </p:nvCxnSpPr>
        <p:spPr>
          <a:xfrm>
            <a:off x="4409244" y="388817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05B29B-EEC5-4E79-B017-E9FC95FBE35A}"/>
              </a:ext>
            </a:extLst>
          </p:cNvPr>
          <p:cNvCxnSpPr/>
          <p:nvPr/>
        </p:nvCxnSpPr>
        <p:spPr>
          <a:xfrm>
            <a:off x="5000844" y="391954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7D32FD-6B68-4363-B13E-5CC1286E8548}"/>
              </a:ext>
            </a:extLst>
          </p:cNvPr>
          <p:cNvCxnSpPr/>
          <p:nvPr/>
        </p:nvCxnSpPr>
        <p:spPr>
          <a:xfrm>
            <a:off x="5891622" y="388148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BC3B17-A985-4596-AAC5-6D116240C6F7}"/>
              </a:ext>
            </a:extLst>
          </p:cNvPr>
          <p:cNvCxnSpPr/>
          <p:nvPr/>
        </p:nvCxnSpPr>
        <p:spPr>
          <a:xfrm>
            <a:off x="6519222" y="3891760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1B3095-314E-4290-990D-CCE411ED3A16}"/>
              </a:ext>
            </a:extLst>
          </p:cNvPr>
          <p:cNvCxnSpPr/>
          <p:nvPr/>
        </p:nvCxnSpPr>
        <p:spPr>
          <a:xfrm>
            <a:off x="7384422" y="3865736"/>
            <a:ext cx="0" cy="356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E0780A-F98E-489D-BC09-E5D9B8C1076C}"/>
              </a:ext>
            </a:extLst>
          </p:cNvPr>
          <p:cNvCxnSpPr>
            <a:cxnSpLocks/>
          </p:cNvCxnSpPr>
          <p:nvPr/>
        </p:nvCxnSpPr>
        <p:spPr>
          <a:xfrm flipV="1">
            <a:off x="6227760" y="5189092"/>
            <a:ext cx="0" cy="3568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B11D77-D196-4B2C-8E9D-F058ACFDB301}"/>
              </a:ext>
            </a:extLst>
          </p:cNvPr>
          <p:cNvCxnSpPr>
            <a:cxnSpLocks/>
          </p:cNvCxnSpPr>
          <p:nvPr/>
        </p:nvCxnSpPr>
        <p:spPr>
          <a:xfrm flipV="1">
            <a:off x="5105622" y="5215133"/>
            <a:ext cx="0" cy="3568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9BB996F-9F72-4E0B-954E-14BDB8B17426}"/>
              </a:ext>
            </a:extLst>
          </p:cNvPr>
          <p:cNvCxnSpPr>
            <a:cxnSpLocks/>
          </p:cNvCxnSpPr>
          <p:nvPr/>
        </p:nvCxnSpPr>
        <p:spPr>
          <a:xfrm flipV="1">
            <a:off x="4387644" y="5183866"/>
            <a:ext cx="0" cy="244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1327B1-78D9-43D0-9501-039AB44C0812}"/>
              </a:ext>
            </a:extLst>
          </p:cNvPr>
          <p:cNvCxnSpPr>
            <a:cxnSpLocks/>
          </p:cNvCxnSpPr>
          <p:nvPr/>
        </p:nvCxnSpPr>
        <p:spPr>
          <a:xfrm flipV="1">
            <a:off x="3419244" y="5189092"/>
            <a:ext cx="0" cy="3568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41F81E-264A-4004-BD43-C0D2E8653160}"/>
              </a:ext>
            </a:extLst>
          </p:cNvPr>
          <p:cNvCxnSpPr/>
          <p:nvPr/>
        </p:nvCxnSpPr>
        <p:spPr>
          <a:xfrm>
            <a:off x="1970022" y="1458170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2BCF6C-4021-4E54-8529-C7B2035AADF6}"/>
              </a:ext>
            </a:extLst>
          </p:cNvPr>
          <p:cNvCxnSpPr/>
          <p:nvPr/>
        </p:nvCxnSpPr>
        <p:spPr>
          <a:xfrm>
            <a:off x="3252822" y="1432146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6BB717-9902-4BBB-9612-C99E23E172C0}"/>
              </a:ext>
            </a:extLst>
          </p:cNvPr>
          <p:cNvCxnSpPr/>
          <p:nvPr/>
        </p:nvCxnSpPr>
        <p:spPr>
          <a:xfrm>
            <a:off x="4276422" y="1444285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D16A62-1718-4295-9973-F7112EDB4620}"/>
              </a:ext>
            </a:extLst>
          </p:cNvPr>
          <p:cNvCxnSpPr/>
          <p:nvPr/>
        </p:nvCxnSpPr>
        <p:spPr>
          <a:xfrm>
            <a:off x="5487222" y="1444285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3DACF7-4C04-4C12-8C6A-F8E08BB3534D}"/>
              </a:ext>
            </a:extLst>
          </p:cNvPr>
          <p:cNvCxnSpPr/>
          <p:nvPr/>
        </p:nvCxnSpPr>
        <p:spPr>
          <a:xfrm>
            <a:off x="4934022" y="2791885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64C709-830D-4201-ADE2-C2F9170301B2}"/>
              </a:ext>
            </a:extLst>
          </p:cNvPr>
          <p:cNvCxnSpPr/>
          <p:nvPr/>
        </p:nvCxnSpPr>
        <p:spPr>
          <a:xfrm>
            <a:off x="5712822" y="2734970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D319CC-8E76-4FB7-9456-0A098247C0F1}"/>
              </a:ext>
            </a:extLst>
          </p:cNvPr>
          <p:cNvCxnSpPr/>
          <p:nvPr/>
        </p:nvCxnSpPr>
        <p:spPr>
          <a:xfrm>
            <a:off x="746022" y="3919540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AF1A24-1AD3-4A7C-AB88-6F4EF2951A88}"/>
              </a:ext>
            </a:extLst>
          </p:cNvPr>
          <p:cNvCxnSpPr/>
          <p:nvPr/>
        </p:nvCxnSpPr>
        <p:spPr>
          <a:xfrm>
            <a:off x="1676022" y="3881480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EDB2513-BA20-4920-B072-27DDA2692943}"/>
              </a:ext>
            </a:extLst>
          </p:cNvPr>
          <p:cNvCxnSpPr/>
          <p:nvPr/>
        </p:nvCxnSpPr>
        <p:spPr>
          <a:xfrm>
            <a:off x="7962822" y="3919540"/>
            <a:ext cx="0" cy="3568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89160D-85AA-479D-8429-5B221FFAE6C1}"/>
              </a:ext>
            </a:extLst>
          </p:cNvPr>
          <p:cNvCxnSpPr>
            <a:cxnSpLocks/>
          </p:cNvCxnSpPr>
          <p:nvPr/>
        </p:nvCxnSpPr>
        <p:spPr>
          <a:xfrm flipV="1">
            <a:off x="5387244" y="5183866"/>
            <a:ext cx="0" cy="3167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26B03E7-E8E8-4A92-8D4F-01633B7A6C2C}"/>
              </a:ext>
            </a:extLst>
          </p:cNvPr>
          <p:cNvCxnSpPr>
            <a:cxnSpLocks/>
          </p:cNvCxnSpPr>
          <p:nvPr/>
        </p:nvCxnSpPr>
        <p:spPr>
          <a:xfrm flipV="1">
            <a:off x="6590844" y="5177867"/>
            <a:ext cx="0" cy="3167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189AE9C-1577-4144-A0E3-817E686EEAEF}"/>
              </a:ext>
            </a:extLst>
          </p:cNvPr>
          <p:cNvSpPr txBox="1"/>
          <p:nvPr/>
        </p:nvSpPr>
        <p:spPr>
          <a:xfrm>
            <a:off x="7049622" y="2578231"/>
            <a:ext cx="163063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26 BPMs</a:t>
            </a:r>
          </a:p>
          <a:p>
            <a:r>
              <a:rPr lang="en-US" sz="1600" dirty="0"/>
              <a:t>11 Wire Scanners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 ACCT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04A3A-FA08-46CA-91ED-C2E4D8448380}"/>
              </a:ext>
            </a:extLst>
          </p:cNvPr>
          <p:cNvSpPr txBox="1"/>
          <p:nvPr/>
        </p:nvSpPr>
        <p:spPr>
          <a:xfrm>
            <a:off x="4893103" y="5853587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Where is buncher cavity?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9C0A7-4E43-4688-AF2A-9BB7D2BDBEA4}"/>
              </a:ext>
            </a:extLst>
          </p:cNvPr>
          <p:cNvSpPr txBox="1"/>
          <p:nvPr/>
        </p:nvSpPr>
        <p:spPr>
          <a:xfrm>
            <a:off x="222251" y="5358198"/>
            <a:ext cx="303057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Are pictograms up-to-date with ED0011224 </a:t>
            </a:r>
          </a:p>
        </p:txBody>
      </p:sp>
    </p:spTree>
    <p:extLst>
      <p:ext uri="{BB962C8B-B14F-4D97-AF65-F5344CB8AC3E}">
        <p14:creationId xmlns:p14="http://schemas.microsoft.com/office/powerpoint/2010/main" val="39828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3A41-E465-4120-BBC7-69DBC34C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BTL Arc 2 into Booster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5BA9D3A-3951-4DEF-8316-0C36A1BF6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51" y="1042988"/>
            <a:ext cx="8596211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117E-E484-4660-9FBB-B143B3E0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9AD0-ED6C-4A9D-BB42-47145B4A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410D-A2B7-48A9-89B2-37341617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D3F9F0-9601-479B-B48C-BBCDB40B67FC}"/>
              </a:ext>
            </a:extLst>
          </p:cNvPr>
          <p:cNvCxnSpPr>
            <a:cxnSpLocks/>
          </p:cNvCxnSpPr>
          <p:nvPr/>
        </p:nvCxnSpPr>
        <p:spPr>
          <a:xfrm>
            <a:off x="1370494" y="1152000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B6D929-CFE0-44FA-BC3F-1B1A97EA4B5B}"/>
              </a:ext>
            </a:extLst>
          </p:cNvPr>
          <p:cNvCxnSpPr>
            <a:cxnSpLocks/>
          </p:cNvCxnSpPr>
          <p:nvPr/>
        </p:nvCxnSpPr>
        <p:spPr>
          <a:xfrm>
            <a:off x="2430094" y="11804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591E14-FD77-4056-867D-C8AD52595DB7}"/>
              </a:ext>
            </a:extLst>
          </p:cNvPr>
          <p:cNvCxnSpPr>
            <a:cxnSpLocks/>
          </p:cNvCxnSpPr>
          <p:nvPr/>
        </p:nvCxnSpPr>
        <p:spPr>
          <a:xfrm>
            <a:off x="4310494" y="11804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64AD3D-7B35-4742-9D20-7034ACAC8C78}"/>
              </a:ext>
            </a:extLst>
          </p:cNvPr>
          <p:cNvCxnSpPr>
            <a:cxnSpLocks/>
          </p:cNvCxnSpPr>
          <p:nvPr/>
        </p:nvCxnSpPr>
        <p:spPr>
          <a:xfrm>
            <a:off x="5154094" y="12113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617046-54D9-48F9-AB0F-FB54ACF0845C}"/>
              </a:ext>
            </a:extLst>
          </p:cNvPr>
          <p:cNvCxnSpPr>
            <a:cxnSpLocks/>
          </p:cNvCxnSpPr>
          <p:nvPr/>
        </p:nvCxnSpPr>
        <p:spPr>
          <a:xfrm>
            <a:off x="6775294" y="12113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013632-F1F2-4174-B00E-79D01EEE2520}"/>
              </a:ext>
            </a:extLst>
          </p:cNvPr>
          <p:cNvCxnSpPr>
            <a:cxnSpLocks/>
          </p:cNvCxnSpPr>
          <p:nvPr/>
        </p:nvCxnSpPr>
        <p:spPr>
          <a:xfrm>
            <a:off x="7604494" y="11804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9DC6C0-0B3E-4537-B2AC-533767D107EC}"/>
              </a:ext>
            </a:extLst>
          </p:cNvPr>
          <p:cNvCxnSpPr>
            <a:cxnSpLocks/>
          </p:cNvCxnSpPr>
          <p:nvPr/>
        </p:nvCxnSpPr>
        <p:spPr>
          <a:xfrm>
            <a:off x="1370494" y="21752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2AB436-121C-4D30-8CCE-441AE65D3BA5}"/>
              </a:ext>
            </a:extLst>
          </p:cNvPr>
          <p:cNvCxnSpPr>
            <a:cxnSpLocks/>
          </p:cNvCxnSpPr>
          <p:nvPr/>
        </p:nvCxnSpPr>
        <p:spPr>
          <a:xfrm>
            <a:off x="2271694" y="21752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6CE4B2-FE81-47BA-B3F5-C6916A630720}"/>
              </a:ext>
            </a:extLst>
          </p:cNvPr>
          <p:cNvCxnSpPr>
            <a:cxnSpLocks/>
          </p:cNvCxnSpPr>
          <p:nvPr/>
        </p:nvCxnSpPr>
        <p:spPr>
          <a:xfrm>
            <a:off x="3921694" y="21752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2D873D-068E-4CF1-8489-DB37403BEA4E}"/>
              </a:ext>
            </a:extLst>
          </p:cNvPr>
          <p:cNvCxnSpPr>
            <a:cxnSpLocks/>
          </p:cNvCxnSpPr>
          <p:nvPr/>
        </p:nvCxnSpPr>
        <p:spPr>
          <a:xfrm>
            <a:off x="4794094" y="22037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75BD60-4606-4AB8-AE7B-EABB12F904DB}"/>
              </a:ext>
            </a:extLst>
          </p:cNvPr>
          <p:cNvCxnSpPr>
            <a:cxnSpLocks/>
          </p:cNvCxnSpPr>
          <p:nvPr/>
        </p:nvCxnSpPr>
        <p:spPr>
          <a:xfrm>
            <a:off x="6393694" y="21752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4FD646-5DD5-40C4-9183-0DA0A68008E7}"/>
              </a:ext>
            </a:extLst>
          </p:cNvPr>
          <p:cNvCxnSpPr>
            <a:cxnSpLocks/>
          </p:cNvCxnSpPr>
          <p:nvPr/>
        </p:nvCxnSpPr>
        <p:spPr>
          <a:xfrm>
            <a:off x="7330894" y="2175282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E5C517-76EC-4263-B1A9-B097A17D0FBC}"/>
              </a:ext>
            </a:extLst>
          </p:cNvPr>
          <p:cNvCxnSpPr>
            <a:cxnSpLocks/>
          </p:cNvCxnSpPr>
          <p:nvPr/>
        </p:nvCxnSpPr>
        <p:spPr>
          <a:xfrm>
            <a:off x="1365788" y="31811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87F2D6-E45B-4066-AB49-345707820C89}"/>
              </a:ext>
            </a:extLst>
          </p:cNvPr>
          <p:cNvCxnSpPr>
            <a:cxnSpLocks/>
          </p:cNvCxnSpPr>
          <p:nvPr/>
        </p:nvCxnSpPr>
        <p:spPr>
          <a:xfrm>
            <a:off x="2263482" y="31811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9B062F-B699-43CE-9ED6-4D1D6A29F0BD}"/>
              </a:ext>
            </a:extLst>
          </p:cNvPr>
          <p:cNvCxnSpPr>
            <a:cxnSpLocks/>
          </p:cNvCxnSpPr>
          <p:nvPr/>
        </p:nvCxnSpPr>
        <p:spPr>
          <a:xfrm>
            <a:off x="3932776" y="31811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C4E4E8-32CE-457A-B469-53EB4B2C0C50}"/>
              </a:ext>
            </a:extLst>
          </p:cNvPr>
          <p:cNvCxnSpPr>
            <a:cxnSpLocks/>
          </p:cNvCxnSpPr>
          <p:nvPr/>
        </p:nvCxnSpPr>
        <p:spPr>
          <a:xfrm>
            <a:off x="4977976" y="3209646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33204C-9187-423B-B3EC-661B6C14BD62}"/>
              </a:ext>
            </a:extLst>
          </p:cNvPr>
          <p:cNvCxnSpPr>
            <a:cxnSpLocks/>
          </p:cNvCxnSpPr>
          <p:nvPr/>
        </p:nvCxnSpPr>
        <p:spPr>
          <a:xfrm>
            <a:off x="6570376" y="31811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ACCDC2-F845-4A8F-A947-B9A741762AC8}"/>
              </a:ext>
            </a:extLst>
          </p:cNvPr>
          <p:cNvCxnSpPr>
            <a:cxnSpLocks/>
          </p:cNvCxnSpPr>
          <p:nvPr/>
        </p:nvCxnSpPr>
        <p:spPr>
          <a:xfrm>
            <a:off x="7524314" y="31811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C58A90-6C49-4017-916D-9555D5DABE3F}"/>
              </a:ext>
            </a:extLst>
          </p:cNvPr>
          <p:cNvCxnSpPr>
            <a:cxnSpLocks/>
          </p:cNvCxnSpPr>
          <p:nvPr/>
        </p:nvCxnSpPr>
        <p:spPr>
          <a:xfrm>
            <a:off x="1370494" y="42047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1AAD04-7ABD-4AD3-9E0F-293154490635}"/>
              </a:ext>
            </a:extLst>
          </p:cNvPr>
          <p:cNvCxnSpPr>
            <a:cxnSpLocks/>
          </p:cNvCxnSpPr>
          <p:nvPr/>
        </p:nvCxnSpPr>
        <p:spPr>
          <a:xfrm>
            <a:off x="2271694" y="4233246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7299B6A-A789-4063-8C8C-2B4D866BE382}"/>
              </a:ext>
            </a:extLst>
          </p:cNvPr>
          <p:cNvCxnSpPr>
            <a:cxnSpLocks/>
          </p:cNvCxnSpPr>
          <p:nvPr/>
        </p:nvCxnSpPr>
        <p:spPr>
          <a:xfrm>
            <a:off x="3921694" y="42047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32BF8E-0911-45BE-A440-362676397822}"/>
              </a:ext>
            </a:extLst>
          </p:cNvPr>
          <p:cNvCxnSpPr>
            <a:cxnSpLocks/>
          </p:cNvCxnSpPr>
          <p:nvPr/>
        </p:nvCxnSpPr>
        <p:spPr>
          <a:xfrm>
            <a:off x="4794094" y="4257528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7F9472-C439-40B2-AD18-4D6ED3DEC447}"/>
              </a:ext>
            </a:extLst>
          </p:cNvPr>
          <p:cNvCxnSpPr>
            <a:cxnSpLocks/>
          </p:cNvCxnSpPr>
          <p:nvPr/>
        </p:nvCxnSpPr>
        <p:spPr>
          <a:xfrm>
            <a:off x="6408188" y="4204764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281FC6-2CFF-4EE8-8360-8DD60DDB2731}"/>
              </a:ext>
            </a:extLst>
          </p:cNvPr>
          <p:cNvCxnSpPr>
            <a:cxnSpLocks/>
          </p:cNvCxnSpPr>
          <p:nvPr/>
        </p:nvCxnSpPr>
        <p:spPr>
          <a:xfrm>
            <a:off x="7325082" y="4233246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5F7E27-C5E7-4555-8293-B6C85DD78158}"/>
              </a:ext>
            </a:extLst>
          </p:cNvPr>
          <p:cNvCxnSpPr>
            <a:cxnSpLocks/>
          </p:cNvCxnSpPr>
          <p:nvPr/>
        </p:nvCxnSpPr>
        <p:spPr>
          <a:xfrm>
            <a:off x="2847882" y="5271246"/>
            <a:ext cx="0" cy="24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F3496B-75A5-45ED-8286-1C85766CAF42}"/>
              </a:ext>
            </a:extLst>
          </p:cNvPr>
          <p:cNvCxnSpPr>
            <a:cxnSpLocks/>
          </p:cNvCxnSpPr>
          <p:nvPr/>
        </p:nvCxnSpPr>
        <p:spPr>
          <a:xfrm>
            <a:off x="2263482" y="1180482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4161CA-9700-4D7A-AB45-896704FA4B33}"/>
              </a:ext>
            </a:extLst>
          </p:cNvPr>
          <p:cNvCxnSpPr>
            <a:cxnSpLocks/>
          </p:cNvCxnSpPr>
          <p:nvPr/>
        </p:nvCxnSpPr>
        <p:spPr>
          <a:xfrm>
            <a:off x="3625482" y="1149600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39B158-64BC-444F-BBBC-DCE840CF1C49}"/>
              </a:ext>
            </a:extLst>
          </p:cNvPr>
          <p:cNvCxnSpPr>
            <a:cxnSpLocks/>
          </p:cNvCxnSpPr>
          <p:nvPr/>
        </p:nvCxnSpPr>
        <p:spPr>
          <a:xfrm>
            <a:off x="4961458" y="1192800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FF6BC9-60BC-484A-853B-73A0512B39FA}"/>
              </a:ext>
            </a:extLst>
          </p:cNvPr>
          <p:cNvCxnSpPr>
            <a:cxnSpLocks/>
          </p:cNvCxnSpPr>
          <p:nvPr/>
        </p:nvCxnSpPr>
        <p:spPr>
          <a:xfrm>
            <a:off x="3342658" y="3150282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775A3D-CD58-4FDC-BA85-983F9DCAD2BB}"/>
              </a:ext>
            </a:extLst>
          </p:cNvPr>
          <p:cNvCxnSpPr>
            <a:cxnSpLocks/>
          </p:cNvCxnSpPr>
          <p:nvPr/>
        </p:nvCxnSpPr>
        <p:spPr>
          <a:xfrm>
            <a:off x="4794094" y="3150282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A65AC0-0175-4516-8176-773083E30D93}"/>
              </a:ext>
            </a:extLst>
          </p:cNvPr>
          <p:cNvCxnSpPr>
            <a:cxnSpLocks/>
          </p:cNvCxnSpPr>
          <p:nvPr/>
        </p:nvCxnSpPr>
        <p:spPr>
          <a:xfrm>
            <a:off x="1796776" y="5240364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04EC74C-77D9-45CD-9889-8DAF3BF48726}"/>
              </a:ext>
            </a:extLst>
          </p:cNvPr>
          <p:cNvCxnSpPr>
            <a:cxnSpLocks/>
          </p:cNvCxnSpPr>
          <p:nvPr/>
        </p:nvCxnSpPr>
        <p:spPr>
          <a:xfrm>
            <a:off x="3554776" y="5240364"/>
            <a:ext cx="0" cy="2787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26663BF-AE16-4184-B69F-1E19924A86E8}"/>
              </a:ext>
            </a:extLst>
          </p:cNvPr>
          <p:cNvSpPr txBox="1"/>
          <p:nvPr/>
        </p:nvSpPr>
        <p:spPr>
          <a:xfrm>
            <a:off x="6328690" y="5169395"/>
            <a:ext cx="15264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25 BPMs</a:t>
            </a:r>
          </a:p>
          <a:p>
            <a:r>
              <a:rPr lang="en-US" sz="1600" dirty="0"/>
              <a:t>7 Wire Scanners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 ACCT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A4DBDD-6A91-42DB-B8B9-88DCB4FA292E}"/>
              </a:ext>
            </a:extLst>
          </p:cNvPr>
          <p:cNvCxnSpPr>
            <a:cxnSpLocks/>
          </p:cNvCxnSpPr>
          <p:nvPr/>
        </p:nvCxnSpPr>
        <p:spPr>
          <a:xfrm flipV="1">
            <a:off x="2001101" y="5748338"/>
            <a:ext cx="0" cy="538162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2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6C7B-B16C-4683-9C27-77C02BE6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8311-C783-4107-BFA4-1091B8E6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3157-044F-4BFB-B8BA-4C52058C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2CC5-2507-449C-A9F4-CE13431B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3CC400A5-3BB1-4AB5-8CFA-77CFA0581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" y="2429002"/>
            <a:ext cx="8672513" cy="24444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7F0A8-50FA-4E98-951A-76A4D9FAC692}"/>
              </a:ext>
            </a:extLst>
          </p:cNvPr>
          <p:cNvSpPr txBox="1"/>
          <p:nvPr/>
        </p:nvSpPr>
        <p:spPr>
          <a:xfrm>
            <a:off x="2633307" y="5500858"/>
            <a:ext cx="51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beam instrumentation goes here?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18A907-4F73-41B5-A28B-292DD49814DC}"/>
              </a:ext>
            </a:extLst>
          </p:cNvPr>
          <p:cNvCxnSpPr>
            <a:cxnSpLocks/>
          </p:cNvCxnSpPr>
          <p:nvPr/>
        </p:nvCxnSpPr>
        <p:spPr>
          <a:xfrm flipV="1">
            <a:off x="6657975" y="4627676"/>
            <a:ext cx="666750" cy="873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A5026-E388-4F26-A184-5C5D67E9B6B4}"/>
              </a:ext>
            </a:extLst>
          </p:cNvPr>
          <p:cNvSpPr txBox="1"/>
          <p:nvPr/>
        </p:nvSpPr>
        <p:spPr>
          <a:xfrm>
            <a:off x="1111588" y="969355"/>
            <a:ext cx="445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 of </a:t>
            </a:r>
            <a:r>
              <a:rPr lang="en-US" dirty="0" err="1"/>
              <a:t>linac</a:t>
            </a:r>
            <a:r>
              <a:rPr lang="en-US" dirty="0"/>
              <a:t> under BTL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is designing this line?</a:t>
            </a:r>
          </a:p>
        </p:txBody>
      </p:sp>
    </p:spTree>
    <p:extLst>
      <p:ext uri="{BB962C8B-B14F-4D97-AF65-F5344CB8AC3E}">
        <p14:creationId xmlns:p14="http://schemas.microsoft.com/office/powerpoint/2010/main" val="304623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4A9428-48FD-4852-B7E1-09522D78B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681904"/>
            <a:ext cx="4829175" cy="56617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Four button BPM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2” diameter aperture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Need to add large aperture BPM to project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Same design as </a:t>
            </a:r>
            <a:r>
              <a:rPr lang="en-US" sz="2000" b="0" dirty="0" err="1"/>
              <a:t>linac</a:t>
            </a:r>
            <a:r>
              <a:rPr lang="en-US" sz="2000" b="0" dirty="0"/>
              <a:t> warm unit BPMs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Downstream BPM end will bolt to quad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Upstream BPM end will be welded to beam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51 BPMs total </a:t>
            </a:r>
            <a:r>
              <a:rPr lang="en-US" sz="2000" b="0" dirty="0">
                <a:sym typeface="Wingdings" panose="05000000000000000000" pitchFamily="2" charset="2"/>
              </a:rPr>
              <a:t> 204 3/8” </a:t>
            </a:r>
            <a:r>
              <a:rPr lang="en-US" sz="2000" b="0" dirty="0" err="1">
                <a:sym typeface="Wingdings" panose="05000000000000000000" pitchFamily="2" charset="2"/>
              </a:rPr>
              <a:t>Heliax</a:t>
            </a:r>
            <a:r>
              <a:rPr lang="en-US" sz="2000" b="0" dirty="0">
                <a:sym typeface="Wingdings" panose="05000000000000000000" pitchFamily="2" charset="2"/>
              </a:rPr>
              <a:t> cables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Which cables go to F37?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Which penetrations?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Can cables go into Booster?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Top-of-rack space limited for cable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  <a:sym typeface="Wingdings" panose="05000000000000000000" pitchFamily="2" charset="2"/>
              </a:rPr>
              <a:t>Long cables runs are a problem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800’ of cable is 12 </a:t>
            </a:r>
            <a:r>
              <a:rPr 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db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of loss</a:t>
            </a:r>
            <a:endParaRPr lang="en-US" sz="18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24404AB-BBC5-48FF-A264-F89683B1D12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270798" y="1228725"/>
            <a:ext cx="3712579" cy="37281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3E6F0-BA10-4444-9766-D73A2C64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BTL Beam Position Monitors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AD485-86D3-4BEF-8753-44D885674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585131-D98E-4CC9-8879-1D32CC470D9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7E85-DF6D-4D69-9E26-A731B7428FF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/>
              <a:t>8/23/2022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6F3D-3ADA-4C28-A225-7B47DCF3C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BTL Instrumentation Discussion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9C2DB-AAE8-47CE-BE0C-805FBF9DBF18}"/>
              </a:ext>
            </a:extLst>
          </p:cNvPr>
          <p:cNvSpPr txBox="1"/>
          <p:nvPr/>
        </p:nvSpPr>
        <p:spPr>
          <a:xfrm>
            <a:off x="7127087" y="4963027"/>
            <a:ext cx="16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Dakota Krokosz</a:t>
            </a:r>
          </a:p>
        </p:txBody>
      </p:sp>
    </p:spTree>
    <p:extLst>
      <p:ext uri="{BB962C8B-B14F-4D97-AF65-F5344CB8AC3E}">
        <p14:creationId xmlns:p14="http://schemas.microsoft.com/office/powerpoint/2010/main" val="40035357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3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12598</TotalTime>
  <Words>1143</Words>
  <Application>Microsoft Office PowerPoint</Application>
  <PresentationFormat>On-screen Show (4:3)</PresentationFormat>
  <Paragraphs>293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Fermilab_PPT_090815</vt:lpstr>
      <vt:lpstr>PowerPoint Presentation</vt:lpstr>
      <vt:lpstr>Beam Instrumentation for the BTL</vt:lpstr>
      <vt:lpstr>BTL Questions and Issues </vt:lpstr>
      <vt:lpstr>Proposed PIP-II BTL Beam Instruments from Oct 2019 Accel Physics Meeting</vt:lpstr>
      <vt:lpstr>Are the BTL Instrumentation quantities correct?</vt:lpstr>
      <vt:lpstr>Are the beam instrumentation locations correct? BTL  Arc 1, Straight Section and Dump Pictogram</vt:lpstr>
      <vt:lpstr>BTL Arc 2 into Booster</vt:lpstr>
      <vt:lpstr>End of Linac</vt:lpstr>
      <vt:lpstr>BTL Beam Position Monitors</vt:lpstr>
      <vt:lpstr>BTL Beam Current Monitors - ACCT Locations and Radiation</vt:lpstr>
      <vt:lpstr>Wire Scanner Design for BLT</vt:lpstr>
      <vt:lpstr>Beam Loss Monitors</vt:lpstr>
      <vt:lpstr>Laserwire Transverse Emittance Monitor</vt:lpstr>
      <vt:lpstr>Preliminary Vacuum Chamber and Optics Box Design</vt:lpstr>
      <vt:lpstr>Laserwire Emittance Monitor location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E Scarpine</cp:lastModifiedBy>
  <cp:revision>69</cp:revision>
  <cp:lastPrinted>2014-01-20T19:40:21Z</cp:lastPrinted>
  <dcterms:created xsi:type="dcterms:W3CDTF">2019-12-16T19:54:36Z</dcterms:created>
  <dcterms:modified xsi:type="dcterms:W3CDTF">2022-12-01T16:10:07Z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