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7"/>
  </p:notesMasterIdLst>
  <p:handoutMasterIdLst>
    <p:handoutMasterId r:id="rId18"/>
  </p:handoutMasterIdLst>
  <p:sldIdLst>
    <p:sldId id="298" r:id="rId5"/>
    <p:sldId id="257" r:id="rId6"/>
    <p:sldId id="299" r:id="rId7"/>
    <p:sldId id="275" r:id="rId8"/>
    <p:sldId id="303" r:id="rId9"/>
    <p:sldId id="304" r:id="rId10"/>
    <p:sldId id="309" r:id="rId11"/>
    <p:sldId id="307" r:id="rId12"/>
    <p:sldId id="300" r:id="rId13"/>
    <p:sldId id="302" r:id="rId14"/>
    <p:sldId id="282" r:id="rId15"/>
    <p:sldId id="283"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87BF2C24-3C9A-4F95-B3F5-56B9D5FD9932}">
          <p14:sldIdLst>
            <p14:sldId id="298"/>
            <p14:sldId id="257"/>
            <p14:sldId id="299"/>
            <p14:sldId id="275"/>
            <p14:sldId id="303"/>
            <p14:sldId id="304"/>
            <p14:sldId id="309"/>
            <p14:sldId id="307"/>
          </p14:sldIdLst>
        </p14:section>
        <p14:section name="BackUp Slide" id="{01893CA1-C38B-4D5A-B986-725CF2BAEF5F}">
          <p14:sldIdLst>
            <p14:sldId id="300"/>
            <p14:sldId id="302"/>
            <p14:sldId id="282"/>
            <p14:sldId id="283"/>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F2D62"/>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9" autoAdjust="0"/>
    <p:restoredTop sz="94663"/>
  </p:normalViewPr>
  <p:slideViewPr>
    <p:cSldViewPr snapToGrid="0" snapToObjects="1" showGuides="1">
      <p:cViewPr varScale="1">
        <p:scale>
          <a:sx n="86" d="100"/>
          <a:sy n="86" d="100"/>
        </p:scale>
        <p:origin x="1200" y="4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A Ibrahim" userId="112cfceb-1134-4764-bb8b-314b0fdc7911" providerId="ADAL" clId="{29D5B2C1-A3A8-442B-89FE-A8E57B2643E5}"/>
    <pc:docChg chg="modSld">
      <pc:chgData name="Michelle A Ibrahim" userId="112cfceb-1134-4764-bb8b-314b0fdc7911" providerId="ADAL" clId="{29D5B2C1-A3A8-442B-89FE-A8E57B2643E5}" dt="2022-11-11T15:05:18.383" v="30" actId="1076"/>
      <pc:docMkLst>
        <pc:docMk/>
      </pc:docMkLst>
      <pc:sldChg chg="modSp">
        <pc:chgData name="Michelle A Ibrahim" userId="112cfceb-1134-4764-bb8b-314b0fdc7911" providerId="ADAL" clId="{29D5B2C1-A3A8-442B-89FE-A8E57B2643E5}" dt="2022-11-11T15:05:18.383" v="30" actId="1076"/>
        <pc:sldMkLst>
          <pc:docMk/>
          <pc:sldMk cId="3784689877" sldId="275"/>
        </pc:sldMkLst>
        <pc:spChg chg="mod">
          <ac:chgData name="Michelle A Ibrahim" userId="112cfceb-1134-4764-bb8b-314b0fdc7911" providerId="ADAL" clId="{29D5B2C1-A3A8-442B-89FE-A8E57B2643E5}" dt="2022-11-11T15:05:18.383" v="30" actId="1076"/>
          <ac:spMkLst>
            <pc:docMk/>
            <pc:sldMk cId="3784689877" sldId="275"/>
            <ac:spMk id="41" creationId="{54291A46-E13A-4AC6-A38F-AAA14CF2C43A}"/>
          </ac:spMkLst>
        </pc:spChg>
      </pc:sldChg>
      <pc:sldChg chg="modSp">
        <pc:chgData name="Michelle A Ibrahim" userId="112cfceb-1134-4764-bb8b-314b0fdc7911" providerId="ADAL" clId="{29D5B2C1-A3A8-442B-89FE-A8E57B2643E5}" dt="2022-11-11T15:04:34.650" v="23" actId="1076"/>
        <pc:sldMkLst>
          <pc:docMk/>
          <pc:sldMk cId="3668989516" sldId="303"/>
        </pc:sldMkLst>
        <pc:spChg chg="mod">
          <ac:chgData name="Michelle A Ibrahim" userId="112cfceb-1134-4764-bb8b-314b0fdc7911" providerId="ADAL" clId="{29D5B2C1-A3A8-442B-89FE-A8E57B2643E5}" dt="2022-11-11T15:04:18.817" v="20" actId="20577"/>
          <ac:spMkLst>
            <pc:docMk/>
            <pc:sldMk cId="3668989516" sldId="303"/>
            <ac:spMk id="2" creationId="{DF19F7B8-A6E0-407C-A91E-57D1DDD85E47}"/>
          </ac:spMkLst>
        </pc:spChg>
        <pc:spChg chg="mod">
          <ac:chgData name="Michelle A Ibrahim" userId="112cfceb-1134-4764-bb8b-314b0fdc7911" providerId="ADAL" clId="{29D5B2C1-A3A8-442B-89FE-A8E57B2643E5}" dt="2022-11-11T15:04:34.650" v="23" actId="1076"/>
          <ac:spMkLst>
            <pc:docMk/>
            <pc:sldMk cId="3668989516" sldId="303"/>
            <ac:spMk id="8" creationId="{FC93591C-9B70-48C3-9B37-70716210352F}"/>
          </ac:spMkLst>
        </pc:spChg>
        <pc:spChg chg="mod">
          <ac:chgData name="Michelle A Ibrahim" userId="112cfceb-1134-4764-bb8b-314b0fdc7911" providerId="ADAL" clId="{29D5B2C1-A3A8-442B-89FE-A8E57B2643E5}" dt="2022-11-11T15:04:26.440" v="21" actId="1076"/>
          <ac:spMkLst>
            <pc:docMk/>
            <pc:sldMk cId="3668989516" sldId="303"/>
            <ac:spMk id="9" creationId="{E819EDA5-FF36-4A1D-B918-A3B4BE15D788}"/>
          </ac:spMkLst>
        </pc:spChg>
        <pc:spChg chg="mod">
          <ac:chgData name="Michelle A Ibrahim" userId="112cfceb-1134-4764-bb8b-314b0fdc7911" providerId="ADAL" clId="{29D5B2C1-A3A8-442B-89FE-A8E57B2643E5}" dt="2022-11-11T15:04:34.650" v="23" actId="1076"/>
          <ac:spMkLst>
            <pc:docMk/>
            <pc:sldMk cId="3668989516" sldId="303"/>
            <ac:spMk id="10" creationId="{E3C11574-BA0F-4B9C-A8F6-58BE0BC4FD87}"/>
          </ac:spMkLst>
        </pc:spChg>
        <pc:spChg chg="mod">
          <ac:chgData name="Michelle A Ibrahim" userId="112cfceb-1134-4764-bb8b-314b0fdc7911" providerId="ADAL" clId="{29D5B2C1-A3A8-442B-89FE-A8E57B2643E5}" dt="2022-11-11T15:04:28.652" v="22" actId="1076"/>
          <ac:spMkLst>
            <pc:docMk/>
            <pc:sldMk cId="3668989516" sldId="303"/>
            <ac:spMk id="11" creationId="{3D1B3452-84BF-4BBA-A003-4C8A36E163D9}"/>
          </ac:spMkLst>
        </pc:spChg>
      </pc:sldChg>
    </pc:docChg>
  </pc:docChgLst>
  <pc:docChgLst>
    <pc:chgData name="Michelle A Ibrahim" userId="112cfceb-1134-4764-bb8b-314b0fdc7911" providerId="ADAL" clId="{46CBA79B-8CF8-4EE9-B8EA-B19620C8CA40}"/>
    <pc:docChg chg="modSld">
      <pc:chgData name="Michelle A Ibrahim" userId="112cfceb-1134-4764-bb8b-314b0fdc7911" providerId="ADAL" clId="{46CBA79B-8CF8-4EE9-B8EA-B19620C8CA40}" dt="2022-11-11T14:00:11.230" v="76" actId="20577"/>
      <pc:docMkLst>
        <pc:docMk/>
      </pc:docMkLst>
      <pc:sldChg chg="modSp">
        <pc:chgData name="Michelle A Ibrahim" userId="112cfceb-1134-4764-bb8b-314b0fdc7911" providerId="ADAL" clId="{46CBA79B-8CF8-4EE9-B8EA-B19620C8CA40}" dt="2022-11-11T14:00:11.230" v="76" actId="20577"/>
        <pc:sldMkLst>
          <pc:docMk/>
          <pc:sldMk cId="3668989516" sldId="303"/>
        </pc:sldMkLst>
        <pc:spChg chg="mod">
          <ac:chgData name="Michelle A Ibrahim" userId="112cfceb-1134-4764-bb8b-314b0fdc7911" providerId="ADAL" clId="{46CBA79B-8CF8-4EE9-B8EA-B19620C8CA40}" dt="2022-11-11T14:00:11.230" v="76" actId="20577"/>
          <ac:spMkLst>
            <pc:docMk/>
            <pc:sldMk cId="3668989516" sldId="303"/>
            <ac:spMk id="2" creationId="{DF19F7B8-A6E0-407C-A91E-57D1DDD85E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elaviere@bergoz.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bayle@bergoz.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a:t>Toroid cores of the parametric transformer are made out of high permeability amorphous alloy thin ribbons. Bergoz developed a special manufacturing process to improve the magnetic characteristic stability of the parametric current transformer cores. In addition, these cores require a very careful packaging and a sophisticated annealing treatment, both thermal and magnetic, using a longitudinal field and a transverse field. A multilayer magnetic shield using amorphous alloys provides a good shielding factor from external magnetic fields.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4845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Per discussion with Bergoz</a:t>
            </a:r>
          </a:p>
          <a:p>
            <a:r>
              <a:rPr lang="en-US" sz="1200" dirty="0"/>
              <a:t>	( </a:t>
            </a:r>
            <a:r>
              <a:rPr lang="sv-SE" sz="1200" dirty="0"/>
              <a:t>Tom Delaviere </a:t>
            </a:r>
            <a:r>
              <a:rPr lang="sv-SE" sz="1200" dirty="0">
                <a:hlinkClick r:id="rId3"/>
              </a:rPr>
              <a:t>delaviere@bergoz.com</a:t>
            </a:r>
            <a:endParaRPr lang="sv-SE" sz="1200" dirty="0"/>
          </a:p>
          <a:p>
            <a:r>
              <a:rPr lang="sv-SE" sz="1200" dirty="0"/>
              <a:t>	  Hervé Bayle </a:t>
            </a:r>
            <a:r>
              <a:rPr lang="sv-SE" sz="1200" dirty="0">
                <a:hlinkClick r:id="rId4"/>
              </a:rPr>
              <a:t>bayle@bergoz.com</a:t>
            </a:r>
            <a:r>
              <a:rPr lang="sv-SE" sz="1200" dirty="0"/>
              <a:t>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429430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11/11/2022</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11/11/2022</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11/11/2022</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11/11/2022</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09DFA7-50EC-4C1A-A3F0-24EFA71DEE03}"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9FB-3B10-48D0-96C9-2E75D433239A}" type="slidenum">
              <a:rPr lang="en-US" smtClean="0"/>
              <a:t>‹#›</a:t>
            </a:fld>
            <a:endParaRPr lang="en-US"/>
          </a:p>
        </p:txBody>
      </p:sp>
    </p:spTree>
    <p:extLst>
      <p:ext uri="{BB962C8B-B14F-4D97-AF65-F5344CB8AC3E}">
        <p14:creationId xmlns:p14="http://schemas.microsoft.com/office/powerpoint/2010/main" val="302708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9DFA7-50EC-4C1A-A3F0-24EFA71DEE03}"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9FB-3B10-48D0-96C9-2E75D433239A}" type="slidenum">
              <a:rPr lang="en-US" smtClean="0"/>
              <a:t>‹#›</a:t>
            </a:fld>
            <a:endParaRPr lang="en-US"/>
          </a:p>
        </p:txBody>
      </p:sp>
    </p:spTree>
    <p:extLst>
      <p:ext uri="{BB962C8B-B14F-4D97-AF65-F5344CB8AC3E}">
        <p14:creationId xmlns:p14="http://schemas.microsoft.com/office/powerpoint/2010/main" val="17687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11/11/2022</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11/11/2022</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11/11/2022</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 id="2147484129" r:id="rId14"/>
    <p:sldLayoutId id="2147484130" r:id="rId15"/>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8.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181532-3161-469D-BB1B-5253F801EE9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B5F2A80-180C-42DD-A051-89653E0B4177}"/>
              </a:ext>
            </a:extLst>
          </p:cNvPr>
          <p:cNvSpPr>
            <a:spLocks noGrp="1"/>
          </p:cNvSpPr>
          <p:nvPr>
            <p:ph type="body" sz="quarter" idx="11"/>
          </p:nvPr>
        </p:nvSpPr>
        <p:spPr/>
        <p:txBody>
          <a:bodyPr/>
          <a:lstStyle/>
          <a:p>
            <a:r>
              <a:rPr lang="en-US" dirty="0"/>
              <a:t>Booster DCCT (BDCCT) Overview</a:t>
            </a:r>
          </a:p>
        </p:txBody>
      </p:sp>
    </p:spTree>
    <p:extLst>
      <p:ext uri="{BB962C8B-B14F-4D97-AF65-F5344CB8AC3E}">
        <p14:creationId xmlns:p14="http://schemas.microsoft.com/office/powerpoint/2010/main" val="397377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393DE1-1E60-438E-94CE-32AF007B94AE}"/>
              </a:ext>
            </a:extLst>
          </p:cNvPr>
          <p:cNvSpPr>
            <a:spLocks noGrp="1"/>
          </p:cNvSpPr>
          <p:nvPr>
            <p:ph type="body" sz="half" idx="2"/>
          </p:nvPr>
        </p:nvSpPr>
        <p:spPr>
          <a:xfrm>
            <a:off x="228598" y="958849"/>
            <a:ext cx="5310963" cy="5022676"/>
          </a:xfrm>
        </p:spPr>
        <p:txBody>
          <a:bodyPr/>
          <a:lstStyle/>
          <a:p>
            <a:endParaRPr lang="sv-SE" dirty="0"/>
          </a:p>
          <a:p>
            <a:pPr marL="285750" indent="-285750">
              <a:buFont typeface="Arial" panose="020B0604020202020204" pitchFamily="34" charset="0"/>
              <a:buChar char="•"/>
            </a:pPr>
            <a:r>
              <a:rPr lang="sv-SE" dirty="0"/>
              <a:t>NPCT is meant to provide an average beam current. </a:t>
            </a:r>
          </a:p>
          <a:p>
            <a:pPr marL="742950" lvl="1" indent="-285750">
              <a:buFont typeface="Arial" panose="020B0604020202020204" pitchFamily="34" charset="0"/>
              <a:buChar char="•"/>
            </a:pPr>
            <a:r>
              <a:rPr lang="sv-SE" sz="1600" dirty="0"/>
              <a:t>Operations does not need turn-by-turn</a:t>
            </a:r>
          </a:p>
          <a:p>
            <a:pPr marL="742950" lvl="1" indent="-285750">
              <a:buFont typeface="Arial" panose="020B0604020202020204" pitchFamily="34" charset="0"/>
              <a:buChar char="•"/>
            </a:pPr>
            <a:r>
              <a:rPr lang="sv-SE" sz="1600" dirty="0"/>
              <a:t>10kHz bandwidth (53turns PIP2 // 45turns BSTR)</a:t>
            </a:r>
          </a:p>
          <a:p>
            <a:pPr marL="742950" lvl="1" indent="-285750">
              <a:buFont typeface="Arial" panose="020B0604020202020204" pitchFamily="34" charset="0"/>
              <a:buChar char="•"/>
            </a:pPr>
            <a:r>
              <a:rPr lang="sv-SE" sz="1600" dirty="0"/>
              <a:t>Rise time = </a:t>
            </a:r>
            <a:r>
              <a:rPr lang="en-US" sz="1600" dirty="0"/>
              <a:t>35us, typically (10%-90%)</a:t>
            </a:r>
            <a:endParaRPr lang="sv-SE" sz="1600" dirty="0"/>
          </a:p>
          <a:p>
            <a:pPr marL="285750" indent="-285750">
              <a:buFont typeface="Arial" panose="020B0604020202020204" pitchFamily="34" charset="0"/>
              <a:buChar char="•"/>
            </a:pPr>
            <a:r>
              <a:rPr lang="sv-SE" dirty="0"/>
              <a:t>NPCT core material will be able to handle expected peak currents.</a:t>
            </a:r>
          </a:p>
          <a:p>
            <a:pPr marL="742950" lvl="1" indent="-285750">
              <a:buFont typeface="Arial" panose="020B0604020202020204" pitchFamily="34" charset="0"/>
              <a:buChar char="•"/>
            </a:pPr>
            <a:r>
              <a:rPr lang="sv-SE" sz="1600" dirty="0"/>
              <a:t>Sensor can handle &gt;100mC</a:t>
            </a:r>
          </a:p>
          <a:p>
            <a:pPr marL="285750" indent="-285750">
              <a:buFont typeface="Arial" panose="020B0604020202020204" pitchFamily="34" charset="0"/>
              <a:buChar char="•"/>
            </a:pPr>
            <a:r>
              <a:rPr lang="sv-SE" dirty="0"/>
              <a:t>NPCT can achieve 0.1% resolution into order to track 1-2% changes.</a:t>
            </a:r>
          </a:p>
          <a:p>
            <a:pPr marL="742950" lvl="1" indent="-285750">
              <a:buFont typeface="Arial" panose="020B0604020202020204" pitchFamily="34" charset="0"/>
              <a:buChar char="•"/>
            </a:pPr>
            <a:r>
              <a:rPr lang="sv-SE" sz="1600" dirty="0"/>
              <a:t>RMS noise of output is constant, and noise density depended on output bandwidth</a:t>
            </a:r>
          </a:p>
          <a:p>
            <a:pPr marL="742950" lvl="1" indent="-285750">
              <a:buFont typeface="Arial" panose="020B0604020202020204" pitchFamily="34" charset="0"/>
              <a:buChar char="•"/>
            </a:pPr>
            <a:r>
              <a:rPr lang="sv-SE" sz="1600" dirty="0"/>
              <a:t>With higher currents, expect better SNR and need less time to reach desired resolution</a:t>
            </a:r>
          </a:p>
          <a:p>
            <a:pPr marL="742950" lvl="1" indent="-285750">
              <a:buFont typeface="Arial" panose="020B0604020202020204" pitchFamily="34" charset="0"/>
              <a:buChar char="•"/>
            </a:pPr>
            <a:r>
              <a:rPr lang="sv-SE" sz="1600" dirty="0"/>
              <a:t>At injection (2mA , 2.5e10 ), expect 2-3% error. However, as increase current to 8e12, achieves 0.1%  resolution after 25 turns during PIP2</a:t>
            </a:r>
          </a:p>
          <a:p>
            <a:pPr marL="742950" lvl="1" indent="-285750">
              <a:buFont typeface="Arial" panose="020B0604020202020204" pitchFamily="34" charset="0"/>
              <a:buChar char="•"/>
            </a:pPr>
            <a:endParaRPr lang="en-US" sz="1600" dirty="0"/>
          </a:p>
        </p:txBody>
      </p:sp>
      <mc:AlternateContent xmlns:mc="http://schemas.openxmlformats.org/markup-compatibility/2006" xmlns:a14="http://schemas.microsoft.com/office/drawing/2010/main">
        <mc:Choice Requires="a14">
          <p:graphicFrame>
            <p:nvGraphicFramePr>
              <p:cNvPr id="9" name="Table 10">
                <a:extLst>
                  <a:ext uri="{FF2B5EF4-FFF2-40B4-BE49-F238E27FC236}">
                    <a16:creationId xmlns:a16="http://schemas.microsoft.com/office/drawing/2014/main" id="{E04318DE-E26D-4F65-BABF-E802BE918063}"/>
                  </a:ext>
                </a:extLst>
              </p:cNvPr>
              <p:cNvGraphicFramePr>
                <a:graphicFrameLocks noGrp="1"/>
              </p:cNvGraphicFramePr>
              <p:nvPr>
                <p:ph sz="half" idx="15"/>
              </p:nvPr>
            </p:nvGraphicFramePr>
            <p:xfrm>
              <a:off x="5779048" y="1873250"/>
              <a:ext cx="3136352" cy="3391027"/>
            </p:xfrm>
            <a:graphic>
              <a:graphicData uri="http://schemas.openxmlformats.org/drawingml/2006/table">
                <a:tbl>
                  <a:tblPr firstRow="1" bandRow="1">
                    <a:tableStyleId>{5C22544A-7EE6-4342-B048-85BDC9FD1C3A}</a:tableStyleId>
                  </a:tblPr>
                  <a:tblGrid>
                    <a:gridCol w="1518057">
                      <a:extLst>
                        <a:ext uri="{9D8B030D-6E8A-4147-A177-3AD203B41FA5}">
                          <a16:colId xmlns:a16="http://schemas.microsoft.com/office/drawing/2014/main" val="3115922552"/>
                        </a:ext>
                      </a:extLst>
                    </a:gridCol>
                    <a:gridCol w="1618295">
                      <a:extLst>
                        <a:ext uri="{9D8B030D-6E8A-4147-A177-3AD203B41FA5}">
                          <a16:colId xmlns:a16="http://schemas.microsoft.com/office/drawing/2014/main" val="3875836378"/>
                        </a:ext>
                      </a:extLst>
                    </a:gridCol>
                  </a:tblGrid>
                  <a:tr h="370840">
                    <a:tc>
                      <a:txBody>
                        <a:bodyPr/>
                        <a:lstStyle/>
                        <a:p>
                          <a:pPr algn="ctr"/>
                          <a:endParaRPr lang="en-US" sz="1000" b="0" dirty="0">
                            <a:solidFill>
                              <a:schemeClr val="accent6">
                                <a:lumMod val="50000"/>
                              </a:schemeClr>
                            </a:solidFill>
                            <a:latin typeface="+mn-lt"/>
                          </a:endParaRPr>
                        </a:p>
                      </a:txBody>
                      <a:tcPr marL="140369" marR="1403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cap="all" baseline="0" dirty="0">
                              <a:solidFill>
                                <a:schemeClr val="accent6">
                                  <a:lumMod val="50000"/>
                                </a:schemeClr>
                              </a:solidFill>
                              <a:latin typeface="+mn-lt"/>
                            </a:rPr>
                            <a:t>SPECIFICATION</a:t>
                          </a:r>
                        </a:p>
                      </a:txBody>
                      <a:tcPr marL="140369" marR="140369"/>
                    </a:tc>
                    <a:extLst>
                      <a:ext uri="{0D108BD9-81ED-4DB2-BD59-A6C34878D82A}">
                        <a16:rowId xmlns:a16="http://schemas.microsoft.com/office/drawing/2014/main" val="993637049"/>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Amplifier settling time</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&lt;50 </a:t>
                          </a:r>
                          <a:r>
                            <a:rPr lang="en-US" sz="1000" b="0" i="1" dirty="0">
                              <a:solidFill>
                                <a:schemeClr val="accent6">
                                  <a:lumMod val="50000"/>
                                </a:schemeClr>
                              </a:solidFill>
                              <a:effectLst/>
                              <a:latin typeface="+mn-lt"/>
                              <a:ea typeface="Times New Roman" panose="02020603050405020304" pitchFamily="18" charset="0"/>
                              <a:cs typeface="Times New Roman" panose="02020603050405020304" pitchFamily="18" charset="0"/>
                            </a:rPr>
                            <a:t>us </a:t>
                          </a:r>
                          <a:endPar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endParaRPr>
                        </a:p>
                      </a:txBody>
                      <a:tcPr marL="105277" marR="105277" marT="0" marB="0"/>
                    </a:tc>
                    <a:extLst>
                      <a:ext uri="{0D108BD9-81ED-4DB2-BD59-A6C34878D82A}">
                        <a16:rowId xmlns:a16="http://schemas.microsoft.com/office/drawing/2014/main" val="2924641514"/>
                      </a:ext>
                    </a:extLst>
                  </a:tr>
                  <a:tr h="370840">
                    <a:tc>
                      <a:txBody>
                        <a:bodyPr/>
                        <a:lstStyle/>
                        <a:p>
                          <a:pPr marL="0" marR="0" algn="ctr">
                            <a:lnSpc>
                              <a:spcPct val="130000"/>
                            </a:lnSpc>
                            <a:spcBef>
                              <a:spcPts val="0"/>
                            </a:spcBef>
                            <a:spcAft>
                              <a:spcPts val="0"/>
                            </a:spcAft>
                          </a:pPr>
                          <a:r>
                            <a:rPr lang="en-US" sz="1000" b="0">
                              <a:solidFill>
                                <a:schemeClr val="accent6">
                                  <a:lumMod val="50000"/>
                                </a:schemeClr>
                              </a:solidFill>
                              <a:effectLst/>
                              <a:latin typeface="+mn-lt"/>
                              <a:ea typeface="Times New Roman" panose="02020603050405020304" pitchFamily="18" charset="0"/>
                              <a:cs typeface="Times New Roman" panose="02020603050405020304" pitchFamily="18" charset="0"/>
                            </a:rPr>
                            <a:t>Bandwidth</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10 kHz</a:t>
                          </a:r>
                        </a:p>
                      </a:txBody>
                      <a:tcPr marL="105277" marR="105277" marT="0" marB="0"/>
                    </a:tc>
                    <a:extLst>
                      <a:ext uri="{0D108BD9-81ED-4DB2-BD59-A6C34878D82A}">
                        <a16:rowId xmlns:a16="http://schemas.microsoft.com/office/drawing/2014/main" val="2069970563"/>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Resolution (VHR)</a:t>
                          </a:r>
                        </a:p>
                      </a:txBody>
                      <a:tcPr marL="105277" marR="105277" marT="0" marB="0"/>
                    </a:tc>
                    <a:tc>
                      <a:txBody>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&lt; 0.5 </a:t>
                          </a:r>
                          <a14:m>
                            <m:oMath xmlns:m="http://schemas.openxmlformats.org/officeDocument/2006/math">
                              <m:r>
                                <a:rPr lang="en-US" sz="1000" b="0" i="1" smtClean="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𝜇</m:t>
                              </m:r>
                              <m:r>
                                <m:rPr>
                                  <m:nor/>
                                </m:rPr>
                                <a:rPr lang="en-US" sz="1000" b="0">
                                  <a:solidFill>
                                    <a:schemeClr val="accent6">
                                      <a:lumMod val="50000"/>
                                    </a:schemeClr>
                                  </a:solidFill>
                                  <a:effectLst/>
                                  <a:latin typeface="+mn-lt"/>
                                  <a:ea typeface="Times New Roman" panose="02020603050405020304" pitchFamily="18" charset="0"/>
                                  <a:cs typeface="Times New Roman" panose="02020603050405020304" pitchFamily="18" charset="0"/>
                                </a:rPr>
                                <m:t>A</m:t>
                              </m:r>
                              <m:r>
                                <a:rPr lang="en-US" sz="1000" b="0" i="1" smtClean="0">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000" b="0" i="1">
                                      <a:solidFill>
                                        <a:schemeClr val="accent6">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nor/>
                                    </m:rPr>
                                    <a:rPr lang="en-US" sz="1000" b="0">
                                      <a:solidFill>
                                        <a:schemeClr val="accent6">
                                          <a:lumMod val="50000"/>
                                        </a:schemeClr>
                                      </a:solidFill>
                                      <a:effectLst/>
                                      <a:latin typeface="+mn-lt"/>
                                      <a:ea typeface="Times New Roman" panose="02020603050405020304" pitchFamily="18" charset="0"/>
                                      <a:cs typeface="Times New Roman" panose="02020603050405020304" pitchFamily="18" charset="0"/>
                                    </a:rPr>
                                    <m:t>Hz</m:t>
                                  </m:r>
                                </m:e>
                              </m:rad>
                            </m:oMath>
                          </a14:m>
                          <a:endPar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endParaRPr>
                        </a:p>
                        <a:p>
                          <a:pPr marL="0" marR="0" algn="ctr">
                            <a:lnSpc>
                              <a:spcPct val="130000"/>
                            </a:lnSpc>
                            <a:spcBef>
                              <a:spcPts val="0"/>
                            </a:spcBef>
                            <a:spcAft>
                              <a:spcPts val="0"/>
                            </a:spcAft>
                          </a:pPr>
                          <a:endPar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endParaRPr>
                        </a:p>
                      </a:txBody>
                      <a:tcPr marL="105277" marR="105277" marT="0" marB="0"/>
                    </a:tc>
                    <a:extLst>
                      <a:ext uri="{0D108BD9-81ED-4DB2-BD59-A6C34878D82A}">
                        <a16:rowId xmlns:a16="http://schemas.microsoft.com/office/drawing/2014/main" val="4108573309"/>
                      </a:ext>
                    </a:extLst>
                  </a:tr>
                  <a:tr h="370840">
                    <a:tc>
                      <a:txBody>
                        <a:bodyPr/>
                        <a:lstStyle/>
                        <a:p>
                          <a:pPr marL="0" marR="0" algn="ctr">
                            <a:lnSpc>
                              <a:spcPct val="130000"/>
                            </a:lnSpc>
                            <a:spcBef>
                              <a:spcPts val="0"/>
                            </a:spcBef>
                            <a:spcAft>
                              <a:spcPts val="0"/>
                            </a:spcAft>
                          </a:pPr>
                          <a:r>
                            <a:rPr lang="en-US" sz="1000" b="0">
                              <a:solidFill>
                                <a:schemeClr val="accent6">
                                  <a:lumMod val="50000"/>
                                </a:schemeClr>
                              </a:solidFill>
                              <a:effectLst/>
                              <a:latin typeface="+mn-lt"/>
                              <a:ea typeface="Times New Roman" panose="02020603050405020304" pitchFamily="18" charset="0"/>
                              <a:cs typeface="Times New Roman" panose="02020603050405020304" pitchFamily="18" charset="0"/>
                            </a:rPr>
                            <a:t>Linearity error</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&lt; 0.1  %</a:t>
                          </a:r>
                        </a:p>
                      </a:txBody>
                      <a:tcPr marL="105277" marR="105277" marT="0" marB="0"/>
                    </a:tc>
                    <a:extLst>
                      <a:ext uri="{0D108BD9-81ED-4DB2-BD59-A6C34878D82A}">
                        <a16:rowId xmlns:a16="http://schemas.microsoft.com/office/drawing/2014/main" val="242479231"/>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Output Accuracy</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0.1%</a:t>
                          </a:r>
                        </a:p>
                      </a:txBody>
                      <a:tcPr marL="105277" marR="105277" marT="0" marB="0"/>
                    </a:tc>
                    <a:extLst>
                      <a:ext uri="{0D108BD9-81ED-4DB2-BD59-A6C34878D82A}">
                        <a16:rowId xmlns:a16="http://schemas.microsoft.com/office/drawing/2014/main" val="1736076067"/>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Temperature Drift</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Sensor: 5µA/K</a:t>
                          </a:r>
                        </a:p>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Electronics: 0.05uA/K</a:t>
                          </a:r>
                        </a:p>
                      </a:txBody>
                      <a:tcPr marL="105277" marR="105277" marT="0" marB="0"/>
                    </a:tc>
                    <a:extLst>
                      <a:ext uri="{0D108BD9-81ED-4DB2-BD59-A6C34878D82A}">
                        <a16:rowId xmlns:a16="http://schemas.microsoft.com/office/drawing/2014/main" val="3573672033"/>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Magnetic Sensitivity</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10uA/</a:t>
                          </a:r>
                          <a:r>
                            <a:rPr lang="en-US" sz="1000" b="0" dirty="0" err="1">
                              <a:solidFill>
                                <a:schemeClr val="accent6">
                                  <a:lumMod val="50000"/>
                                </a:schemeClr>
                              </a:solidFill>
                              <a:effectLst/>
                              <a:latin typeface="+mn-lt"/>
                              <a:ea typeface="Times New Roman" panose="02020603050405020304" pitchFamily="18" charset="0"/>
                              <a:cs typeface="Times New Roman" panose="02020603050405020304" pitchFamily="18" charset="0"/>
                            </a:rPr>
                            <a:t>mT</a:t>
                          </a: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 (axial)</a:t>
                          </a:r>
                        </a:p>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1mA/</a:t>
                          </a:r>
                          <a:r>
                            <a:rPr lang="en-US" sz="1000" b="0" dirty="0" err="1">
                              <a:solidFill>
                                <a:schemeClr val="accent6">
                                  <a:lumMod val="50000"/>
                                </a:schemeClr>
                              </a:solidFill>
                              <a:effectLst/>
                              <a:latin typeface="+mn-lt"/>
                              <a:ea typeface="Times New Roman" panose="02020603050405020304" pitchFamily="18" charset="0"/>
                              <a:cs typeface="Times New Roman" panose="02020603050405020304" pitchFamily="18" charset="0"/>
                            </a:rPr>
                            <a:t>mT</a:t>
                          </a: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 (radial)</a:t>
                          </a:r>
                        </a:p>
                      </a:txBody>
                      <a:tcPr marL="105277" marR="105277" marT="0" marB="0"/>
                    </a:tc>
                    <a:extLst>
                      <a:ext uri="{0D108BD9-81ED-4DB2-BD59-A6C34878D82A}">
                        <a16:rowId xmlns:a16="http://schemas.microsoft.com/office/drawing/2014/main" val="246907640"/>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Sensor Saturation Flux</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10mT (axial)</a:t>
                          </a:r>
                        </a:p>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2mT (radial)</a:t>
                          </a:r>
                        </a:p>
                      </a:txBody>
                      <a:tcPr marL="105277" marR="105277" marT="0" marB="0"/>
                    </a:tc>
                    <a:extLst>
                      <a:ext uri="{0D108BD9-81ED-4DB2-BD59-A6C34878D82A}">
                        <a16:rowId xmlns:a16="http://schemas.microsoft.com/office/drawing/2014/main" val="2322393962"/>
                      </a:ext>
                    </a:extLst>
                  </a:tr>
                </a:tbl>
              </a:graphicData>
            </a:graphic>
          </p:graphicFrame>
        </mc:Choice>
        <mc:Fallback xmlns="">
          <p:graphicFrame>
            <p:nvGraphicFramePr>
              <p:cNvPr id="9" name="Table 10">
                <a:extLst>
                  <a:ext uri="{FF2B5EF4-FFF2-40B4-BE49-F238E27FC236}">
                    <a16:creationId xmlns:a16="http://schemas.microsoft.com/office/drawing/2014/main" id="{E04318DE-E26D-4F65-BABF-E802BE918063}"/>
                  </a:ext>
                </a:extLst>
              </p:cNvPr>
              <p:cNvGraphicFramePr>
                <a:graphicFrameLocks noGrp="1"/>
              </p:cNvGraphicFramePr>
              <p:nvPr>
                <p:ph sz="half" idx="15"/>
                <p:extLst>
                  <p:ext uri="{D42A27DB-BD31-4B8C-83A1-F6EECF244321}">
                    <p14:modId xmlns:p14="http://schemas.microsoft.com/office/powerpoint/2010/main" val="1161639047"/>
                  </p:ext>
                </p:extLst>
              </p:nvPr>
            </p:nvGraphicFramePr>
            <p:xfrm>
              <a:off x="5779048" y="1873250"/>
              <a:ext cx="3136352" cy="3391027"/>
            </p:xfrm>
            <a:graphic>
              <a:graphicData uri="http://schemas.openxmlformats.org/drawingml/2006/table">
                <a:tbl>
                  <a:tblPr firstRow="1" bandRow="1">
                    <a:tableStyleId>{5C22544A-7EE6-4342-B048-85BDC9FD1C3A}</a:tableStyleId>
                  </a:tblPr>
                  <a:tblGrid>
                    <a:gridCol w="1518057">
                      <a:extLst>
                        <a:ext uri="{9D8B030D-6E8A-4147-A177-3AD203B41FA5}">
                          <a16:colId xmlns:a16="http://schemas.microsoft.com/office/drawing/2014/main" val="3115922552"/>
                        </a:ext>
                      </a:extLst>
                    </a:gridCol>
                    <a:gridCol w="1618295">
                      <a:extLst>
                        <a:ext uri="{9D8B030D-6E8A-4147-A177-3AD203B41FA5}">
                          <a16:colId xmlns:a16="http://schemas.microsoft.com/office/drawing/2014/main" val="3875836378"/>
                        </a:ext>
                      </a:extLst>
                    </a:gridCol>
                  </a:tblGrid>
                  <a:tr h="370840">
                    <a:tc>
                      <a:txBody>
                        <a:bodyPr/>
                        <a:lstStyle/>
                        <a:p>
                          <a:pPr algn="ctr"/>
                          <a:endParaRPr lang="en-US" sz="1000" b="0" dirty="0">
                            <a:solidFill>
                              <a:schemeClr val="accent6">
                                <a:lumMod val="50000"/>
                              </a:schemeClr>
                            </a:solidFill>
                            <a:latin typeface="+mn-lt"/>
                          </a:endParaRPr>
                        </a:p>
                      </a:txBody>
                      <a:tcPr marL="140369" marR="14036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cap="all" baseline="0" dirty="0">
                              <a:solidFill>
                                <a:schemeClr val="accent6">
                                  <a:lumMod val="50000"/>
                                </a:schemeClr>
                              </a:solidFill>
                              <a:latin typeface="+mn-lt"/>
                            </a:rPr>
                            <a:t>SPECIFICATION</a:t>
                          </a:r>
                        </a:p>
                      </a:txBody>
                      <a:tcPr marL="140369" marR="140369"/>
                    </a:tc>
                    <a:extLst>
                      <a:ext uri="{0D108BD9-81ED-4DB2-BD59-A6C34878D82A}">
                        <a16:rowId xmlns:a16="http://schemas.microsoft.com/office/drawing/2014/main" val="993637049"/>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Amplifier settling time</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&lt;50 </a:t>
                          </a:r>
                          <a:r>
                            <a:rPr lang="en-US" sz="1000" b="0" i="1" dirty="0">
                              <a:solidFill>
                                <a:schemeClr val="accent6">
                                  <a:lumMod val="50000"/>
                                </a:schemeClr>
                              </a:solidFill>
                              <a:effectLst/>
                              <a:latin typeface="+mn-lt"/>
                              <a:ea typeface="Times New Roman" panose="02020603050405020304" pitchFamily="18" charset="0"/>
                              <a:cs typeface="Times New Roman" panose="02020603050405020304" pitchFamily="18" charset="0"/>
                            </a:rPr>
                            <a:t>us </a:t>
                          </a:r>
                          <a:endPar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endParaRPr>
                        </a:p>
                      </a:txBody>
                      <a:tcPr marL="105277" marR="105277" marT="0" marB="0"/>
                    </a:tc>
                    <a:extLst>
                      <a:ext uri="{0D108BD9-81ED-4DB2-BD59-A6C34878D82A}">
                        <a16:rowId xmlns:a16="http://schemas.microsoft.com/office/drawing/2014/main" val="2924641514"/>
                      </a:ext>
                    </a:extLst>
                  </a:tr>
                  <a:tr h="370840">
                    <a:tc>
                      <a:txBody>
                        <a:bodyPr/>
                        <a:lstStyle/>
                        <a:p>
                          <a:pPr marL="0" marR="0" algn="ctr">
                            <a:lnSpc>
                              <a:spcPct val="130000"/>
                            </a:lnSpc>
                            <a:spcBef>
                              <a:spcPts val="0"/>
                            </a:spcBef>
                            <a:spcAft>
                              <a:spcPts val="0"/>
                            </a:spcAft>
                          </a:pPr>
                          <a:r>
                            <a:rPr lang="en-US" sz="1000" b="0">
                              <a:solidFill>
                                <a:schemeClr val="accent6">
                                  <a:lumMod val="50000"/>
                                </a:schemeClr>
                              </a:solidFill>
                              <a:effectLst/>
                              <a:latin typeface="+mn-lt"/>
                              <a:ea typeface="Times New Roman" panose="02020603050405020304" pitchFamily="18" charset="0"/>
                              <a:cs typeface="Times New Roman" panose="02020603050405020304" pitchFamily="18" charset="0"/>
                            </a:rPr>
                            <a:t>Bandwidth</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10 kHz</a:t>
                          </a:r>
                        </a:p>
                      </a:txBody>
                      <a:tcPr marL="105277" marR="105277" marT="0" marB="0"/>
                    </a:tc>
                    <a:extLst>
                      <a:ext uri="{0D108BD9-81ED-4DB2-BD59-A6C34878D82A}">
                        <a16:rowId xmlns:a16="http://schemas.microsoft.com/office/drawing/2014/main" val="2069970563"/>
                      </a:ext>
                    </a:extLst>
                  </a:tr>
                  <a:tr h="396113">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Resolution (VHR)</a:t>
                          </a:r>
                        </a:p>
                      </a:txBody>
                      <a:tcPr marL="105277" marR="105277" marT="0" marB="0"/>
                    </a:tc>
                    <a:tc>
                      <a:txBody>
                        <a:bodyPr/>
                        <a:lstStyle/>
                        <a:p>
                          <a:endParaRPr lang="en-US"/>
                        </a:p>
                      </a:txBody>
                      <a:tcPr marL="105277" marR="105277" marT="0" marB="0">
                        <a:blipFill>
                          <a:blip r:embed="rId3"/>
                          <a:stretch>
                            <a:fillRect l="-94361" t="-283077" r="-1504" b="-495385"/>
                          </a:stretch>
                        </a:blipFill>
                      </a:tcPr>
                    </a:tc>
                    <a:extLst>
                      <a:ext uri="{0D108BD9-81ED-4DB2-BD59-A6C34878D82A}">
                        <a16:rowId xmlns:a16="http://schemas.microsoft.com/office/drawing/2014/main" val="4108573309"/>
                      </a:ext>
                    </a:extLst>
                  </a:tr>
                  <a:tr h="370840">
                    <a:tc>
                      <a:txBody>
                        <a:bodyPr/>
                        <a:lstStyle/>
                        <a:p>
                          <a:pPr marL="0" marR="0" algn="ctr">
                            <a:lnSpc>
                              <a:spcPct val="130000"/>
                            </a:lnSpc>
                            <a:spcBef>
                              <a:spcPts val="0"/>
                            </a:spcBef>
                            <a:spcAft>
                              <a:spcPts val="0"/>
                            </a:spcAft>
                          </a:pPr>
                          <a:r>
                            <a:rPr lang="en-US" sz="1000" b="0">
                              <a:solidFill>
                                <a:schemeClr val="accent6">
                                  <a:lumMod val="50000"/>
                                </a:schemeClr>
                              </a:solidFill>
                              <a:effectLst/>
                              <a:latin typeface="+mn-lt"/>
                              <a:ea typeface="Times New Roman" panose="02020603050405020304" pitchFamily="18" charset="0"/>
                              <a:cs typeface="Times New Roman" panose="02020603050405020304" pitchFamily="18" charset="0"/>
                            </a:rPr>
                            <a:t>Linearity error</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&lt; 0.1  %</a:t>
                          </a:r>
                        </a:p>
                      </a:txBody>
                      <a:tcPr marL="105277" marR="105277" marT="0" marB="0"/>
                    </a:tc>
                    <a:extLst>
                      <a:ext uri="{0D108BD9-81ED-4DB2-BD59-A6C34878D82A}">
                        <a16:rowId xmlns:a16="http://schemas.microsoft.com/office/drawing/2014/main" val="242479231"/>
                      </a:ext>
                    </a:extLst>
                  </a:tr>
                  <a:tr h="370840">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Output Accuracy</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0.1%</a:t>
                          </a:r>
                        </a:p>
                      </a:txBody>
                      <a:tcPr marL="105277" marR="105277" marT="0" marB="0"/>
                    </a:tc>
                    <a:extLst>
                      <a:ext uri="{0D108BD9-81ED-4DB2-BD59-A6C34878D82A}">
                        <a16:rowId xmlns:a16="http://schemas.microsoft.com/office/drawing/2014/main" val="1736076067"/>
                      </a:ext>
                    </a:extLst>
                  </a:tr>
                  <a:tr h="380238">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Temperature Drift</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Sensor: 5µA/K</a:t>
                          </a:r>
                        </a:p>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Electronics: 0.05uA/K</a:t>
                          </a:r>
                        </a:p>
                      </a:txBody>
                      <a:tcPr marL="105277" marR="105277" marT="0" marB="0"/>
                    </a:tc>
                    <a:extLst>
                      <a:ext uri="{0D108BD9-81ED-4DB2-BD59-A6C34878D82A}">
                        <a16:rowId xmlns:a16="http://schemas.microsoft.com/office/drawing/2014/main" val="3573672033"/>
                      </a:ext>
                    </a:extLst>
                  </a:tr>
                  <a:tr h="380238">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Magnetic Sensitivity</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10uA/</a:t>
                          </a:r>
                          <a:r>
                            <a:rPr lang="en-US" sz="1000" b="0" dirty="0" err="1">
                              <a:solidFill>
                                <a:schemeClr val="accent6">
                                  <a:lumMod val="50000"/>
                                </a:schemeClr>
                              </a:solidFill>
                              <a:effectLst/>
                              <a:latin typeface="+mn-lt"/>
                              <a:ea typeface="Times New Roman" panose="02020603050405020304" pitchFamily="18" charset="0"/>
                              <a:cs typeface="Times New Roman" panose="02020603050405020304" pitchFamily="18" charset="0"/>
                            </a:rPr>
                            <a:t>mT</a:t>
                          </a: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 (axial)</a:t>
                          </a:r>
                        </a:p>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1mA/</a:t>
                          </a:r>
                          <a:r>
                            <a:rPr lang="en-US" sz="1000" b="0" dirty="0" err="1">
                              <a:solidFill>
                                <a:schemeClr val="accent6">
                                  <a:lumMod val="50000"/>
                                </a:schemeClr>
                              </a:solidFill>
                              <a:effectLst/>
                              <a:latin typeface="+mn-lt"/>
                              <a:ea typeface="Times New Roman" panose="02020603050405020304" pitchFamily="18" charset="0"/>
                              <a:cs typeface="Times New Roman" panose="02020603050405020304" pitchFamily="18" charset="0"/>
                            </a:rPr>
                            <a:t>mT</a:t>
                          </a: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 (radial)</a:t>
                          </a:r>
                        </a:p>
                      </a:txBody>
                      <a:tcPr marL="105277" marR="105277" marT="0" marB="0"/>
                    </a:tc>
                    <a:extLst>
                      <a:ext uri="{0D108BD9-81ED-4DB2-BD59-A6C34878D82A}">
                        <a16:rowId xmlns:a16="http://schemas.microsoft.com/office/drawing/2014/main" val="246907640"/>
                      </a:ext>
                    </a:extLst>
                  </a:tr>
                  <a:tr h="380238">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Sensor Saturation Flux</a:t>
                          </a:r>
                        </a:p>
                      </a:txBody>
                      <a:tcPr marL="105277" marR="105277" marT="0" marB="0"/>
                    </a:tc>
                    <a:tc>
                      <a:txBody>
                        <a:bodyPr/>
                        <a:lstStyle/>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10mT (axial)</a:t>
                          </a:r>
                        </a:p>
                        <a:p>
                          <a:pPr marL="0" marR="0" algn="ctr">
                            <a:lnSpc>
                              <a:spcPct val="130000"/>
                            </a:lnSpc>
                            <a:spcBef>
                              <a:spcPts val="0"/>
                            </a:spcBef>
                            <a:spcAft>
                              <a:spcPts val="0"/>
                            </a:spcAft>
                          </a:pPr>
                          <a:r>
                            <a:rPr lang="en-US" sz="1000" b="0" dirty="0">
                              <a:solidFill>
                                <a:schemeClr val="accent6">
                                  <a:lumMod val="50000"/>
                                </a:schemeClr>
                              </a:solidFill>
                              <a:effectLst/>
                              <a:latin typeface="+mn-lt"/>
                              <a:ea typeface="Times New Roman" panose="02020603050405020304" pitchFamily="18" charset="0"/>
                              <a:cs typeface="Times New Roman" panose="02020603050405020304" pitchFamily="18" charset="0"/>
                            </a:rPr>
                            <a:t>2mT (radial)</a:t>
                          </a:r>
                        </a:p>
                      </a:txBody>
                      <a:tcPr marL="105277" marR="105277" marT="0" marB="0"/>
                    </a:tc>
                    <a:extLst>
                      <a:ext uri="{0D108BD9-81ED-4DB2-BD59-A6C34878D82A}">
                        <a16:rowId xmlns:a16="http://schemas.microsoft.com/office/drawing/2014/main" val="2322393962"/>
                      </a:ext>
                    </a:extLst>
                  </a:tr>
                </a:tbl>
              </a:graphicData>
            </a:graphic>
          </p:graphicFrame>
        </mc:Fallback>
      </mc:AlternateContent>
      <p:sp>
        <p:nvSpPr>
          <p:cNvPr id="4" name="Date Placeholder 3">
            <a:extLst>
              <a:ext uri="{FF2B5EF4-FFF2-40B4-BE49-F238E27FC236}">
                <a16:creationId xmlns:a16="http://schemas.microsoft.com/office/drawing/2014/main" id="{99A5074F-90AE-49A9-AF53-CCA7D2667687}"/>
              </a:ext>
            </a:extLst>
          </p:cNvPr>
          <p:cNvSpPr>
            <a:spLocks noGrp="1"/>
          </p:cNvSpPr>
          <p:nvPr>
            <p:ph type="dt" sz="half" idx="16"/>
          </p:nvPr>
        </p:nvSpPr>
        <p:spPr/>
        <p:txBody>
          <a:bodyPr/>
          <a:lstStyle/>
          <a:p>
            <a:fld id="{8FEA58B7-095F-6844-8E3C-8A1DDD22BF89}" type="datetime1">
              <a:rPr lang="en-US" smtClean="0"/>
              <a:pPr/>
              <a:t>11/11/2022</a:t>
            </a:fld>
            <a:endParaRPr lang="en-US" dirty="0"/>
          </a:p>
        </p:txBody>
      </p:sp>
      <p:sp>
        <p:nvSpPr>
          <p:cNvPr id="5" name="Footer Placeholder 4">
            <a:extLst>
              <a:ext uri="{FF2B5EF4-FFF2-40B4-BE49-F238E27FC236}">
                <a16:creationId xmlns:a16="http://schemas.microsoft.com/office/drawing/2014/main" id="{F253ADB4-ED7F-48A8-AA22-125806A3305E}"/>
              </a:ext>
            </a:extLst>
          </p:cNvPr>
          <p:cNvSpPr>
            <a:spLocks noGrp="1"/>
          </p:cNvSpPr>
          <p:nvPr>
            <p:ph type="ftr" sz="quarter" idx="17"/>
          </p:nvPr>
        </p:nvSpPr>
        <p:spPr/>
        <p:txBody>
          <a:bodyPr/>
          <a:lstStyle/>
          <a:p>
            <a:r>
              <a:rPr lang="en-US"/>
              <a:t>Presenter | Presentation Title or Meeting Title</a:t>
            </a:r>
            <a:endParaRPr lang="en-US" dirty="0"/>
          </a:p>
        </p:txBody>
      </p:sp>
      <p:sp>
        <p:nvSpPr>
          <p:cNvPr id="6" name="Slide Number Placeholder 5">
            <a:extLst>
              <a:ext uri="{FF2B5EF4-FFF2-40B4-BE49-F238E27FC236}">
                <a16:creationId xmlns:a16="http://schemas.microsoft.com/office/drawing/2014/main" id="{4C364CBE-605B-4D77-BE78-DEAC4CF44663}"/>
              </a:ext>
            </a:extLst>
          </p:cNvPr>
          <p:cNvSpPr>
            <a:spLocks noGrp="1"/>
          </p:cNvSpPr>
          <p:nvPr>
            <p:ph type="sldNum" sz="quarter" idx="18"/>
          </p:nvPr>
        </p:nvSpPr>
        <p:spPr/>
        <p:txBody>
          <a:bodyPr/>
          <a:lstStyle/>
          <a:p>
            <a:fld id="{148C009B-CB69-E04A-B9B3-34B26D69E9CF}" type="slidenum">
              <a:rPr lang="en-US" smtClean="0"/>
              <a:pPr/>
              <a:t>10</a:t>
            </a:fld>
            <a:endParaRPr lang="en-US" dirty="0"/>
          </a:p>
        </p:txBody>
      </p:sp>
      <p:sp>
        <p:nvSpPr>
          <p:cNvPr id="3" name="Title 2">
            <a:extLst>
              <a:ext uri="{FF2B5EF4-FFF2-40B4-BE49-F238E27FC236}">
                <a16:creationId xmlns:a16="http://schemas.microsoft.com/office/drawing/2014/main" id="{2B455137-D336-4B4A-A130-7B508CA8500A}"/>
              </a:ext>
            </a:extLst>
          </p:cNvPr>
          <p:cNvSpPr>
            <a:spLocks noGrp="1"/>
          </p:cNvSpPr>
          <p:nvPr>
            <p:ph type="title"/>
          </p:nvPr>
        </p:nvSpPr>
        <p:spPr/>
        <p:txBody>
          <a:bodyPr/>
          <a:lstStyle/>
          <a:p>
            <a:r>
              <a:rPr lang="en-US" dirty="0"/>
              <a:t>Electrical Specifications from IDR</a:t>
            </a:r>
          </a:p>
        </p:txBody>
      </p:sp>
    </p:spTree>
    <p:extLst>
      <p:ext uri="{BB962C8B-B14F-4D97-AF65-F5344CB8AC3E}">
        <p14:creationId xmlns:p14="http://schemas.microsoft.com/office/powerpoint/2010/main" val="290574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5878E56B-90C7-4C65-A673-3E16205E76EE}"/>
              </a:ext>
            </a:extLst>
          </p:cNvPr>
          <p:cNvPicPr>
            <a:picLocks noGrp="1" noChangeAspect="1"/>
          </p:cNvPicPr>
          <p:nvPr>
            <p:ph sz="half" idx="13"/>
          </p:nvPr>
        </p:nvPicPr>
        <p:blipFill>
          <a:blip r:embed="rId2">
            <a:extLst>
              <a:ext uri="{28A0092B-C50C-407E-A947-70E740481C1C}">
                <a14:useLocalDpi xmlns:a14="http://schemas.microsoft.com/office/drawing/2010/main" val="0"/>
              </a:ext>
            </a:extLst>
          </a:blip>
          <a:stretch>
            <a:fillRect/>
          </a:stretch>
        </p:blipFill>
        <p:spPr>
          <a:xfrm>
            <a:off x="228600" y="1686757"/>
            <a:ext cx="4493341" cy="2071320"/>
          </a:xfrm>
        </p:spPr>
      </p:pic>
      <p:pic>
        <p:nvPicPr>
          <p:cNvPr id="12" name="Content Placeholder 11" descr="A picture containing text, receipt, screenshot&#10;&#10;Description automatically generated">
            <a:extLst>
              <a:ext uri="{FF2B5EF4-FFF2-40B4-BE49-F238E27FC236}">
                <a16:creationId xmlns:a16="http://schemas.microsoft.com/office/drawing/2014/main" id="{6CEDA5B0-EFAD-4BB9-992D-3F0126EE77CC}"/>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tretch>
            <a:fillRect/>
          </a:stretch>
        </p:blipFill>
        <p:spPr>
          <a:xfrm>
            <a:off x="5245576" y="1195864"/>
            <a:ext cx="3108960" cy="3185160"/>
          </a:xfrm>
          <a:prstGeom prst="rect">
            <a:avLst/>
          </a:prstGeom>
        </p:spPr>
      </p:pic>
      <p:sp>
        <p:nvSpPr>
          <p:cNvPr id="7" name="Text Placeholder 6">
            <a:extLst>
              <a:ext uri="{FF2B5EF4-FFF2-40B4-BE49-F238E27FC236}">
                <a16:creationId xmlns:a16="http://schemas.microsoft.com/office/drawing/2014/main" id="{C1AFE43F-F24A-42BB-B507-74F69EAFB7CA}"/>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1274A7C0-A04B-4676-9F6B-7497FCFDBBB9}"/>
              </a:ext>
            </a:extLst>
          </p:cNvPr>
          <p:cNvSpPr>
            <a:spLocks noGrp="1"/>
          </p:cNvSpPr>
          <p:nvPr>
            <p:ph type="body" sz="half" idx="19"/>
          </p:nvPr>
        </p:nvSpPr>
        <p:spPr/>
        <p:txBody>
          <a:bodyPr/>
          <a:lstStyle/>
          <a:p>
            <a:endParaRPr lang="en-US"/>
          </a:p>
        </p:txBody>
      </p:sp>
      <p:sp>
        <p:nvSpPr>
          <p:cNvPr id="2" name="Title 1">
            <a:extLst>
              <a:ext uri="{FF2B5EF4-FFF2-40B4-BE49-F238E27FC236}">
                <a16:creationId xmlns:a16="http://schemas.microsoft.com/office/drawing/2014/main" id="{B36D101D-8C97-4412-A809-6BF4E4EF3123}"/>
              </a:ext>
            </a:extLst>
          </p:cNvPr>
          <p:cNvSpPr>
            <a:spLocks noGrp="1"/>
          </p:cNvSpPr>
          <p:nvPr>
            <p:ph type="title"/>
          </p:nvPr>
        </p:nvSpPr>
        <p:spPr/>
        <p:txBody>
          <a:bodyPr/>
          <a:lstStyle/>
          <a:p>
            <a:r>
              <a:rPr lang="en-US" dirty="0"/>
              <a:t>Booster Beam Parameters</a:t>
            </a:r>
          </a:p>
        </p:txBody>
      </p:sp>
    </p:spTree>
    <p:extLst>
      <p:ext uri="{BB962C8B-B14F-4D97-AF65-F5344CB8AC3E}">
        <p14:creationId xmlns:p14="http://schemas.microsoft.com/office/powerpoint/2010/main" val="385410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B45F621-8164-4CC7-BAD7-1A99842B4C32}"/>
              </a:ext>
            </a:extLst>
          </p:cNvPr>
          <p:cNvSpPr>
            <a:spLocks noGrp="1"/>
          </p:cNvSpPr>
          <p:nvPr>
            <p:ph type="title"/>
          </p:nvPr>
        </p:nvSpPr>
        <p:spPr/>
        <p:txBody>
          <a:bodyPr/>
          <a:lstStyle/>
          <a:p>
            <a:r>
              <a:rPr lang="en-US" sz="2400" dirty="0"/>
              <a:t>Booster Operations</a:t>
            </a:r>
          </a:p>
        </p:txBody>
      </p:sp>
      <p:sp>
        <p:nvSpPr>
          <p:cNvPr id="13" name="Content Placeholder 12">
            <a:extLst>
              <a:ext uri="{FF2B5EF4-FFF2-40B4-BE49-F238E27FC236}">
                <a16:creationId xmlns:a16="http://schemas.microsoft.com/office/drawing/2014/main" id="{25EA988E-3779-45ED-9F9C-DE058A45C748}"/>
              </a:ext>
            </a:extLst>
          </p:cNvPr>
          <p:cNvSpPr>
            <a:spLocks noGrp="1"/>
          </p:cNvSpPr>
          <p:nvPr>
            <p:ph sz="half" idx="1"/>
          </p:nvPr>
        </p:nvSpPr>
        <p:spPr/>
        <p:txBody>
          <a:bodyPr>
            <a:normAutofit/>
          </a:bodyPr>
          <a:lstStyle/>
          <a:p>
            <a:r>
              <a:rPr lang="en-US" sz="1200" dirty="0"/>
              <a:t>In the current mode of Booster operation, PIP, the 400 MeV </a:t>
            </a:r>
            <a:r>
              <a:rPr lang="en-US" sz="1200" dirty="0" err="1"/>
              <a:t>Linac</a:t>
            </a:r>
            <a:r>
              <a:rPr lang="en-US" sz="1200" dirty="0"/>
              <a:t> beam with synchronized notches is injected up to about 17 turns with almost no RF voltage turned on. The beam is then adiabatically captured in about 250 us. By the end of the capture of this multi-turn beam, a notch of about 3 Booster RF buckets is created. Booster is then left with an almost equally populated 81 bunches. Figure 1(a) depicts the measured bunch pattern for seven bunches at the end of capture for 5.7e12 protons. </a:t>
            </a:r>
          </a:p>
          <a:p>
            <a:endParaRPr lang="en-US" sz="1200" dirty="0"/>
          </a:p>
        </p:txBody>
      </p:sp>
      <p:sp>
        <p:nvSpPr>
          <p:cNvPr id="15" name="Content Placeholder 14">
            <a:extLst>
              <a:ext uri="{FF2B5EF4-FFF2-40B4-BE49-F238E27FC236}">
                <a16:creationId xmlns:a16="http://schemas.microsoft.com/office/drawing/2014/main" id="{63C987F8-807D-4841-BE25-AB1F16A4CB1D}"/>
              </a:ext>
            </a:extLst>
          </p:cNvPr>
          <p:cNvSpPr>
            <a:spLocks noGrp="1"/>
          </p:cNvSpPr>
          <p:nvPr>
            <p:ph sz="half" idx="2"/>
          </p:nvPr>
        </p:nvSpPr>
        <p:spPr/>
        <p:txBody>
          <a:bodyPr>
            <a:normAutofit/>
          </a:bodyPr>
          <a:lstStyle/>
          <a:p>
            <a:r>
              <a:rPr lang="en-US" sz="1050" dirty="0"/>
              <a:t>During the PIPII era, the injected beam will not be adiabatic capture. Instead, the beam will be injected either on-energy or off-energy inside pre-opened Booster RF buckets with a peak voltage of ~0.2 MV and 81 consecutive bunches. Three buckets are left unfilled to form a notch. Each bunch profile will have a local minimum at the center of the bunch in its distribution. Its purpose is to minimize the longitudinal space charge effects at injection. Therefore, the expected bunch structure will be quite different from PIP operations. Figure 1(b) shows the predicted bunch pattern at the end of injection during the PIPII era.</a:t>
            </a:r>
          </a:p>
          <a:p>
            <a:endParaRPr lang="en-US" sz="1050" dirty="0"/>
          </a:p>
        </p:txBody>
      </p:sp>
      <p:pic>
        <p:nvPicPr>
          <p:cNvPr id="16" name="Content Placeholder 7" descr="A picture containing graphical user interface&#10;&#10;Description automatically generated">
            <a:extLst>
              <a:ext uri="{FF2B5EF4-FFF2-40B4-BE49-F238E27FC236}">
                <a16:creationId xmlns:a16="http://schemas.microsoft.com/office/drawing/2014/main" id="{52A99CAE-E8A0-4A69-B250-7EE7150F4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600" y="4039208"/>
            <a:ext cx="5334817" cy="2104140"/>
          </a:xfrm>
          <a:prstGeom prst="rect">
            <a:avLst/>
          </a:prstGeom>
        </p:spPr>
      </p:pic>
    </p:spTree>
    <p:extLst>
      <p:ext uri="{BB962C8B-B14F-4D97-AF65-F5344CB8AC3E}">
        <p14:creationId xmlns:p14="http://schemas.microsoft.com/office/powerpoint/2010/main" val="105131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8087C0B5-8C39-4DA4-B102-784115641854}"/>
              </a:ext>
            </a:extLst>
          </p:cNvPr>
          <p:cNvGraphicFramePr>
            <a:graphicFrameLocks noGrp="1"/>
          </p:cNvGraphicFramePr>
          <p:nvPr>
            <p:ph idx="1"/>
            <p:extLst>
              <p:ext uri="{D42A27DB-BD31-4B8C-83A1-F6EECF244321}">
                <p14:modId xmlns:p14="http://schemas.microsoft.com/office/powerpoint/2010/main" val="4241330232"/>
              </p:ext>
            </p:extLst>
          </p:nvPr>
        </p:nvGraphicFramePr>
        <p:xfrm>
          <a:off x="228600" y="971550"/>
          <a:ext cx="8672514" cy="3299460"/>
        </p:xfrm>
        <a:graphic>
          <a:graphicData uri="http://schemas.openxmlformats.org/drawingml/2006/table">
            <a:tbl>
              <a:tblPr firstRow="1" bandRow="1">
                <a:tableStyleId>{5C22544A-7EE6-4342-B048-85BDC9FD1C3A}</a:tableStyleId>
              </a:tblPr>
              <a:tblGrid>
                <a:gridCol w="2628599">
                  <a:extLst>
                    <a:ext uri="{9D8B030D-6E8A-4147-A177-3AD203B41FA5}">
                      <a16:colId xmlns:a16="http://schemas.microsoft.com/office/drawing/2014/main" val="2914918375"/>
                    </a:ext>
                  </a:extLst>
                </a:gridCol>
                <a:gridCol w="495118">
                  <a:extLst>
                    <a:ext uri="{9D8B030D-6E8A-4147-A177-3AD203B41FA5}">
                      <a16:colId xmlns:a16="http://schemas.microsoft.com/office/drawing/2014/main" val="1718161103"/>
                    </a:ext>
                  </a:extLst>
                </a:gridCol>
                <a:gridCol w="502893">
                  <a:extLst>
                    <a:ext uri="{9D8B030D-6E8A-4147-A177-3AD203B41FA5}">
                      <a16:colId xmlns:a16="http://schemas.microsoft.com/office/drawing/2014/main" val="2524477786"/>
                    </a:ext>
                  </a:extLst>
                </a:gridCol>
                <a:gridCol w="548734">
                  <a:extLst>
                    <a:ext uri="{9D8B030D-6E8A-4147-A177-3AD203B41FA5}">
                      <a16:colId xmlns:a16="http://schemas.microsoft.com/office/drawing/2014/main" val="946560871"/>
                    </a:ext>
                  </a:extLst>
                </a:gridCol>
                <a:gridCol w="467127">
                  <a:extLst>
                    <a:ext uri="{9D8B030D-6E8A-4147-A177-3AD203B41FA5}">
                      <a16:colId xmlns:a16="http://schemas.microsoft.com/office/drawing/2014/main" val="1374295512"/>
                    </a:ext>
                  </a:extLst>
                </a:gridCol>
                <a:gridCol w="511662">
                  <a:extLst>
                    <a:ext uri="{9D8B030D-6E8A-4147-A177-3AD203B41FA5}">
                      <a16:colId xmlns:a16="http://schemas.microsoft.com/office/drawing/2014/main" val="427696832"/>
                    </a:ext>
                  </a:extLst>
                </a:gridCol>
                <a:gridCol w="488897">
                  <a:extLst>
                    <a:ext uri="{9D8B030D-6E8A-4147-A177-3AD203B41FA5}">
                      <a16:colId xmlns:a16="http://schemas.microsoft.com/office/drawing/2014/main" val="3235398721"/>
                    </a:ext>
                  </a:extLst>
                </a:gridCol>
                <a:gridCol w="450022">
                  <a:extLst>
                    <a:ext uri="{9D8B030D-6E8A-4147-A177-3AD203B41FA5}">
                      <a16:colId xmlns:a16="http://schemas.microsoft.com/office/drawing/2014/main" val="3517378723"/>
                    </a:ext>
                  </a:extLst>
                </a:gridCol>
                <a:gridCol w="475088">
                  <a:extLst>
                    <a:ext uri="{9D8B030D-6E8A-4147-A177-3AD203B41FA5}">
                      <a16:colId xmlns:a16="http://schemas.microsoft.com/office/drawing/2014/main" val="3093365845"/>
                    </a:ext>
                  </a:extLst>
                </a:gridCol>
                <a:gridCol w="523108">
                  <a:extLst>
                    <a:ext uri="{9D8B030D-6E8A-4147-A177-3AD203B41FA5}">
                      <a16:colId xmlns:a16="http://schemas.microsoft.com/office/drawing/2014/main" val="2692135432"/>
                    </a:ext>
                  </a:extLst>
                </a:gridCol>
                <a:gridCol w="479567">
                  <a:extLst>
                    <a:ext uri="{9D8B030D-6E8A-4147-A177-3AD203B41FA5}">
                      <a16:colId xmlns:a16="http://schemas.microsoft.com/office/drawing/2014/main" val="3051550508"/>
                    </a:ext>
                  </a:extLst>
                </a:gridCol>
                <a:gridCol w="542826">
                  <a:extLst>
                    <a:ext uri="{9D8B030D-6E8A-4147-A177-3AD203B41FA5}">
                      <a16:colId xmlns:a16="http://schemas.microsoft.com/office/drawing/2014/main" val="322458213"/>
                    </a:ext>
                  </a:extLst>
                </a:gridCol>
                <a:gridCol w="558873">
                  <a:extLst>
                    <a:ext uri="{9D8B030D-6E8A-4147-A177-3AD203B41FA5}">
                      <a16:colId xmlns:a16="http://schemas.microsoft.com/office/drawing/2014/main" val="49016253"/>
                    </a:ext>
                  </a:extLst>
                </a:gridCol>
              </a:tblGrid>
              <a:tr h="278130">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July</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Aug</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Sept</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Oct</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Nov</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Dec</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Jan</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Feb</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Mar</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Apr</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May</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June</a:t>
                      </a:r>
                    </a:p>
                  </a:txBody>
                  <a:tcPr marL="56560" marR="56560" marT="0" marB="0"/>
                </a:tc>
                <a:extLst>
                  <a:ext uri="{0D108BD9-81ED-4DB2-BD59-A6C34878D82A}">
                    <a16:rowId xmlns:a16="http://schemas.microsoft.com/office/drawing/2014/main" val="2655266448"/>
                  </a:ext>
                </a:extLst>
              </a:tr>
              <a:tr h="54864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FW/SW Development </a:t>
                      </a:r>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(Complete data path from NPCT -&gt; electronics-&gt;server-&gt; ACNET)</a:t>
                      </a:r>
                      <a:endParaRPr lang="en-US" sz="1200" dirty="0">
                        <a:effectLst/>
                        <a:latin typeface="Calibri" panose="020F0502020204030204" pitchFamily="34" charset="0"/>
                        <a:ea typeface="Calibri" panose="020F0502020204030204" pitchFamily="34" charset="0"/>
                      </a:endParaRP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extLst>
                  <a:ext uri="{0D108BD9-81ED-4DB2-BD59-A6C34878D82A}">
                    <a16:rowId xmlns:a16="http://schemas.microsoft.com/office/drawing/2014/main" val="3282772855"/>
                  </a:ext>
                </a:extLst>
              </a:tr>
              <a:tr h="27813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Enter REQ for Rev3</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extLst>
                  <a:ext uri="{0D108BD9-81ED-4DB2-BD59-A6C34878D82A}">
                    <a16:rowId xmlns:a16="http://schemas.microsoft.com/office/drawing/2014/main" val="3613170310"/>
                  </a:ext>
                </a:extLst>
              </a:tr>
              <a:tr h="54864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Assembly Rev3 </a:t>
                      </a:r>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(May slide due to supply chain issues)</a:t>
                      </a:r>
                      <a:endParaRPr lang="en-US" sz="1200" dirty="0">
                        <a:effectLst/>
                        <a:latin typeface="Calibri" panose="020F0502020204030204" pitchFamily="34" charset="0"/>
                        <a:ea typeface="Calibri" panose="020F0502020204030204" pitchFamily="34" charset="0"/>
                      </a:endParaRP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pattFill prst="pct25">
                      <a:fgClr>
                        <a:schemeClr val="tx2"/>
                      </a:fgClr>
                      <a:bgClr>
                        <a:schemeClr val="bg1"/>
                      </a:bgClr>
                    </a:patt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pattFill prst="pct25">
                      <a:fgClr>
                        <a:schemeClr val="tx2"/>
                      </a:fgClr>
                      <a:bgClr>
                        <a:schemeClr val="bg1"/>
                      </a:bgClr>
                    </a:patt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extLst>
                  <a:ext uri="{0D108BD9-81ED-4DB2-BD59-A6C34878D82A}">
                    <a16:rowId xmlns:a16="http://schemas.microsoft.com/office/drawing/2014/main" val="2799873983"/>
                  </a:ext>
                </a:extLst>
              </a:tr>
              <a:tr h="54864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Install Rev3 </a:t>
                      </a:r>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(May slide due to supply chain issues)</a:t>
                      </a:r>
                      <a:endParaRPr lang="en-US" sz="1200" dirty="0">
                        <a:effectLst/>
                        <a:latin typeface="Calibri" panose="020F0502020204030204" pitchFamily="34" charset="0"/>
                        <a:ea typeface="Calibri" panose="020F0502020204030204" pitchFamily="34" charset="0"/>
                      </a:endParaRP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rgbClr val="0F2D62"/>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pattFill prst="pct25">
                      <a:fgClr>
                        <a:srgbClr val="0F2D62"/>
                      </a:fgClr>
                      <a:bgClr>
                        <a:schemeClr val="bg1"/>
                      </a:bgClr>
                    </a:patt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pattFill prst="pct25">
                      <a:fgClr>
                        <a:srgbClr val="0F2D62"/>
                      </a:fgClr>
                      <a:bgClr>
                        <a:schemeClr val="bg1"/>
                      </a:bgClr>
                    </a:patt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pattFill prst="pct25">
                      <a:fgClr>
                        <a:srgbClr val="0F2D62"/>
                      </a:fgClr>
                      <a:bgClr>
                        <a:schemeClr val="bg1"/>
                      </a:bgClr>
                    </a:patt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pattFill prst="pct25">
                      <a:fgClr>
                        <a:srgbClr val="0F2D62"/>
                      </a:fgClr>
                      <a:bgClr>
                        <a:schemeClr val="bg1"/>
                      </a:bgClr>
                    </a:patt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extLst>
                  <a:ext uri="{0D108BD9-81ED-4DB2-BD59-A6C34878D82A}">
                    <a16:rowId xmlns:a16="http://schemas.microsoft.com/office/drawing/2014/main" val="2168483787"/>
                  </a:ext>
                </a:extLst>
              </a:tr>
              <a:tr h="73152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Initial Commissioning</a:t>
                      </a:r>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(Combination of beam and no-beam studies to compare with B:CHG0)</a:t>
                      </a:r>
                      <a:endParaRPr lang="en-US" sz="1200" dirty="0">
                        <a:effectLst/>
                        <a:latin typeface="Calibri" panose="020F0502020204030204" pitchFamily="34" charset="0"/>
                        <a:ea typeface="Calibri" panose="020F0502020204030204" pitchFamily="34" charset="0"/>
                      </a:endParaRP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extLst>
                  <a:ext uri="{0D108BD9-81ED-4DB2-BD59-A6C34878D82A}">
                    <a16:rowId xmlns:a16="http://schemas.microsoft.com/office/drawing/2014/main" val="2699523718"/>
                  </a:ext>
                </a:extLst>
              </a:tr>
              <a:tr h="365760">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Switch to Operations</a:t>
                      </a:r>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(Beam Studies on $10/$17)</a:t>
                      </a:r>
                      <a:endParaRPr lang="en-US" sz="1200" dirty="0">
                        <a:effectLst/>
                        <a:latin typeface="Calibri" panose="020F0502020204030204" pitchFamily="34" charset="0"/>
                        <a:ea typeface="Calibri" panose="020F0502020204030204" pitchFamily="34" charset="0"/>
                      </a:endParaRP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rPr>
                        <a:t> </a:t>
                      </a:r>
                    </a:p>
                  </a:txBody>
                  <a:tcPr marL="56560" marR="56560"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txBody>
                  <a:tcPr marL="56560" marR="56560" marT="0" marB="0">
                    <a:solidFill>
                      <a:schemeClr val="tx1"/>
                    </a:solidFill>
                  </a:tcPr>
                </a:tc>
                <a:extLst>
                  <a:ext uri="{0D108BD9-81ED-4DB2-BD59-A6C34878D82A}">
                    <a16:rowId xmlns:a16="http://schemas.microsoft.com/office/drawing/2014/main" val="2050987560"/>
                  </a:ext>
                </a:extLst>
              </a:tr>
            </a:tbl>
          </a:graphicData>
        </a:graphic>
      </p:graphicFrame>
      <p:sp>
        <p:nvSpPr>
          <p:cNvPr id="2" name="Title 1">
            <a:extLst>
              <a:ext uri="{FF2B5EF4-FFF2-40B4-BE49-F238E27FC236}">
                <a16:creationId xmlns:a16="http://schemas.microsoft.com/office/drawing/2014/main" id="{2F3B6257-E7AB-44FD-8954-699DB6992750}"/>
              </a:ext>
            </a:extLst>
          </p:cNvPr>
          <p:cNvSpPr>
            <a:spLocks noGrp="1"/>
          </p:cNvSpPr>
          <p:nvPr>
            <p:ph type="title"/>
          </p:nvPr>
        </p:nvSpPr>
        <p:spPr/>
        <p:txBody>
          <a:bodyPr/>
          <a:lstStyle/>
          <a:p>
            <a:r>
              <a:rPr lang="en-US" dirty="0"/>
              <a:t>General Project Timeline</a:t>
            </a:r>
          </a:p>
        </p:txBody>
      </p:sp>
      <p:sp>
        <p:nvSpPr>
          <p:cNvPr id="3" name="Callout: Line with Accent Bar 2">
            <a:extLst>
              <a:ext uri="{FF2B5EF4-FFF2-40B4-BE49-F238E27FC236}">
                <a16:creationId xmlns:a16="http://schemas.microsoft.com/office/drawing/2014/main" id="{008E0868-538B-4C9C-A9DF-756E4025EEA1}"/>
              </a:ext>
            </a:extLst>
          </p:cNvPr>
          <p:cNvSpPr/>
          <p:nvPr/>
        </p:nvSpPr>
        <p:spPr>
          <a:xfrm>
            <a:off x="6672541" y="1914525"/>
            <a:ext cx="1682029" cy="885825"/>
          </a:xfrm>
          <a:prstGeom prst="accentCallout1">
            <a:avLst>
              <a:gd name="adj1" fmla="val 40731"/>
              <a:gd name="adj2" fmla="val -6012"/>
              <a:gd name="adj3" fmla="val 42350"/>
              <a:gd name="adj4" fmla="val -123487"/>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mj-lt"/>
              <a:buAutoNum type="arabicPeriod"/>
            </a:pPr>
            <a:r>
              <a:rPr lang="en-US" sz="750" dirty="0">
                <a:solidFill>
                  <a:schemeClr val="accent6">
                    <a:lumMod val="50000"/>
                  </a:schemeClr>
                </a:solidFill>
              </a:rPr>
              <a:t>Rev3 (Final) of the DCCT digitizing electronics (~$4k) </a:t>
            </a:r>
          </a:p>
          <a:p>
            <a:pPr marL="171450" indent="-171450">
              <a:buFont typeface="+mj-lt"/>
              <a:buAutoNum type="arabicPeriod"/>
            </a:pPr>
            <a:r>
              <a:rPr lang="en-US" sz="750" dirty="0">
                <a:solidFill>
                  <a:schemeClr val="accent6">
                    <a:lumMod val="50000"/>
                  </a:schemeClr>
                </a:solidFill>
              </a:rPr>
              <a:t>AWS </a:t>
            </a:r>
          </a:p>
          <a:p>
            <a:pPr marL="171450" indent="-171450">
              <a:buFont typeface="+mj-lt"/>
              <a:buAutoNum type="arabicPeriod"/>
            </a:pPr>
            <a:r>
              <a:rPr lang="en-US" sz="750" dirty="0">
                <a:solidFill>
                  <a:schemeClr val="accent6">
                    <a:lumMod val="50000"/>
                  </a:schemeClr>
                </a:solidFill>
              </a:rPr>
              <a:t>Miscellaneous connectors/cables/panels for installation into booster gallery (~$2K)</a:t>
            </a:r>
          </a:p>
        </p:txBody>
      </p:sp>
      <p:sp>
        <p:nvSpPr>
          <p:cNvPr id="5" name="Callout: Line with Accent Bar 4">
            <a:extLst>
              <a:ext uri="{FF2B5EF4-FFF2-40B4-BE49-F238E27FC236}">
                <a16:creationId xmlns:a16="http://schemas.microsoft.com/office/drawing/2014/main" id="{FC723DE4-9AE8-4C65-8E32-B64AE4AB2A7B}"/>
              </a:ext>
            </a:extLst>
          </p:cNvPr>
          <p:cNvSpPr/>
          <p:nvPr/>
        </p:nvSpPr>
        <p:spPr>
          <a:xfrm flipH="1">
            <a:off x="1526099" y="4487758"/>
            <a:ext cx="1618330" cy="821531"/>
          </a:xfrm>
          <a:prstGeom prst="accentCallout1">
            <a:avLst>
              <a:gd name="adj1" fmla="val 54797"/>
              <a:gd name="adj2" fmla="val -4962"/>
              <a:gd name="adj3" fmla="val -105281"/>
              <a:gd name="adj4" fmla="val -114241"/>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mj-lt"/>
              <a:buAutoNum type="arabicPeriod"/>
            </a:pPr>
            <a:r>
              <a:rPr lang="en-US" sz="750" dirty="0">
                <a:solidFill>
                  <a:schemeClr val="accent6">
                    <a:lumMod val="50000"/>
                  </a:schemeClr>
                </a:solidFill>
              </a:rPr>
              <a:t>Provide FTP and SNP for B:DCCT devices (4)</a:t>
            </a:r>
          </a:p>
          <a:p>
            <a:pPr marL="171450" indent="-171450">
              <a:buFont typeface="+mj-lt"/>
              <a:buAutoNum type="arabicPeriod"/>
            </a:pPr>
            <a:r>
              <a:rPr lang="en-US" sz="750" dirty="0">
                <a:solidFill>
                  <a:schemeClr val="accent6">
                    <a:lumMod val="50000"/>
                  </a:schemeClr>
                </a:solidFill>
              </a:rPr>
              <a:t>Present architecture / benchmark measurements / initial comparison to B:CHG0 / current issues to PIP2 L3&amp;4M and Booster Group </a:t>
            </a:r>
          </a:p>
        </p:txBody>
      </p:sp>
      <p:sp>
        <p:nvSpPr>
          <p:cNvPr id="6" name="Callout: Line with Accent Bar 5">
            <a:extLst>
              <a:ext uri="{FF2B5EF4-FFF2-40B4-BE49-F238E27FC236}">
                <a16:creationId xmlns:a16="http://schemas.microsoft.com/office/drawing/2014/main" id="{75479628-6CB1-4D04-B29C-0AC6AF4A49E9}"/>
              </a:ext>
            </a:extLst>
          </p:cNvPr>
          <p:cNvSpPr/>
          <p:nvPr/>
        </p:nvSpPr>
        <p:spPr>
          <a:xfrm flipH="1">
            <a:off x="4279036" y="4898524"/>
            <a:ext cx="2208803" cy="552157"/>
          </a:xfrm>
          <a:prstGeom prst="accentCallout1">
            <a:avLst>
              <a:gd name="adj1" fmla="val 54797"/>
              <a:gd name="adj2" fmla="val -4962"/>
              <a:gd name="adj3" fmla="val -131813"/>
              <a:gd name="adj4" fmla="val -40764"/>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mj-lt"/>
              <a:buAutoNum type="arabicPeriod"/>
            </a:pPr>
            <a:r>
              <a:rPr lang="en-US" sz="750" dirty="0">
                <a:solidFill>
                  <a:schemeClr val="accent6">
                    <a:lumMod val="50000"/>
                  </a:schemeClr>
                </a:solidFill>
              </a:rPr>
              <a:t>Start operational switch from B:CHG0 to B:DCCT, initially during dedicated study times</a:t>
            </a:r>
          </a:p>
          <a:p>
            <a:pPr marL="171450" indent="-171450">
              <a:buFont typeface="+mj-lt"/>
              <a:buAutoNum type="arabicPeriod"/>
            </a:pPr>
            <a:r>
              <a:rPr lang="en-US" sz="750" dirty="0">
                <a:solidFill>
                  <a:schemeClr val="accent6">
                    <a:lumMod val="50000"/>
                  </a:schemeClr>
                </a:solidFill>
              </a:rPr>
              <a:t>Start </a:t>
            </a:r>
            <a:r>
              <a:rPr lang="en-US" sz="750" dirty="0" err="1">
                <a:solidFill>
                  <a:schemeClr val="accent6">
                    <a:lumMod val="50000"/>
                  </a:schemeClr>
                </a:solidFill>
              </a:rPr>
              <a:t>teting</a:t>
            </a:r>
            <a:r>
              <a:rPr lang="en-US" sz="750" dirty="0">
                <a:solidFill>
                  <a:schemeClr val="accent6">
                    <a:lumMod val="50000"/>
                  </a:schemeClr>
                </a:solidFill>
              </a:rPr>
              <a:t> Console App</a:t>
            </a:r>
          </a:p>
        </p:txBody>
      </p:sp>
    </p:spTree>
    <p:extLst>
      <p:ext uri="{BB962C8B-B14F-4D97-AF65-F5344CB8AC3E}">
        <p14:creationId xmlns:p14="http://schemas.microsoft.com/office/powerpoint/2010/main" val="362197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C9938E-4602-4E9F-AB77-45B704FA685B}"/>
              </a:ext>
            </a:extLst>
          </p:cNvPr>
          <p:cNvSpPr>
            <a:spLocks noGrp="1"/>
          </p:cNvSpPr>
          <p:nvPr>
            <p:ph type="body" sz="half" idx="2"/>
          </p:nvPr>
        </p:nvSpPr>
        <p:spPr/>
        <p:txBody>
          <a:bodyPr/>
          <a:lstStyle/>
          <a:p>
            <a:pPr marL="285750" indent="-285750">
              <a:buFont typeface="Wingdings" panose="05000000000000000000" pitchFamily="2" charset="2"/>
              <a:buChar char="q"/>
            </a:pPr>
            <a:r>
              <a:rPr lang="en-US" dirty="0"/>
              <a:t>Internal Design Review in January 2021</a:t>
            </a:r>
          </a:p>
          <a:p>
            <a:pPr algn="ctr"/>
            <a:r>
              <a:rPr lang="en-US" sz="1400" b="0" dirty="0"/>
              <a:t>https://indico.fnal.gov/event/47392/</a:t>
            </a:r>
          </a:p>
          <a:p>
            <a:pPr marL="285750" indent="-285750">
              <a:buFont typeface="Wingdings" panose="05000000000000000000" pitchFamily="2" charset="2"/>
              <a:buChar char="q"/>
            </a:pPr>
            <a:r>
              <a:rPr lang="en-US" dirty="0"/>
              <a:t>Installed in Long10  during February 2022</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sv-SE" dirty="0"/>
              <a:t>NPCT is meant to provide an average beam current. </a:t>
            </a:r>
          </a:p>
          <a:p>
            <a:pPr marL="742950" lvl="1" indent="-285750">
              <a:buFont typeface="Arial" panose="020B0604020202020204" pitchFamily="34" charset="0"/>
              <a:buChar char="•"/>
            </a:pPr>
            <a:r>
              <a:rPr lang="sv-SE" sz="1600" dirty="0"/>
              <a:t>Operations does not need turn-by-turn</a:t>
            </a:r>
          </a:p>
          <a:p>
            <a:pPr marL="285750" indent="-285750">
              <a:buFont typeface="Arial" panose="020B0604020202020204" pitchFamily="34" charset="0"/>
              <a:buChar char="•"/>
            </a:pPr>
            <a:r>
              <a:rPr lang="sv-SE" dirty="0"/>
              <a:t>NPCT core material will be able to handle expected peak currents.</a:t>
            </a:r>
          </a:p>
          <a:p>
            <a:pPr marL="285750" indent="-285750">
              <a:buFont typeface="Arial" panose="020B0604020202020204" pitchFamily="34" charset="0"/>
              <a:buChar char="•"/>
            </a:pPr>
            <a:r>
              <a:rPr lang="sv-SE" dirty="0"/>
              <a:t>NPCT can achieve 0.1% resolution after ~25 turns into order to track 1-2% changes.</a:t>
            </a:r>
            <a:endParaRPr lang="en-US" dirty="0"/>
          </a:p>
          <a:p>
            <a:pPr marL="742950" lvl="1" indent="-285750">
              <a:buFont typeface="Wingdings" panose="05000000000000000000" pitchFamily="2" charset="2"/>
              <a:buChar char="§"/>
            </a:pPr>
            <a:r>
              <a:rPr lang="sv-SE" dirty="0"/>
              <a:t>At injection (2mA , 2.5e10 ), expect 2-3% error.</a:t>
            </a:r>
            <a:endParaRPr lang="en-US" dirty="0"/>
          </a:p>
        </p:txBody>
      </p:sp>
      <p:pic>
        <p:nvPicPr>
          <p:cNvPr id="8" name="Content Placeholder 7" descr="A picture containing indoor, engine, dirty&#10;&#10;Description automatically generated">
            <a:extLst>
              <a:ext uri="{FF2B5EF4-FFF2-40B4-BE49-F238E27FC236}">
                <a16:creationId xmlns:a16="http://schemas.microsoft.com/office/drawing/2014/main" id="{53D894B0-AB2B-40F5-B776-A9FB4D14D303}"/>
              </a:ext>
            </a:extLst>
          </p:cNvPr>
          <p:cNvPicPr>
            <a:picLocks noGrp="1" noChangeAspect="1"/>
          </p:cNvPicPr>
          <p:nvPr>
            <p:ph sz="half" idx="15"/>
          </p:nvPr>
        </p:nvPicPr>
        <p:blipFill>
          <a:blip r:embed="rId2"/>
          <a:stretch>
            <a:fillRect/>
          </a:stretch>
        </p:blipFill>
        <p:spPr>
          <a:xfrm>
            <a:off x="3543300" y="1465262"/>
            <a:ext cx="5346700" cy="4010025"/>
          </a:xfrm>
        </p:spPr>
      </p:pic>
      <p:sp>
        <p:nvSpPr>
          <p:cNvPr id="4" name="Title 3">
            <a:extLst>
              <a:ext uri="{FF2B5EF4-FFF2-40B4-BE49-F238E27FC236}">
                <a16:creationId xmlns:a16="http://schemas.microsoft.com/office/drawing/2014/main" id="{0C9220D3-7B22-498D-B470-1FA0229D5D04}"/>
              </a:ext>
            </a:extLst>
          </p:cNvPr>
          <p:cNvSpPr>
            <a:spLocks noGrp="1"/>
          </p:cNvSpPr>
          <p:nvPr>
            <p:ph type="title"/>
          </p:nvPr>
        </p:nvSpPr>
        <p:spPr/>
        <p:txBody>
          <a:bodyPr/>
          <a:lstStyle/>
          <a:p>
            <a:r>
              <a:rPr lang="en-US" dirty="0"/>
              <a:t>Bergoz NPCT</a:t>
            </a:r>
            <a:r>
              <a:rPr lang="da-DK" dirty="0"/>
              <a:t>-CF6"-96.0-120-UHV</a:t>
            </a:r>
            <a:r>
              <a:rPr lang="en-US" dirty="0"/>
              <a:t>-VHR</a:t>
            </a:r>
            <a:r>
              <a:rPr lang="da-DK" dirty="0"/>
              <a:t>-316LN</a:t>
            </a:r>
            <a:r>
              <a:rPr lang="pt-BR" dirty="0"/>
              <a:t>-H </a:t>
            </a:r>
            <a:endParaRPr lang="en-US" dirty="0"/>
          </a:p>
        </p:txBody>
      </p:sp>
    </p:spTree>
    <p:extLst>
      <p:ext uri="{BB962C8B-B14F-4D97-AF65-F5344CB8AC3E}">
        <p14:creationId xmlns:p14="http://schemas.microsoft.com/office/powerpoint/2010/main" val="100922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System Block Diagram</a:t>
            </a:r>
          </a:p>
        </p:txBody>
      </p:sp>
      <p:sp>
        <p:nvSpPr>
          <p:cNvPr id="3" name="Date Placeholder 2"/>
          <p:cNvSpPr>
            <a:spLocks noGrp="1"/>
          </p:cNvSpPr>
          <p:nvPr>
            <p:ph type="dt" sz="half" idx="2"/>
          </p:nvPr>
        </p:nvSpPr>
        <p:spPr/>
        <p:txBody>
          <a:bodyPr/>
          <a:lstStyle/>
          <a:p>
            <a:fld id="{FA96D49F-E75B-CA4C-9755-57CB093C34C1}" type="datetime1">
              <a:rPr lang="en-US" smtClean="0"/>
              <a:pPr/>
              <a:t>11/11/2022</a:t>
            </a:fld>
            <a:endParaRPr lang="en-US" dirty="0"/>
          </a:p>
        </p:txBody>
      </p:sp>
      <p:sp>
        <p:nvSpPr>
          <p:cNvPr id="4" name="Footer Placeholder 3"/>
          <p:cNvSpPr>
            <a:spLocks noGrp="1"/>
          </p:cNvSpPr>
          <p:nvPr>
            <p:ph type="ftr" sz="quarter" idx="3"/>
          </p:nvPr>
        </p:nvSpPr>
        <p:spPr/>
        <p:txBody>
          <a:bodyPr/>
          <a:lstStyle/>
          <a:p>
            <a:r>
              <a:rPr lang="en-US"/>
              <a:t>Presenter | Presentation Title or Meeting Title</a:t>
            </a:r>
            <a:endParaRPr lang="en-US" dirty="0"/>
          </a:p>
        </p:txBody>
      </p:sp>
      <p:sp>
        <p:nvSpPr>
          <p:cNvPr id="5" name="Slide Number Placeholder 4"/>
          <p:cNvSpPr>
            <a:spLocks noGrp="1"/>
          </p:cNvSpPr>
          <p:nvPr>
            <p:ph type="sldNum" sz="quarter" idx="4"/>
          </p:nvPr>
        </p:nvSpPr>
        <p:spPr/>
        <p:txBody>
          <a:bodyPr/>
          <a:lstStyle/>
          <a:p>
            <a:fld id="{148C009B-CB69-E04A-B9B3-34B26D69E9CF}" type="slidenum">
              <a:rPr lang="en-US" smtClean="0"/>
              <a:pPr/>
              <a:t>4</a:t>
            </a:fld>
            <a:endParaRPr lang="en-US" dirty="0"/>
          </a:p>
        </p:txBody>
      </p:sp>
      <p:grpSp>
        <p:nvGrpSpPr>
          <p:cNvPr id="14" name="Group 13">
            <a:extLst>
              <a:ext uri="{FF2B5EF4-FFF2-40B4-BE49-F238E27FC236}">
                <a16:creationId xmlns:a16="http://schemas.microsoft.com/office/drawing/2014/main" id="{DA7B4CC6-097E-405B-98A9-9DE0DEFF4057}"/>
              </a:ext>
            </a:extLst>
          </p:cNvPr>
          <p:cNvGrpSpPr/>
          <p:nvPr/>
        </p:nvGrpSpPr>
        <p:grpSpPr>
          <a:xfrm>
            <a:off x="186673" y="1342099"/>
            <a:ext cx="8770653" cy="3715440"/>
            <a:chOff x="606394" y="1858720"/>
            <a:chExt cx="11388382" cy="4371324"/>
          </a:xfrm>
        </p:grpSpPr>
        <p:grpSp>
          <p:nvGrpSpPr>
            <p:cNvPr id="15" name="Group 14">
              <a:extLst>
                <a:ext uri="{FF2B5EF4-FFF2-40B4-BE49-F238E27FC236}">
                  <a16:creationId xmlns:a16="http://schemas.microsoft.com/office/drawing/2014/main" id="{E049B65B-B0E1-4D64-A442-F1B8D6AF86BC}"/>
                </a:ext>
              </a:extLst>
            </p:cNvPr>
            <p:cNvGrpSpPr/>
            <p:nvPr/>
          </p:nvGrpSpPr>
          <p:grpSpPr>
            <a:xfrm>
              <a:off x="606394" y="1858720"/>
              <a:ext cx="11388382" cy="4371324"/>
              <a:chOff x="606394" y="1858720"/>
              <a:chExt cx="11388382" cy="4371324"/>
            </a:xfrm>
          </p:grpSpPr>
          <p:sp>
            <p:nvSpPr>
              <p:cNvPr id="17" name="Rectangle: Rounded Corners 16">
                <a:extLst>
                  <a:ext uri="{FF2B5EF4-FFF2-40B4-BE49-F238E27FC236}">
                    <a16:creationId xmlns:a16="http://schemas.microsoft.com/office/drawing/2014/main" id="{4E235F21-4591-4D14-8512-7E0F1BAB82FF}"/>
                  </a:ext>
                </a:extLst>
              </p:cNvPr>
              <p:cNvSpPr/>
              <p:nvPr/>
            </p:nvSpPr>
            <p:spPr>
              <a:xfrm>
                <a:off x="9034623" y="1858720"/>
                <a:ext cx="2441864" cy="4925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schemeClr val="tx1"/>
                    </a:solidFill>
                  </a:rPr>
                  <a:t>Booster LLRF Fanout</a:t>
                </a:r>
              </a:p>
            </p:txBody>
          </p:sp>
          <p:sp>
            <p:nvSpPr>
              <p:cNvPr id="18" name="Rectangle: Rounded Corners 17">
                <a:extLst>
                  <a:ext uri="{FF2B5EF4-FFF2-40B4-BE49-F238E27FC236}">
                    <a16:creationId xmlns:a16="http://schemas.microsoft.com/office/drawing/2014/main" id="{63E1B20C-9EA0-413C-98A6-9773C91466E0}"/>
                  </a:ext>
                </a:extLst>
              </p:cNvPr>
              <p:cNvSpPr/>
              <p:nvPr/>
            </p:nvSpPr>
            <p:spPr>
              <a:xfrm>
                <a:off x="3240488" y="3566077"/>
                <a:ext cx="2187287" cy="74080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schemeClr val="tx1"/>
                    </a:solidFill>
                  </a:rPr>
                  <a:t>MFTU-016</a:t>
                </a:r>
              </a:p>
            </p:txBody>
          </p:sp>
          <p:cxnSp>
            <p:nvCxnSpPr>
              <p:cNvPr id="19" name="Connector: Elbow 18">
                <a:extLst>
                  <a:ext uri="{FF2B5EF4-FFF2-40B4-BE49-F238E27FC236}">
                    <a16:creationId xmlns:a16="http://schemas.microsoft.com/office/drawing/2014/main" id="{517D79BF-2BDA-4E36-9679-71902A179FAA}"/>
                  </a:ext>
                </a:extLst>
              </p:cNvPr>
              <p:cNvCxnSpPr>
                <a:cxnSpLocks/>
                <a:stCxn id="17" idx="2"/>
                <a:endCxn id="33" idx="0"/>
              </p:cNvCxnSpPr>
              <p:nvPr/>
            </p:nvCxnSpPr>
            <p:spPr>
              <a:xfrm rot="5400000">
                <a:off x="7017556" y="316389"/>
                <a:ext cx="1203140" cy="5272858"/>
              </a:xfrm>
              <a:prstGeom prst="bentConnector3">
                <a:avLst>
                  <a:gd name="adj1" fmla="val 71111"/>
                </a:avLst>
              </a:prstGeom>
              <a:ln w="952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0" name="Rectangle: Rounded Corners 19">
                <a:extLst>
                  <a:ext uri="{FF2B5EF4-FFF2-40B4-BE49-F238E27FC236}">
                    <a16:creationId xmlns:a16="http://schemas.microsoft.com/office/drawing/2014/main" id="{80F7D9CB-1E75-4F7D-82F3-91E42497225E}"/>
                  </a:ext>
                </a:extLst>
              </p:cNvPr>
              <p:cNvSpPr/>
              <p:nvPr/>
            </p:nvSpPr>
            <p:spPr>
              <a:xfrm>
                <a:off x="3240488" y="4557632"/>
                <a:ext cx="2187287" cy="45720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schemeClr val="tx1"/>
                    </a:solidFill>
                  </a:rPr>
                  <a:t>NPCT Electronics</a:t>
                </a:r>
              </a:p>
            </p:txBody>
          </p:sp>
          <p:sp>
            <p:nvSpPr>
              <p:cNvPr id="21" name="Rectangle: Rounded Corners 20">
                <a:extLst>
                  <a:ext uri="{FF2B5EF4-FFF2-40B4-BE49-F238E27FC236}">
                    <a16:creationId xmlns:a16="http://schemas.microsoft.com/office/drawing/2014/main" id="{57212026-0DE8-4BCE-B274-992AB346EEBC}"/>
                  </a:ext>
                </a:extLst>
              </p:cNvPr>
              <p:cNvSpPr/>
              <p:nvPr/>
            </p:nvSpPr>
            <p:spPr>
              <a:xfrm>
                <a:off x="606395" y="4557631"/>
                <a:ext cx="1722291" cy="45720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schemeClr val="tx1"/>
                    </a:solidFill>
                  </a:rPr>
                  <a:t>NPCT Sensor</a:t>
                </a:r>
              </a:p>
            </p:txBody>
          </p:sp>
          <p:cxnSp>
            <p:nvCxnSpPr>
              <p:cNvPr id="22" name="Straight Arrow Connector 21">
                <a:extLst>
                  <a:ext uri="{FF2B5EF4-FFF2-40B4-BE49-F238E27FC236}">
                    <a16:creationId xmlns:a16="http://schemas.microsoft.com/office/drawing/2014/main" id="{14728C98-9BD5-46C9-9BD5-61DABC79A00F}"/>
                  </a:ext>
                </a:extLst>
              </p:cNvPr>
              <p:cNvCxnSpPr>
                <a:cxnSpLocks/>
                <a:stCxn id="21" idx="3"/>
                <a:endCxn id="20" idx="1"/>
              </p:cNvCxnSpPr>
              <p:nvPr/>
            </p:nvCxnSpPr>
            <p:spPr>
              <a:xfrm>
                <a:off x="2328686" y="4786232"/>
                <a:ext cx="91180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Rectangle: Rounded Corners 22">
                <a:extLst>
                  <a:ext uri="{FF2B5EF4-FFF2-40B4-BE49-F238E27FC236}">
                    <a16:creationId xmlns:a16="http://schemas.microsoft.com/office/drawing/2014/main" id="{F485BCC8-791C-4807-98BF-743E3617AFB8}"/>
                  </a:ext>
                </a:extLst>
              </p:cNvPr>
              <p:cNvSpPr/>
              <p:nvPr/>
            </p:nvSpPr>
            <p:spPr>
              <a:xfrm>
                <a:off x="6588965" y="4557631"/>
                <a:ext cx="3538792" cy="45720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r"/>
                <a:r>
                  <a:rPr lang="en-US" sz="1200" dirty="0">
                    <a:solidFill>
                      <a:schemeClr val="tx1"/>
                    </a:solidFill>
                  </a:rPr>
                  <a:t>PYNQ</a:t>
                </a:r>
              </a:p>
            </p:txBody>
          </p:sp>
          <p:cxnSp>
            <p:nvCxnSpPr>
              <p:cNvPr id="24" name="Connector: Elbow 23">
                <a:extLst>
                  <a:ext uri="{FF2B5EF4-FFF2-40B4-BE49-F238E27FC236}">
                    <a16:creationId xmlns:a16="http://schemas.microsoft.com/office/drawing/2014/main" id="{E569F6A7-3269-4EDF-A67C-74F607815996}"/>
                  </a:ext>
                </a:extLst>
              </p:cNvPr>
              <p:cNvCxnSpPr>
                <a:cxnSpLocks/>
                <a:stCxn id="18" idx="3"/>
                <a:endCxn id="52" idx="0"/>
              </p:cNvCxnSpPr>
              <p:nvPr/>
            </p:nvCxnSpPr>
            <p:spPr>
              <a:xfrm>
                <a:off x="5427775" y="3936481"/>
                <a:ext cx="1558209" cy="62009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Connector: Elbow 24">
                <a:extLst>
                  <a:ext uri="{FF2B5EF4-FFF2-40B4-BE49-F238E27FC236}">
                    <a16:creationId xmlns:a16="http://schemas.microsoft.com/office/drawing/2014/main" id="{DC9B297D-0A49-49F4-B556-5E3CF23F26D8}"/>
                  </a:ext>
                </a:extLst>
              </p:cNvPr>
              <p:cNvCxnSpPr>
                <a:cxnSpLocks/>
                <a:stCxn id="17" idx="3"/>
              </p:cNvCxnSpPr>
              <p:nvPr/>
            </p:nvCxnSpPr>
            <p:spPr>
              <a:xfrm flipH="1">
                <a:off x="10127757" y="2104984"/>
                <a:ext cx="1348730" cy="2661464"/>
              </a:xfrm>
              <a:prstGeom prst="bentConnector3">
                <a:avLst>
                  <a:gd name="adj1" fmla="val -16949"/>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Connector: Elbow 25">
                <a:extLst>
                  <a:ext uri="{FF2B5EF4-FFF2-40B4-BE49-F238E27FC236}">
                    <a16:creationId xmlns:a16="http://schemas.microsoft.com/office/drawing/2014/main" id="{DBA2A520-CFDC-4547-B496-44612D45B4C7}"/>
                  </a:ext>
                </a:extLst>
              </p:cNvPr>
              <p:cNvCxnSpPr>
                <a:cxnSpLocks/>
                <a:stCxn id="27" idx="3"/>
                <a:endCxn id="30" idx="0"/>
              </p:cNvCxnSpPr>
              <p:nvPr/>
            </p:nvCxnSpPr>
            <p:spPr>
              <a:xfrm>
                <a:off x="2328685" y="3319813"/>
                <a:ext cx="1327440" cy="240813"/>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Rectangle: Rounded Corners 26">
                <a:extLst>
                  <a:ext uri="{FF2B5EF4-FFF2-40B4-BE49-F238E27FC236}">
                    <a16:creationId xmlns:a16="http://schemas.microsoft.com/office/drawing/2014/main" id="{6D7F3CFA-570E-4E76-8F50-DF981062F1EA}"/>
                  </a:ext>
                </a:extLst>
              </p:cNvPr>
              <p:cNvSpPr/>
              <p:nvPr/>
            </p:nvSpPr>
            <p:spPr>
              <a:xfrm>
                <a:off x="606394" y="3073549"/>
                <a:ext cx="1722291" cy="492528"/>
              </a:xfrm>
              <a:prstGeom prst="roundRect">
                <a:avLst>
                  <a:gd name="adj"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schemeClr val="tx1"/>
                    </a:solidFill>
                  </a:rPr>
                  <a:t>TCLK</a:t>
                </a:r>
              </a:p>
            </p:txBody>
          </p:sp>
          <p:sp>
            <p:nvSpPr>
              <p:cNvPr id="28" name="Rectangle: Rounded Corners 27">
                <a:extLst>
                  <a:ext uri="{FF2B5EF4-FFF2-40B4-BE49-F238E27FC236}">
                    <a16:creationId xmlns:a16="http://schemas.microsoft.com/office/drawing/2014/main" id="{DFF2F885-2777-4B8D-82F4-1000E0E31985}"/>
                  </a:ext>
                </a:extLst>
              </p:cNvPr>
              <p:cNvSpPr/>
              <p:nvPr/>
            </p:nvSpPr>
            <p:spPr>
              <a:xfrm>
                <a:off x="6297283" y="1879570"/>
                <a:ext cx="2441864" cy="492528"/>
              </a:xfrm>
              <a:prstGeom prst="roundRect">
                <a:avLst/>
              </a:prstGeom>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i="1" dirty="0">
                    <a:solidFill>
                      <a:schemeClr val="tx1"/>
                    </a:solidFill>
                  </a:rPr>
                  <a:t>Extraction Sync (BES)</a:t>
                </a:r>
              </a:p>
            </p:txBody>
          </p:sp>
          <p:sp>
            <p:nvSpPr>
              <p:cNvPr id="29" name="Rectangle: Rounded Corners 28">
                <a:extLst>
                  <a:ext uri="{FF2B5EF4-FFF2-40B4-BE49-F238E27FC236}">
                    <a16:creationId xmlns:a16="http://schemas.microsoft.com/office/drawing/2014/main" id="{E9E4F636-6FE5-4111-99DF-D420C97AD4D8}"/>
                  </a:ext>
                </a:extLst>
              </p:cNvPr>
              <p:cNvSpPr/>
              <p:nvPr/>
            </p:nvSpPr>
            <p:spPr>
              <a:xfrm>
                <a:off x="9034535" y="3302593"/>
                <a:ext cx="2441864" cy="370511"/>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i="1" dirty="0">
                    <a:solidFill>
                      <a:schemeClr val="tx1"/>
                    </a:solidFill>
                  </a:rPr>
                  <a:t>Turn Marker</a:t>
                </a:r>
              </a:p>
            </p:txBody>
          </p:sp>
          <p:sp>
            <p:nvSpPr>
              <p:cNvPr id="30" name="Oval 29">
                <a:extLst>
                  <a:ext uri="{FF2B5EF4-FFF2-40B4-BE49-F238E27FC236}">
                    <a16:creationId xmlns:a16="http://schemas.microsoft.com/office/drawing/2014/main" id="{735FD42A-16CF-4666-AF44-4FB853BFB882}"/>
                  </a:ext>
                </a:extLst>
              </p:cNvPr>
              <p:cNvSpPr/>
              <p:nvPr/>
            </p:nvSpPr>
            <p:spPr>
              <a:xfrm>
                <a:off x="3536630" y="3560626"/>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1" name="Oval 30">
                <a:extLst>
                  <a:ext uri="{FF2B5EF4-FFF2-40B4-BE49-F238E27FC236}">
                    <a16:creationId xmlns:a16="http://schemas.microsoft.com/office/drawing/2014/main" id="{C30E3AA7-F11D-4EC2-B623-9C8F1FB7B086}"/>
                  </a:ext>
                </a:extLst>
              </p:cNvPr>
              <p:cNvSpPr/>
              <p:nvPr/>
            </p:nvSpPr>
            <p:spPr>
              <a:xfrm>
                <a:off x="3985172" y="3554388"/>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2" name="Oval 31">
                <a:extLst>
                  <a:ext uri="{FF2B5EF4-FFF2-40B4-BE49-F238E27FC236}">
                    <a16:creationId xmlns:a16="http://schemas.microsoft.com/office/drawing/2014/main" id="{9EE55E74-A936-4C86-B50C-56649BE777CB}"/>
                  </a:ext>
                </a:extLst>
              </p:cNvPr>
              <p:cNvSpPr/>
              <p:nvPr/>
            </p:nvSpPr>
            <p:spPr>
              <a:xfrm>
                <a:off x="4436310" y="3566077"/>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3" name="Oval 32">
                <a:extLst>
                  <a:ext uri="{FF2B5EF4-FFF2-40B4-BE49-F238E27FC236}">
                    <a16:creationId xmlns:a16="http://schemas.microsoft.com/office/drawing/2014/main" id="{6072019E-24F1-4A80-81C4-2BA37EA8A7C1}"/>
                  </a:ext>
                </a:extLst>
              </p:cNvPr>
              <p:cNvSpPr/>
              <p:nvPr/>
            </p:nvSpPr>
            <p:spPr>
              <a:xfrm>
                <a:off x="4863202" y="3554388"/>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34" name="Connector: Elbow 33">
                <a:extLst>
                  <a:ext uri="{FF2B5EF4-FFF2-40B4-BE49-F238E27FC236}">
                    <a16:creationId xmlns:a16="http://schemas.microsoft.com/office/drawing/2014/main" id="{F32F732F-35EC-4450-B182-C823B4322CAC}"/>
                  </a:ext>
                </a:extLst>
              </p:cNvPr>
              <p:cNvCxnSpPr>
                <a:cxnSpLocks/>
                <a:stCxn id="28" idx="2"/>
                <a:endCxn id="32" idx="0"/>
              </p:cNvCxnSpPr>
              <p:nvPr/>
            </p:nvCxnSpPr>
            <p:spPr>
              <a:xfrm rot="5400000">
                <a:off x="5440021" y="1487882"/>
                <a:ext cx="1193979" cy="2962410"/>
              </a:xfrm>
              <a:prstGeom prst="bentConnector3">
                <a:avLst>
                  <a:gd name="adj1" fmla="val 50000"/>
                </a:avLst>
              </a:prstGeom>
              <a:ln w="952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F497D083-A75A-4D64-BAC0-E4389F3EE8E0}"/>
                  </a:ext>
                </a:extLst>
              </p:cNvPr>
              <p:cNvCxnSpPr>
                <a:cxnSpLocks/>
                <a:stCxn id="20" idx="3"/>
                <a:endCxn id="23" idx="1"/>
              </p:cNvCxnSpPr>
              <p:nvPr/>
            </p:nvCxnSpPr>
            <p:spPr>
              <a:xfrm flipV="1">
                <a:off x="5427775" y="4786232"/>
                <a:ext cx="1161190"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ectangle: Rounded Corners 35">
                <a:extLst>
                  <a:ext uri="{FF2B5EF4-FFF2-40B4-BE49-F238E27FC236}">
                    <a16:creationId xmlns:a16="http://schemas.microsoft.com/office/drawing/2014/main" id="{2921B707-BA5B-4657-B787-8309C60C2AA3}"/>
                  </a:ext>
                </a:extLst>
              </p:cNvPr>
              <p:cNvSpPr/>
              <p:nvPr/>
            </p:nvSpPr>
            <p:spPr>
              <a:xfrm>
                <a:off x="6536753" y="5505800"/>
                <a:ext cx="1826714" cy="7242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schemeClr val="tx1"/>
                    </a:solidFill>
                  </a:rPr>
                  <a:t>Instrumentation Server</a:t>
                </a:r>
              </a:p>
            </p:txBody>
          </p:sp>
          <p:cxnSp>
            <p:nvCxnSpPr>
              <p:cNvPr id="37" name="Straight Arrow Connector 36">
                <a:extLst>
                  <a:ext uri="{FF2B5EF4-FFF2-40B4-BE49-F238E27FC236}">
                    <a16:creationId xmlns:a16="http://schemas.microsoft.com/office/drawing/2014/main" id="{2E2D83C3-E523-4057-97F7-E3E6F650E595}"/>
                  </a:ext>
                </a:extLst>
              </p:cNvPr>
              <p:cNvCxnSpPr>
                <a:cxnSpLocks/>
                <a:endCxn id="36" idx="0"/>
              </p:cNvCxnSpPr>
              <p:nvPr/>
            </p:nvCxnSpPr>
            <p:spPr>
              <a:xfrm>
                <a:off x="7450110" y="5063959"/>
                <a:ext cx="0" cy="4418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Rectangle: Rounded Corners 37">
                <a:extLst>
                  <a:ext uri="{FF2B5EF4-FFF2-40B4-BE49-F238E27FC236}">
                    <a16:creationId xmlns:a16="http://schemas.microsoft.com/office/drawing/2014/main" id="{8B1174BC-F72D-495B-96E9-DC81833ADF11}"/>
                  </a:ext>
                </a:extLst>
              </p:cNvPr>
              <p:cNvSpPr/>
              <p:nvPr/>
            </p:nvSpPr>
            <p:spPr>
              <a:xfrm>
                <a:off x="9064621" y="5505276"/>
                <a:ext cx="1091039" cy="724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Controls Network</a:t>
                </a:r>
              </a:p>
            </p:txBody>
          </p:sp>
          <p:cxnSp>
            <p:nvCxnSpPr>
              <p:cNvPr id="39" name="Straight Arrow Connector 38">
                <a:extLst>
                  <a:ext uri="{FF2B5EF4-FFF2-40B4-BE49-F238E27FC236}">
                    <a16:creationId xmlns:a16="http://schemas.microsoft.com/office/drawing/2014/main" id="{BB552D03-DD56-43E4-A275-F72605FF613A}"/>
                  </a:ext>
                </a:extLst>
              </p:cNvPr>
              <p:cNvCxnSpPr>
                <a:cxnSpLocks/>
                <a:stCxn id="36" idx="3"/>
                <a:endCxn id="38" idx="1"/>
              </p:cNvCxnSpPr>
              <p:nvPr/>
            </p:nvCxnSpPr>
            <p:spPr>
              <a:xfrm flipV="1">
                <a:off x="8363467" y="5867398"/>
                <a:ext cx="701154" cy="52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E599BEA-47D2-424C-AA24-ACA19E89899A}"/>
                  </a:ext>
                </a:extLst>
              </p:cNvPr>
              <p:cNvCxnSpPr>
                <a:cxnSpLocks/>
              </p:cNvCxnSpPr>
              <p:nvPr/>
            </p:nvCxnSpPr>
            <p:spPr>
              <a:xfrm flipH="1" flipV="1">
                <a:off x="7558615" y="5023057"/>
                <a:ext cx="1" cy="3892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TextBox 40">
                <a:extLst>
                  <a:ext uri="{FF2B5EF4-FFF2-40B4-BE49-F238E27FC236}">
                    <a16:creationId xmlns:a16="http://schemas.microsoft.com/office/drawing/2014/main" id="{54291A46-E13A-4AC6-A38F-AAA14CF2C43A}"/>
                  </a:ext>
                </a:extLst>
              </p:cNvPr>
              <p:cNvSpPr txBox="1"/>
              <p:nvPr/>
            </p:nvSpPr>
            <p:spPr>
              <a:xfrm>
                <a:off x="7599903" y="5001127"/>
                <a:ext cx="2756432" cy="543162"/>
              </a:xfrm>
              <a:prstGeom prst="rect">
                <a:avLst/>
              </a:prstGeom>
              <a:noFill/>
            </p:spPr>
            <p:txBody>
              <a:bodyPr wrap="square" rtlCol="0">
                <a:spAutoFit/>
              </a:bodyPr>
              <a:lstStyle/>
              <a:p>
                <a:r>
                  <a:rPr lang="en-US" sz="1200" i="1" dirty="0">
                    <a:latin typeface="+mn-lt"/>
                  </a:rPr>
                  <a:t>1000 samples  </a:t>
                </a:r>
              </a:p>
              <a:p>
                <a:r>
                  <a:rPr lang="en-US" sz="1200" i="1" dirty="0">
                    <a:latin typeface="+mn-lt"/>
                  </a:rPr>
                  <a:t>(</a:t>
                </a:r>
                <a:r>
                  <a:rPr lang="en-US" sz="1200" i="1" dirty="0" err="1">
                    <a:latin typeface="+mn-lt"/>
                  </a:rPr>
                  <a:t>ts</a:t>
                </a:r>
                <a:r>
                  <a:rPr lang="en-US" sz="1200" i="1" dirty="0">
                    <a:latin typeface="+mn-lt"/>
                  </a:rPr>
                  <a:t>=20us) @ 15Hz </a:t>
                </a:r>
              </a:p>
            </p:txBody>
          </p:sp>
          <p:sp>
            <p:nvSpPr>
              <p:cNvPr id="42" name="TextBox 41">
                <a:extLst>
                  <a:ext uri="{FF2B5EF4-FFF2-40B4-BE49-F238E27FC236}">
                    <a16:creationId xmlns:a16="http://schemas.microsoft.com/office/drawing/2014/main" id="{97551A0C-9D2E-4B9B-A492-FBEBA374D246}"/>
                  </a:ext>
                </a:extLst>
              </p:cNvPr>
              <p:cNvSpPr txBox="1"/>
              <p:nvPr/>
            </p:nvSpPr>
            <p:spPr>
              <a:xfrm>
                <a:off x="6588964" y="5108563"/>
                <a:ext cx="711353" cy="325897"/>
              </a:xfrm>
              <a:prstGeom prst="rect">
                <a:avLst/>
              </a:prstGeom>
              <a:noFill/>
            </p:spPr>
            <p:txBody>
              <a:bodyPr wrap="square" rtlCol="0">
                <a:spAutoFit/>
              </a:bodyPr>
              <a:lstStyle/>
              <a:p>
                <a:r>
                  <a:rPr lang="en-US" sz="1200" i="1" dirty="0">
                    <a:latin typeface="+mn-lt"/>
                  </a:rPr>
                  <a:t>REDIS</a:t>
                </a:r>
              </a:p>
            </p:txBody>
          </p:sp>
          <p:sp>
            <p:nvSpPr>
              <p:cNvPr id="43" name="TextBox 42">
                <a:extLst>
                  <a:ext uri="{FF2B5EF4-FFF2-40B4-BE49-F238E27FC236}">
                    <a16:creationId xmlns:a16="http://schemas.microsoft.com/office/drawing/2014/main" id="{30282D84-93D1-4606-9DB6-6F7CDD148CE8}"/>
                  </a:ext>
                </a:extLst>
              </p:cNvPr>
              <p:cNvSpPr txBox="1"/>
              <p:nvPr/>
            </p:nvSpPr>
            <p:spPr>
              <a:xfrm>
                <a:off x="7263213" y="4118674"/>
                <a:ext cx="567704" cy="325897"/>
              </a:xfrm>
              <a:prstGeom prst="rect">
                <a:avLst/>
              </a:prstGeom>
              <a:noFill/>
            </p:spPr>
            <p:txBody>
              <a:bodyPr wrap="square" rtlCol="0">
                <a:spAutoFit/>
              </a:bodyPr>
              <a:lstStyle/>
              <a:p>
                <a:r>
                  <a:rPr lang="en-US" sz="1200" i="1" dirty="0">
                    <a:latin typeface="+mn-lt"/>
                  </a:rPr>
                  <a:t>TTL</a:t>
                </a:r>
              </a:p>
            </p:txBody>
          </p:sp>
          <p:sp>
            <p:nvSpPr>
              <p:cNvPr id="44" name="TextBox 43">
                <a:extLst>
                  <a:ext uri="{FF2B5EF4-FFF2-40B4-BE49-F238E27FC236}">
                    <a16:creationId xmlns:a16="http://schemas.microsoft.com/office/drawing/2014/main" id="{800AF56F-A8E7-4E8C-8E1C-EA1FC4A033EB}"/>
                  </a:ext>
                </a:extLst>
              </p:cNvPr>
              <p:cNvSpPr txBox="1"/>
              <p:nvPr/>
            </p:nvSpPr>
            <p:spPr>
              <a:xfrm>
                <a:off x="847459" y="4306885"/>
                <a:ext cx="1299808" cy="325897"/>
              </a:xfrm>
              <a:prstGeom prst="rect">
                <a:avLst/>
              </a:prstGeom>
              <a:noFill/>
            </p:spPr>
            <p:txBody>
              <a:bodyPr wrap="square" rtlCol="0">
                <a:spAutoFit/>
              </a:bodyPr>
              <a:lstStyle/>
              <a:p>
                <a:r>
                  <a:rPr lang="en-US" sz="1200" i="1" dirty="0">
                    <a:latin typeface="+mn-lt"/>
                  </a:rPr>
                  <a:t>+/- 800mA</a:t>
                </a:r>
              </a:p>
            </p:txBody>
          </p:sp>
          <p:sp>
            <p:nvSpPr>
              <p:cNvPr id="45" name="TextBox 44">
                <a:extLst>
                  <a:ext uri="{FF2B5EF4-FFF2-40B4-BE49-F238E27FC236}">
                    <a16:creationId xmlns:a16="http://schemas.microsoft.com/office/drawing/2014/main" id="{ED598A6A-ECD7-43A6-9625-A61A655B4F42}"/>
                  </a:ext>
                </a:extLst>
              </p:cNvPr>
              <p:cNvSpPr txBox="1"/>
              <p:nvPr/>
            </p:nvSpPr>
            <p:spPr>
              <a:xfrm>
                <a:off x="5336520" y="4434596"/>
                <a:ext cx="1374212" cy="325897"/>
              </a:xfrm>
              <a:prstGeom prst="rect">
                <a:avLst/>
              </a:prstGeom>
              <a:noFill/>
            </p:spPr>
            <p:txBody>
              <a:bodyPr wrap="square" rtlCol="0">
                <a:spAutoFit/>
              </a:bodyPr>
              <a:lstStyle/>
              <a:p>
                <a:r>
                  <a:rPr lang="en-US" sz="1200" i="1" dirty="0">
                    <a:latin typeface="+mn-lt"/>
                  </a:rPr>
                  <a:t>+/- 10V / 2A</a:t>
                </a:r>
              </a:p>
            </p:txBody>
          </p:sp>
          <p:sp>
            <p:nvSpPr>
              <p:cNvPr id="46" name="Rectangle: Rounded Corners 45">
                <a:extLst>
                  <a:ext uri="{FF2B5EF4-FFF2-40B4-BE49-F238E27FC236}">
                    <a16:creationId xmlns:a16="http://schemas.microsoft.com/office/drawing/2014/main" id="{E9E2082E-0DAD-4C0D-AC57-A5501D73F6CD}"/>
                  </a:ext>
                </a:extLst>
              </p:cNvPr>
              <p:cNvSpPr/>
              <p:nvPr/>
            </p:nvSpPr>
            <p:spPr>
              <a:xfrm>
                <a:off x="1863704" y="5505276"/>
                <a:ext cx="3348674" cy="7242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bg1"/>
                    </a:solidFill>
                  </a:rPr>
                  <a:t>Engineering/ Diagnostics Application</a:t>
                </a:r>
              </a:p>
              <a:p>
                <a:pPr algn="ctr"/>
                <a:r>
                  <a:rPr lang="en-US" sz="1200" b="1" i="1" dirty="0">
                    <a:solidFill>
                      <a:schemeClr val="bg1"/>
                    </a:solidFill>
                  </a:rPr>
                  <a:t>( Jupiter Notebook on SME’s laptop)</a:t>
                </a:r>
              </a:p>
            </p:txBody>
          </p:sp>
          <p:cxnSp>
            <p:nvCxnSpPr>
              <p:cNvPr id="47" name="Connector: Elbow 46">
                <a:extLst>
                  <a:ext uri="{FF2B5EF4-FFF2-40B4-BE49-F238E27FC236}">
                    <a16:creationId xmlns:a16="http://schemas.microsoft.com/office/drawing/2014/main" id="{213D57E4-D778-4149-A60D-C94F8D9F932B}"/>
                  </a:ext>
                </a:extLst>
              </p:cNvPr>
              <p:cNvCxnSpPr>
                <a:cxnSpLocks/>
                <a:stCxn id="46" idx="3"/>
                <a:endCxn id="36" idx="1"/>
              </p:cNvCxnSpPr>
              <p:nvPr/>
            </p:nvCxnSpPr>
            <p:spPr>
              <a:xfrm>
                <a:off x="5212378" y="5867398"/>
                <a:ext cx="1324375" cy="524"/>
              </a:xfrm>
              <a:prstGeom prst="bentConnector3">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48" name="TextBox 47">
                <a:extLst>
                  <a:ext uri="{FF2B5EF4-FFF2-40B4-BE49-F238E27FC236}">
                    <a16:creationId xmlns:a16="http://schemas.microsoft.com/office/drawing/2014/main" id="{8C2DA302-AEF5-419E-B80C-DA45F3519377}"/>
                  </a:ext>
                </a:extLst>
              </p:cNvPr>
              <p:cNvSpPr txBox="1"/>
              <p:nvPr/>
            </p:nvSpPr>
            <p:spPr>
              <a:xfrm>
                <a:off x="5387701" y="5590398"/>
                <a:ext cx="901140" cy="543162"/>
              </a:xfrm>
              <a:prstGeom prst="rect">
                <a:avLst/>
              </a:prstGeom>
              <a:noFill/>
            </p:spPr>
            <p:txBody>
              <a:bodyPr wrap="square" rtlCol="0">
                <a:spAutoFit/>
              </a:bodyPr>
              <a:lstStyle/>
              <a:p>
                <a:r>
                  <a:rPr lang="en-US" sz="1200" i="1" dirty="0">
                    <a:latin typeface="+mn-lt"/>
                  </a:rPr>
                  <a:t>Web Portal</a:t>
                </a:r>
              </a:p>
            </p:txBody>
          </p:sp>
          <p:sp>
            <p:nvSpPr>
              <p:cNvPr id="49" name="TextBox 48">
                <a:extLst>
                  <a:ext uri="{FF2B5EF4-FFF2-40B4-BE49-F238E27FC236}">
                    <a16:creationId xmlns:a16="http://schemas.microsoft.com/office/drawing/2014/main" id="{5403537F-53BD-49C5-9FA9-4C85ACA5572E}"/>
                  </a:ext>
                </a:extLst>
              </p:cNvPr>
              <p:cNvSpPr txBox="1"/>
              <p:nvPr/>
            </p:nvSpPr>
            <p:spPr>
              <a:xfrm>
                <a:off x="8352492" y="5568958"/>
                <a:ext cx="809269" cy="325897"/>
              </a:xfrm>
              <a:prstGeom prst="rect">
                <a:avLst/>
              </a:prstGeom>
              <a:noFill/>
            </p:spPr>
            <p:txBody>
              <a:bodyPr wrap="square" rtlCol="0">
                <a:spAutoFit/>
              </a:bodyPr>
              <a:lstStyle/>
              <a:p>
                <a:r>
                  <a:rPr lang="en-US" sz="1200" i="1" dirty="0">
                    <a:latin typeface="+mn-lt"/>
                  </a:rPr>
                  <a:t>ACNET</a:t>
                </a:r>
              </a:p>
            </p:txBody>
          </p:sp>
          <p:sp>
            <p:nvSpPr>
              <p:cNvPr id="50" name="Rectangle: Rounded Corners 49">
                <a:extLst>
                  <a:ext uri="{FF2B5EF4-FFF2-40B4-BE49-F238E27FC236}">
                    <a16:creationId xmlns:a16="http://schemas.microsoft.com/office/drawing/2014/main" id="{10A6DA44-AEC1-435A-BDA3-09B838DB1525}"/>
                  </a:ext>
                </a:extLst>
              </p:cNvPr>
              <p:cNvSpPr/>
              <p:nvPr/>
            </p:nvSpPr>
            <p:spPr>
              <a:xfrm>
                <a:off x="3656124" y="1883793"/>
                <a:ext cx="2441864" cy="492528"/>
              </a:xfrm>
              <a:prstGeom prst="roundRect">
                <a:avLst/>
              </a:prstGeom>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i="1" dirty="0">
                    <a:solidFill>
                      <a:schemeClr val="tx1"/>
                    </a:solidFill>
                  </a:rPr>
                  <a:t>BSYNC</a:t>
                </a:r>
              </a:p>
            </p:txBody>
          </p:sp>
          <p:cxnSp>
            <p:nvCxnSpPr>
              <p:cNvPr id="51" name="Connector: Elbow 50">
                <a:extLst>
                  <a:ext uri="{FF2B5EF4-FFF2-40B4-BE49-F238E27FC236}">
                    <a16:creationId xmlns:a16="http://schemas.microsoft.com/office/drawing/2014/main" id="{E0B53F32-F69D-4898-94EC-F03D77EB4A25}"/>
                  </a:ext>
                </a:extLst>
              </p:cNvPr>
              <p:cNvCxnSpPr>
                <a:cxnSpLocks/>
                <a:stCxn id="50" idx="2"/>
                <a:endCxn id="31" idx="0"/>
              </p:cNvCxnSpPr>
              <p:nvPr/>
            </p:nvCxnSpPr>
            <p:spPr>
              <a:xfrm rot="5400000">
                <a:off x="3901829" y="2579160"/>
                <a:ext cx="1178067" cy="772389"/>
              </a:xfrm>
              <a:prstGeom prst="bentConnector3">
                <a:avLst>
                  <a:gd name="adj1" fmla="val 37064"/>
                </a:avLst>
              </a:prstGeom>
              <a:ln w="9525" cap="flat" cmpd="sng" algn="ctr">
                <a:solidFill>
                  <a:schemeClr val="accent5"/>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9BFA690B-B519-4F5E-A0ED-D03D4FDDC6B8}"/>
                  </a:ext>
                </a:extLst>
              </p:cNvPr>
              <p:cNvSpPr/>
              <p:nvPr/>
            </p:nvSpPr>
            <p:spPr>
              <a:xfrm>
                <a:off x="6866489" y="4556580"/>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53" name="TextBox 52">
                <a:extLst>
                  <a:ext uri="{FF2B5EF4-FFF2-40B4-BE49-F238E27FC236}">
                    <a16:creationId xmlns:a16="http://schemas.microsoft.com/office/drawing/2014/main" id="{9E141F76-9247-4FA9-97D3-151ABB96CD8C}"/>
                  </a:ext>
                </a:extLst>
              </p:cNvPr>
              <p:cNvSpPr txBox="1"/>
              <p:nvPr/>
            </p:nvSpPr>
            <p:spPr>
              <a:xfrm>
                <a:off x="699912" y="2009913"/>
                <a:ext cx="2677387" cy="543162"/>
              </a:xfrm>
              <a:prstGeom prst="rect">
                <a:avLst/>
              </a:prstGeom>
              <a:noFill/>
            </p:spPr>
            <p:txBody>
              <a:bodyPr wrap="square" rtlCol="0">
                <a:spAutoFit/>
              </a:bodyPr>
              <a:lstStyle/>
              <a:p>
                <a:pPr algn="ctr"/>
                <a:r>
                  <a:rPr lang="en-US" sz="1200" i="1" dirty="0">
                    <a:latin typeface="+mn-lt"/>
                  </a:rPr>
                  <a:t>Dashed lines are optional and not yet implemented.</a:t>
                </a:r>
              </a:p>
            </p:txBody>
          </p:sp>
          <p:cxnSp>
            <p:nvCxnSpPr>
              <p:cNvPr id="54" name="Connector: Elbow 53">
                <a:extLst>
                  <a:ext uri="{FF2B5EF4-FFF2-40B4-BE49-F238E27FC236}">
                    <a16:creationId xmlns:a16="http://schemas.microsoft.com/office/drawing/2014/main" id="{3654F9E5-9707-4356-99C2-15DB5A703D76}"/>
                  </a:ext>
                </a:extLst>
              </p:cNvPr>
              <p:cNvCxnSpPr>
                <a:cxnSpLocks/>
                <a:stCxn id="18" idx="3"/>
                <a:endCxn id="59" idx="0"/>
              </p:cNvCxnSpPr>
              <p:nvPr/>
            </p:nvCxnSpPr>
            <p:spPr>
              <a:xfrm>
                <a:off x="5427775" y="3936481"/>
                <a:ext cx="2232573" cy="615506"/>
              </a:xfrm>
              <a:prstGeom prst="bentConnector2">
                <a:avLst/>
              </a:prstGeom>
              <a:ln w="9525"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80EFEB4-0858-4C2E-920A-C27830FD81C9}"/>
                  </a:ext>
                </a:extLst>
              </p:cNvPr>
              <p:cNvSpPr/>
              <p:nvPr/>
            </p:nvSpPr>
            <p:spPr>
              <a:xfrm>
                <a:off x="10488706" y="5505276"/>
                <a:ext cx="1506070" cy="7242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chemeClr val="bg1"/>
                    </a:solidFill>
                  </a:rPr>
                  <a:t>Client/ Console App</a:t>
                </a:r>
              </a:p>
            </p:txBody>
          </p:sp>
          <p:cxnSp>
            <p:nvCxnSpPr>
              <p:cNvPr id="56" name="Straight Arrow Connector 55">
                <a:extLst>
                  <a:ext uri="{FF2B5EF4-FFF2-40B4-BE49-F238E27FC236}">
                    <a16:creationId xmlns:a16="http://schemas.microsoft.com/office/drawing/2014/main" id="{E1C366AD-FFF8-4881-9084-0E76D10C8CE3}"/>
                  </a:ext>
                </a:extLst>
              </p:cNvPr>
              <p:cNvCxnSpPr>
                <a:cxnSpLocks/>
                <a:stCxn id="38" idx="3"/>
                <a:endCxn id="55" idx="1"/>
              </p:cNvCxnSpPr>
              <p:nvPr/>
            </p:nvCxnSpPr>
            <p:spPr>
              <a:xfrm>
                <a:off x="10155660" y="5867398"/>
                <a:ext cx="333046" cy="0"/>
              </a:xfrm>
              <a:prstGeom prst="straightConnector1">
                <a:avLst/>
              </a:prstGeom>
              <a:ln>
                <a:headEnd type="triangl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57" name="Rectangle: Rounded Corners 56">
                <a:extLst>
                  <a:ext uri="{FF2B5EF4-FFF2-40B4-BE49-F238E27FC236}">
                    <a16:creationId xmlns:a16="http://schemas.microsoft.com/office/drawing/2014/main" id="{6EE25BBD-DCB0-488A-901F-7C66704A11CA}"/>
                  </a:ext>
                </a:extLst>
              </p:cNvPr>
              <p:cNvSpPr/>
              <p:nvPr/>
            </p:nvSpPr>
            <p:spPr>
              <a:xfrm>
                <a:off x="9049799" y="3697305"/>
                <a:ext cx="2441864" cy="396421"/>
              </a:xfrm>
              <a:prstGeom prst="roundRect">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i="1" dirty="0">
                    <a:solidFill>
                      <a:schemeClr val="tx1"/>
                    </a:solidFill>
                  </a:rPr>
                  <a:t>Injection Sync</a:t>
                </a:r>
              </a:p>
            </p:txBody>
          </p:sp>
          <p:sp>
            <p:nvSpPr>
              <p:cNvPr id="58" name="Rectangle 57">
                <a:extLst>
                  <a:ext uri="{FF2B5EF4-FFF2-40B4-BE49-F238E27FC236}">
                    <a16:creationId xmlns:a16="http://schemas.microsoft.com/office/drawing/2014/main" id="{FFBC8426-4A95-408E-B26B-A35DFB33604A}"/>
                  </a:ext>
                </a:extLst>
              </p:cNvPr>
              <p:cNvSpPr/>
              <p:nvPr/>
            </p:nvSpPr>
            <p:spPr>
              <a:xfrm>
                <a:off x="7290058" y="4828086"/>
                <a:ext cx="418095" cy="1867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a:solidFill>
                    <a:schemeClr val="tx1"/>
                  </a:solidFill>
                </a:endParaRPr>
              </a:p>
            </p:txBody>
          </p:sp>
          <p:sp>
            <p:nvSpPr>
              <p:cNvPr id="59" name="Oval 58">
                <a:extLst>
                  <a:ext uri="{FF2B5EF4-FFF2-40B4-BE49-F238E27FC236}">
                    <a16:creationId xmlns:a16="http://schemas.microsoft.com/office/drawing/2014/main" id="{7CD77B9B-00E5-4D7F-B936-44E8CAAA55A5}"/>
                  </a:ext>
                </a:extLst>
              </p:cNvPr>
              <p:cNvSpPr/>
              <p:nvPr/>
            </p:nvSpPr>
            <p:spPr>
              <a:xfrm>
                <a:off x="7540853" y="4551987"/>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60" name="TextBox 59">
                <a:extLst>
                  <a:ext uri="{FF2B5EF4-FFF2-40B4-BE49-F238E27FC236}">
                    <a16:creationId xmlns:a16="http://schemas.microsoft.com/office/drawing/2014/main" id="{736762FC-3F1E-400F-921E-8A5B10858236}"/>
                  </a:ext>
                </a:extLst>
              </p:cNvPr>
              <p:cNvSpPr txBox="1"/>
              <p:nvPr/>
            </p:nvSpPr>
            <p:spPr>
              <a:xfrm>
                <a:off x="6535214" y="4118675"/>
                <a:ext cx="567704" cy="325897"/>
              </a:xfrm>
              <a:prstGeom prst="rect">
                <a:avLst/>
              </a:prstGeom>
              <a:noFill/>
            </p:spPr>
            <p:txBody>
              <a:bodyPr wrap="square" rtlCol="0">
                <a:spAutoFit/>
              </a:bodyPr>
              <a:lstStyle/>
              <a:p>
                <a:r>
                  <a:rPr lang="en-US" sz="1200" i="1" dirty="0">
                    <a:latin typeface="+mn-lt"/>
                  </a:rPr>
                  <a:t>TTL</a:t>
                </a:r>
              </a:p>
            </p:txBody>
          </p:sp>
          <p:sp>
            <p:nvSpPr>
              <p:cNvPr id="61" name="Rectangle: Rounded Corners 60">
                <a:extLst>
                  <a:ext uri="{FF2B5EF4-FFF2-40B4-BE49-F238E27FC236}">
                    <a16:creationId xmlns:a16="http://schemas.microsoft.com/office/drawing/2014/main" id="{47069FB0-A783-40AF-A388-7686067A4276}"/>
                  </a:ext>
                </a:extLst>
              </p:cNvPr>
              <p:cNvSpPr/>
              <p:nvPr/>
            </p:nvSpPr>
            <p:spPr>
              <a:xfrm>
                <a:off x="9064621" y="4129248"/>
                <a:ext cx="2441864" cy="39642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i="1" dirty="0">
                    <a:solidFill>
                      <a:schemeClr val="tx1"/>
                    </a:solidFill>
                  </a:rPr>
                  <a:t>BPM Beam Valid</a:t>
                </a:r>
              </a:p>
            </p:txBody>
          </p:sp>
          <p:sp>
            <p:nvSpPr>
              <p:cNvPr id="62" name="Oval 61">
                <a:extLst>
                  <a:ext uri="{FF2B5EF4-FFF2-40B4-BE49-F238E27FC236}">
                    <a16:creationId xmlns:a16="http://schemas.microsoft.com/office/drawing/2014/main" id="{8AC71262-51DF-43FC-8632-F5BF7C89C3D8}"/>
                  </a:ext>
                </a:extLst>
              </p:cNvPr>
              <p:cNvSpPr/>
              <p:nvPr/>
            </p:nvSpPr>
            <p:spPr>
              <a:xfrm>
                <a:off x="8149401" y="4548800"/>
                <a:ext cx="238989" cy="237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63" name="Connector: Elbow 62">
                <a:extLst>
                  <a:ext uri="{FF2B5EF4-FFF2-40B4-BE49-F238E27FC236}">
                    <a16:creationId xmlns:a16="http://schemas.microsoft.com/office/drawing/2014/main" id="{3C6EB534-1758-40E2-B554-7D618052A4DF}"/>
                  </a:ext>
                </a:extLst>
              </p:cNvPr>
              <p:cNvCxnSpPr>
                <a:cxnSpLocks/>
                <a:stCxn id="29" idx="1"/>
                <a:endCxn id="62" idx="0"/>
              </p:cNvCxnSpPr>
              <p:nvPr/>
            </p:nvCxnSpPr>
            <p:spPr>
              <a:xfrm rot="10800000" flipV="1">
                <a:off x="8268897" y="3487848"/>
                <a:ext cx="765639" cy="1060951"/>
              </a:xfrm>
              <a:prstGeom prst="bentConnector2">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Connector: Elbow 64">
                <a:extLst>
                  <a:ext uri="{FF2B5EF4-FFF2-40B4-BE49-F238E27FC236}">
                    <a16:creationId xmlns:a16="http://schemas.microsoft.com/office/drawing/2014/main" id="{2063443C-62C5-483A-87B6-0863F3915765}"/>
                  </a:ext>
                </a:extLst>
              </p:cNvPr>
              <p:cNvCxnSpPr>
                <a:cxnSpLocks/>
                <a:stCxn id="18" idx="3"/>
                <a:endCxn id="62" idx="0"/>
              </p:cNvCxnSpPr>
              <p:nvPr/>
            </p:nvCxnSpPr>
            <p:spPr>
              <a:xfrm>
                <a:off x="5427775" y="3936481"/>
                <a:ext cx="2841121" cy="612319"/>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A3D71EE-95FA-494E-A3A0-4944EC7196E3}"/>
                  </a:ext>
                </a:extLst>
              </p:cNvPr>
              <p:cNvSpPr txBox="1"/>
              <p:nvPr/>
            </p:nvSpPr>
            <p:spPr>
              <a:xfrm>
                <a:off x="7830917" y="4117620"/>
                <a:ext cx="567704" cy="325897"/>
              </a:xfrm>
              <a:prstGeom prst="rect">
                <a:avLst/>
              </a:prstGeom>
              <a:noFill/>
            </p:spPr>
            <p:txBody>
              <a:bodyPr wrap="square" rtlCol="0">
                <a:spAutoFit/>
              </a:bodyPr>
              <a:lstStyle/>
              <a:p>
                <a:r>
                  <a:rPr lang="en-US" sz="1200" i="1" dirty="0">
                    <a:latin typeface="+mn-lt"/>
                  </a:rPr>
                  <a:t>TTL</a:t>
                </a:r>
              </a:p>
            </p:txBody>
          </p:sp>
          <p:cxnSp>
            <p:nvCxnSpPr>
              <p:cNvPr id="64" name="Connector: Elbow 63">
                <a:extLst>
                  <a:ext uri="{FF2B5EF4-FFF2-40B4-BE49-F238E27FC236}">
                    <a16:creationId xmlns:a16="http://schemas.microsoft.com/office/drawing/2014/main" id="{095AD0A9-F9C8-44E6-A208-432A5C6D82D6}"/>
                  </a:ext>
                </a:extLst>
              </p:cNvPr>
              <p:cNvCxnSpPr>
                <a:cxnSpLocks/>
                <a:stCxn id="61" idx="1"/>
                <a:endCxn id="62" idx="0"/>
              </p:cNvCxnSpPr>
              <p:nvPr/>
            </p:nvCxnSpPr>
            <p:spPr>
              <a:xfrm rot="10800000" flipV="1">
                <a:off x="8268897" y="4327458"/>
                <a:ext cx="795725" cy="221341"/>
              </a:xfrm>
              <a:prstGeom prst="bentConnector2">
                <a:avLst/>
              </a:prstGeom>
              <a:ln>
                <a:tailEnd type="triangle"/>
              </a:ln>
            </p:spPr>
            <p:style>
              <a:lnRef idx="3">
                <a:schemeClr val="accent2"/>
              </a:lnRef>
              <a:fillRef idx="0">
                <a:schemeClr val="accent2"/>
              </a:fillRef>
              <a:effectRef idx="2">
                <a:schemeClr val="accent2"/>
              </a:effectRef>
              <a:fontRef idx="minor">
                <a:schemeClr val="tx1"/>
              </a:fontRef>
            </p:style>
          </p:cxnSp>
        </p:grpSp>
        <p:cxnSp>
          <p:nvCxnSpPr>
            <p:cNvPr id="16" name="Straight Connector 15">
              <a:extLst>
                <a:ext uri="{FF2B5EF4-FFF2-40B4-BE49-F238E27FC236}">
                  <a16:creationId xmlns:a16="http://schemas.microsoft.com/office/drawing/2014/main" id="{45A0B3CE-2D49-4396-A2E7-C369CA76D9E7}"/>
                </a:ext>
              </a:extLst>
            </p:cNvPr>
            <p:cNvCxnSpPr>
              <a:cxnSpLocks/>
              <a:stCxn id="57" idx="1"/>
            </p:cNvCxnSpPr>
            <p:nvPr/>
          </p:nvCxnSpPr>
          <p:spPr>
            <a:xfrm flipH="1">
              <a:off x="8268896" y="3895516"/>
              <a:ext cx="780903"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7846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9F7B8-A6E0-407C-A91E-57D1DDD85E47}"/>
              </a:ext>
            </a:extLst>
          </p:cNvPr>
          <p:cNvSpPr>
            <a:spLocks noGrp="1"/>
          </p:cNvSpPr>
          <p:nvPr>
            <p:ph idx="1"/>
          </p:nvPr>
        </p:nvSpPr>
        <p:spPr>
          <a:xfrm>
            <a:off x="228600" y="971550"/>
            <a:ext cx="4325647" cy="5059363"/>
          </a:xfrm>
        </p:spPr>
        <p:txBody>
          <a:bodyPr/>
          <a:lstStyle/>
          <a:p>
            <a:pPr>
              <a:buFont typeface="Wingdings" panose="05000000000000000000" pitchFamily="2" charset="2"/>
              <a:buChar char="q"/>
            </a:pPr>
            <a:r>
              <a:rPr lang="en-US" dirty="0"/>
              <a:t>3 main ACNET devices that are plottable, in a correlated manner with other existing ACENT devices</a:t>
            </a:r>
          </a:p>
          <a:p>
            <a:pPr marL="914400" lvl="1" indent="-457200">
              <a:buFont typeface="+mj-lt"/>
              <a:buAutoNum type="arabicPeriod"/>
            </a:pPr>
            <a:r>
              <a:rPr lang="en-US" dirty="0"/>
              <a:t>Normalized Intensity Thru Cycle (E12), comparable to B:CHG0 &amp; B:IRMCHG </a:t>
            </a:r>
          </a:p>
          <a:p>
            <a:pPr marL="914400" lvl="1" indent="-457200">
              <a:buFont typeface="+mj-lt"/>
              <a:buAutoNum type="arabicPeriod"/>
            </a:pPr>
            <a:r>
              <a:rPr lang="en-US" dirty="0"/>
              <a:t>Un-Normalized Current (mA) Thru Cycle</a:t>
            </a:r>
          </a:p>
          <a:p>
            <a:pPr marL="914400" lvl="1" indent="-457200">
              <a:buFont typeface="+mj-lt"/>
              <a:buAutoNum type="arabicPeriod"/>
            </a:pPr>
            <a:r>
              <a:rPr lang="en-US" dirty="0"/>
              <a:t>Calculated Booster Freq Curve (MHz), comparable to B:VXFREQ</a:t>
            </a:r>
          </a:p>
          <a:p>
            <a:endParaRPr lang="en-US" dirty="0"/>
          </a:p>
        </p:txBody>
      </p:sp>
      <p:sp>
        <p:nvSpPr>
          <p:cNvPr id="3" name="Title 2">
            <a:extLst>
              <a:ext uri="{FF2B5EF4-FFF2-40B4-BE49-F238E27FC236}">
                <a16:creationId xmlns:a16="http://schemas.microsoft.com/office/drawing/2014/main" id="{41442114-54DB-4E28-87F8-2CABDDEC1DED}"/>
              </a:ext>
            </a:extLst>
          </p:cNvPr>
          <p:cNvSpPr>
            <a:spLocks noGrp="1"/>
          </p:cNvSpPr>
          <p:nvPr>
            <p:ph type="title"/>
          </p:nvPr>
        </p:nvSpPr>
        <p:spPr/>
        <p:txBody>
          <a:bodyPr/>
          <a:lstStyle/>
          <a:p>
            <a:r>
              <a:rPr lang="en-US" dirty="0"/>
              <a:t>Primary Readouts</a:t>
            </a:r>
          </a:p>
        </p:txBody>
      </p:sp>
      <p:sp>
        <p:nvSpPr>
          <p:cNvPr id="4" name="Date Placeholder 3">
            <a:extLst>
              <a:ext uri="{FF2B5EF4-FFF2-40B4-BE49-F238E27FC236}">
                <a16:creationId xmlns:a16="http://schemas.microsoft.com/office/drawing/2014/main" id="{DFE64806-3C67-4BC7-9710-5C89381D048D}"/>
              </a:ext>
            </a:extLst>
          </p:cNvPr>
          <p:cNvSpPr>
            <a:spLocks noGrp="1"/>
          </p:cNvSpPr>
          <p:nvPr>
            <p:ph type="dt" sz="half" idx="2"/>
          </p:nvPr>
        </p:nvSpPr>
        <p:spPr/>
        <p:txBody>
          <a:bodyPr/>
          <a:lstStyle/>
          <a:p>
            <a:pPr>
              <a:defRPr/>
            </a:pPr>
            <a:fld id="{57ADAB69-348E-2C41-AF41-E98D046040A4}" type="datetime1">
              <a:rPr lang="en-US" smtClean="0"/>
              <a:t>11/11/2022</a:t>
            </a:fld>
            <a:endParaRPr lang="en-US" dirty="0"/>
          </a:p>
        </p:txBody>
      </p:sp>
      <p:sp>
        <p:nvSpPr>
          <p:cNvPr id="5" name="Footer Placeholder 4">
            <a:extLst>
              <a:ext uri="{FF2B5EF4-FFF2-40B4-BE49-F238E27FC236}">
                <a16:creationId xmlns:a16="http://schemas.microsoft.com/office/drawing/2014/main" id="{977109F7-0090-44AF-9E77-6A10F83D26C6}"/>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39E09437-1BA7-469E-A0CB-3E65C8DEABFA}"/>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Right Brace 7">
            <a:extLst>
              <a:ext uri="{FF2B5EF4-FFF2-40B4-BE49-F238E27FC236}">
                <a16:creationId xmlns:a16="http://schemas.microsoft.com/office/drawing/2014/main" id="{FC93591C-9B70-48C3-9B37-70716210352F}"/>
              </a:ext>
            </a:extLst>
          </p:cNvPr>
          <p:cNvSpPr/>
          <p:nvPr/>
        </p:nvSpPr>
        <p:spPr>
          <a:xfrm>
            <a:off x="4554247" y="2570697"/>
            <a:ext cx="159798" cy="8700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E819EDA5-FF36-4A1D-B918-A3B4BE15D788}"/>
              </a:ext>
            </a:extLst>
          </p:cNvPr>
          <p:cNvSpPr/>
          <p:nvPr/>
        </p:nvSpPr>
        <p:spPr>
          <a:xfrm>
            <a:off x="4279037" y="3772834"/>
            <a:ext cx="230819" cy="19230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E3C11574-BA0F-4B9C-A8F6-58BE0BC4FD87}"/>
              </a:ext>
            </a:extLst>
          </p:cNvPr>
          <p:cNvSpPr txBox="1"/>
          <p:nvPr/>
        </p:nvSpPr>
        <p:spPr>
          <a:xfrm>
            <a:off x="4833158" y="2774870"/>
            <a:ext cx="3728623" cy="461665"/>
          </a:xfrm>
          <a:prstGeom prst="rect">
            <a:avLst/>
          </a:prstGeom>
          <a:noFill/>
        </p:spPr>
        <p:txBody>
          <a:bodyPr wrap="square" rtlCol="0">
            <a:spAutoFit/>
          </a:bodyPr>
          <a:lstStyle/>
          <a:p>
            <a:r>
              <a:rPr lang="en-US" dirty="0"/>
              <a:t>Operationally Critical Device</a:t>
            </a:r>
          </a:p>
        </p:txBody>
      </p:sp>
      <p:sp>
        <p:nvSpPr>
          <p:cNvPr id="11" name="TextBox 10">
            <a:extLst>
              <a:ext uri="{FF2B5EF4-FFF2-40B4-BE49-F238E27FC236}">
                <a16:creationId xmlns:a16="http://schemas.microsoft.com/office/drawing/2014/main" id="{3D1B3452-84BF-4BBA-A003-4C8A36E163D9}"/>
              </a:ext>
            </a:extLst>
          </p:cNvPr>
          <p:cNvSpPr txBox="1"/>
          <p:nvPr/>
        </p:nvSpPr>
        <p:spPr>
          <a:xfrm>
            <a:off x="4669654" y="4295506"/>
            <a:ext cx="4162150" cy="830997"/>
          </a:xfrm>
          <a:prstGeom prst="rect">
            <a:avLst/>
          </a:prstGeom>
          <a:noFill/>
        </p:spPr>
        <p:txBody>
          <a:bodyPr wrap="square" rtlCol="0">
            <a:spAutoFit/>
          </a:bodyPr>
          <a:lstStyle/>
          <a:p>
            <a:r>
              <a:rPr lang="en-US" dirty="0"/>
              <a:t>Verification / Diagnostic  Devices</a:t>
            </a:r>
          </a:p>
        </p:txBody>
      </p:sp>
    </p:spTree>
    <p:extLst>
      <p:ext uri="{BB962C8B-B14F-4D97-AF65-F5344CB8AC3E}">
        <p14:creationId xmlns:p14="http://schemas.microsoft.com/office/powerpoint/2010/main" val="366898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9F7B8-A6E0-407C-A91E-57D1DDD85E47}"/>
              </a:ext>
            </a:extLst>
          </p:cNvPr>
          <p:cNvSpPr>
            <a:spLocks noGrp="1"/>
          </p:cNvSpPr>
          <p:nvPr>
            <p:ph idx="1"/>
          </p:nvPr>
        </p:nvSpPr>
        <p:spPr/>
        <p:txBody>
          <a:bodyPr/>
          <a:lstStyle/>
          <a:p>
            <a:pPr>
              <a:buFont typeface="Wingdings" panose="05000000000000000000" pitchFamily="2" charset="2"/>
              <a:buChar char="q"/>
            </a:pPr>
            <a:r>
              <a:rPr lang="en-US" dirty="0"/>
              <a:t>Current B:CHG0 System is fanout to multiple front-ends. </a:t>
            </a:r>
          </a:p>
          <a:p>
            <a:pPr>
              <a:buFont typeface="Wingdings" panose="05000000000000000000" pitchFamily="2" charset="2"/>
              <a:buChar char="q"/>
            </a:pPr>
            <a:r>
              <a:rPr lang="en-US" dirty="0"/>
              <a:t>The sample &amp; hold, time-averaging, efficiency/BEL calculations and BBM interface will all be handled within Instrumentation server.</a:t>
            </a:r>
          </a:p>
          <a:p>
            <a:pPr>
              <a:buFont typeface="Wingdings" panose="05000000000000000000" pitchFamily="2" charset="2"/>
              <a:buChar char="q"/>
            </a:pPr>
            <a:r>
              <a:rPr lang="en-US" dirty="0"/>
              <a:t>In FY23, any interfacing systems requiring an analog signal will still rely on B:CHG0</a:t>
            </a:r>
          </a:p>
          <a:p>
            <a:pPr>
              <a:buFont typeface="Wingdings" panose="05000000000000000000" pitchFamily="2" charset="2"/>
              <a:buChar char="q"/>
            </a:pPr>
            <a:r>
              <a:rPr lang="en-US" dirty="0"/>
              <a:t>An application accessible through the index page will be available to adjust parameters affecting these readouts</a:t>
            </a:r>
          </a:p>
        </p:txBody>
      </p:sp>
      <p:sp>
        <p:nvSpPr>
          <p:cNvPr id="3" name="Title 2">
            <a:extLst>
              <a:ext uri="{FF2B5EF4-FFF2-40B4-BE49-F238E27FC236}">
                <a16:creationId xmlns:a16="http://schemas.microsoft.com/office/drawing/2014/main" id="{41442114-54DB-4E28-87F8-2CABDDEC1DED}"/>
              </a:ext>
            </a:extLst>
          </p:cNvPr>
          <p:cNvSpPr>
            <a:spLocks noGrp="1"/>
          </p:cNvSpPr>
          <p:nvPr>
            <p:ph type="title"/>
          </p:nvPr>
        </p:nvSpPr>
        <p:spPr/>
        <p:txBody>
          <a:bodyPr/>
          <a:lstStyle/>
          <a:p>
            <a:r>
              <a:rPr lang="en-US" dirty="0"/>
              <a:t>Secondary Readouts</a:t>
            </a:r>
          </a:p>
        </p:txBody>
      </p:sp>
      <p:sp>
        <p:nvSpPr>
          <p:cNvPr id="4" name="Date Placeholder 3">
            <a:extLst>
              <a:ext uri="{FF2B5EF4-FFF2-40B4-BE49-F238E27FC236}">
                <a16:creationId xmlns:a16="http://schemas.microsoft.com/office/drawing/2014/main" id="{DFE64806-3C67-4BC7-9710-5C89381D048D}"/>
              </a:ext>
            </a:extLst>
          </p:cNvPr>
          <p:cNvSpPr>
            <a:spLocks noGrp="1"/>
          </p:cNvSpPr>
          <p:nvPr>
            <p:ph type="dt" sz="half" idx="2"/>
          </p:nvPr>
        </p:nvSpPr>
        <p:spPr/>
        <p:txBody>
          <a:bodyPr/>
          <a:lstStyle/>
          <a:p>
            <a:pPr>
              <a:defRPr/>
            </a:pPr>
            <a:fld id="{57ADAB69-348E-2C41-AF41-E98D046040A4}" type="datetime1">
              <a:rPr lang="en-US" smtClean="0"/>
              <a:t>11/11/2022</a:t>
            </a:fld>
            <a:endParaRPr lang="en-US" dirty="0"/>
          </a:p>
        </p:txBody>
      </p:sp>
      <p:sp>
        <p:nvSpPr>
          <p:cNvPr id="5" name="Footer Placeholder 4">
            <a:extLst>
              <a:ext uri="{FF2B5EF4-FFF2-40B4-BE49-F238E27FC236}">
                <a16:creationId xmlns:a16="http://schemas.microsoft.com/office/drawing/2014/main" id="{977109F7-0090-44AF-9E77-6A10F83D26C6}"/>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39E09437-1BA7-469E-A0CB-3E65C8DEABFA}"/>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Content Placeholder 12">
            <a:extLst>
              <a:ext uri="{FF2B5EF4-FFF2-40B4-BE49-F238E27FC236}">
                <a16:creationId xmlns:a16="http://schemas.microsoft.com/office/drawing/2014/main" id="{1A163E9C-28B9-43D4-95D6-C5533D0C27E8}"/>
              </a:ext>
            </a:extLst>
          </p:cNvPr>
          <p:cNvPicPr>
            <a:picLocks noChangeAspect="1"/>
          </p:cNvPicPr>
          <p:nvPr/>
        </p:nvPicPr>
        <p:blipFill rotWithShape="1">
          <a:blip r:embed="rId2"/>
          <a:srcRect t="15217" r="41027" b="76275"/>
          <a:stretch/>
        </p:blipFill>
        <p:spPr>
          <a:xfrm>
            <a:off x="547812" y="4496015"/>
            <a:ext cx="3706540" cy="605222"/>
          </a:xfrm>
          <a:prstGeom prst="rect">
            <a:avLst/>
          </a:prstGeom>
        </p:spPr>
      </p:pic>
      <p:sp>
        <p:nvSpPr>
          <p:cNvPr id="11" name="Rectangle 10">
            <a:extLst>
              <a:ext uri="{FF2B5EF4-FFF2-40B4-BE49-F238E27FC236}">
                <a16:creationId xmlns:a16="http://schemas.microsoft.com/office/drawing/2014/main" id="{2C607C3A-F866-4051-B844-68DD14CBF747}"/>
              </a:ext>
            </a:extLst>
          </p:cNvPr>
          <p:cNvSpPr/>
          <p:nvPr/>
        </p:nvSpPr>
        <p:spPr>
          <a:xfrm>
            <a:off x="636588" y="4426401"/>
            <a:ext cx="3706540" cy="690421"/>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2" name="Content Placeholder 12">
            <a:extLst>
              <a:ext uri="{FF2B5EF4-FFF2-40B4-BE49-F238E27FC236}">
                <a16:creationId xmlns:a16="http://schemas.microsoft.com/office/drawing/2014/main" id="{AC555F5E-55F3-490C-9FBE-BB55330EC8AF}"/>
              </a:ext>
            </a:extLst>
          </p:cNvPr>
          <p:cNvPicPr>
            <a:picLocks noChangeAspect="1"/>
          </p:cNvPicPr>
          <p:nvPr/>
        </p:nvPicPr>
        <p:blipFill rotWithShape="1">
          <a:blip r:embed="rId2"/>
          <a:srcRect t="34769" r="38692" b="43749"/>
          <a:stretch/>
        </p:blipFill>
        <p:spPr>
          <a:xfrm>
            <a:off x="4622557" y="4309987"/>
            <a:ext cx="3406054" cy="1427063"/>
          </a:xfrm>
          <a:prstGeom prst="rect">
            <a:avLst/>
          </a:prstGeom>
        </p:spPr>
      </p:pic>
      <p:sp>
        <p:nvSpPr>
          <p:cNvPr id="13" name="Rectangle 12">
            <a:extLst>
              <a:ext uri="{FF2B5EF4-FFF2-40B4-BE49-F238E27FC236}">
                <a16:creationId xmlns:a16="http://schemas.microsoft.com/office/drawing/2014/main" id="{A5AA9813-D962-42B0-AF5B-6AFA073E716D}"/>
              </a:ext>
            </a:extLst>
          </p:cNvPr>
          <p:cNvSpPr/>
          <p:nvPr/>
        </p:nvSpPr>
        <p:spPr>
          <a:xfrm>
            <a:off x="4571999" y="4309987"/>
            <a:ext cx="3456611" cy="1349406"/>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8AFBB228-F7F8-42C8-870D-72D02F623C97}"/>
              </a:ext>
            </a:extLst>
          </p:cNvPr>
          <p:cNvPicPr>
            <a:picLocks noChangeAspect="1"/>
          </p:cNvPicPr>
          <p:nvPr/>
        </p:nvPicPr>
        <p:blipFill rotWithShape="1">
          <a:blip r:embed="rId3"/>
          <a:srcRect t="44214" r="42255" b="43731"/>
          <a:stretch/>
        </p:blipFill>
        <p:spPr>
          <a:xfrm>
            <a:off x="566922" y="5207146"/>
            <a:ext cx="3706540" cy="826746"/>
          </a:xfrm>
          <a:prstGeom prst="rect">
            <a:avLst/>
          </a:prstGeom>
        </p:spPr>
      </p:pic>
      <p:sp>
        <p:nvSpPr>
          <p:cNvPr id="15" name="Rectangle 14">
            <a:extLst>
              <a:ext uri="{FF2B5EF4-FFF2-40B4-BE49-F238E27FC236}">
                <a16:creationId xmlns:a16="http://schemas.microsoft.com/office/drawing/2014/main" id="{5DBF7BCE-1DC6-48EE-A874-E77444D78FFD}"/>
              </a:ext>
            </a:extLst>
          </p:cNvPr>
          <p:cNvSpPr/>
          <p:nvPr/>
        </p:nvSpPr>
        <p:spPr>
          <a:xfrm>
            <a:off x="636588" y="5207145"/>
            <a:ext cx="3706540" cy="826746"/>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8" name="Picture 17" descr="Text&#10;&#10;Description automatically generated">
            <a:extLst>
              <a:ext uri="{FF2B5EF4-FFF2-40B4-BE49-F238E27FC236}">
                <a16:creationId xmlns:a16="http://schemas.microsoft.com/office/drawing/2014/main" id="{A2CF1B74-20F9-45BF-85F7-638376413336}"/>
              </a:ext>
            </a:extLst>
          </p:cNvPr>
          <p:cNvPicPr>
            <a:picLocks noChangeAspect="1"/>
          </p:cNvPicPr>
          <p:nvPr/>
        </p:nvPicPr>
        <p:blipFill rotWithShape="1">
          <a:blip r:embed="rId4"/>
          <a:srcRect t="69515" r="39489" b="22685"/>
          <a:stretch/>
        </p:blipFill>
        <p:spPr>
          <a:xfrm>
            <a:off x="4521444" y="5734114"/>
            <a:ext cx="3457604" cy="476236"/>
          </a:xfrm>
          <a:prstGeom prst="rect">
            <a:avLst/>
          </a:prstGeom>
        </p:spPr>
      </p:pic>
      <p:sp>
        <p:nvSpPr>
          <p:cNvPr id="19" name="Rectangle 18">
            <a:extLst>
              <a:ext uri="{FF2B5EF4-FFF2-40B4-BE49-F238E27FC236}">
                <a16:creationId xmlns:a16="http://schemas.microsoft.com/office/drawing/2014/main" id="{ECB67782-7F20-44C2-A2C1-2911F98ED023}"/>
              </a:ext>
            </a:extLst>
          </p:cNvPr>
          <p:cNvSpPr/>
          <p:nvPr/>
        </p:nvSpPr>
        <p:spPr>
          <a:xfrm>
            <a:off x="4564855" y="5734113"/>
            <a:ext cx="3464749" cy="501627"/>
          </a:xfrm>
          <a:prstGeom prst="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166430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495AAAE-4F3A-4BC4-A54B-D184A484A418}"/>
              </a:ext>
            </a:extLst>
          </p:cNvPr>
          <p:cNvSpPr>
            <a:spLocks noGrp="1"/>
          </p:cNvSpPr>
          <p:nvPr>
            <p:ph type="body" sz="half" idx="2"/>
          </p:nvPr>
        </p:nvSpPr>
        <p:spPr/>
        <p:txBody>
          <a:bodyPr/>
          <a:lstStyle/>
          <a:p>
            <a:r>
              <a:rPr lang="en-US" dirty="0"/>
              <a:t> </a:t>
            </a:r>
          </a:p>
          <a:p>
            <a:pPr marL="285750" indent="-285750">
              <a:buFont typeface="Wingdings" panose="05000000000000000000" pitchFamily="2" charset="2"/>
              <a:buChar char="q"/>
            </a:pPr>
            <a:r>
              <a:rPr lang="en-US" b="0" dirty="0">
                <a:solidFill>
                  <a:schemeClr val="accent6">
                    <a:lumMod val="50000"/>
                  </a:schemeClr>
                </a:solidFill>
              </a:rPr>
              <a:t>The ones at the top of the attached screenshot, the charge per hour, fall out of the loss monitor local application, handled as a special case (for the charge signal).  </a:t>
            </a:r>
          </a:p>
          <a:p>
            <a:pPr marL="285750" indent="-285750">
              <a:buFont typeface="Wingdings" panose="05000000000000000000" pitchFamily="2" charset="2"/>
              <a:buChar char="q"/>
            </a:pPr>
            <a:r>
              <a:rPr lang="en-US" b="0" dirty="0">
                <a:solidFill>
                  <a:schemeClr val="accent6">
                    <a:lumMod val="50000"/>
                  </a:schemeClr>
                </a:solidFill>
              </a:rPr>
              <a:t>The ones at the bottom of the page are the devices we touched on for loss per pulse.</a:t>
            </a:r>
          </a:p>
          <a:p>
            <a:pPr marL="285750" indent="-285750">
              <a:buFont typeface="Wingdings" panose="05000000000000000000" pitchFamily="2" charset="2"/>
              <a:buChar char="q"/>
            </a:pPr>
            <a:r>
              <a:rPr lang="en-US" b="0" dirty="0">
                <a:solidFill>
                  <a:schemeClr val="accent6">
                    <a:lumMod val="50000"/>
                  </a:schemeClr>
                </a:solidFill>
              </a:rPr>
              <a:t>IRMCHG at 15 Hz on event $0C ($OC is all booster resets, including $11 and $12).  The sample rate is 12.5 kHz.  The initial value is at $0C + 26 samples, or 2.08 </a:t>
            </a:r>
            <a:r>
              <a:rPr lang="en-US" b="0" dirty="0" err="1">
                <a:solidFill>
                  <a:schemeClr val="accent6">
                    <a:lumMod val="50000"/>
                  </a:schemeClr>
                </a:solidFill>
              </a:rPr>
              <a:t>ms.</a:t>
            </a:r>
            <a:r>
              <a:rPr lang="en-US" b="0" dirty="0">
                <a:solidFill>
                  <a:schemeClr val="accent6">
                    <a:lumMod val="50000"/>
                  </a:schemeClr>
                </a:solidFill>
              </a:rPr>
              <a:t>  The final value is at $OC + 443 samples, or 35.44 </a:t>
            </a:r>
            <a:r>
              <a:rPr lang="en-US" b="0" dirty="0" err="1">
                <a:solidFill>
                  <a:schemeClr val="accent6">
                    <a:lumMod val="50000"/>
                  </a:schemeClr>
                </a:solidFill>
              </a:rPr>
              <a:t>ms.</a:t>
            </a:r>
            <a:endParaRPr lang="en-US" b="0" dirty="0">
              <a:solidFill>
                <a:schemeClr val="accent6">
                  <a:lumMod val="50000"/>
                </a:schemeClr>
              </a:solidFill>
            </a:endParaRPr>
          </a:p>
          <a:p>
            <a:endParaRPr lang="en-US" dirty="0"/>
          </a:p>
        </p:txBody>
      </p:sp>
      <p:pic>
        <p:nvPicPr>
          <p:cNvPr id="11" name="Content Placeholder 10" descr="Graphical user interface&#10;&#10;Description automatically generated">
            <a:extLst>
              <a:ext uri="{FF2B5EF4-FFF2-40B4-BE49-F238E27FC236}">
                <a16:creationId xmlns:a16="http://schemas.microsoft.com/office/drawing/2014/main" id="{8BA7F960-E661-427B-AB64-1D963AC74065}"/>
              </a:ext>
            </a:extLst>
          </p:cNvPr>
          <p:cNvPicPr>
            <a:picLocks noGrp="1" noChangeAspect="1"/>
          </p:cNvPicPr>
          <p:nvPr>
            <p:ph sz="half" idx="15"/>
          </p:nvPr>
        </p:nvPicPr>
        <p:blipFill>
          <a:blip r:embed="rId2"/>
          <a:stretch>
            <a:fillRect/>
          </a:stretch>
        </p:blipFill>
        <p:spPr>
          <a:xfrm>
            <a:off x="4116311" y="958850"/>
            <a:ext cx="4200677" cy="5022850"/>
          </a:xfrm>
        </p:spPr>
      </p:pic>
      <p:sp>
        <p:nvSpPr>
          <p:cNvPr id="6" name="Date Placeholder 5">
            <a:extLst>
              <a:ext uri="{FF2B5EF4-FFF2-40B4-BE49-F238E27FC236}">
                <a16:creationId xmlns:a16="http://schemas.microsoft.com/office/drawing/2014/main" id="{B043F8E1-3FE3-4A41-86D0-EAD70FDD3A67}"/>
              </a:ext>
            </a:extLst>
          </p:cNvPr>
          <p:cNvSpPr>
            <a:spLocks noGrp="1"/>
          </p:cNvSpPr>
          <p:nvPr>
            <p:ph type="dt" sz="half" idx="16"/>
          </p:nvPr>
        </p:nvSpPr>
        <p:spPr/>
        <p:txBody>
          <a:bodyPr/>
          <a:lstStyle/>
          <a:p>
            <a:pPr>
              <a:defRPr/>
            </a:pPr>
            <a:fld id="{B099EE7B-C01A-E94A-AA76-2F04CF97FC05}" type="datetime1">
              <a:rPr lang="en-US" smtClean="0"/>
              <a:t>11/11/2022</a:t>
            </a:fld>
            <a:endParaRPr lang="en-US" dirty="0"/>
          </a:p>
        </p:txBody>
      </p:sp>
      <p:sp>
        <p:nvSpPr>
          <p:cNvPr id="7" name="Footer Placeholder 6">
            <a:extLst>
              <a:ext uri="{FF2B5EF4-FFF2-40B4-BE49-F238E27FC236}">
                <a16:creationId xmlns:a16="http://schemas.microsoft.com/office/drawing/2014/main" id="{7203D3AF-C8A2-45A2-81CF-BA9AE7EF0A06}"/>
              </a:ext>
            </a:extLst>
          </p:cNvPr>
          <p:cNvSpPr>
            <a:spLocks noGrp="1"/>
          </p:cNvSpPr>
          <p:nvPr>
            <p:ph type="ftr" sz="quarter" idx="17"/>
          </p:nvPr>
        </p:nvSpPr>
        <p:spPr/>
        <p:txBody>
          <a:bodyPr/>
          <a:lstStyle/>
          <a:p>
            <a:pPr>
              <a:defRPr/>
            </a:pPr>
            <a:r>
              <a:rPr lang="en-US"/>
              <a:t>Presenter | Presentation Title or Meeting Title</a:t>
            </a:r>
            <a:endParaRPr lang="en-US" b="1" dirty="0"/>
          </a:p>
        </p:txBody>
      </p:sp>
      <p:sp>
        <p:nvSpPr>
          <p:cNvPr id="8" name="Slide Number Placeholder 7">
            <a:extLst>
              <a:ext uri="{FF2B5EF4-FFF2-40B4-BE49-F238E27FC236}">
                <a16:creationId xmlns:a16="http://schemas.microsoft.com/office/drawing/2014/main" id="{D96A59A4-76D5-4285-866F-46C0B1B6018C}"/>
              </a:ext>
            </a:extLst>
          </p:cNvPr>
          <p:cNvSpPr>
            <a:spLocks noGrp="1"/>
          </p:cNvSpPr>
          <p:nvPr>
            <p:ph type="sldNum" sz="quarter" idx="18"/>
          </p:nvPr>
        </p:nvSpPr>
        <p:spPr/>
        <p:txBody>
          <a:bodyPr/>
          <a:lstStyle/>
          <a:p>
            <a:pPr>
              <a:defRPr/>
            </a:pPr>
            <a:fld id="{148C009B-CB69-E04A-B9B3-34B26D69E9CF}" type="slidenum">
              <a:rPr lang="en-US" smtClean="0"/>
              <a:pPr>
                <a:defRPr/>
              </a:pPr>
              <a:t>7</a:t>
            </a:fld>
            <a:endParaRPr lang="en-US" dirty="0"/>
          </a:p>
        </p:txBody>
      </p:sp>
      <p:sp>
        <p:nvSpPr>
          <p:cNvPr id="12" name="Title 11">
            <a:extLst>
              <a:ext uri="{FF2B5EF4-FFF2-40B4-BE49-F238E27FC236}">
                <a16:creationId xmlns:a16="http://schemas.microsoft.com/office/drawing/2014/main" id="{25553C0A-46C2-4B1F-B862-216646C4F219}"/>
              </a:ext>
            </a:extLst>
          </p:cNvPr>
          <p:cNvSpPr>
            <a:spLocks noGrp="1"/>
          </p:cNvSpPr>
          <p:nvPr>
            <p:ph type="title"/>
          </p:nvPr>
        </p:nvSpPr>
        <p:spPr/>
        <p:txBody>
          <a:bodyPr/>
          <a:lstStyle/>
          <a:p>
            <a:r>
              <a:rPr lang="en-US" dirty="0"/>
              <a:t>More devices calculated from IRMCHG</a:t>
            </a:r>
          </a:p>
        </p:txBody>
      </p:sp>
    </p:spTree>
    <p:extLst>
      <p:ext uri="{BB962C8B-B14F-4D97-AF65-F5344CB8AC3E}">
        <p14:creationId xmlns:p14="http://schemas.microsoft.com/office/powerpoint/2010/main" val="306232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4D79DD7-EAF2-4D71-BC85-FFCD5154FD72}"/>
              </a:ext>
            </a:extLst>
          </p:cNvPr>
          <p:cNvGraphicFramePr>
            <a:graphicFrameLocks noGrp="1"/>
          </p:cNvGraphicFramePr>
          <p:nvPr>
            <p:ph idx="1"/>
            <p:extLst>
              <p:ext uri="{D42A27DB-BD31-4B8C-83A1-F6EECF244321}">
                <p14:modId xmlns:p14="http://schemas.microsoft.com/office/powerpoint/2010/main" val="2069951177"/>
              </p:ext>
            </p:extLst>
          </p:nvPr>
        </p:nvGraphicFramePr>
        <p:xfrm>
          <a:off x="636588" y="1209134"/>
          <a:ext cx="7424336" cy="4314148"/>
        </p:xfrm>
        <a:graphic>
          <a:graphicData uri="http://schemas.openxmlformats.org/drawingml/2006/table">
            <a:tbl>
              <a:tblPr firstRow="1" firstCol="1" bandRow="1">
                <a:tableStyleId>{5C22544A-7EE6-4342-B048-85BDC9FD1C3A}</a:tableStyleId>
              </a:tblPr>
              <a:tblGrid>
                <a:gridCol w="279556">
                  <a:extLst>
                    <a:ext uri="{9D8B030D-6E8A-4147-A177-3AD203B41FA5}">
                      <a16:colId xmlns:a16="http://schemas.microsoft.com/office/drawing/2014/main" val="2179264406"/>
                    </a:ext>
                  </a:extLst>
                </a:gridCol>
                <a:gridCol w="1442029">
                  <a:extLst>
                    <a:ext uri="{9D8B030D-6E8A-4147-A177-3AD203B41FA5}">
                      <a16:colId xmlns:a16="http://schemas.microsoft.com/office/drawing/2014/main" val="3672841916"/>
                    </a:ext>
                  </a:extLst>
                </a:gridCol>
                <a:gridCol w="1990080">
                  <a:extLst>
                    <a:ext uri="{9D8B030D-6E8A-4147-A177-3AD203B41FA5}">
                      <a16:colId xmlns:a16="http://schemas.microsoft.com/office/drawing/2014/main" val="2231758207"/>
                    </a:ext>
                  </a:extLst>
                </a:gridCol>
                <a:gridCol w="2243156">
                  <a:extLst>
                    <a:ext uri="{9D8B030D-6E8A-4147-A177-3AD203B41FA5}">
                      <a16:colId xmlns:a16="http://schemas.microsoft.com/office/drawing/2014/main" val="3711564062"/>
                    </a:ext>
                  </a:extLst>
                </a:gridCol>
                <a:gridCol w="1469515">
                  <a:extLst>
                    <a:ext uri="{9D8B030D-6E8A-4147-A177-3AD203B41FA5}">
                      <a16:colId xmlns:a16="http://schemas.microsoft.com/office/drawing/2014/main" val="3197445226"/>
                    </a:ext>
                  </a:extLst>
                </a:gridCol>
              </a:tblGrid>
              <a:tr h="570592">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User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Destination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Necessary @ that 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4211733"/>
                  </a:ext>
                </a:extLst>
              </a:tr>
              <a:tr h="278820">
                <a:tc>
                  <a:txBody>
                    <a:bodyPr/>
                    <a:lstStyle/>
                    <a:p>
                      <a:pPr marL="0" marR="0">
                        <a:lnSpc>
                          <a:spcPct val="107000"/>
                        </a:lnSpc>
                        <a:spcBef>
                          <a:spcPts val="0"/>
                        </a:spcBef>
                        <a:spcAft>
                          <a:spcPts val="0"/>
                        </a:spcAft>
                      </a:pPr>
                      <a:r>
                        <a:rPr lang="en-US" sz="14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B:CHG0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Booster $B0 MADC7 CH0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1248821"/>
                  </a:ext>
                </a:extLst>
              </a:tr>
              <a:tr h="278820">
                <a:tc>
                  <a:txBody>
                    <a:bodyPr/>
                    <a:lstStyle/>
                    <a:p>
                      <a:pPr marL="0" marR="0">
                        <a:lnSpc>
                          <a:spcPct val="107000"/>
                        </a:lnSpc>
                        <a:spcBef>
                          <a:spcPts val="0"/>
                        </a:spcBef>
                        <a:spcAft>
                          <a:spcPts val="0"/>
                        </a:spcAft>
                      </a:pPr>
                      <a:r>
                        <a:rPr lang="en-US" sz="14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CNS 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Patch Panel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588986"/>
                  </a:ext>
                </a:extLst>
              </a:tr>
              <a:tr h="278820">
                <a:tc>
                  <a:txBody>
                    <a:bodyPr/>
                    <a:lstStyle/>
                    <a:p>
                      <a:pPr marL="0" marR="0">
                        <a:lnSpc>
                          <a:spcPct val="107000"/>
                        </a:lnSpc>
                        <a:spcBef>
                          <a:spcPts val="0"/>
                        </a:spcBef>
                        <a:spcAft>
                          <a:spcPts val="0"/>
                        </a:spcAft>
                      </a:pPr>
                      <a:r>
                        <a:rPr lang="en-US" sz="14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RR4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Patch Panel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CHG0 Scope display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9863613"/>
                  </a:ext>
                </a:extLst>
              </a:tr>
              <a:tr h="278820">
                <a:tc>
                  <a:txBody>
                    <a:bodyPr/>
                    <a:lstStyle/>
                    <a:p>
                      <a:pPr marL="0" marR="0">
                        <a:lnSpc>
                          <a:spcPct val="107000"/>
                        </a:lnSpc>
                        <a:spcBef>
                          <a:spcPts val="0"/>
                        </a:spcBef>
                        <a:spcAft>
                          <a:spcPts val="0"/>
                        </a:spcAft>
                      </a:pPr>
                      <a:r>
                        <a:rPr lang="en-US" sz="14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IRM BLML3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BGW G02-RR1-3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IRMCHG, BEFFxx, CHGBxx, HRSUM,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6316902"/>
                  </a:ext>
                </a:extLst>
              </a:tr>
              <a:tr h="278820">
                <a:tc>
                  <a:txBody>
                    <a:bodyPr/>
                    <a:lstStyle/>
                    <a:p>
                      <a:pPr marL="0" marR="0">
                        <a:lnSpc>
                          <a:spcPct val="107000"/>
                        </a:lnSpc>
                        <a:spcBef>
                          <a:spcPts val="0"/>
                        </a:spcBef>
                        <a:spcAft>
                          <a:spcPts val="0"/>
                        </a:spcAft>
                      </a:pPr>
                      <a:r>
                        <a:rPr lang="en-US" sz="14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BRFICW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BGW RCC IRM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CHGBBM via S&amp;H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5918419"/>
                  </a:ext>
                </a:extLst>
              </a:tr>
              <a:tr h="278820">
                <a:tc>
                  <a:txBody>
                    <a:bodyPr/>
                    <a:lstStyle/>
                    <a:p>
                      <a:pPr marL="0" marR="0">
                        <a:lnSpc>
                          <a:spcPct val="107000"/>
                        </a:lnSpc>
                        <a:spcBef>
                          <a:spcPts val="0"/>
                        </a:spcBef>
                        <a:spcAft>
                          <a:spcPts val="0"/>
                        </a:spcAft>
                      </a:pPr>
                      <a:r>
                        <a:rPr lang="en-US" sz="14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CHG1 &amp; CHG2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Booster $B0 MADC7 CH1&amp;2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Via S&amp;H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 (needs S&amp;H though)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8515266"/>
                  </a:ext>
                </a:extLst>
              </a:tr>
              <a:tr h="570592">
                <a:tc>
                  <a:txBody>
                    <a:bodyPr/>
                    <a:lstStyle/>
                    <a:p>
                      <a:pPr marL="0" marR="0">
                        <a:lnSpc>
                          <a:spcPct val="107000"/>
                        </a:lnSpc>
                        <a:spcBef>
                          <a:spcPts val="0"/>
                        </a:spcBef>
                        <a:spcAft>
                          <a:spcPts val="0"/>
                        </a:spcAft>
                      </a:pPr>
                      <a:r>
                        <a:rPr lang="en-US" sz="14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CHGA &amp; CHGB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MCR Booster $B0 N14 C185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Via NIM modules to C185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No (needs NIM &amp; Camac modules though)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8867624"/>
                  </a:ext>
                </a:extLst>
              </a:tr>
              <a:tr h="278820">
                <a:tc>
                  <a:txBody>
                    <a:bodyPr/>
                    <a:lstStyle/>
                    <a:p>
                      <a:pPr marL="0" marR="0">
                        <a:lnSpc>
                          <a:spcPct val="107000"/>
                        </a:lnSpc>
                        <a:spcBef>
                          <a:spcPts val="0"/>
                        </a:spcBef>
                        <a:spcAft>
                          <a:spcPts val="0"/>
                        </a:spcAft>
                      </a:pPr>
                      <a:r>
                        <a:rPr lang="en-US" sz="14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IPM’s + Fast LM system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BTW local fanout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Cabling to BTW from MCR currently.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Yes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506388"/>
                  </a:ext>
                </a:extLst>
              </a:tr>
              <a:tr h="278820">
                <a:tc>
                  <a:txBody>
                    <a:bodyPr/>
                    <a:lstStyle/>
                    <a:p>
                      <a:pPr marL="0" marR="0">
                        <a:lnSpc>
                          <a:spcPct val="107000"/>
                        </a:lnSpc>
                        <a:spcBef>
                          <a:spcPts val="0"/>
                        </a:spcBef>
                        <a:spcAft>
                          <a:spcPts val="0"/>
                        </a:spcAft>
                      </a:pPr>
                      <a:r>
                        <a:rPr lang="en-US" sz="14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BLLRFO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BLLRF room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Power Loss BPL5MA, BPL1HA, BELOST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4746372"/>
                  </a:ext>
                </a:extLst>
              </a:tr>
            </a:tbl>
          </a:graphicData>
        </a:graphic>
      </p:graphicFrame>
      <p:sp>
        <p:nvSpPr>
          <p:cNvPr id="3" name="Title 2">
            <a:extLst>
              <a:ext uri="{FF2B5EF4-FFF2-40B4-BE49-F238E27FC236}">
                <a16:creationId xmlns:a16="http://schemas.microsoft.com/office/drawing/2014/main" id="{716606CD-213D-40A6-9A8A-1F6CD0DE3252}"/>
              </a:ext>
            </a:extLst>
          </p:cNvPr>
          <p:cNvSpPr>
            <a:spLocks noGrp="1"/>
          </p:cNvSpPr>
          <p:nvPr>
            <p:ph type="title"/>
          </p:nvPr>
        </p:nvSpPr>
        <p:spPr/>
        <p:txBody>
          <a:bodyPr/>
          <a:lstStyle/>
          <a:p>
            <a:r>
              <a:rPr lang="en-US" dirty="0"/>
              <a:t>CHG0 Fanout Users Requiring Analog Signals</a:t>
            </a:r>
          </a:p>
        </p:txBody>
      </p:sp>
      <p:sp>
        <p:nvSpPr>
          <p:cNvPr id="4" name="Date Placeholder 3">
            <a:extLst>
              <a:ext uri="{FF2B5EF4-FFF2-40B4-BE49-F238E27FC236}">
                <a16:creationId xmlns:a16="http://schemas.microsoft.com/office/drawing/2014/main" id="{A2240A65-2D58-4C55-A3D6-6489C6AE6926}"/>
              </a:ext>
            </a:extLst>
          </p:cNvPr>
          <p:cNvSpPr>
            <a:spLocks noGrp="1"/>
          </p:cNvSpPr>
          <p:nvPr>
            <p:ph type="dt" sz="half" idx="2"/>
          </p:nvPr>
        </p:nvSpPr>
        <p:spPr/>
        <p:txBody>
          <a:bodyPr/>
          <a:lstStyle/>
          <a:p>
            <a:pPr>
              <a:defRPr/>
            </a:pPr>
            <a:fld id="{57ADAB69-348E-2C41-AF41-E98D046040A4}" type="datetime1">
              <a:rPr lang="en-US" smtClean="0"/>
              <a:t>11/11/2022</a:t>
            </a:fld>
            <a:endParaRPr lang="en-US" dirty="0"/>
          </a:p>
        </p:txBody>
      </p:sp>
      <p:sp>
        <p:nvSpPr>
          <p:cNvPr id="5" name="Footer Placeholder 4">
            <a:extLst>
              <a:ext uri="{FF2B5EF4-FFF2-40B4-BE49-F238E27FC236}">
                <a16:creationId xmlns:a16="http://schemas.microsoft.com/office/drawing/2014/main" id="{ADE49424-77B5-4F1A-B192-B0F9D2B79AB7}"/>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739343B3-DF6B-49FA-9671-2B2BF48365A8}"/>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9" name="Rectangle 8">
            <a:extLst>
              <a:ext uri="{FF2B5EF4-FFF2-40B4-BE49-F238E27FC236}">
                <a16:creationId xmlns:a16="http://schemas.microsoft.com/office/drawing/2014/main" id="{0551363A-0619-40E4-8BA7-F524A52C0665}"/>
              </a:ext>
            </a:extLst>
          </p:cNvPr>
          <p:cNvSpPr/>
          <p:nvPr/>
        </p:nvSpPr>
        <p:spPr>
          <a:xfrm>
            <a:off x="363984" y="2175029"/>
            <a:ext cx="7972148" cy="568171"/>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55845BF-6D0B-4F23-BB42-8858C22CC961}"/>
              </a:ext>
            </a:extLst>
          </p:cNvPr>
          <p:cNvCxnSpPr>
            <a:cxnSpLocks/>
            <a:stCxn id="12" idx="1"/>
            <a:endCxn id="9" idx="0"/>
          </p:cNvCxnSpPr>
          <p:nvPr/>
        </p:nvCxnSpPr>
        <p:spPr>
          <a:xfrm flipH="1">
            <a:off x="4350058" y="1419657"/>
            <a:ext cx="1463366" cy="75537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5AA2A9C4-6491-4DFA-B2FD-D99A639D22F2}"/>
              </a:ext>
            </a:extLst>
          </p:cNvPr>
          <p:cNvSpPr txBox="1"/>
          <p:nvPr/>
        </p:nvSpPr>
        <p:spPr>
          <a:xfrm>
            <a:off x="5813424" y="1004158"/>
            <a:ext cx="3101976"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Still supplied by old CHG0 in the near term</a:t>
            </a:r>
          </a:p>
        </p:txBody>
      </p:sp>
      <p:sp>
        <p:nvSpPr>
          <p:cNvPr id="13" name="Rectangle 12">
            <a:extLst>
              <a:ext uri="{FF2B5EF4-FFF2-40B4-BE49-F238E27FC236}">
                <a16:creationId xmlns:a16="http://schemas.microsoft.com/office/drawing/2014/main" id="{3F455D69-AA30-4151-B679-42EA91031F2B}"/>
              </a:ext>
            </a:extLst>
          </p:cNvPr>
          <p:cNvSpPr/>
          <p:nvPr/>
        </p:nvSpPr>
        <p:spPr>
          <a:xfrm>
            <a:off x="228600" y="4579951"/>
            <a:ext cx="7972148" cy="506953"/>
          </a:xfrm>
          <a:prstGeom prst="rect">
            <a:avLst/>
          </a:prstGeom>
          <a:noFill/>
          <a:ln w="762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539EFE9E-46F9-47C6-9107-13E474FCDFD2}"/>
              </a:ext>
            </a:extLst>
          </p:cNvPr>
          <p:cNvCxnSpPr>
            <a:cxnSpLocks/>
            <a:stCxn id="12" idx="1"/>
            <a:endCxn id="13" idx="0"/>
          </p:cNvCxnSpPr>
          <p:nvPr/>
        </p:nvCxnSpPr>
        <p:spPr>
          <a:xfrm flipH="1">
            <a:off x="4214674" y="1419657"/>
            <a:ext cx="1598750" cy="31602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71648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iagram, engineering drawing&#10;&#10;Description automatically generated">
            <a:extLst>
              <a:ext uri="{FF2B5EF4-FFF2-40B4-BE49-F238E27FC236}">
                <a16:creationId xmlns:a16="http://schemas.microsoft.com/office/drawing/2014/main" id="{D4807B43-893F-4DDE-9C7C-F1980E4D4EDA}"/>
              </a:ext>
            </a:extLst>
          </p:cNvPr>
          <p:cNvPicPr>
            <a:picLocks noGrp="1" noChangeAspect="1"/>
          </p:cNvPicPr>
          <p:nvPr>
            <p:ph type="pic" idx="13"/>
          </p:nvPr>
        </p:nvPicPr>
        <p:blipFill rotWithShape="1">
          <a:blip r:embed="rId3"/>
          <a:srcRect l="21" t="7095" r="-21" b="34441"/>
          <a:stretch/>
        </p:blipFill>
        <p:spPr>
          <a:xfrm>
            <a:off x="821663" y="679629"/>
            <a:ext cx="7397069" cy="3107504"/>
          </a:xfrm>
        </p:spPr>
      </p:pic>
      <p:sp>
        <p:nvSpPr>
          <p:cNvPr id="4" name="Date Placeholder 3">
            <a:extLst>
              <a:ext uri="{FF2B5EF4-FFF2-40B4-BE49-F238E27FC236}">
                <a16:creationId xmlns:a16="http://schemas.microsoft.com/office/drawing/2014/main" id="{99A5074F-90AE-49A9-AF53-CCA7D2667687}"/>
              </a:ext>
            </a:extLst>
          </p:cNvPr>
          <p:cNvSpPr>
            <a:spLocks noGrp="1"/>
          </p:cNvSpPr>
          <p:nvPr>
            <p:ph type="dt" sz="half" idx="14"/>
          </p:nvPr>
        </p:nvSpPr>
        <p:spPr/>
        <p:txBody>
          <a:bodyPr/>
          <a:lstStyle/>
          <a:p>
            <a:fld id="{8FEA58B7-095F-6844-8E3C-8A1DDD22BF89}" type="datetime1">
              <a:rPr lang="en-US" smtClean="0"/>
              <a:pPr/>
              <a:t>11/11/2022</a:t>
            </a:fld>
            <a:endParaRPr lang="en-US" dirty="0"/>
          </a:p>
        </p:txBody>
      </p:sp>
      <p:sp>
        <p:nvSpPr>
          <p:cNvPr id="5" name="Footer Placeholder 4">
            <a:extLst>
              <a:ext uri="{FF2B5EF4-FFF2-40B4-BE49-F238E27FC236}">
                <a16:creationId xmlns:a16="http://schemas.microsoft.com/office/drawing/2014/main" id="{F253ADB4-ED7F-48A8-AA22-125806A3305E}"/>
              </a:ext>
            </a:extLst>
          </p:cNvPr>
          <p:cNvSpPr>
            <a:spLocks noGrp="1"/>
          </p:cNvSpPr>
          <p:nvPr>
            <p:ph type="ftr" sz="quarter" idx="3"/>
          </p:nvPr>
        </p:nvSpPr>
        <p:spPr/>
        <p:txBody>
          <a:bodyPr/>
          <a:lstStyle/>
          <a:p>
            <a:r>
              <a:rPr lang="en-US"/>
              <a:t>Presenter | Presentation Title or Meeting Title</a:t>
            </a:r>
            <a:endParaRPr lang="en-US" dirty="0"/>
          </a:p>
        </p:txBody>
      </p:sp>
      <p:sp>
        <p:nvSpPr>
          <p:cNvPr id="6" name="Slide Number Placeholder 5">
            <a:extLst>
              <a:ext uri="{FF2B5EF4-FFF2-40B4-BE49-F238E27FC236}">
                <a16:creationId xmlns:a16="http://schemas.microsoft.com/office/drawing/2014/main" id="{4C364CBE-605B-4D77-BE78-DEAC4CF44663}"/>
              </a:ext>
            </a:extLst>
          </p:cNvPr>
          <p:cNvSpPr>
            <a:spLocks noGrp="1"/>
          </p:cNvSpPr>
          <p:nvPr>
            <p:ph type="sldNum" sz="quarter" idx="4"/>
          </p:nvPr>
        </p:nvSpPr>
        <p:spPr/>
        <p:txBody>
          <a:bodyPr/>
          <a:lstStyle/>
          <a:p>
            <a:fld id="{148C009B-CB69-E04A-B9B3-34B26D69E9CF}" type="slidenum">
              <a:rPr lang="en-US" smtClean="0"/>
              <a:pPr/>
              <a:t>9</a:t>
            </a:fld>
            <a:endParaRPr lang="en-US" dirty="0"/>
          </a:p>
        </p:txBody>
      </p:sp>
      <p:sp>
        <p:nvSpPr>
          <p:cNvPr id="3" name="Title 2">
            <a:extLst>
              <a:ext uri="{FF2B5EF4-FFF2-40B4-BE49-F238E27FC236}">
                <a16:creationId xmlns:a16="http://schemas.microsoft.com/office/drawing/2014/main" id="{2B455137-D336-4B4A-A130-7B508CA8500A}"/>
              </a:ext>
            </a:extLst>
          </p:cNvPr>
          <p:cNvSpPr>
            <a:spLocks noGrp="1"/>
          </p:cNvSpPr>
          <p:nvPr>
            <p:ph type="title"/>
          </p:nvPr>
        </p:nvSpPr>
        <p:spPr/>
        <p:txBody>
          <a:bodyPr/>
          <a:lstStyle/>
          <a:p>
            <a:r>
              <a:rPr lang="en-US" dirty="0"/>
              <a:t>Mechanical Specifications from IDR</a:t>
            </a:r>
          </a:p>
        </p:txBody>
      </p:sp>
      <p:graphicFrame>
        <p:nvGraphicFramePr>
          <p:cNvPr id="19" name="Table 19">
            <a:extLst>
              <a:ext uri="{FF2B5EF4-FFF2-40B4-BE49-F238E27FC236}">
                <a16:creationId xmlns:a16="http://schemas.microsoft.com/office/drawing/2014/main" id="{524D64E3-0B7D-42EC-8BE9-6ACEBA1B9C5E}"/>
              </a:ext>
            </a:extLst>
          </p:cNvPr>
          <p:cNvGraphicFramePr>
            <a:graphicFrameLocks noGrp="1"/>
          </p:cNvGraphicFramePr>
          <p:nvPr/>
        </p:nvGraphicFramePr>
        <p:xfrm>
          <a:off x="636588" y="3715661"/>
          <a:ext cx="7582144" cy="2433133"/>
        </p:xfrm>
        <a:graphic>
          <a:graphicData uri="http://schemas.openxmlformats.org/drawingml/2006/table">
            <a:tbl>
              <a:tblPr firstRow="1" bandRow="1">
                <a:tableStyleId>{5C22544A-7EE6-4342-B048-85BDC9FD1C3A}</a:tableStyleId>
              </a:tblPr>
              <a:tblGrid>
                <a:gridCol w="2203133">
                  <a:extLst>
                    <a:ext uri="{9D8B030D-6E8A-4147-A177-3AD203B41FA5}">
                      <a16:colId xmlns:a16="http://schemas.microsoft.com/office/drawing/2014/main" val="4005660854"/>
                    </a:ext>
                  </a:extLst>
                </a:gridCol>
                <a:gridCol w="1144450">
                  <a:extLst>
                    <a:ext uri="{9D8B030D-6E8A-4147-A177-3AD203B41FA5}">
                      <a16:colId xmlns:a16="http://schemas.microsoft.com/office/drawing/2014/main" val="460975953"/>
                    </a:ext>
                  </a:extLst>
                </a:gridCol>
                <a:gridCol w="4234561">
                  <a:extLst>
                    <a:ext uri="{9D8B030D-6E8A-4147-A177-3AD203B41FA5}">
                      <a16:colId xmlns:a16="http://schemas.microsoft.com/office/drawing/2014/main" val="3676877999"/>
                    </a:ext>
                  </a:extLst>
                </a:gridCol>
              </a:tblGrid>
              <a:tr h="431666">
                <a:tc>
                  <a:txBody>
                    <a:bodyPr/>
                    <a:lstStyle/>
                    <a:p>
                      <a:pPr algn="ctr"/>
                      <a:endParaRPr lang="en-US" sz="1200" b="1" cap="small" baseline="0" dirty="0">
                        <a:solidFill>
                          <a:schemeClr val="accent6">
                            <a:lumMod val="50000"/>
                          </a:schemeClr>
                        </a:solidFill>
                        <a:latin typeface="+mn-lt"/>
                      </a:endParaRPr>
                    </a:p>
                  </a:txBody>
                  <a:tcPr/>
                </a:tc>
                <a:tc>
                  <a:txBody>
                    <a:bodyPr/>
                    <a:lstStyle/>
                    <a:p>
                      <a:pPr algn="ctr"/>
                      <a:r>
                        <a:rPr lang="en-US" sz="1200" cap="all" baseline="0" dirty="0">
                          <a:solidFill>
                            <a:schemeClr val="accent6">
                              <a:lumMod val="50000"/>
                            </a:schemeClr>
                          </a:solidFill>
                          <a:latin typeface="+mn-lt"/>
                        </a:rPr>
                        <a:t>Requirement</a:t>
                      </a:r>
                    </a:p>
                  </a:txBody>
                  <a:tcPr/>
                </a:tc>
                <a:tc>
                  <a:txBody>
                    <a:bodyPr/>
                    <a:lstStyle/>
                    <a:p>
                      <a:pPr algn="ctr"/>
                      <a:r>
                        <a:rPr lang="en-US" sz="1200" cap="all" baseline="0" dirty="0">
                          <a:solidFill>
                            <a:schemeClr val="accent6">
                              <a:lumMod val="50000"/>
                            </a:schemeClr>
                          </a:solidFill>
                          <a:latin typeface="+mn-lt"/>
                        </a:rPr>
                        <a:t>NPCT-CF6"-96.0-120-UHV-VHR-316LN-H</a:t>
                      </a:r>
                    </a:p>
                    <a:p>
                      <a:pPr algn="ctr"/>
                      <a:endParaRPr lang="en-US" sz="1200" cap="all" baseline="0" dirty="0">
                        <a:solidFill>
                          <a:schemeClr val="accent6">
                            <a:lumMod val="50000"/>
                          </a:schemeClr>
                        </a:solidFill>
                        <a:latin typeface="+mn-lt"/>
                      </a:endParaRPr>
                    </a:p>
                  </a:txBody>
                  <a:tcPr/>
                </a:tc>
                <a:extLst>
                  <a:ext uri="{0D108BD9-81ED-4DB2-BD59-A6C34878D82A}">
                    <a16:rowId xmlns:a16="http://schemas.microsoft.com/office/drawing/2014/main" val="360693909"/>
                  </a:ext>
                </a:extLst>
              </a:tr>
              <a:tr h="259000">
                <a:tc>
                  <a:txBody>
                    <a:bodyPr/>
                    <a:lstStyle/>
                    <a:p>
                      <a:pPr marL="0" marR="0" algn="ctr">
                        <a:lnSpc>
                          <a:spcPct val="130000"/>
                        </a:lnSpc>
                        <a:spcBef>
                          <a:spcPts val="0"/>
                        </a:spcBef>
                        <a:spcAft>
                          <a:spcPts val="0"/>
                        </a:spcAft>
                      </a:pPr>
                      <a:r>
                        <a:rPr lang="en-US" sz="1200" b="1" cap="none" baseline="0" dirty="0">
                          <a:solidFill>
                            <a:schemeClr val="accent6">
                              <a:lumMod val="50000"/>
                            </a:schemeClr>
                          </a:solidFill>
                          <a:effectLst/>
                          <a:latin typeface="+mn-lt"/>
                          <a:ea typeface="Times New Roman" panose="02020603050405020304" pitchFamily="18" charset="0"/>
                          <a:cs typeface="Times New Roman" panose="02020603050405020304" pitchFamily="18" charset="0"/>
                        </a:rPr>
                        <a:t>Beam pipe outer diameter</a:t>
                      </a:r>
                    </a:p>
                  </a:txBody>
                  <a:tcPr marL="68580" marR="68580" marT="0" marB="0"/>
                </a:tc>
                <a:tc>
                  <a:txBody>
                    <a:bodyPr/>
                    <a:lstStyle/>
                    <a:p>
                      <a:pPr algn="ctr"/>
                      <a:r>
                        <a:rPr lang="en-US" sz="1200" dirty="0">
                          <a:solidFill>
                            <a:schemeClr val="accent6">
                              <a:lumMod val="50000"/>
                            </a:schemeClr>
                          </a:solidFill>
                          <a:latin typeface="+mn-lt"/>
                        </a:rPr>
                        <a:t>3.25”</a:t>
                      </a:r>
                    </a:p>
                  </a:txBody>
                  <a:tcPr/>
                </a:tc>
                <a:tc>
                  <a:txBody>
                    <a:bodyPr/>
                    <a:lstStyle/>
                    <a:p>
                      <a:pPr algn="ctr"/>
                      <a:r>
                        <a:rPr lang="en-US" sz="1200" dirty="0">
                          <a:solidFill>
                            <a:schemeClr val="accent6">
                              <a:lumMod val="50000"/>
                            </a:schemeClr>
                          </a:solidFill>
                          <a:latin typeface="+mn-lt"/>
                        </a:rPr>
                        <a:t>4” (ID: 3.78”)</a:t>
                      </a:r>
                    </a:p>
                  </a:txBody>
                  <a:tcPr/>
                </a:tc>
                <a:extLst>
                  <a:ext uri="{0D108BD9-81ED-4DB2-BD59-A6C34878D82A}">
                    <a16:rowId xmlns:a16="http://schemas.microsoft.com/office/drawing/2014/main" val="3554023244"/>
                  </a:ext>
                </a:extLst>
              </a:tr>
              <a:tr h="259000">
                <a:tc>
                  <a:txBody>
                    <a:bodyPr/>
                    <a:lstStyle/>
                    <a:p>
                      <a:pPr marL="0" marR="0" algn="ctr">
                        <a:lnSpc>
                          <a:spcPct val="130000"/>
                        </a:lnSpc>
                        <a:spcBef>
                          <a:spcPts val="0"/>
                        </a:spcBef>
                        <a:spcAft>
                          <a:spcPts val="0"/>
                        </a:spcAft>
                      </a:pPr>
                      <a:r>
                        <a:rPr lang="en-US" sz="1200" b="1" cap="none" baseline="0" dirty="0">
                          <a:solidFill>
                            <a:schemeClr val="accent6">
                              <a:lumMod val="50000"/>
                            </a:schemeClr>
                          </a:solidFill>
                          <a:effectLst/>
                          <a:latin typeface="+mn-lt"/>
                          <a:ea typeface="Times New Roman" panose="02020603050405020304" pitchFamily="18" charset="0"/>
                          <a:cs typeface="Times New Roman" panose="02020603050405020304" pitchFamily="18" charset="0"/>
                        </a:rPr>
                        <a:t>Flange-to-Flange physical length</a:t>
                      </a:r>
                    </a:p>
                  </a:txBody>
                  <a:tcPr marL="68580" marR="68580" marT="0" marB="0"/>
                </a:tc>
                <a:tc>
                  <a:txBody>
                    <a:bodyPr/>
                    <a:lstStyle/>
                    <a:p>
                      <a:pPr algn="ctr"/>
                      <a:r>
                        <a:rPr lang="en-US" sz="1200" dirty="0">
                          <a:solidFill>
                            <a:schemeClr val="accent6">
                              <a:lumMod val="50000"/>
                            </a:schemeClr>
                          </a:solidFill>
                          <a:latin typeface="+mn-lt"/>
                        </a:rPr>
                        <a:t>&lt;1m</a:t>
                      </a:r>
                    </a:p>
                  </a:txBody>
                  <a:tcPr/>
                </a:tc>
                <a:tc>
                  <a:txBody>
                    <a:bodyPr/>
                    <a:lstStyle/>
                    <a:p>
                      <a:pPr algn="ctr"/>
                      <a:r>
                        <a:rPr lang="en-US" sz="1200" dirty="0">
                          <a:solidFill>
                            <a:schemeClr val="accent6">
                              <a:lumMod val="50000"/>
                            </a:schemeClr>
                          </a:solidFill>
                          <a:latin typeface="+mn-lt"/>
                        </a:rPr>
                        <a:t>6.38” (DN100 NW100CF Mating Flange)</a:t>
                      </a:r>
                    </a:p>
                  </a:txBody>
                  <a:tcPr/>
                </a:tc>
                <a:extLst>
                  <a:ext uri="{0D108BD9-81ED-4DB2-BD59-A6C34878D82A}">
                    <a16:rowId xmlns:a16="http://schemas.microsoft.com/office/drawing/2014/main" val="3105381842"/>
                  </a:ext>
                </a:extLst>
              </a:tr>
              <a:tr h="604333">
                <a:tc>
                  <a:txBody>
                    <a:bodyPr/>
                    <a:lstStyle/>
                    <a:p>
                      <a:pPr marL="0" marR="0" algn="ctr">
                        <a:lnSpc>
                          <a:spcPct val="130000"/>
                        </a:lnSpc>
                        <a:spcBef>
                          <a:spcPts val="0"/>
                        </a:spcBef>
                        <a:spcAft>
                          <a:spcPts val="0"/>
                        </a:spcAft>
                      </a:pPr>
                      <a:r>
                        <a:rPr lang="en-US" sz="1200" b="1" cap="none" baseline="0" dirty="0">
                          <a:solidFill>
                            <a:schemeClr val="accent6">
                              <a:lumMod val="50000"/>
                            </a:schemeClr>
                          </a:solidFill>
                          <a:effectLst/>
                          <a:latin typeface="+mn-lt"/>
                          <a:ea typeface="Times New Roman" panose="02020603050405020304" pitchFamily="18" charset="0"/>
                          <a:cs typeface="Times New Roman" panose="02020603050405020304" pitchFamily="18" charset="0"/>
                        </a:rPr>
                        <a:t>Vacuum</a:t>
                      </a:r>
                    </a:p>
                  </a:txBody>
                  <a:tcPr marL="68580" marR="68580" marT="0" marB="0"/>
                </a:tc>
                <a:tc>
                  <a:txBody>
                    <a:bodyPr/>
                    <a:lstStyle/>
                    <a:p>
                      <a:pPr algn="ctr"/>
                      <a:r>
                        <a:rPr lang="en-US" sz="1200" dirty="0">
                          <a:solidFill>
                            <a:schemeClr val="accent6">
                              <a:lumMod val="50000"/>
                            </a:schemeClr>
                          </a:solidFill>
                          <a:latin typeface="+mn-lt"/>
                        </a:rPr>
                        <a:t>&lt; 1e-7 Torr</a:t>
                      </a:r>
                    </a:p>
                  </a:txBody>
                  <a:tcPr/>
                </a:tc>
                <a:tc>
                  <a:txBody>
                    <a:bodyPr/>
                    <a:lstStyle/>
                    <a:p>
                      <a:pPr marL="171450" indent="-171450" algn="ctr">
                        <a:buFont typeface="Arial" panose="020B0604020202020204" pitchFamily="34" charset="0"/>
                        <a:buChar char="•"/>
                      </a:pPr>
                      <a:r>
                        <a:rPr lang="en-US" sz="1200" dirty="0">
                          <a:solidFill>
                            <a:schemeClr val="accent6">
                              <a:lumMod val="50000"/>
                            </a:schemeClr>
                          </a:solidFill>
                          <a:latin typeface="+mn-lt"/>
                        </a:rPr>
                        <a:t>UHV compatible to 7.6e-10 torr (1e-9mbar)</a:t>
                      </a:r>
                    </a:p>
                    <a:p>
                      <a:pPr marL="171450" indent="-171450" algn="ctr">
                        <a:buFont typeface="Arial" panose="020B0604020202020204" pitchFamily="34" charset="0"/>
                        <a:buChar char="•"/>
                      </a:pPr>
                      <a:r>
                        <a:rPr lang="en-US" sz="1200" dirty="0">
                          <a:solidFill>
                            <a:schemeClr val="accent6">
                              <a:lumMod val="50000"/>
                            </a:schemeClr>
                          </a:solidFill>
                          <a:latin typeface="+mn-lt"/>
                        </a:rPr>
                        <a:t>Bergoz provides vacuum certificate, showing leak rate with He</a:t>
                      </a:r>
                    </a:p>
                  </a:txBody>
                  <a:tcPr/>
                </a:tc>
                <a:extLst>
                  <a:ext uri="{0D108BD9-81ED-4DB2-BD59-A6C34878D82A}">
                    <a16:rowId xmlns:a16="http://schemas.microsoft.com/office/drawing/2014/main" val="840719343"/>
                  </a:ext>
                </a:extLst>
              </a:tr>
              <a:tr h="777000">
                <a:tc>
                  <a:txBody>
                    <a:bodyPr/>
                    <a:lstStyle/>
                    <a:p>
                      <a:pPr marL="0" marR="0" algn="ctr">
                        <a:lnSpc>
                          <a:spcPct val="130000"/>
                        </a:lnSpc>
                        <a:spcBef>
                          <a:spcPts val="0"/>
                        </a:spcBef>
                        <a:spcAft>
                          <a:spcPts val="0"/>
                        </a:spcAft>
                      </a:pPr>
                      <a:r>
                        <a:rPr lang="en-US" sz="1200" b="1" cap="none" baseline="0" dirty="0">
                          <a:solidFill>
                            <a:schemeClr val="accent6">
                              <a:lumMod val="50000"/>
                            </a:schemeClr>
                          </a:solidFill>
                          <a:effectLst/>
                          <a:latin typeface="+mn-lt"/>
                          <a:ea typeface="Times New Roman" panose="02020603050405020304" pitchFamily="18" charset="0"/>
                          <a:cs typeface="Times New Roman" panose="02020603050405020304" pitchFamily="18" charset="0"/>
                        </a:rPr>
                        <a:t>Other</a:t>
                      </a:r>
                    </a:p>
                  </a:txBody>
                  <a:tcPr marL="68580" marR="68580" marT="0" marB="0"/>
                </a:tc>
                <a:tc>
                  <a:txBody>
                    <a:bodyPr/>
                    <a:lstStyle/>
                    <a:p>
                      <a:pPr algn="ctr"/>
                      <a:endParaRPr lang="en-US" sz="1200" dirty="0">
                        <a:solidFill>
                          <a:schemeClr val="accent6">
                            <a:lumMod val="50000"/>
                          </a:schemeClr>
                        </a:solidFill>
                        <a:latin typeface="+mn-lt"/>
                      </a:endParaRP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6">
                              <a:lumMod val="50000"/>
                            </a:schemeClr>
                          </a:solidFill>
                        </a:rPr>
                        <a:t>AISI 316LN steel for better rust prevention</a:t>
                      </a:r>
                    </a:p>
                    <a:p>
                      <a:pPr marL="171450" indent="-171450" algn="ctr">
                        <a:buFont typeface="Arial" panose="020B0604020202020204" pitchFamily="34" charset="0"/>
                        <a:buChar char="•"/>
                      </a:pPr>
                      <a:r>
                        <a:rPr lang="en-US" sz="1200" dirty="0">
                          <a:solidFill>
                            <a:schemeClr val="accent6">
                              <a:lumMod val="50000"/>
                            </a:schemeClr>
                          </a:solidFill>
                          <a:latin typeface="+mn-lt"/>
                        </a:rPr>
                        <a:t>Radiation-resistant sensor</a:t>
                      </a:r>
                    </a:p>
                    <a:p>
                      <a:pPr marL="171450" indent="-171450" algn="ctr">
                        <a:buFont typeface="Arial" panose="020B0604020202020204" pitchFamily="34" charset="0"/>
                        <a:buChar char="•"/>
                      </a:pPr>
                      <a:r>
                        <a:rPr lang="en-US" sz="1200" dirty="0">
                          <a:solidFill>
                            <a:schemeClr val="accent6">
                              <a:lumMod val="50000"/>
                            </a:schemeClr>
                          </a:solidFill>
                          <a:latin typeface="+mn-lt"/>
                        </a:rPr>
                        <a:t>200ft cable with PP polypropylene dielectric; pre-terminated with DB15 connectors</a:t>
                      </a:r>
                    </a:p>
                  </a:txBody>
                  <a:tcPr/>
                </a:tc>
                <a:extLst>
                  <a:ext uri="{0D108BD9-81ED-4DB2-BD59-A6C34878D82A}">
                    <a16:rowId xmlns:a16="http://schemas.microsoft.com/office/drawing/2014/main" val="3756140159"/>
                  </a:ext>
                </a:extLst>
              </a:tr>
            </a:tbl>
          </a:graphicData>
        </a:graphic>
      </p:graphicFrame>
    </p:spTree>
    <p:extLst>
      <p:ext uri="{BB962C8B-B14F-4D97-AF65-F5344CB8AC3E}">
        <p14:creationId xmlns:p14="http://schemas.microsoft.com/office/powerpoint/2010/main" val="251838522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3fee5f-23a4-4016-9231-1df361c18274">
      <Terms xmlns="http://schemas.microsoft.com/office/infopath/2007/PartnerControls"/>
    </lcf76f155ced4ddcb4097134ff3c332f>
    <Notes xmlns="cf3fee5f-23a4-4016-9231-1df361c18274" xsi:nil="true"/>
    <TaxCatchAll xmlns="31d97c75-905f-4977-8da2-89caa47f3c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C1056E3EED334F8704F8A7B1E7B897" ma:contentTypeVersion="14" ma:contentTypeDescription="Create a new document." ma:contentTypeScope="" ma:versionID="d70300ef3e7b7de1a69ff74a68377a61">
  <xsd:schema xmlns:xsd="http://www.w3.org/2001/XMLSchema" xmlns:xs="http://www.w3.org/2001/XMLSchema" xmlns:p="http://schemas.microsoft.com/office/2006/metadata/properties" xmlns:ns2="cf3fee5f-23a4-4016-9231-1df361c18274" xmlns:ns3="31d97c75-905f-4977-8da2-89caa47f3cb3" targetNamespace="http://schemas.microsoft.com/office/2006/metadata/properties" ma:root="true" ma:fieldsID="de20a7f1b845c3eb7d8652b2bd8a7a22" ns2:_="" ns3:_="">
    <xsd:import namespace="cf3fee5f-23a4-4016-9231-1df361c18274"/>
    <xsd:import namespace="31d97c75-905f-4977-8da2-89caa47f3c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Not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fee5f-23a4-4016-9231-1df361c18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description="Notes" ma:format="Dropdown" ma:internalName="Notes">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d97c75-905f-4977-8da2-89caa47f3c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a60f018-96d6-4ef1-984b-b8eb66779f93}" ma:internalName="TaxCatchAll" ma:showField="CatchAllData" ma:web="31d97c75-905f-4977-8da2-89caa47f3c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5CEA2-1B5E-415D-8EF0-C05083F85773}">
  <ds:schemaRefs>
    <ds:schemaRef ds:uri="http://schemas.microsoft.com/office/2006/metadata/properties"/>
    <ds:schemaRef ds:uri="http://schemas.microsoft.com/office/infopath/2007/PartnerControls"/>
    <ds:schemaRef ds:uri="cf3fee5f-23a4-4016-9231-1df361c18274"/>
    <ds:schemaRef ds:uri="31d97c75-905f-4977-8da2-89caa47f3cb3"/>
  </ds:schemaRefs>
</ds:datastoreItem>
</file>

<file path=customXml/itemProps2.xml><?xml version="1.0" encoding="utf-8"?>
<ds:datastoreItem xmlns:ds="http://schemas.openxmlformats.org/officeDocument/2006/customXml" ds:itemID="{B46F02A4-9BF9-4177-AE38-DC4EB9C1E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fee5f-23a4-4016-9231-1df361c18274"/>
    <ds:schemaRef ds:uri="31d97c75-905f-4977-8da2-89caa47f3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2297E-84CA-4DD3-8B6A-A918F8998A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FNAL_PowerPoint_4x3-seasons_052121</Template>
  <TotalTime>202</TotalTime>
  <Words>1479</Words>
  <Application>Microsoft Office PowerPoint</Application>
  <PresentationFormat>On-screen Show (4:3)</PresentationFormat>
  <Paragraphs>291</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 Math</vt:lpstr>
      <vt:lpstr>Helvetica</vt:lpstr>
      <vt:lpstr>Wingdings</vt:lpstr>
      <vt:lpstr>Fermilab_PPT_090815</vt:lpstr>
      <vt:lpstr>PowerPoint Presentation</vt:lpstr>
      <vt:lpstr>General Project Timeline</vt:lpstr>
      <vt:lpstr>Bergoz NPCT-CF6"-96.0-120-UHV-VHR-316LN-H </vt:lpstr>
      <vt:lpstr>System Block Diagram</vt:lpstr>
      <vt:lpstr>Primary Readouts</vt:lpstr>
      <vt:lpstr>Secondary Readouts</vt:lpstr>
      <vt:lpstr>More devices calculated from IRMCHG</vt:lpstr>
      <vt:lpstr>CHG0 Fanout Users Requiring Analog Signals</vt:lpstr>
      <vt:lpstr>Mechanical Specifications from IDR</vt:lpstr>
      <vt:lpstr>Electrical Specifications from IDR</vt:lpstr>
      <vt:lpstr>Booster Beam Parameters</vt:lpstr>
      <vt:lpstr>Booster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Ibrahim</dc:creator>
  <cp:lastModifiedBy>Michelle A Ibrahim</cp:lastModifiedBy>
  <cp:revision>13</cp:revision>
  <cp:lastPrinted>2014-01-20T19:40:21Z</cp:lastPrinted>
  <dcterms:created xsi:type="dcterms:W3CDTF">2022-11-11T05:00:23Z</dcterms:created>
  <dcterms:modified xsi:type="dcterms:W3CDTF">2022-11-11T15:05:23Z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0x01010096C1056E3EED334F8704F8A7B1E7B897</vt:lpwstr>
  </property>
  <property fmtid="{D5CDD505-2E9C-101B-9397-08002B2CF9AE}" pid="3" name="MediaServiceImageTags">
    <vt:lpwstr/>
  </property>
</Properties>
</file>