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1"/>
  </p:notesMasterIdLst>
  <p:handoutMasterIdLst>
    <p:handoutMasterId r:id="rId12"/>
  </p:handoutMasterIdLst>
  <p:sldIdLst>
    <p:sldId id="294" r:id="rId5"/>
    <p:sldId id="300" r:id="rId6"/>
    <p:sldId id="302" r:id="rId7"/>
    <p:sldId id="301" r:id="rId8"/>
    <p:sldId id="298" r:id="rId9"/>
    <p:sldId id="30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AA422-B9C6-47D3-91E9-C8752D63CA0A}" v="42" dt="2022-11-08T18:01:08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3"/>
  </p:normalViewPr>
  <p:slideViewPr>
    <p:cSldViewPr snapToGrid="0" snapToObjects="1" showGuides="1">
      <p:cViewPr varScale="1">
        <p:scale>
          <a:sx n="86" d="100"/>
          <a:sy n="86" d="100"/>
        </p:scale>
        <p:origin x="1378" y="-5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9CE3628-E12B-42CC-9F0D-93A398086869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30927BC-9A92-4FC8-BCF5-A8F2983C3498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C090AE0F-1B10-4E7F-B486-64518107F601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4B1E5-1395-4A64-B35A-7A4BA34995AF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3B15738-5CF2-4E03-9CDD-03BAFED348EC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F6D1636-D1AA-49FB-B853-56B5964DF420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5AA913B-7233-44A6-A8A8-190F9043DD9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Evan Milton | FPGA Workflow With PYNQ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Evan Milton	</a:t>
            </a:r>
          </a:p>
          <a:p>
            <a:r>
              <a:rPr lang="en-US" sz="1600" dirty="0"/>
              <a:t>An Overview of the ‘</a:t>
            </a:r>
            <a:r>
              <a:rPr lang="en-US" sz="1600" dirty="0" err="1"/>
              <a:t>Bergoz</a:t>
            </a:r>
            <a:r>
              <a:rPr lang="en-US" sz="1600" dirty="0"/>
              <a:t> Buddy’</a:t>
            </a:r>
          </a:p>
          <a:p>
            <a:r>
              <a:rPr lang="en-US" sz="1600" dirty="0"/>
              <a:t>11/8/2022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Bergoz</a:t>
            </a:r>
            <a:r>
              <a:rPr lang="en-US" sz="1800" dirty="0"/>
              <a:t> NPCT Hardware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191AEF-6BD6-4D77-8473-E57D065C92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971549"/>
            <a:ext cx="4633545" cy="50643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REVA2 currently installed at the Booster NPCT and in test 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Unit shares rack space with the Bergoz NPCT.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REVA3 is in production, entering testing phase.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Presently networked to a local computer.</a:t>
            </a:r>
          </a:p>
          <a:p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FFFE20-3DFC-4806-8847-700B3C454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F6D1636-D1AA-49FB-B853-56B5964DF420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422A62-3374-4D54-84AF-6FDF61B19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Evan Milton | </a:t>
            </a:r>
            <a:r>
              <a:rPr lang="en-US" dirty="0" err="1"/>
              <a:t>Bergoz</a:t>
            </a:r>
            <a:r>
              <a:rPr lang="en-US" dirty="0"/>
              <a:t> Interface Hardware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F4E9B3-5B68-4E88-86E0-52E97F4A8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DFB628-8735-43AA-89B9-E285303C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Status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95E849D-0B03-431A-A892-EEB2A796300E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r="14396"/>
          <a:stretch/>
        </p:blipFill>
        <p:spPr bwMode="auto">
          <a:xfrm>
            <a:off x="4983480" y="971549"/>
            <a:ext cx="3698113" cy="39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43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7B3B4F6-769B-4E0C-B765-D9046C4D86B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650" y="1461954"/>
            <a:ext cx="4214813" cy="265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6D045-57A6-4F99-BB74-19DE3456A31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66524" y="4356052"/>
            <a:ext cx="4205476" cy="12658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rgbClr val="50504E"/>
                </a:solidFill>
              </a:rPr>
              <a:t>20Ksps standard sample rate, 100Ksps raw data rate.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rgbClr val="50504E"/>
                </a:solidFill>
              </a:rPr>
              <a:t>Full system SNR of 60dB during beamline operation.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rgbClr val="50504E"/>
                </a:solidFill>
              </a:rPr>
              <a:t>Resolves below 1 e9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rgbClr val="50504E"/>
                </a:solidFill>
              </a:rPr>
              <a:t>15Hz/20Hz cycle capable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0BB10-BE85-406D-9F33-D2D0F8288A8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52248" y="4364376"/>
            <a:ext cx="4206239" cy="1265812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50504E"/>
                </a:solidFill>
              </a:rPr>
              <a:t>Note- LLRF in signal, present from </a:t>
            </a:r>
          </a:p>
          <a:p>
            <a:pPr algn="ctr"/>
            <a:r>
              <a:rPr lang="en-US" b="0" dirty="0">
                <a:solidFill>
                  <a:srgbClr val="50504E"/>
                </a:solidFill>
              </a:rPr>
              <a:t>normalizing ambient noise.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C45F21-7836-407B-B517-4119654A79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F6D1636-D1AA-49FB-B853-56B5964DF420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46C84D-C947-4E8C-9F3F-D0544F19B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Evan Milton | </a:t>
            </a:r>
            <a:r>
              <a:rPr lang="en-US" dirty="0" err="1"/>
              <a:t>Bergoz</a:t>
            </a:r>
            <a:r>
              <a:rPr lang="en-US" dirty="0"/>
              <a:t> Interface Hardware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EADEFF-013D-4670-8121-B4DF7BA9F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BFE1CC-5F67-4CE6-9F5D-FB131D6B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8ECAD-EEE6-4BD7-A95C-CD79F6043D16}"/>
              </a:ext>
            </a:extLst>
          </p:cNvPr>
          <p:cNvSpPr txBox="1"/>
          <p:nvPr/>
        </p:nvSpPr>
        <p:spPr>
          <a:xfrm>
            <a:off x="1416081" y="954261"/>
            <a:ext cx="1831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Typical Readout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81DAD-7827-4CB6-B1C3-6E6FADE1353C}"/>
              </a:ext>
            </a:extLst>
          </p:cNvPr>
          <p:cNvSpPr txBox="1"/>
          <p:nvPr/>
        </p:nvSpPr>
        <p:spPr>
          <a:xfrm>
            <a:off x="5710945" y="1073904"/>
            <a:ext cx="216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System Noise Floor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A42812-5EF7-4153-A68A-49911A0C22D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/>
          <a:stretch/>
        </p:blipFill>
        <p:spPr bwMode="auto">
          <a:xfrm>
            <a:off x="228600" y="1377279"/>
            <a:ext cx="4206875" cy="282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97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6DCA00-46B3-495E-886E-6A92E634D1F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206240" cy="47830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LLRF is measured by FPGA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e12 conversion is done by FPGA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i*dt = q -&gt; q/e = e12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Higher repeatability than analog circuitry.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LLRF frequency sweep will be available in ACNET.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Current (mA) readout will be available in ACNET.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Allows for verification at console.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70360F-33EA-4B0D-BE26-AC1BF7721C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F6D1636-D1AA-49FB-B853-56B5964DF420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2950DD-19A5-481C-AC01-34A8A04A9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Evan Milton | </a:t>
            </a:r>
            <a:r>
              <a:rPr lang="en-US" dirty="0" err="1"/>
              <a:t>Bergoz</a:t>
            </a:r>
            <a:r>
              <a:rPr lang="en-US" dirty="0"/>
              <a:t> Interface Hardware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D7AF34-CE25-439D-8DB2-B90DED541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07D2A7-C5B4-4F0F-9D18-61840D32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Change - Digital normalization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2A2522-9424-4FB9-8228-EDD40CE1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/>
          <a:stretch/>
        </p:blipFill>
        <p:spPr bwMode="auto">
          <a:xfrm>
            <a:off x="5094720" y="3743089"/>
            <a:ext cx="3218268" cy="21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BDBA1D-633B-4BEA-B0D4-D0EB17BF94E4}"/>
              </a:ext>
            </a:extLst>
          </p:cNvPr>
          <p:cNvSpPr txBox="1"/>
          <p:nvPr/>
        </p:nvSpPr>
        <p:spPr>
          <a:xfrm>
            <a:off x="5745480" y="739624"/>
            <a:ext cx="226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Booster LLRF Sweep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B4B78-ECAC-4490-83C4-833B04101101}"/>
              </a:ext>
            </a:extLst>
          </p:cNvPr>
          <p:cNvSpPr txBox="1"/>
          <p:nvPr/>
        </p:nvSpPr>
        <p:spPr>
          <a:xfrm>
            <a:off x="5404499" y="3334916"/>
            <a:ext cx="2908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current (mA) readout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BCAAD874-3270-48E9-A584-66BFC52EFE6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967764" y="1157154"/>
            <a:ext cx="3368453" cy="2127444"/>
          </a:xfrm>
        </p:spPr>
      </p:pic>
    </p:spTree>
    <p:extLst>
      <p:ext uri="{BB962C8B-B14F-4D97-AF65-F5344CB8AC3E}">
        <p14:creationId xmlns:p14="http://schemas.microsoft.com/office/powerpoint/2010/main" val="70084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B63DC-8EE4-48E1-A0A9-EB37B7B4E20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664318" cy="5117123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System functions as expected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Calibration against current sources/ reference values return correct results.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Calibrates reliably over time~ Evan has been monitoring since startup, generally &lt;0.1% change week-to-week.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System signal integrity in Booster on par with observations on scope/ at bench.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54DA54-F16C-4456-8303-AF9200AEFC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F6D1636-D1AA-49FB-B853-56B5964DF420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5679C9-CA91-40C8-8AA7-3B6FCBF7B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Evan Milton | </a:t>
            </a:r>
            <a:r>
              <a:rPr lang="en-US" dirty="0" err="1"/>
              <a:t>Bergoz</a:t>
            </a:r>
            <a:r>
              <a:rPr lang="en-US" dirty="0"/>
              <a:t> Interface Hardware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5F310A-094E-4761-AD3E-1C93B39D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90BE7A-35C0-4BFE-9EB2-4E1B7814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Performance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1F7B3B-8973-4513-9EC6-510614D5A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19" y="3526276"/>
            <a:ext cx="4022480" cy="21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757DED-FB06-430D-B75C-7BAE2E56918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125720" y="1230572"/>
            <a:ext cx="2923455" cy="2041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64E186-C16D-45B5-A71B-62FD145BE44D}"/>
              </a:ext>
            </a:extLst>
          </p:cNvPr>
          <p:cNvSpPr txBox="1"/>
          <p:nvPr/>
        </p:nvSpPr>
        <p:spPr>
          <a:xfrm rot="20922206">
            <a:off x="4570640" y="656312"/>
            <a:ext cx="356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Salah Sneezed Oct 25, 2022 11:43:56 am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F829F11-63EE-4E29-85AF-9160FD99945F}"/>
              </a:ext>
            </a:extLst>
          </p:cNvPr>
          <p:cNvSpPr/>
          <p:nvPr/>
        </p:nvSpPr>
        <p:spPr>
          <a:xfrm>
            <a:off x="6306671" y="1035316"/>
            <a:ext cx="213360" cy="33855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F5349200-6B0C-48B0-B5A9-B0667BE39D3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426186" y="1639710"/>
            <a:ext cx="4463813" cy="3056577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C8E550-8305-4E7C-9B50-F80D31A5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958849"/>
            <a:ext cx="4059315" cy="50226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50504E"/>
                </a:solidFill>
              </a:rPr>
              <a:t>What operational metric we can use to compare results against?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0504E"/>
                </a:solidFill>
              </a:rPr>
              <a:t>BDCCT vs. …?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50504E"/>
                </a:solidFill>
              </a:rPr>
              <a:t>Notching (81 or 84 bunches) changes normalization readout by 3%.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0504E"/>
                </a:solidFill>
              </a:rPr>
              <a:t>Should notching impact intensity measurement?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0504E"/>
                </a:solidFill>
              </a:rPr>
              <a:t>Priority of this issue?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50504E"/>
                </a:solidFill>
              </a:rPr>
              <a:t>There is a persistent wiggle towards the end of the cycle. This was not present during testing.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0504E"/>
                </a:solidFill>
              </a:rPr>
              <a:t>Operationally, is there something that happens at this point in the cycle?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0504E"/>
                </a:solidFill>
              </a:rPr>
              <a:t>Priority of this issue?</a:t>
            </a:r>
            <a:endParaRPr lang="en-US" sz="1400" b="0" dirty="0">
              <a:solidFill>
                <a:srgbClr val="50504E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D8F26F-5F86-43A3-A4F0-011CBDBD6E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6D1636-D1AA-49FB-B853-56B5964DF420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A04BAE-6D72-4C13-B4ED-624C2D09E02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Evan Milton | </a:t>
            </a:r>
            <a:r>
              <a:rPr lang="en-US" dirty="0" err="1"/>
              <a:t>Bergoz</a:t>
            </a:r>
            <a:r>
              <a:rPr lang="en-US" dirty="0"/>
              <a:t> Interface Hardware Update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01B035-7349-41AD-8760-F693F5A3FBC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85F6191-D723-4EEB-B0A6-FB3176CF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Discussion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F4AEAC-5AE6-4095-8769-169D70FE5547}"/>
              </a:ext>
            </a:extLst>
          </p:cNvPr>
          <p:cNvSpPr/>
          <p:nvPr/>
        </p:nvSpPr>
        <p:spPr>
          <a:xfrm>
            <a:off x="6466840" y="2550160"/>
            <a:ext cx="1153160" cy="1132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034992-3DBE-4346-BB55-37B61563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39" y="5389958"/>
            <a:ext cx="1342536" cy="7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275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1056E3EED334F8704F8A7B1E7B897" ma:contentTypeVersion="14" ma:contentTypeDescription="Create a new document." ma:contentTypeScope="" ma:versionID="d70300ef3e7b7de1a69ff74a68377a61">
  <xsd:schema xmlns:xsd="http://www.w3.org/2001/XMLSchema" xmlns:xs="http://www.w3.org/2001/XMLSchema" xmlns:p="http://schemas.microsoft.com/office/2006/metadata/properties" xmlns:ns2="cf3fee5f-23a4-4016-9231-1df361c18274" xmlns:ns3="31d97c75-905f-4977-8da2-89caa47f3cb3" targetNamespace="http://schemas.microsoft.com/office/2006/metadata/properties" ma:root="true" ma:fieldsID="de20a7f1b845c3eb7d8652b2bd8a7a22" ns2:_="" ns3:_="">
    <xsd:import namespace="cf3fee5f-23a4-4016-9231-1df361c18274"/>
    <xsd:import namespace="31d97c75-905f-4977-8da2-89caa47f3c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fee5f-23a4-4016-9231-1df361c18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description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97c75-905f-4977-8da2-89caa47f3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a60f018-96d6-4ef1-984b-b8eb66779f93}" ma:internalName="TaxCatchAll" ma:showField="CatchAllData" ma:web="31d97c75-905f-4977-8da2-89caa47f3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3fee5f-23a4-4016-9231-1df361c18274">
      <Terms xmlns="http://schemas.microsoft.com/office/infopath/2007/PartnerControls"/>
    </lcf76f155ced4ddcb4097134ff3c332f>
    <Notes xmlns="cf3fee5f-23a4-4016-9231-1df361c18274" xsi:nil="true"/>
    <TaxCatchAll xmlns="31d97c75-905f-4977-8da2-89caa47f3cb3"/>
  </documentManagement>
</p:properties>
</file>

<file path=customXml/itemProps1.xml><?xml version="1.0" encoding="utf-8"?>
<ds:datastoreItem xmlns:ds="http://schemas.openxmlformats.org/officeDocument/2006/customXml" ds:itemID="{96A6CCF6-0B1D-4E3A-A6F8-6212CCE33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fee5f-23a4-4016-9231-1df361c18274"/>
    <ds:schemaRef ds:uri="31d97c75-905f-4977-8da2-89caa47f3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31435-A5BD-4BC9-8583-A80777CDE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831CD-C612-4F25-B5DC-BC303255AA0E}">
  <ds:schemaRefs>
    <ds:schemaRef ds:uri="http://schemas.microsoft.com/office/2006/metadata/properties"/>
    <ds:schemaRef ds:uri="http://schemas.microsoft.com/office/infopath/2007/PartnerControls"/>
    <ds:schemaRef ds:uri="cf3fee5f-23a4-4016-9231-1df361c18274"/>
    <ds:schemaRef ds:uri="31d97c75-905f-4977-8da2-89caa47f3c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426</TotalTime>
  <Words>353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Fermilab_PPT_090815</vt:lpstr>
      <vt:lpstr>PowerPoint Presentation</vt:lpstr>
      <vt:lpstr>Hardware Status</vt:lpstr>
      <vt:lpstr>Hardware Capabilities</vt:lpstr>
      <vt:lpstr>Big Change - Digital normalization</vt:lpstr>
      <vt:lpstr>General Performance </vt:lpstr>
      <vt:lpstr>Technical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Milton</dc:creator>
  <cp:lastModifiedBy>Michelle A Ibrahim</cp:lastModifiedBy>
  <cp:revision>4</cp:revision>
  <cp:lastPrinted>2014-01-20T19:40:21Z</cp:lastPrinted>
  <dcterms:created xsi:type="dcterms:W3CDTF">2022-08-22T14:18:36Z</dcterms:created>
  <dcterms:modified xsi:type="dcterms:W3CDTF">2022-11-10T19:18:57Z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0x01010096C1056E3EED334F8704F8A7B1E7B897</vt:lpwstr>
  </property>
</Properties>
</file>