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  <p:sldMasterId id="2147484124" r:id="rId2"/>
    <p:sldMasterId id="2147484132" r:id="rId3"/>
  </p:sldMasterIdLst>
  <p:notesMasterIdLst>
    <p:notesMasterId r:id="rId6"/>
  </p:notesMasterIdLst>
  <p:handoutMasterIdLst>
    <p:handoutMasterId r:id="rId7"/>
  </p:handoutMasterIdLst>
  <p:sldIdLst>
    <p:sldId id="1079" r:id="rId4"/>
    <p:sldId id="1080" r:id="rId5"/>
  </p:sldIdLst>
  <p:sldSz cx="12192000" cy="6858000"/>
  <p:notesSz cx="7026275" cy="93122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 userDrawn="1">
          <p15:clr>
            <a:srgbClr val="A4A3A4"/>
          </p15:clr>
        </p15:guide>
        <p15:guide id="2" orient="horz" pos="4027" userDrawn="1">
          <p15:clr>
            <a:srgbClr val="A4A3A4"/>
          </p15:clr>
        </p15:guide>
        <p15:guide id="3" orient="horz" pos="1698" userDrawn="1">
          <p15:clr>
            <a:srgbClr val="A4A3A4"/>
          </p15:clr>
        </p15:guide>
        <p15:guide id="4" orient="horz" pos="152" userDrawn="1">
          <p15:clr>
            <a:srgbClr val="A4A3A4"/>
          </p15:clr>
        </p15:guide>
        <p15:guide id="5" orient="horz" pos="2790" userDrawn="1">
          <p15:clr>
            <a:srgbClr val="A4A3A4"/>
          </p15:clr>
        </p15:guide>
        <p15:guide id="6" orient="horz" pos="604" userDrawn="1">
          <p15:clr>
            <a:srgbClr val="A4A3A4"/>
          </p15:clr>
        </p15:guide>
        <p15:guide id="7" pos="7488" userDrawn="1">
          <p15:clr>
            <a:srgbClr val="A4A3A4"/>
          </p15:clr>
        </p15:guide>
        <p15:guide id="8" pos="181" userDrawn="1">
          <p15:clr>
            <a:srgbClr val="A4A3A4"/>
          </p15:clr>
        </p15:guide>
        <p15:guide id="9" pos="785" userDrawn="1">
          <p15:clr>
            <a:srgbClr val="A4A3A4"/>
          </p15:clr>
        </p15:guide>
        <p15:guide id="10" pos="5937" userDrawn="1">
          <p15:clr>
            <a:srgbClr val="A4A3A4"/>
          </p15:clr>
        </p15:guide>
        <p15:guide id="11" pos="6884" userDrawn="1">
          <p15:clr>
            <a:srgbClr val="A4A3A4"/>
          </p15:clr>
        </p15:guide>
        <p15:guide id="12" pos="61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4EF8"/>
    <a:srgbClr val="FFFF99"/>
    <a:srgbClr val="404040"/>
    <a:srgbClr val="000000"/>
    <a:srgbClr val="FFFFFF"/>
    <a:srgbClr val="A7A8AA"/>
    <a:srgbClr val="CC0000"/>
    <a:srgbClr val="505050"/>
    <a:srgbClr val="50504E"/>
    <a:srgbClr val="4E4E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2" autoAdjust="0"/>
    <p:restoredTop sz="81437" autoAdjust="0"/>
  </p:normalViewPr>
  <p:slideViewPr>
    <p:cSldViewPr snapToGrid="0">
      <p:cViewPr varScale="1">
        <p:scale>
          <a:sx n="87" d="100"/>
          <a:sy n="87" d="100"/>
        </p:scale>
        <p:origin x="90" y="58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7488"/>
        <p:guide pos="181"/>
        <p:guide pos="785"/>
        <p:guide pos="5937"/>
        <p:guide pos="6884"/>
        <p:guide pos="61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wrap="square" lIns="93360" tIns="46680" rIns="93360" bIns="4668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wrap="square" lIns="93360" tIns="46680" rIns="93360" bIns="4668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wrap="square" lIns="93360" tIns="46680" rIns="93360" bIns="4668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71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wrap="square" lIns="93360" tIns="46680" rIns="93360" bIns="4668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496377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23683" y="817011"/>
            <a:ext cx="1225296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0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3" y="971550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1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1" y="4765101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11/18/22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504214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J. Jarvis |Lee Teng Undergraduate Internship | Fermilab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4326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49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17" y="958851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04213"/>
            <a:ext cx="900491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11/18/22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040802" y="6504214"/>
            <a:ext cx="8349492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J. Jarvis |Lee Teng Undergraduate Internship | Fermilab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1875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1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6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11/18/22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35944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J. Jarvis |Lee Teng Undergraduate Internship | Fermilab</a:t>
            </a:r>
            <a:endParaRPr lang="en-US" b="1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281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04213"/>
            <a:ext cx="900491" cy="241300"/>
          </a:xfrm>
        </p:spPr>
        <p:txBody>
          <a:bodyPr/>
          <a:lstStyle/>
          <a:p>
            <a:pPr>
              <a:defRPr/>
            </a:pPr>
            <a:r>
              <a:rPr lang="en-US"/>
              <a:t>11/18/22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3" y="650421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J. Jarvis |Lee Teng Undergraduate Internship | Fermilab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695594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11/18/22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4" y="6504214"/>
            <a:ext cx="8363037" cy="242873"/>
          </a:xfrm>
        </p:spPr>
        <p:txBody>
          <a:bodyPr/>
          <a:lstStyle/>
          <a:p>
            <a:pPr>
              <a:defRPr/>
            </a:pPr>
            <a:r>
              <a:rPr lang="en-US"/>
              <a:t>J. Jarvis |Lee Teng Undergraduate Internship | Fermilab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413764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23683" y="817013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7486580-063B-FBAC-6BC0-5D0C3CCCCCF3}"/>
              </a:ext>
            </a:extLst>
          </p:cNvPr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" name="Picture 2" descr="14-0218-16D.lr.jpg">
            <a:extLst>
              <a:ext uri="{FF2B5EF4-FFF2-40B4-BE49-F238E27FC236}">
                <a16:creationId xmlns:a16="http://schemas.microsoft.com/office/drawing/2014/main" id="{D2D061B2-AABD-CD31-C721-99B8E0C1F8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23683" y="817011"/>
            <a:ext cx="12252960" cy="2966102"/>
          </a:xfrm>
          <a:prstGeom prst="rect">
            <a:avLst/>
          </a:prstGeom>
        </p:spPr>
      </p:pic>
      <p:pic>
        <p:nvPicPr>
          <p:cNvPr id="4" name="Picture 3" descr="FermiLogoBar_DOE_KO_horiz.eps">
            <a:extLst>
              <a:ext uri="{FF2B5EF4-FFF2-40B4-BE49-F238E27FC236}">
                <a16:creationId xmlns:a16="http://schemas.microsoft.com/office/drawing/2014/main" id="{43948BC0-BCC7-0529-1D81-A8DE7408FD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83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rcRect t="31279" b="31279"/>
          <a:stretch/>
        </p:blipFill>
        <p:spPr>
          <a:xfrm>
            <a:off x="-23683" y="816865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34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18330" b="40718"/>
          <a:stretch/>
        </p:blipFill>
        <p:spPr>
          <a:xfrm>
            <a:off x="-24384" y="817013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712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14644" b="44456"/>
          <a:stretch/>
        </p:blipFill>
        <p:spPr>
          <a:xfrm>
            <a:off x="-23683" y="817013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77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19861" b="39239"/>
          <a:stretch/>
        </p:blipFill>
        <p:spPr>
          <a:xfrm>
            <a:off x="-23683" y="817013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5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1" y="971551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11/18/22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J. Jarvis |Lee Teng Undergraduate Internship | Fermilab</a:t>
            </a:r>
            <a:endParaRPr lang="en-US" b="1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42966" b="16134"/>
          <a:stretch/>
        </p:blipFill>
        <p:spPr>
          <a:xfrm>
            <a:off x="-23683" y="817013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464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rcRect l="29" r="29"/>
          <a:stretch/>
        </p:blipFill>
        <p:spPr>
          <a:xfrm>
            <a:off x="-23683" y="817013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498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5" y="971552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spcBef>
                <a:spcPts val="1312"/>
              </a:spcBef>
              <a:defRPr sz="2400">
                <a:solidFill>
                  <a:srgbClr val="505050"/>
                </a:solidFill>
              </a:defRPr>
            </a:lvl1pPr>
            <a:lvl2pPr marL="376757" marR="0" indent="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133">
                <a:solidFill>
                  <a:srgbClr val="505050"/>
                </a:solidFill>
              </a:defRPr>
            </a:lvl2pPr>
            <a:lvl3pPr marL="764097" marR="0" indent="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rgbClr val="505050"/>
                </a:solidFill>
              </a:defRPr>
            </a:lvl3pPr>
            <a:lvl4pPr marL="1142971" marR="0" indent="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67">
                <a:solidFill>
                  <a:srgbClr val="505050"/>
                </a:solidFill>
              </a:defRPr>
            </a:lvl4pPr>
            <a:lvl5pPr marL="1519729" marR="0" indent="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867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styles.</a:t>
            </a:r>
          </a:p>
          <a:p>
            <a:pPr marL="683667" marR="0" lvl="1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Second level</a:t>
            </a:r>
          </a:p>
          <a:p>
            <a:pPr marL="1071007" marR="0" lvl="2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Third level</a:t>
            </a:r>
          </a:p>
          <a:p>
            <a:pPr marL="1447764" marR="0" lvl="3" indent="-304792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Fourth level</a:t>
            </a:r>
          </a:p>
          <a:p>
            <a:pPr marL="1826638" marR="0" lvl="4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5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11/18/22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6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J. Jarvis |Lee Teng Undergraduate Internship | Fermilab</a:t>
            </a:r>
            <a:endParaRPr lang="en-US" b="1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2041" y="6229315"/>
            <a:ext cx="1477859" cy="2655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/>
        </p:nvSpPr>
        <p:spPr>
          <a:xfrm>
            <a:off x="292101" y="6316134"/>
            <a:ext cx="10041468" cy="97367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955547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1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400">
                <a:solidFill>
                  <a:srgbClr val="505050"/>
                </a:solidFill>
              </a:defRPr>
            </a:lvl1pPr>
            <a:lvl2pPr marL="683667" indent="-306910">
              <a:spcBef>
                <a:spcPts val="1312"/>
              </a:spcBef>
              <a:defRPr sz="2133">
                <a:solidFill>
                  <a:srgbClr val="505050"/>
                </a:solidFill>
              </a:defRPr>
            </a:lvl2pPr>
            <a:lvl3pPr marL="1071007" indent="-306910">
              <a:spcBef>
                <a:spcPts val="1312"/>
              </a:spcBef>
              <a:defRPr sz="2000">
                <a:solidFill>
                  <a:srgbClr val="505050"/>
                </a:solidFill>
              </a:defRPr>
            </a:lvl3pPr>
            <a:lvl4pPr marL="1447764" indent="-304792">
              <a:spcBef>
                <a:spcPts val="1312"/>
              </a:spcBef>
              <a:defRPr sz="1867">
                <a:solidFill>
                  <a:srgbClr val="505050"/>
                </a:solidFill>
              </a:defRPr>
            </a:lvl4pPr>
            <a:lvl5pPr marL="1826638" indent="-306910">
              <a:spcBef>
                <a:spcPts val="1312"/>
              </a:spcBef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306910" marR="0" lvl="0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306910" marR="0" lvl="1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306910" marR="0" lvl="2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306910" marR="0" lvl="3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306910" marR="0" lvl="4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7" y="971551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 marL="306910" marR="0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2400">
                <a:solidFill>
                  <a:srgbClr val="505050"/>
                </a:solidFill>
              </a:defRPr>
            </a:lvl1pPr>
            <a:lvl2pPr marL="683667" indent="-306910">
              <a:spcBef>
                <a:spcPts val="1312"/>
              </a:spcBef>
              <a:defRPr sz="2133">
                <a:solidFill>
                  <a:srgbClr val="505050"/>
                </a:solidFill>
              </a:defRPr>
            </a:lvl2pPr>
            <a:lvl3pPr marL="1075240" indent="-304792">
              <a:spcBef>
                <a:spcPts val="1312"/>
              </a:spcBef>
              <a:defRPr sz="2000">
                <a:solidFill>
                  <a:srgbClr val="505050"/>
                </a:solidFill>
              </a:defRPr>
            </a:lvl3pPr>
            <a:lvl4pPr marL="1449881" indent="-304792">
              <a:spcBef>
                <a:spcPts val="1312"/>
              </a:spcBef>
              <a:defRPr sz="1867">
                <a:solidFill>
                  <a:srgbClr val="505050"/>
                </a:solidFill>
              </a:defRPr>
            </a:lvl4pPr>
            <a:lvl5pPr marL="1826638" indent="-304792">
              <a:spcBef>
                <a:spcPts val="1312"/>
              </a:spcBef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306910" marR="0" lvl="0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306910" marR="0" lvl="1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306910" marR="0" lvl="2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306910" marR="0" lvl="3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306910" marR="0" lvl="4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3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3" y="4765103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5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11/18/22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504216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J. Jarvis |Lee Teng Undergraduate Internship | Fermilab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2041" y="6229315"/>
            <a:ext cx="1477859" cy="26553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/>
        </p:nvSpPr>
        <p:spPr>
          <a:xfrm>
            <a:off x="292101" y="6316134"/>
            <a:ext cx="10041468" cy="97367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913072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51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21" y="958852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 marL="306910" marR="0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2400">
                <a:solidFill>
                  <a:srgbClr val="505050"/>
                </a:solidFill>
              </a:defRPr>
            </a:lvl1pPr>
            <a:lvl2pPr marL="685783" indent="-306910">
              <a:spcBef>
                <a:spcPts val="1312"/>
              </a:spcBef>
              <a:defRPr sz="2133">
                <a:solidFill>
                  <a:srgbClr val="505050"/>
                </a:solidFill>
              </a:defRPr>
            </a:lvl2pPr>
            <a:lvl3pPr marL="1075240" indent="-304792">
              <a:spcBef>
                <a:spcPts val="1312"/>
              </a:spcBef>
              <a:defRPr sz="2000">
                <a:solidFill>
                  <a:srgbClr val="505050"/>
                </a:solidFill>
              </a:defRPr>
            </a:lvl3pPr>
            <a:lvl4pPr marL="1449881" indent="-304792">
              <a:spcBef>
                <a:spcPts val="1312"/>
              </a:spcBef>
              <a:defRPr sz="1867">
                <a:solidFill>
                  <a:srgbClr val="505050"/>
                </a:solidFill>
              </a:defRPr>
            </a:lvl4pPr>
            <a:lvl5pPr marL="1826638" indent="-304792">
              <a:spcBef>
                <a:spcPts val="1312"/>
              </a:spcBef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306910" marR="0" lvl="0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306910" marR="0" lvl="1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306910" marR="0" lvl="2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306910" marR="0" lvl="3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306910" marR="0" lvl="4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04215"/>
            <a:ext cx="900491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11/18/22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040806" y="6504215"/>
            <a:ext cx="8349492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J. Jarvis |Lee Teng Undergraduate Internship | Fermilab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2041" y="6229315"/>
            <a:ext cx="1477859" cy="2655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/>
        </p:nvSpPr>
        <p:spPr>
          <a:xfrm>
            <a:off x="292101" y="6316134"/>
            <a:ext cx="10041468" cy="97367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652434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2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733">
                <a:solidFill>
                  <a:srgbClr val="505050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5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04215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11/18/22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6"/>
            <a:ext cx="8335944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J. Jarvis |Lee Teng Undergraduate Internship | Fermilab</a:t>
            </a:r>
            <a:endParaRPr lang="en-US" b="1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2041" y="6229315"/>
            <a:ext cx="1477859" cy="26553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/>
        </p:nvSpPr>
        <p:spPr>
          <a:xfrm>
            <a:off x="292101" y="6316134"/>
            <a:ext cx="10041468" cy="97367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98515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04215"/>
            <a:ext cx="900491" cy="24130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11/18/22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7" y="6504216"/>
            <a:ext cx="8347199" cy="242873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J. Jarvis |Lee Teng Undergraduate Internship | Fermilab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 marL="306910" indent="-306910">
              <a:defRPr sz="18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2041" y="6229315"/>
            <a:ext cx="1477859" cy="2655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/>
        </p:nvSpPr>
        <p:spPr>
          <a:xfrm>
            <a:off x="292101" y="6316134"/>
            <a:ext cx="10041468" cy="97367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86022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11/18/22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4" y="6504216"/>
            <a:ext cx="8363037" cy="242873"/>
          </a:xfrm>
        </p:spPr>
        <p:txBody>
          <a:bodyPr/>
          <a:lstStyle/>
          <a:p>
            <a:pPr>
              <a:defRPr/>
            </a:pPr>
            <a:r>
              <a:rPr lang="en-US"/>
              <a:t>J. Jarvis |Lee Teng Undergraduate Internship | Fermilab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2041" y="6229315"/>
            <a:ext cx="1477859" cy="265532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/>
        </p:nvSpPr>
        <p:spPr>
          <a:xfrm>
            <a:off x="292101" y="6316134"/>
            <a:ext cx="10041468" cy="97367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65178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0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3" y="971550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1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1" y="4765101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11/18/22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504214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J. Jarvis |Lee Teng Undergraduate Internship | Fermilab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49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17" y="958851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04213"/>
            <a:ext cx="900491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11/18/22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040802" y="6504214"/>
            <a:ext cx="8349492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J. Jarvis |Lee Teng Undergraduate Internship | Fermilab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1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6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11/18/22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35944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J. Jarvis |Lee Teng Undergraduate Internship | Fermilab</a:t>
            </a:r>
            <a:endParaRPr lang="en-US" b="1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04213"/>
            <a:ext cx="900491" cy="241300"/>
          </a:xfrm>
        </p:spPr>
        <p:txBody>
          <a:bodyPr/>
          <a:lstStyle/>
          <a:p>
            <a:pPr>
              <a:defRPr/>
            </a:pPr>
            <a:r>
              <a:rPr lang="en-US"/>
              <a:t>11/18/22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3" y="650421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J. Jarvis |Lee Teng Undergraduate Internship | Fermilab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11/18/22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4" y="6504214"/>
            <a:ext cx="8363037" cy="242873"/>
          </a:xfrm>
        </p:spPr>
        <p:txBody>
          <a:bodyPr/>
          <a:lstStyle/>
          <a:p>
            <a:pPr>
              <a:defRPr/>
            </a:pPr>
            <a:r>
              <a:rPr lang="en-US"/>
              <a:t>J. Jarvis |Lee Teng Undergraduate Internship | Fermilab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496377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23683" y="817011"/>
            <a:ext cx="1225296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883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1" y="971551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1058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11/18/22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4455" y="6504214"/>
            <a:ext cx="821583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J. Jarvis |Lee Teng Undergraduate Internship | Fermilab</a:t>
            </a:r>
            <a:endParaRPr lang="en-US" b="1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50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11/18/22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504214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J. Jarvis |Lee Teng Undergraduate Internship | Fermilab</a:t>
            </a:r>
            <a:endParaRPr lang="en-US" b="1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18" y="4477484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240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7867" y="6258863"/>
            <a:ext cx="11599333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11/18/22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504214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J. Jarvis |Lee Teng Undergraduate Internship | Fermilab</a:t>
            </a:r>
            <a:endParaRPr lang="en-US" b="1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18" y="4477484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2400">
              <a:solidFill>
                <a:srgbClr val="003087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7867" y="6258863"/>
            <a:ext cx="11599333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47043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5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11/18/22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7" y="6504216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J. Jarvis |Lee Teng Undergraduate Internship | Fermilab</a:t>
            </a:r>
            <a:endParaRPr lang="en-US" b="1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22" y="4477486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3200" dirty="0"/>
          </a:p>
        </p:txBody>
      </p: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287867" y="6227810"/>
            <a:ext cx="11599333" cy="269849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8044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  <p:sldLayoutId id="2147484144" r:id="rId12"/>
    <p:sldLayoutId id="2147484145" r:id="rId13"/>
  </p:sldLayoutIdLst>
  <p:hf hdr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2267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33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67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l.gov/aai/lee-teng-internship" TargetMode="External"/><Relationship Id="rId2" Type="http://schemas.openxmlformats.org/officeDocument/2006/relationships/hyperlink" Target="https://internships.fnal.gov/lee-teng-undergraduate-internship/" TargetMode="Externa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6D0382-86CF-5DD7-555A-59B56FCE7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51752"/>
            <a:ext cx="11655552" cy="427877"/>
          </a:xfrm>
        </p:spPr>
        <p:txBody>
          <a:bodyPr/>
          <a:lstStyle/>
          <a:p>
            <a:r>
              <a:rPr lang="en-US" dirty="0"/>
              <a:t>LTI: a unique experience in Accelerator Science and Technology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5D8FB-D78A-0B9A-538B-B148928329F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11/18/22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44FDA-029C-81A6-8375-FC27585B38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J. Jarvis |Lee Teng Undergraduate Internship | Fermilab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6ADEC-5CC0-DB59-8EEC-B9EBF1E71D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5A8286C2-11F7-DD33-9A41-8E23BC2CB168}"/>
              </a:ext>
            </a:extLst>
          </p:cNvPr>
          <p:cNvSpPr txBox="1">
            <a:spLocks/>
          </p:cNvSpPr>
          <p:nvPr/>
        </p:nvSpPr>
        <p:spPr>
          <a:xfrm>
            <a:off x="304800" y="855754"/>
            <a:ext cx="5791200" cy="5527237"/>
          </a:xfrm>
          <a:prstGeom prst="rect">
            <a:avLst/>
          </a:prstGeom>
        </p:spPr>
        <p:txBody>
          <a:bodyPr lIns="0" tIns="0" rIns="0" bIns="0"/>
          <a:lstStyle>
            <a:lvl1pPr marL="306910" indent="-306910" algn="l" defTabSz="609585" rtl="0" eaLnBrk="1" fontAlgn="base" hangingPunct="1">
              <a:spcBef>
                <a:spcPts val="1312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376757" marR="0" indent="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133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764097" marR="0" indent="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142971" marR="0" indent="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67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519729" marR="0" indent="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867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300" b="1" dirty="0"/>
              <a:t>The Lee Teng Internship is a prestigious 10-week joint program by Fermilab and Argonne National Lab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dirty="0"/>
              <a:t>2-week course in accelerator fundamentals at the US Particle Accelerator School with academic credit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dirty="0"/>
              <a:t>8-week project in accelerator science and technology with a dedicated mentor at either Fermilab or Argonne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dirty="0"/>
              <a:t>Joint tours of facilities at Fermilab, Argonne and University of Chicago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dirty="0"/>
              <a:t>Mentorship on building graduate-school applications</a:t>
            </a:r>
            <a:endParaRPr lang="en-US" dirty="0"/>
          </a:p>
          <a:p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06ABE3A-E331-ED55-8DEF-0767E1F0D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1782" y="855754"/>
            <a:ext cx="5898570" cy="514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62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CCA203-2E25-517B-BD2B-82A4BBF43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LTI: a unique experience in Accelerator Science and Technology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2CCEB-4C33-668B-4A0C-4ECB7872219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11/18/22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C8789-D59D-E887-6567-50220B82B3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J. Jarvis |Lee Teng Undergraduate Internship | Fermilab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C75A3-6C68-F75A-CDFF-D447D5279E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75940E3-F891-B9B1-7DAA-0C6DE374848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96333" y="784805"/>
            <a:ext cx="8349491" cy="58476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200" dirty="0"/>
              <a:t>“Being able to work at Argonne National Lab introduced me to the idea of working at national labs, which is now my goal. Participating in USPAS was also a great experience as it gave me an option for research in graduate school that I pursued… Now I get to work at the Argonne Wakefield Accelerator facility as a graduate student performing research for structure-based </a:t>
            </a:r>
            <a:r>
              <a:rPr lang="en-US" sz="2200" dirty="0" err="1"/>
              <a:t>wakefield</a:t>
            </a:r>
            <a:r>
              <a:rPr lang="en-US" sz="2200" dirty="0"/>
              <a:t> acceleration.” - </a:t>
            </a:r>
            <a:r>
              <a:rPr lang="en-US" sz="2200" b="1" dirty="0"/>
              <a:t>Cassandra Phillips: LTI’19</a:t>
            </a:r>
          </a:p>
          <a:p>
            <a:pPr>
              <a:spcBef>
                <a:spcPts val="600"/>
              </a:spcBef>
            </a:pPr>
            <a:r>
              <a:rPr lang="en-US" sz="2200" dirty="0"/>
              <a:t>LTI is open to students enrolled in a US university</a:t>
            </a:r>
          </a:p>
          <a:p>
            <a:pPr>
              <a:spcBef>
                <a:spcPts val="600"/>
              </a:spcBef>
            </a:pPr>
            <a:r>
              <a:rPr lang="en-US" sz="2200" dirty="0"/>
              <a:t>Application site should go live in November ’22</a:t>
            </a:r>
          </a:p>
          <a:p>
            <a:pPr>
              <a:spcBef>
                <a:spcPts val="600"/>
              </a:spcBef>
            </a:pPr>
            <a:r>
              <a:rPr lang="en-US" sz="2200" dirty="0"/>
              <a:t>More details available here: </a:t>
            </a:r>
          </a:p>
          <a:p>
            <a:pPr lvl="1"/>
            <a:r>
              <a:rPr lang="en-US" sz="1933" dirty="0">
                <a:hlinkClick r:id="rId2"/>
              </a:rPr>
              <a:t>https://internships.fnal.gov/lee-teng-undergraduate-internship/</a:t>
            </a:r>
            <a:r>
              <a:rPr lang="en-US" sz="1933" dirty="0"/>
              <a:t> </a:t>
            </a:r>
          </a:p>
          <a:p>
            <a:pPr lvl="1"/>
            <a:r>
              <a:rPr lang="en-US" sz="1933" dirty="0">
                <a:hlinkClick r:id="rId3"/>
              </a:rPr>
              <a:t>https://www.anl.gov/aai/lee-teng-internship</a:t>
            </a:r>
            <a:r>
              <a:rPr lang="en-US" sz="1933" dirty="0"/>
              <a:t> </a:t>
            </a:r>
          </a:p>
          <a:p>
            <a:r>
              <a:rPr lang="en-US" sz="2600" b="1" dirty="0"/>
              <a:t>Join us for LTI in Summer of ‘23!</a:t>
            </a:r>
          </a:p>
          <a:p>
            <a:endParaRPr lang="en-US" sz="2200" dirty="0"/>
          </a:p>
        </p:txBody>
      </p:sp>
      <p:pic>
        <p:nvPicPr>
          <p:cNvPr id="9" name="Picture 8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35FFC47F-2113-68D1-D885-7EB9C434E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3948" y="763507"/>
            <a:ext cx="2706644" cy="2276702"/>
          </a:xfrm>
          <a:prstGeom prst="ellipse">
            <a:avLst/>
          </a:prstGeom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10" name="Picture 9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CCF3D322-9E43-6B54-711E-85083767DD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0112" y="3145385"/>
            <a:ext cx="3996298" cy="29887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76FE5CF-70C0-FA0E-EB3A-DE2EC9B8A8FD}"/>
              </a:ext>
            </a:extLst>
          </p:cNvPr>
          <p:cNvSpPr txBox="1"/>
          <p:nvPr/>
        </p:nvSpPr>
        <p:spPr>
          <a:xfrm>
            <a:off x="7910112" y="5739187"/>
            <a:ext cx="3996298" cy="400110"/>
          </a:xfrm>
          <a:prstGeom prst="rect">
            <a:avLst/>
          </a:prstGeom>
          <a:solidFill>
            <a:schemeClr val="bg1">
              <a:lumMod val="75000"/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LTI’19 interns at USPAS</a:t>
            </a:r>
          </a:p>
        </p:txBody>
      </p:sp>
    </p:spTree>
    <p:extLst>
      <p:ext uri="{BB962C8B-B14F-4D97-AF65-F5344CB8AC3E}">
        <p14:creationId xmlns:p14="http://schemas.microsoft.com/office/powerpoint/2010/main" val="119222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FNAL_PowerPoint_4x3_100716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4" id="{CB7ACBD4-1FF4-4C43-816D-7134F0E2B41D}" vid="{8773B698-5E34-8649-83D5-C6AC28019C7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FNAL_PowerPoint_4x3_100716</Template>
  <TotalTime>109328</TotalTime>
  <Words>241</Words>
  <Application>Microsoft Office PowerPoint</Application>
  <PresentationFormat>Widescreen</PresentationFormat>
  <Paragraphs>21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Helvetica</vt:lpstr>
      <vt:lpstr>FNAL_PowerPoint_4x3_100716</vt:lpstr>
      <vt:lpstr>Fermilab_PPT_090815</vt:lpstr>
      <vt:lpstr>Fermilab_PPT_090915</vt:lpstr>
      <vt:lpstr>LTI: a unique experience in Accelerator Science and Technology</vt:lpstr>
      <vt:lpstr>LTI: a unique experience in Accelerator Science and Technology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</dc:creator>
  <cp:lastModifiedBy>John Jarvis</cp:lastModifiedBy>
  <cp:revision>373</cp:revision>
  <cp:lastPrinted>2018-02-19T19:46:21Z</cp:lastPrinted>
  <dcterms:created xsi:type="dcterms:W3CDTF">2017-10-25T19:19:39Z</dcterms:created>
  <dcterms:modified xsi:type="dcterms:W3CDTF">2022-11-18T01:32:53Z</dcterms:modified>
</cp:coreProperties>
</file>