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7" autoAdjust="0"/>
    <p:restoredTop sz="94660"/>
  </p:normalViewPr>
  <p:slideViewPr>
    <p:cSldViewPr snapToGrid="0">
      <p:cViewPr varScale="1">
        <p:scale>
          <a:sx n="95" d="100"/>
          <a:sy n="95" d="100"/>
        </p:scale>
        <p:origin x="20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22ABD1-6D59-4847-A257-EA479976F2DF}"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A2ED1E-97B3-45D6-A2A6-FFF8C385E284}" type="slidenum">
              <a:rPr lang="en-US" smtClean="0"/>
              <a:t>‹#›</a:t>
            </a:fld>
            <a:endParaRPr lang="en-US"/>
          </a:p>
        </p:txBody>
      </p:sp>
    </p:spTree>
    <p:extLst>
      <p:ext uri="{BB962C8B-B14F-4D97-AF65-F5344CB8AC3E}">
        <p14:creationId xmlns:p14="http://schemas.microsoft.com/office/powerpoint/2010/main" val="3711905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22ABD1-6D59-4847-A257-EA479976F2DF}"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A2ED1E-97B3-45D6-A2A6-FFF8C385E284}" type="slidenum">
              <a:rPr lang="en-US" smtClean="0"/>
              <a:t>‹#›</a:t>
            </a:fld>
            <a:endParaRPr lang="en-US"/>
          </a:p>
        </p:txBody>
      </p:sp>
    </p:spTree>
    <p:extLst>
      <p:ext uri="{BB962C8B-B14F-4D97-AF65-F5344CB8AC3E}">
        <p14:creationId xmlns:p14="http://schemas.microsoft.com/office/powerpoint/2010/main" val="53614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22ABD1-6D59-4847-A257-EA479976F2DF}"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A2ED1E-97B3-45D6-A2A6-FFF8C385E284}" type="slidenum">
              <a:rPr lang="en-US" smtClean="0"/>
              <a:t>‹#›</a:t>
            </a:fld>
            <a:endParaRPr lang="en-US"/>
          </a:p>
        </p:txBody>
      </p:sp>
    </p:spTree>
    <p:extLst>
      <p:ext uri="{BB962C8B-B14F-4D97-AF65-F5344CB8AC3E}">
        <p14:creationId xmlns:p14="http://schemas.microsoft.com/office/powerpoint/2010/main" val="3850635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22ABD1-6D59-4847-A257-EA479976F2DF}"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A2ED1E-97B3-45D6-A2A6-FFF8C385E284}" type="slidenum">
              <a:rPr lang="en-US" smtClean="0"/>
              <a:t>‹#›</a:t>
            </a:fld>
            <a:endParaRPr lang="en-US"/>
          </a:p>
        </p:txBody>
      </p:sp>
    </p:spTree>
    <p:extLst>
      <p:ext uri="{BB962C8B-B14F-4D97-AF65-F5344CB8AC3E}">
        <p14:creationId xmlns:p14="http://schemas.microsoft.com/office/powerpoint/2010/main" val="1407028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122ABD1-6D59-4847-A257-EA479976F2DF}"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A2ED1E-97B3-45D6-A2A6-FFF8C385E284}" type="slidenum">
              <a:rPr lang="en-US" smtClean="0"/>
              <a:t>‹#›</a:t>
            </a:fld>
            <a:endParaRPr lang="en-US"/>
          </a:p>
        </p:txBody>
      </p:sp>
    </p:spTree>
    <p:extLst>
      <p:ext uri="{BB962C8B-B14F-4D97-AF65-F5344CB8AC3E}">
        <p14:creationId xmlns:p14="http://schemas.microsoft.com/office/powerpoint/2010/main" val="3018119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22ABD1-6D59-4847-A257-EA479976F2DF}" type="datetimeFigureOut">
              <a:rPr lang="en-US" smtClean="0"/>
              <a:t>11/16/2022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A2ED1E-97B3-45D6-A2A6-FFF8C385E284}" type="slidenum">
              <a:rPr lang="en-US" smtClean="0"/>
              <a:t>‹#›</a:t>
            </a:fld>
            <a:endParaRPr lang="en-US"/>
          </a:p>
        </p:txBody>
      </p:sp>
    </p:spTree>
    <p:extLst>
      <p:ext uri="{BB962C8B-B14F-4D97-AF65-F5344CB8AC3E}">
        <p14:creationId xmlns:p14="http://schemas.microsoft.com/office/powerpoint/2010/main" val="589452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22ABD1-6D59-4847-A257-EA479976F2DF}" type="datetimeFigureOut">
              <a:rPr lang="en-US" smtClean="0"/>
              <a:t>11/16/2022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A2ED1E-97B3-45D6-A2A6-FFF8C385E284}" type="slidenum">
              <a:rPr lang="en-US" smtClean="0"/>
              <a:t>‹#›</a:t>
            </a:fld>
            <a:endParaRPr lang="en-US"/>
          </a:p>
        </p:txBody>
      </p:sp>
    </p:spTree>
    <p:extLst>
      <p:ext uri="{BB962C8B-B14F-4D97-AF65-F5344CB8AC3E}">
        <p14:creationId xmlns:p14="http://schemas.microsoft.com/office/powerpoint/2010/main" val="145212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22ABD1-6D59-4847-A257-EA479976F2DF}" type="datetimeFigureOut">
              <a:rPr lang="en-US" smtClean="0"/>
              <a:t>11/16/2022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A2ED1E-97B3-45D6-A2A6-FFF8C385E284}" type="slidenum">
              <a:rPr lang="en-US" smtClean="0"/>
              <a:t>‹#›</a:t>
            </a:fld>
            <a:endParaRPr lang="en-US"/>
          </a:p>
        </p:txBody>
      </p:sp>
    </p:spTree>
    <p:extLst>
      <p:ext uri="{BB962C8B-B14F-4D97-AF65-F5344CB8AC3E}">
        <p14:creationId xmlns:p14="http://schemas.microsoft.com/office/powerpoint/2010/main" val="2178894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22ABD1-6D59-4847-A257-EA479976F2DF}" type="datetimeFigureOut">
              <a:rPr lang="en-US" smtClean="0"/>
              <a:t>11/16/2022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A2ED1E-97B3-45D6-A2A6-FFF8C385E284}" type="slidenum">
              <a:rPr lang="en-US" smtClean="0"/>
              <a:t>‹#›</a:t>
            </a:fld>
            <a:endParaRPr lang="en-US"/>
          </a:p>
        </p:txBody>
      </p:sp>
    </p:spTree>
    <p:extLst>
      <p:ext uri="{BB962C8B-B14F-4D97-AF65-F5344CB8AC3E}">
        <p14:creationId xmlns:p14="http://schemas.microsoft.com/office/powerpoint/2010/main" val="1682140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122ABD1-6D59-4847-A257-EA479976F2DF}" type="datetimeFigureOut">
              <a:rPr lang="en-US" smtClean="0"/>
              <a:t>11/16/2022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A2ED1E-97B3-45D6-A2A6-FFF8C385E284}" type="slidenum">
              <a:rPr lang="en-US" smtClean="0"/>
              <a:t>‹#›</a:t>
            </a:fld>
            <a:endParaRPr lang="en-US"/>
          </a:p>
        </p:txBody>
      </p:sp>
    </p:spTree>
    <p:extLst>
      <p:ext uri="{BB962C8B-B14F-4D97-AF65-F5344CB8AC3E}">
        <p14:creationId xmlns:p14="http://schemas.microsoft.com/office/powerpoint/2010/main" val="4229629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122ABD1-6D59-4847-A257-EA479976F2DF}" type="datetimeFigureOut">
              <a:rPr lang="en-US" smtClean="0"/>
              <a:t>11/16/2022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A2ED1E-97B3-45D6-A2A6-FFF8C385E284}" type="slidenum">
              <a:rPr lang="en-US" smtClean="0"/>
              <a:t>‹#›</a:t>
            </a:fld>
            <a:endParaRPr lang="en-US"/>
          </a:p>
        </p:txBody>
      </p:sp>
    </p:spTree>
    <p:extLst>
      <p:ext uri="{BB962C8B-B14F-4D97-AF65-F5344CB8AC3E}">
        <p14:creationId xmlns:p14="http://schemas.microsoft.com/office/powerpoint/2010/main" val="2264591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22ABD1-6D59-4847-A257-EA479976F2DF}" type="datetimeFigureOut">
              <a:rPr lang="en-US" smtClean="0"/>
              <a:t>11/16/2022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A2ED1E-97B3-45D6-A2A6-FFF8C385E284}" type="slidenum">
              <a:rPr lang="en-US" smtClean="0"/>
              <a:t>‹#›</a:t>
            </a:fld>
            <a:endParaRPr lang="en-US"/>
          </a:p>
        </p:txBody>
      </p:sp>
    </p:spTree>
    <p:extLst>
      <p:ext uri="{BB962C8B-B14F-4D97-AF65-F5344CB8AC3E}">
        <p14:creationId xmlns:p14="http://schemas.microsoft.com/office/powerpoint/2010/main" val="3865434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Summary pf ProtoDUNE 2 Lessons Learned</a:t>
            </a:r>
            <a:endParaRPr lang="en-US" dirty="0"/>
          </a:p>
        </p:txBody>
      </p:sp>
      <p:sp>
        <p:nvSpPr>
          <p:cNvPr id="3" name="Subtitle 2"/>
          <p:cNvSpPr>
            <a:spLocks noGrp="1"/>
          </p:cNvSpPr>
          <p:nvPr>
            <p:ph type="subTitle" idx="1"/>
          </p:nvPr>
        </p:nvSpPr>
        <p:spPr/>
        <p:txBody>
          <a:bodyPr/>
          <a:lstStyle/>
          <a:p>
            <a:r>
              <a:rPr lang="en-US" dirty="0" smtClean="0"/>
              <a:t>David Warner</a:t>
            </a:r>
          </a:p>
          <a:p>
            <a:r>
              <a:rPr lang="en-US" dirty="0" smtClean="0"/>
              <a:t>11/16/22</a:t>
            </a:r>
            <a:endParaRPr lang="en-US" dirty="0"/>
          </a:p>
        </p:txBody>
      </p:sp>
    </p:spTree>
    <p:extLst>
      <p:ext uri="{BB962C8B-B14F-4D97-AF65-F5344CB8AC3E}">
        <p14:creationId xmlns:p14="http://schemas.microsoft.com/office/powerpoint/2010/main" val="3086206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0537"/>
            <a:ext cx="10515600" cy="741780"/>
          </a:xfrm>
        </p:spPr>
        <p:txBody>
          <a:bodyPr/>
          <a:lstStyle/>
          <a:p>
            <a:r>
              <a:rPr lang="en-US" dirty="0" smtClean="0"/>
              <a:t>Monitoring System (ii)</a:t>
            </a:r>
            <a:endParaRPr lang="en-US" dirty="0"/>
          </a:p>
        </p:txBody>
      </p:sp>
      <p:sp>
        <p:nvSpPr>
          <p:cNvPr id="3" name="Content Placeholder 2"/>
          <p:cNvSpPr>
            <a:spLocks noGrp="1"/>
          </p:cNvSpPr>
          <p:nvPr>
            <p:ph idx="1"/>
          </p:nvPr>
        </p:nvSpPr>
        <p:spPr>
          <a:xfrm>
            <a:off x="838200" y="999457"/>
            <a:ext cx="10515600" cy="5224880"/>
          </a:xfrm>
        </p:spPr>
        <p:txBody>
          <a:bodyPr>
            <a:normAutofit/>
          </a:bodyPr>
          <a:lstStyle/>
          <a:p>
            <a:r>
              <a:rPr lang="en-US" dirty="0" smtClean="0"/>
              <a:t>LED Controller Module tested at PROTODUNE 2, demonstrated to interface with DAQ</a:t>
            </a:r>
          </a:p>
          <a:p>
            <a:pPr lvl="1"/>
            <a:r>
              <a:rPr lang="en-US" dirty="0" smtClean="0"/>
              <a:t>TWO CANDIDATE LED WAVELENGTHS UNDER TEST. WILL BE VALIDATED IN PROTODUNE 2. BOTH MAY BE SELECT AS OFFERING COMPLIMENTARY FUNCTIONALITY. CONSIDER PROPOSING BOTH AS BASELINE DESIGN PRIOR TO FDR?</a:t>
            </a:r>
          </a:p>
          <a:p>
            <a:pPr lvl="1"/>
            <a:endParaRPr lang="en-US" dirty="0"/>
          </a:p>
          <a:p>
            <a:r>
              <a:rPr lang="en-US" dirty="0" smtClean="0"/>
              <a:t>Monitoring photodiodes not yet demonstrated in ProtoDUNE</a:t>
            </a:r>
          </a:p>
          <a:p>
            <a:pPr lvl="1"/>
            <a:r>
              <a:rPr lang="en-US" dirty="0" smtClean="0"/>
              <a:t>WILL BE VALIDATED IN PROTODUNE 2 RUNNING</a:t>
            </a:r>
            <a:endParaRPr lang="en-US" dirty="0"/>
          </a:p>
        </p:txBody>
      </p:sp>
    </p:spTree>
    <p:extLst>
      <p:ext uri="{BB962C8B-B14F-4D97-AF65-F5344CB8AC3E}">
        <p14:creationId xmlns:p14="http://schemas.microsoft.com/office/powerpoint/2010/main" val="3770211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0537"/>
            <a:ext cx="10515600" cy="741780"/>
          </a:xfrm>
        </p:spPr>
        <p:txBody>
          <a:bodyPr/>
          <a:lstStyle/>
          <a:p>
            <a:r>
              <a:rPr lang="en-US" dirty="0" smtClean="0"/>
              <a:t>Warm Electronics (DAPHNE) (i)</a:t>
            </a:r>
            <a:endParaRPr lang="en-US" dirty="0"/>
          </a:p>
        </p:txBody>
      </p:sp>
      <p:sp>
        <p:nvSpPr>
          <p:cNvPr id="3" name="Content Placeholder 2"/>
          <p:cNvSpPr>
            <a:spLocks noGrp="1"/>
          </p:cNvSpPr>
          <p:nvPr>
            <p:ph idx="1"/>
          </p:nvPr>
        </p:nvSpPr>
        <p:spPr>
          <a:xfrm>
            <a:off x="838200" y="999457"/>
            <a:ext cx="10515600" cy="5224880"/>
          </a:xfrm>
        </p:spPr>
        <p:txBody>
          <a:bodyPr>
            <a:normAutofit/>
          </a:bodyPr>
          <a:lstStyle/>
          <a:p>
            <a:r>
              <a:rPr lang="en-US" dirty="0" smtClean="0"/>
              <a:t>DAPHNE V2 operated at ProtoDUNE 2 and demonstrated to meet nearly all requirements (tests remaining)</a:t>
            </a:r>
          </a:p>
          <a:p>
            <a:pPr lvl="1"/>
            <a:r>
              <a:rPr lang="en-US" dirty="0" smtClean="0"/>
              <a:t>S/N &gt;4 FOR END TO END READOUT DEMONSTRATED</a:t>
            </a:r>
          </a:p>
          <a:p>
            <a:pPr lvl="1"/>
            <a:r>
              <a:rPr lang="en-US" dirty="0" smtClean="0"/>
              <a:t>TIMING RESOLUTION &lt;100ns DEMONSTRATED</a:t>
            </a:r>
          </a:p>
          <a:p>
            <a:pPr lvl="1"/>
            <a:r>
              <a:rPr lang="en-US" dirty="0" smtClean="0"/>
              <a:t>COMMUNICATION WITH DAQ DEMONSTRATED</a:t>
            </a:r>
          </a:p>
          <a:p>
            <a:pPr lvl="2"/>
            <a:r>
              <a:rPr lang="en-US" dirty="0" smtClean="0"/>
              <a:t>COMMUNICATION WITH FELIX (AS IN CURRENT INTERNACE DOCUMENT) &gt;5GBS DEMONSTRATED</a:t>
            </a:r>
          </a:p>
          <a:p>
            <a:pPr lvl="2"/>
            <a:r>
              <a:rPr lang="en-US" dirty="0" smtClean="0"/>
              <a:t>SUMMICIENT DATA TRANSFER RATES WITH PROPOSED ETHERNET CUMMUNICATION PROTOCOL FOR DAQEXISTING ARCHITECTURE POSSIBLE (USING MULTIPLE DATA LINKS) </a:t>
            </a:r>
            <a:r>
              <a:rPr lang="en-US" dirty="0" smtClean="0">
                <a:solidFill>
                  <a:srgbClr val="FF0000"/>
                </a:solidFill>
              </a:rPr>
              <a:t>NEED TO CONFIRM WE CAN MAKE THIS STATEMENT</a:t>
            </a:r>
          </a:p>
          <a:p>
            <a:pPr lvl="1"/>
            <a:endParaRPr lang="en-US" dirty="0" smtClean="0"/>
          </a:p>
          <a:p>
            <a:r>
              <a:rPr lang="en-US" dirty="0" smtClean="0"/>
              <a:t>Need to demonstrate interface with DAQ clock system</a:t>
            </a:r>
          </a:p>
          <a:p>
            <a:pPr lvl="1"/>
            <a:r>
              <a:rPr lang="en-US" dirty="0" smtClean="0"/>
              <a:t>TO BE VALIDATED IN COLD BOX SHORTLY</a:t>
            </a:r>
            <a:endParaRPr lang="en-US" dirty="0"/>
          </a:p>
        </p:txBody>
      </p:sp>
    </p:spTree>
    <p:extLst>
      <p:ext uri="{BB962C8B-B14F-4D97-AF65-F5344CB8AC3E}">
        <p14:creationId xmlns:p14="http://schemas.microsoft.com/office/powerpoint/2010/main" val="2092903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0537"/>
            <a:ext cx="10515600" cy="741780"/>
          </a:xfrm>
        </p:spPr>
        <p:txBody>
          <a:bodyPr/>
          <a:lstStyle/>
          <a:p>
            <a:r>
              <a:rPr lang="en-US" dirty="0" smtClean="0"/>
              <a:t>Warm Electronics (DAPHNE) (ii)</a:t>
            </a:r>
            <a:endParaRPr lang="en-US" dirty="0"/>
          </a:p>
        </p:txBody>
      </p:sp>
      <p:sp>
        <p:nvSpPr>
          <p:cNvPr id="3" name="Content Placeholder 2"/>
          <p:cNvSpPr>
            <a:spLocks noGrp="1"/>
          </p:cNvSpPr>
          <p:nvPr>
            <p:ph idx="1"/>
          </p:nvPr>
        </p:nvSpPr>
        <p:spPr>
          <a:xfrm>
            <a:off x="838200" y="999457"/>
            <a:ext cx="10515600" cy="5224880"/>
          </a:xfrm>
        </p:spPr>
        <p:txBody>
          <a:bodyPr>
            <a:normAutofit/>
          </a:bodyPr>
          <a:lstStyle/>
          <a:p>
            <a:r>
              <a:rPr lang="en-US" dirty="0" smtClean="0"/>
              <a:t>A risk in the DUNE FD1 Risk Register was activated to allow modifications to the DAPHNE design to optimize communication with the DAQ at 10GBS using a single readout fiber</a:t>
            </a:r>
          </a:p>
          <a:p>
            <a:pPr lvl="1"/>
            <a:r>
              <a:rPr lang="en-US" dirty="0" smtClean="0"/>
              <a:t>MINIMAL COST INCREASE TO PRODUCTION EXPECTED</a:t>
            </a:r>
          </a:p>
          <a:p>
            <a:pPr lvl="1"/>
            <a:r>
              <a:rPr lang="en-US" dirty="0" smtClean="0"/>
              <a:t>SHOULD SIMPLIFY LAYOUR AND ASSEMBLY, SIMPLIFY PROGRAMMING</a:t>
            </a:r>
          </a:p>
          <a:p>
            <a:pPr lvl="1"/>
            <a:r>
              <a:rPr lang="en-US" dirty="0" smtClean="0"/>
              <a:t>ALLOWS SYNERGIED WITH CE-WIB DESIGN</a:t>
            </a:r>
          </a:p>
          <a:p>
            <a:pPr lvl="1"/>
            <a:r>
              <a:rPr lang="en-US" dirty="0" smtClean="0"/>
              <a:t>EXPEDITED DESIGN CYCLE WILL ALLOW PROTOTYPE BOARDS TO BE AVAILABLE PRIOR TO CD2-3 IN SUMMER 2023</a:t>
            </a:r>
          </a:p>
          <a:p>
            <a:pPr lvl="1"/>
            <a:endParaRPr lang="en-US" dirty="0" smtClean="0"/>
          </a:p>
          <a:p>
            <a:r>
              <a:rPr lang="en-US" dirty="0" smtClean="0"/>
              <a:t>May require additional FDR refresh after prototype testing</a:t>
            </a:r>
          </a:p>
          <a:p>
            <a:pPr lvl="1"/>
            <a:r>
              <a:rPr lang="en-US" dirty="0" smtClean="0"/>
              <a:t>PLANNED TESTING IN SPRING 2023.</a:t>
            </a:r>
            <a:endParaRPr lang="en-US" dirty="0"/>
          </a:p>
        </p:txBody>
      </p:sp>
    </p:spTree>
    <p:extLst>
      <p:ext uri="{BB962C8B-B14F-4D97-AF65-F5344CB8AC3E}">
        <p14:creationId xmlns:p14="http://schemas.microsoft.com/office/powerpoint/2010/main" val="2336564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0537"/>
            <a:ext cx="10515600" cy="741780"/>
          </a:xfrm>
        </p:spPr>
        <p:txBody>
          <a:bodyPr/>
          <a:lstStyle/>
          <a:p>
            <a:r>
              <a:rPr lang="en-US" dirty="0" smtClean="0"/>
              <a:t>Summary– Path to FDR (i)</a:t>
            </a:r>
            <a:endParaRPr lang="en-US" dirty="0"/>
          </a:p>
        </p:txBody>
      </p:sp>
      <p:sp>
        <p:nvSpPr>
          <p:cNvPr id="3" name="Content Placeholder 2"/>
          <p:cNvSpPr>
            <a:spLocks noGrp="1"/>
          </p:cNvSpPr>
          <p:nvPr>
            <p:ph idx="1"/>
          </p:nvPr>
        </p:nvSpPr>
        <p:spPr>
          <a:xfrm>
            <a:off x="838200" y="999457"/>
            <a:ext cx="10515600" cy="5224880"/>
          </a:xfrm>
        </p:spPr>
        <p:txBody>
          <a:bodyPr>
            <a:normAutofit/>
          </a:bodyPr>
          <a:lstStyle/>
          <a:p>
            <a:r>
              <a:rPr lang="en-US" dirty="0" smtClean="0"/>
              <a:t>Module design: Minor changes to basic module design will result in increased reliability, ease of assembly.</a:t>
            </a:r>
          </a:p>
          <a:p>
            <a:pPr lvl="1"/>
            <a:r>
              <a:rPr lang="en-US" dirty="0" smtClean="0"/>
              <a:t>Prototypes will be fabricated and tested at CERN prior to FDR.</a:t>
            </a:r>
          </a:p>
          <a:p>
            <a:pPr lvl="1"/>
            <a:r>
              <a:rPr lang="en-US" dirty="0" smtClean="0"/>
              <a:t>Present modified design at FDR</a:t>
            </a:r>
          </a:p>
          <a:p>
            <a:pPr lvl="1"/>
            <a:endParaRPr lang="en-US" dirty="0"/>
          </a:p>
          <a:p>
            <a:r>
              <a:rPr lang="en-US" dirty="0" smtClean="0"/>
              <a:t>Cold Electronics as designed meet reliability and performance goals</a:t>
            </a:r>
          </a:p>
          <a:p>
            <a:pPr lvl="1"/>
            <a:r>
              <a:rPr lang="en-US" dirty="0" smtClean="0"/>
              <a:t>Present current design with daughter cards as baseline</a:t>
            </a:r>
          </a:p>
          <a:p>
            <a:pPr lvl="1"/>
            <a:r>
              <a:rPr lang="en-US" dirty="0" smtClean="0"/>
              <a:t>Present single board design as possible cost reduction opportunity, to be evaluated prior to PRR</a:t>
            </a:r>
          </a:p>
          <a:p>
            <a:pPr lvl="1"/>
            <a:r>
              <a:rPr lang="en-US" dirty="0" smtClean="0"/>
              <a:t>Present possible component change as performance opportunity, to be evaluated prior to PRR</a:t>
            </a:r>
          </a:p>
        </p:txBody>
      </p:sp>
    </p:spTree>
    <p:extLst>
      <p:ext uri="{BB962C8B-B14F-4D97-AF65-F5344CB8AC3E}">
        <p14:creationId xmlns:p14="http://schemas.microsoft.com/office/powerpoint/2010/main" val="1669633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0537"/>
            <a:ext cx="10515600" cy="741780"/>
          </a:xfrm>
        </p:spPr>
        <p:txBody>
          <a:bodyPr/>
          <a:lstStyle/>
          <a:p>
            <a:r>
              <a:rPr lang="en-US" dirty="0" smtClean="0"/>
              <a:t>Summary– Path to FDR (ii)</a:t>
            </a:r>
            <a:endParaRPr lang="en-US" dirty="0"/>
          </a:p>
        </p:txBody>
      </p:sp>
      <p:sp>
        <p:nvSpPr>
          <p:cNvPr id="3" name="Content Placeholder 2"/>
          <p:cNvSpPr>
            <a:spLocks noGrp="1"/>
          </p:cNvSpPr>
          <p:nvPr>
            <p:ph idx="1"/>
          </p:nvPr>
        </p:nvSpPr>
        <p:spPr>
          <a:xfrm>
            <a:off x="838200" y="999457"/>
            <a:ext cx="10515600" cy="5224880"/>
          </a:xfrm>
        </p:spPr>
        <p:txBody>
          <a:bodyPr>
            <a:normAutofit/>
          </a:bodyPr>
          <a:lstStyle/>
          <a:p>
            <a:r>
              <a:rPr lang="en-US" dirty="0" smtClean="0"/>
              <a:t>Monitoring system as designed appears to meet all requirements.</a:t>
            </a:r>
          </a:p>
          <a:p>
            <a:pPr lvl="1"/>
            <a:r>
              <a:rPr lang="en-US" dirty="0" smtClean="0"/>
              <a:t>Present single-fastener, three fiber option as baseline</a:t>
            </a:r>
          </a:p>
          <a:p>
            <a:pPr lvl="1"/>
            <a:r>
              <a:rPr lang="en-US" dirty="0" smtClean="0"/>
              <a:t>Present </a:t>
            </a:r>
            <a:r>
              <a:rPr lang="en-US" dirty="0" err="1" smtClean="0"/>
              <a:t>Tefzel</a:t>
            </a:r>
            <a:r>
              <a:rPr lang="en-US" dirty="0" smtClean="0"/>
              <a:t> fiber jacket as risk opportunity to reduce cost, to be evaluated prior to PRR</a:t>
            </a:r>
          </a:p>
          <a:p>
            <a:pPr lvl="1"/>
            <a:r>
              <a:rPr lang="en-US" dirty="0" smtClean="0"/>
              <a:t>Present multiple-wavelength LEDs as design, to allow monitoring of coating performance. Select sort wavelength option as principle option</a:t>
            </a:r>
          </a:p>
          <a:p>
            <a:pPr lvl="1"/>
            <a:endParaRPr lang="en-US" dirty="0"/>
          </a:p>
          <a:p>
            <a:r>
              <a:rPr lang="en-US" dirty="0" smtClean="0"/>
              <a:t>Warm Electronics as designed meet reliability and performance goals</a:t>
            </a:r>
          </a:p>
          <a:p>
            <a:pPr lvl="1"/>
            <a:r>
              <a:rPr lang="en-US" dirty="0" smtClean="0"/>
              <a:t>Present DAPHNE v2 as baseline design at FDR</a:t>
            </a:r>
          </a:p>
          <a:p>
            <a:pPr lvl="1"/>
            <a:r>
              <a:rPr lang="en-US" dirty="0" smtClean="0"/>
              <a:t>Present DAPHNE v3 as activated risk being aggressively followed to leverage potential improvements possible with Ethernet DAQ protocol.</a:t>
            </a:r>
          </a:p>
          <a:p>
            <a:pPr lvl="1"/>
            <a:r>
              <a:rPr lang="en-US" dirty="0" smtClean="0"/>
              <a:t>Propose possible FDR refresh prior to CD2-3 to certify DAPHNE V3 as baseline following prototype testing in </a:t>
            </a:r>
            <a:r>
              <a:rPr lang="en-US" smtClean="0"/>
              <a:t>cold box.</a:t>
            </a:r>
            <a:endParaRPr lang="en-US" dirty="0" smtClean="0"/>
          </a:p>
        </p:txBody>
      </p:sp>
    </p:spTree>
    <p:extLst>
      <p:ext uri="{BB962C8B-B14F-4D97-AF65-F5344CB8AC3E}">
        <p14:creationId xmlns:p14="http://schemas.microsoft.com/office/powerpoint/2010/main" val="4096192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1948" y="814973"/>
            <a:ext cx="10515600" cy="4351338"/>
          </a:xfrm>
        </p:spPr>
        <p:txBody>
          <a:bodyPr/>
          <a:lstStyle/>
          <a:p>
            <a:r>
              <a:rPr lang="en-US" dirty="0" smtClean="0"/>
              <a:t>Overview</a:t>
            </a:r>
          </a:p>
          <a:p>
            <a:r>
              <a:rPr lang="en-US" dirty="0" smtClean="0"/>
              <a:t>Module design and Assembly</a:t>
            </a:r>
          </a:p>
          <a:p>
            <a:r>
              <a:rPr lang="en-US" dirty="0" smtClean="0"/>
              <a:t>Cold Electronics</a:t>
            </a:r>
          </a:p>
          <a:p>
            <a:r>
              <a:rPr lang="en-US" dirty="0" smtClean="0"/>
              <a:t>Monitoring System</a:t>
            </a:r>
          </a:p>
          <a:p>
            <a:r>
              <a:rPr lang="en-US" dirty="0" smtClean="0"/>
              <a:t>Warm Electronics</a:t>
            </a:r>
          </a:p>
          <a:p>
            <a:r>
              <a:rPr lang="en-US" dirty="0" smtClean="0"/>
              <a:t>Summary</a:t>
            </a:r>
            <a:endParaRPr lang="en-US" dirty="0"/>
          </a:p>
        </p:txBody>
      </p:sp>
    </p:spTree>
    <p:extLst>
      <p:ext uri="{BB962C8B-B14F-4D97-AF65-F5344CB8AC3E}">
        <p14:creationId xmlns:p14="http://schemas.microsoft.com/office/powerpoint/2010/main" val="4171153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In general the PDS installation if ProtoDUNE was successful</a:t>
            </a:r>
          </a:p>
          <a:p>
            <a:pPr lvl="1"/>
            <a:r>
              <a:rPr lang="en-US" dirty="0" smtClean="0"/>
              <a:t>40 modules installed in2 configurations, single and double-sided, were installed in 4 APAs</a:t>
            </a:r>
          </a:p>
          <a:p>
            <a:pPr lvl="1"/>
            <a:r>
              <a:rPr lang="en-US" dirty="0" smtClean="0"/>
              <a:t>10 monitoring system diffusers were installed and fibers routed. LED flasher controllers (Modified SSPs) were installed and demonstrated to interface with DAQ</a:t>
            </a:r>
          </a:p>
          <a:p>
            <a:pPr lvl="1"/>
            <a:r>
              <a:rPr lang="en-US" dirty="0" smtClean="0"/>
              <a:t>Two DAPHNE configurations tested.  Readout over full-length cables was demonstrated to meet analog requirements</a:t>
            </a:r>
            <a:endParaRPr lang="en-US" dirty="0"/>
          </a:p>
        </p:txBody>
      </p:sp>
    </p:spTree>
    <p:extLst>
      <p:ext uri="{BB962C8B-B14F-4D97-AF65-F5344CB8AC3E}">
        <p14:creationId xmlns:p14="http://schemas.microsoft.com/office/powerpoint/2010/main" val="3523287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09696"/>
          </a:xfrm>
        </p:spPr>
        <p:txBody>
          <a:bodyPr/>
          <a:lstStyle/>
          <a:p>
            <a:r>
              <a:rPr lang="en-US" dirty="0" smtClean="0"/>
              <a:t>Module Design and Installation</a:t>
            </a:r>
            <a:endParaRPr lang="en-US" dirty="0"/>
          </a:p>
        </p:txBody>
      </p:sp>
      <p:sp>
        <p:nvSpPr>
          <p:cNvPr id="3" name="Content Placeholder 2"/>
          <p:cNvSpPr>
            <a:spLocks noGrp="1"/>
          </p:cNvSpPr>
          <p:nvPr>
            <p:ph idx="1"/>
          </p:nvPr>
        </p:nvSpPr>
        <p:spPr>
          <a:xfrm>
            <a:off x="838200" y="1199982"/>
            <a:ext cx="10515600" cy="4984249"/>
          </a:xfrm>
        </p:spPr>
        <p:txBody>
          <a:bodyPr/>
          <a:lstStyle/>
          <a:p>
            <a:r>
              <a:rPr lang="en-US" dirty="0" smtClean="0"/>
              <a:t>Pre-assembly of supercells followed by post-assembly into a full module can be done, but is difficult and time consuming, requiring highly-trained professionals and significant time.</a:t>
            </a:r>
          </a:p>
          <a:p>
            <a:pPr lvl="1"/>
            <a:r>
              <a:rPr lang="en-US" dirty="0" smtClean="0"/>
              <a:t>THIS WAS NEVER THE INTENDED DESIGN PLAN, AND WAS ONLY IMPLEMENTED DUE TO SUPPLY-CHAIN DRIVEN DELAYS IN SiPM AND DICHROIC FILTER PRODUCTION.  IT WILL NOT BE DONE IN DUNE</a:t>
            </a:r>
          </a:p>
          <a:p>
            <a:pPr lvl="1"/>
            <a:endParaRPr lang="en-US" dirty="0"/>
          </a:p>
          <a:p>
            <a:r>
              <a:rPr lang="en-US" dirty="0" smtClean="0"/>
              <a:t>There are a large number of components and fasteners in the design. We should try to minimize</a:t>
            </a:r>
          </a:p>
          <a:p>
            <a:pPr lvl="1"/>
            <a:r>
              <a:rPr lang="en-US" dirty="0" smtClean="0"/>
              <a:t>THE DESIGN WAS OPTIMIZED TO MAXIMIZE THE NUMBER OF PARTS ABLE TO BE CUT WITH A WATER JET TO FACILITATE MANUFACTURING. WE ARE WORKING TO EVOLVE THE DESIGN TO MINIMIZE PART AND FASTENER COUNT</a:t>
            </a:r>
            <a:endParaRPr lang="en-US" dirty="0"/>
          </a:p>
        </p:txBody>
      </p:sp>
    </p:spTree>
    <p:extLst>
      <p:ext uri="{BB962C8B-B14F-4D97-AF65-F5344CB8AC3E}">
        <p14:creationId xmlns:p14="http://schemas.microsoft.com/office/powerpoint/2010/main" val="2137009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0537"/>
            <a:ext cx="10515600" cy="741780"/>
          </a:xfrm>
        </p:spPr>
        <p:txBody>
          <a:bodyPr/>
          <a:lstStyle/>
          <a:p>
            <a:r>
              <a:rPr lang="en-US" dirty="0" smtClean="0"/>
              <a:t>Module Design and Installation (ii)</a:t>
            </a:r>
            <a:endParaRPr lang="en-US" dirty="0"/>
          </a:p>
        </p:txBody>
      </p:sp>
      <p:sp>
        <p:nvSpPr>
          <p:cNvPr id="3" name="Content Placeholder 2"/>
          <p:cNvSpPr>
            <a:spLocks noGrp="1"/>
          </p:cNvSpPr>
          <p:nvPr>
            <p:ph idx="1"/>
          </p:nvPr>
        </p:nvSpPr>
        <p:spPr>
          <a:xfrm>
            <a:off x="838200" y="999457"/>
            <a:ext cx="10515600" cy="5224880"/>
          </a:xfrm>
        </p:spPr>
        <p:txBody>
          <a:bodyPr/>
          <a:lstStyle/>
          <a:p>
            <a:r>
              <a:rPr lang="en-US" dirty="0" smtClean="0"/>
              <a:t>A few components were discovered not to have been fabricated as specified in the drawings, particularly tapped through holes and clearance slots in filter clamping plates (necessitating using cumbersome spacer washers during assembly).</a:t>
            </a:r>
          </a:p>
          <a:p>
            <a:pPr lvl="1"/>
            <a:r>
              <a:rPr lang="en-US" dirty="0" smtClean="0"/>
              <a:t>WE ARE WORKING CLOSELY WITH VENDORS TO RESOLVE THIS PROBLEM</a:t>
            </a:r>
          </a:p>
          <a:p>
            <a:endParaRPr lang="en-US" dirty="0"/>
          </a:p>
          <a:p>
            <a:r>
              <a:rPr lang="en-US" dirty="0" smtClean="0"/>
              <a:t>It is critical that the modules be assembled straight and flat to ensure ease of assembly</a:t>
            </a:r>
          </a:p>
          <a:p>
            <a:pPr lvl="1"/>
            <a:r>
              <a:rPr lang="en-US" dirty="0" smtClean="0"/>
              <a:t>ASSEMBLY FIXTURES WILL BE USED TO ENSURE FLAT ASSEMBLY</a:t>
            </a:r>
          </a:p>
          <a:p>
            <a:pPr lvl="1"/>
            <a:endParaRPr lang="en-US" dirty="0"/>
          </a:p>
          <a:p>
            <a:r>
              <a:rPr lang="en-US" dirty="0" smtClean="0"/>
              <a:t>Screws frequently loosened during handling and transportation</a:t>
            </a:r>
          </a:p>
          <a:p>
            <a:pPr lvl="1"/>
            <a:r>
              <a:rPr lang="en-US" dirty="0" smtClean="0"/>
              <a:t>USE THREAD LOCKER ADHESIVE DURING ASSEMBLY</a:t>
            </a:r>
            <a:endParaRPr lang="en-US" dirty="0"/>
          </a:p>
        </p:txBody>
      </p:sp>
    </p:spTree>
    <p:extLst>
      <p:ext uri="{BB962C8B-B14F-4D97-AF65-F5344CB8AC3E}">
        <p14:creationId xmlns:p14="http://schemas.microsoft.com/office/powerpoint/2010/main" val="1328021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0537"/>
            <a:ext cx="10515600" cy="741780"/>
          </a:xfrm>
        </p:spPr>
        <p:txBody>
          <a:bodyPr/>
          <a:lstStyle/>
          <a:p>
            <a:r>
              <a:rPr lang="en-US" dirty="0" smtClean="0"/>
              <a:t>Module Design and Installation (iii)</a:t>
            </a:r>
            <a:endParaRPr lang="en-US" dirty="0"/>
          </a:p>
        </p:txBody>
      </p:sp>
      <p:sp>
        <p:nvSpPr>
          <p:cNvPr id="3" name="Content Placeholder 2"/>
          <p:cNvSpPr>
            <a:spLocks noGrp="1"/>
          </p:cNvSpPr>
          <p:nvPr>
            <p:ph idx="1"/>
          </p:nvPr>
        </p:nvSpPr>
        <p:spPr>
          <a:xfrm>
            <a:off x="838200" y="999457"/>
            <a:ext cx="10515600" cy="5224880"/>
          </a:xfrm>
        </p:spPr>
        <p:txBody>
          <a:bodyPr/>
          <a:lstStyle/>
          <a:p>
            <a:r>
              <a:rPr lang="en-US" dirty="0" smtClean="0"/>
              <a:t>Repeated assembly and dis-assembly of module components was required, particularly during filter plate assembly.</a:t>
            </a:r>
          </a:p>
          <a:p>
            <a:pPr lvl="1"/>
            <a:r>
              <a:rPr lang="en-US" dirty="0" smtClean="0"/>
              <a:t>THIS WAS PRIMARILY A RESULT OF THE ASSEMBLY OF MODULES FROM PRE-ASSEMBLED SUPERCELLS, BUT ALSO FROM ATTEMPTS TO HAVE SINGLE PIECES SERVE MULTIPLE UNRELATED MECHANICAL PURPOSES (MODULE STRUCTURAL + FILTER HOLDING). MODIFY DESIGN TO MINIMIZE THIS PROBLEM (NOTE THIS MAY INCREASE PART COUNT)</a:t>
            </a:r>
          </a:p>
          <a:p>
            <a:endParaRPr lang="en-US" dirty="0"/>
          </a:p>
          <a:p>
            <a:r>
              <a:rPr lang="en-US" dirty="0" smtClean="0"/>
              <a:t>Filter installation (particularly double-sided modules) was difficult</a:t>
            </a:r>
          </a:p>
          <a:p>
            <a:pPr lvl="1"/>
            <a:r>
              <a:rPr lang="en-US" dirty="0" smtClean="0"/>
              <a:t>SIMPLIFY CLAMPING, AND SEPARATE FUNCTIONALITY OF PIECES. INVESTIGATE POSSIBILITY OF SHIPPING MODULES WITH FILTER PLATES INSTALLED (PROMISSING INDICATIONS DURING PROTODUNE 2 SHIPPING)</a:t>
            </a:r>
            <a:endParaRPr lang="en-US" dirty="0"/>
          </a:p>
        </p:txBody>
      </p:sp>
    </p:spTree>
    <p:extLst>
      <p:ext uri="{BB962C8B-B14F-4D97-AF65-F5344CB8AC3E}">
        <p14:creationId xmlns:p14="http://schemas.microsoft.com/office/powerpoint/2010/main" val="2266356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0537"/>
            <a:ext cx="10515600" cy="741780"/>
          </a:xfrm>
        </p:spPr>
        <p:txBody>
          <a:bodyPr/>
          <a:lstStyle/>
          <a:p>
            <a:r>
              <a:rPr lang="en-US" dirty="0" smtClean="0"/>
              <a:t>Module Design and Installation (iv)</a:t>
            </a:r>
            <a:endParaRPr lang="en-US" dirty="0"/>
          </a:p>
        </p:txBody>
      </p:sp>
      <p:sp>
        <p:nvSpPr>
          <p:cNvPr id="3" name="Content Placeholder 2"/>
          <p:cNvSpPr>
            <a:spLocks noGrp="1"/>
          </p:cNvSpPr>
          <p:nvPr>
            <p:ph idx="1"/>
          </p:nvPr>
        </p:nvSpPr>
        <p:spPr>
          <a:xfrm>
            <a:off x="838200" y="999457"/>
            <a:ext cx="10515600" cy="5224880"/>
          </a:xfrm>
        </p:spPr>
        <p:txBody>
          <a:bodyPr>
            <a:normAutofit lnSpcReduction="10000"/>
          </a:bodyPr>
          <a:lstStyle/>
          <a:p>
            <a:r>
              <a:rPr lang="en-US" dirty="0" smtClean="0"/>
              <a:t>Module end blocks and captive screws were observed not to work satisfactorily during installation and primarily during module removal</a:t>
            </a:r>
          </a:p>
          <a:p>
            <a:pPr lvl="1"/>
            <a:r>
              <a:rPr lang="en-US" dirty="0" smtClean="0"/>
              <a:t>RE-DESIGN END BLOCKS TO ENSURE PROPER CAPTIVE SCREW FUNCTION. INCREASE STRENGTH OF JUNCTION BETWEEN END BLOCKS AND MODULES.</a:t>
            </a:r>
          </a:p>
          <a:p>
            <a:endParaRPr lang="en-US" dirty="0"/>
          </a:p>
          <a:p>
            <a:r>
              <a:rPr lang="en-US" dirty="0" smtClean="0"/>
              <a:t>Module removal too difficult</a:t>
            </a:r>
          </a:p>
          <a:p>
            <a:pPr lvl="1"/>
            <a:r>
              <a:rPr lang="en-US" dirty="0" smtClean="0"/>
              <a:t>MODIFY MODULE GUIDE FEATURES TO ENSURE PROPER GUIDANCE DURING INSERTION AND REMOVAL</a:t>
            </a:r>
          </a:p>
          <a:p>
            <a:pPr lvl="1"/>
            <a:endParaRPr lang="en-US" dirty="0"/>
          </a:p>
          <a:p>
            <a:r>
              <a:rPr lang="en-US" dirty="0" smtClean="0"/>
              <a:t>Tolerance of SiPM pins larger that originally specified</a:t>
            </a:r>
          </a:p>
          <a:p>
            <a:pPr lvl="1"/>
            <a:r>
              <a:rPr lang="en-US" dirty="0" smtClean="0"/>
              <a:t>MODIFY DESIGN TO ENSURE PROPER PIN ENGAGEMENT INTO SIGNAL ROUTING PCB CONNECTORS AND PROPER PROTECTION FROM PIN EXPOSURE TO APA FRAME</a:t>
            </a:r>
            <a:endParaRPr lang="en-US" dirty="0"/>
          </a:p>
        </p:txBody>
      </p:sp>
    </p:spTree>
    <p:extLst>
      <p:ext uri="{BB962C8B-B14F-4D97-AF65-F5344CB8AC3E}">
        <p14:creationId xmlns:p14="http://schemas.microsoft.com/office/powerpoint/2010/main" val="3413118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0537"/>
            <a:ext cx="10515600" cy="741780"/>
          </a:xfrm>
        </p:spPr>
        <p:txBody>
          <a:bodyPr/>
          <a:lstStyle/>
          <a:p>
            <a:r>
              <a:rPr lang="en-US" dirty="0" smtClean="0"/>
              <a:t>Cold Electronics</a:t>
            </a:r>
            <a:endParaRPr lang="en-US" dirty="0"/>
          </a:p>
        </p:txBody>
      </p:sp>
      <p:sp>
        <p:nvSpPr>
          <p:cNvPr id="3" name="Content Placeholder 2"/>
          <p:cNvSpPr>
            <a:spLocks noGrp="1"/>
          </p:cNvSpPr>
          <p:nvPr>
            <p:ph idx="1"/>
          </p:nvPr>
        </p:nvSpPr>
        <p:spPr>
          <a:xfrm>
            <a:off x="838200" y="999457"/>
            <a:ext cx="10515600" cy="5224880"/>
          </a:xfrm>
        </p:spPr>
        <p:txBody>
          <a:bodyPr>
            <a:normAutofit fontScale="92500" lnSpcReduction="10000"/>
          </a:bodyPr>
          <a:lstStyle/>
          <a:p>
            <a:r>
              <a:rPr lang="en-US" dirty="0" smtClean="0"/>
              <a:t>Cold electronics amplifiers functioned well in ProtoDUNE</a:t>
            </a:r>
          </a:p>
          <a:p>
            <a:pPr lvl="1"/>
            <a:r>
              <a:rPr lang="en-US" dirty="0" smtClean="0"/>
              <a:t>NO OBSERVED FAILURES IN COLD TESTING OR OPERATION</a:t>
            </a:r>
          </a:p>
          <a:p>
            <a:pPr lvl="1"/>
            <a:r>
              <a:rPr lang="en-US" dirty="0" smtClean="0"/>
              <a:t>CONSIDER SINGLE INTEGRATED AMPLIFIER BOARD DESIGN RATHER THAN MOTHERBOARD/DAUGHTERCARD DESIGN. </a:t>
            </a:r>
          </a:p>
          <a:p>
            <a:pPr lvl="1"/>
            <a:r>
              <a:rPr lang="en-US" dirty="0" smtClean="0"/>
              <a:t>CONSIDER COMPONENT CHANGE TO MINIMIZE UNDERSHOOT</a:t>
            </a:r>
            <a:endParaRPr lang="en-US" dirty="0"/>
          </a:p>
          <a:p>
            <a:endParaRPr lang="en-US" dirty="0" smtClean="0"/>
          </a:p>
          <a:p>
            <a:r>
              <a:rPr lang="en-US" dirty="0" smtClean="0"/>
              <a:t>Signal routing board (AKA signal lead board) pin connectors occasionally blocked during soldering</a:t>
            </a:r>
          </a:p>
          <a:p>
            <a:pPr lvl="1"/>
            <a:r>
              <a:rPr lang="en-US" dirty="0" smtClean="0"/>
              <a:t>ADDRESS WITH MANUFACTURER</a:t>
            </a:r>
            <a:endParaRPr lang="en-US" dirty="0"/>
          </a:p>
          <a:p>
            <a:endParaRPr lang="en-US" dirty="0" smtClean="0"/>
          </a:p>
          <a:p>
            <a:r>
              <a:rPr lang="en-US" dirty="0" smtClean="0"/>
              <a:t>SiPM PCB pins occasionally fail to fully engage in connectors</a:t>
            </a:r>
          </a:p>
          <a:p>
            <a:pPr lvl="1"/>
            <a:r>
              <a:rPr lang="en-US" dirty="0" smtClean="0"/>
              <a:t>MODIFY MODULE DESIGN TO ENSURE PROPER PIN ENGAGEMENT INTO SIGNAL ROUTING PCB CONNECTORS AND PROPER PROTECTION FROM PIN EXPOSURE TO APA FRAME</a:t>
            </a:r>
            <a:endParaRPr lang="en-US" dirty="0"/>
          </a:p>
        </p:txBody>
      </p:sp>
    </p:spTree>
    <p:extLst>
      <p:ext uri="{BB962C8B-B14F-4D97-AF65-F5344CB8AC3E}">
        <p14:creationId xmlns:p14="http://schemas.microsoft.com/office/powerpoint/2010/main" val="771995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0537"/>
            <a:ext cx="10515600" cy="741780"/>
          </a:xfrm>
        </p:spPr>
        <p:txBody>
          <a:bodyPr/>
          <a:lstStyle/>
          <a:p>
            <a:r>
              <a:rPr lang="en-US" dirty="0" smtClean="0"/>
              <a:t>Monitoring System (i)</a:t>
            </a:r>
            <a:endParaRPr lang="en-US" dirty="0"/>
          </a:p>
        </p:txBody>
      </p:sp>
      <p:sp>
        <p:nvSpPr>
          <p:cNvPr id="3" name="Content Placeholder 2"/>
          <p:cNvSpPr>
            <a:spLocks noGrp="1"/>
          </p:cNvSpPr>
          <p:nvPr>
            <p:ph idx="1"/>
          </p:nvPr>
        </p:nvSpPr>
        <p:spPr>
          <a:xfrm>
            <a:off x="838200" y="999457"/>
            <a:ext cx="10515600" cy="5224880"/>
          </a:xfrm>
        </p:spPr>
        <p:txBody>
          <a:bodyPr>
            <a:normAutofit/>
          </a:bodyPr>
          <a:lstStyle/>
          <a:p>
            <a:r>
              <a:rPr lang="en-US" dirty="0" smtClean="0"/>
              <a:t>The monitoring system installation in ProtoDUNE 2 functioned well</a:t>
            </a:r>
            <a:endParaRPr lang="en-US" dirty="0"/>
          </a:p>
          <a:p>
            <a:pPr lvl="1"/>
            <a:r>
              <a:rPr lang="en-US" dirty="0" smtClean="0"/>
              <a:t>10 diffusers mounted to cathode</a:t>
            </a:r>
          </a:p>
          <a:p>
            <a:pPr lvl="2"/>
            <a:r>
              <a:rPr lang="en-US" dirty="0" smtClean="0"/>
              <a:t>TWO DIFUSER HOUSING DESIGNS IN PROTODUNE. SINGLE FASTENER DESIGN PREFERRED FOR ASSEMBLY. WILL BE VALIDATED DURING PROTODUNE</a:t>
            </a:r>
          </a:p>
          <a:p>
            <a:pPr lvl="1"/>
            <a:r>
              <a:rPr lang="en-US" dirty="0" smtClean="0"/>
              <a:t>Fiber routing worked well, significant improvement in ease and reliability over ProtoDUNE 1</a:t>
            </a:r>
          </a:p>
          <a:p>
            <a:pPr lvl="2"/>
            <a:r>
              <a:rPr lang="en-US" dirty="0" smtClean="0"/>
              <a:t>THREE FIBER ROUTING PATH WILL BE VALIDATED IN RUNNING</a:t>
            </a:r>
          </a:p>
          <a:p>
            <a:pPr lvl="1"/>
            <a:r>
              <a:rPr lang="en-US" dirty="0" smtClean="0"/>
              <a:t>Two candidate fiber jackets will be tested in ProtoDUNE 2</a:t>
            </a:r>
          </a:p>
          <a:p>
            <a:pPr lvl="2"/>
            <a:r>
              <a:rPr lang="en-US" dirty="0" smtClean="0"/>
              <a:t>TEFZEL OPTION REPRESENTS POTENTIAL COST SAVINGS AT SOME LOSS OF PERFORMANCE. INVESTIGATE COST OF DOWN-SELECTING TO OTHER OPTION PRIOR TO FDR AND LEAVING TEFZEL AS RISK OPPORTUNITY FOLLOWING PROTODUNE 2 VALIDATION</a:t>
            </a:r>
          </a:p>
          <a:p>
            <a:pPr marL="0" indent="0">
              <a:buNone/>
            </a:pPr>
            <a:endParaRPr lang="en-US" dirty="0"/>
          </a:p>
        </p:txBody>
      </p:sp>
    </p:spTree>
    <p:extLst>
      <p:ext uri="{BB962C8B-B14F-4D97-AF65-F5344CB8AC3E}">
        <p14:creationId xmlns:p14="http://schemas.microsoft.com/office/powerpoint/2010/main" val="25084389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TotalTime>
  <Words>1137</Words>
  <Application>Microsoft Office PowerPoint</Application>
  <PresentationFormat>Widescreen</PresentationFormat>
  <Paragraphs>107</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Summary pf ProtoDUNE 2 Lessons Learned</vt:lpstr>
      <vt:lpstr>PowerPoint Presentation</vt:lpstr>
      <vt:lpstr>Overview</vt:lpstr>
      <vt:lpstr>Module Design and Installation</vt:lpstr>
      <vt:lpstr>Module Design and Installation (ii)</vt:lpstr>
      <vt:lpstr>Module Design and Installation (iii)</vt:lpstr>
      <vt:lpstr>Module Design and Installation (iv)</vt:lpstr>
      <vt:lpstr>Cold Electronics</vt:lpstr>
      <vt:lpstr>Monitoring System (i)</vt:lpstr>
      <vt:lpstr>Monitoring System (ii)</vt:lpstr>
      <vt:lpstr>Warm Electronics (DAPHNE) (i)</vt:lpstr>
      <vt:lpstr>Warm Electronics (DAPHNE) (ii)</vt:lpstr>
      <vt:lpstr>Summary– Path to FDR (i)</vt:lpstr>
      <vt:lpstr>Summary– Path to FDR (ii)</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pf ProtoDUNE 2 Lessons Learned</dc:title>
  <dc:creator>Warner,David</dc:creator>
  <cp:lastModifiedBy>Warner,David</cp:lastModifiedBy>
  <cp:revision>13</cp:revision>
  <dcterms:created xsi:type="dcterms:W3CDTF">2022-11-16T08:53:33Z</dcterms:created>
  <dcterms:modified xsi:type="dcterms:W3CDTF">2022-11-16T10:48:25Z</dcterms:modified>
</cp:coreProperties>
</file>