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3" r:id="rId5"/>
    <p:sldId id="385" r:id="rId6"/>
    <p:sldId id="392" r:id="rId7"/>
    <p:sldId id="497" r:id="rId8"/>
    <p:sldId id="492" r:id="rId9"/>
    <p:sldId id="487" r:id="rId10"/>
    <p:sldId id="499" r:id="rId11"/>
    <p:sldId id="491" r:id="rId12"/>
    <p:sldId id="486" r:id="rId13"/>
    <p:sldId id="490" r:id="rId14"/>
    <p:sldId id="489" r:id="rId15"/>
    <p:sldId id="414" r:id="rId16"/>
    <p:sldId id="500" r:id="rId17"/>
    <p:sldId id="416" r:id="rId18"/>
    <p:sldId id="493" r:id="rId19"/>
    <p:sldId id="480" r:id="rId20"/>
    <p:sldId id="474" r:id="rId21"/>
    <p:sldId id="290" r:id="rId22"/>
    <p:sldId id="386" r:id="rId23"/>
    <p:sldId id="366" r:id="rId24"/>
    <p:sldId id="367" r:id="rId25"/>
    <p:sldId id="378" r:id="rId26"/>
    <p:sldId id="389" r:id="rId27"/>
    <p:sldId id="390" r:id="rId28"/>
    <p:sldId id="419" r:id="rId29"/>
    <p:sldId id="369" r:id="rId30"/>
    <p:sldId id="380" r:id="rId31"/>
    <p:sldId id="387" r:id="rId32"/>
    <p:sldId id="383" r:id="rId33"/>
    <p:sldId id="371" r:id="rId34"/>
    <p:sldId id="373" r:id="rId35"/>
    <p:sldId id="368" r:id="rId36"/>
    <p:sldId id="377" r:id="rId37"/>
    <p:sldId id="374" r:id="rId38"/>
    <p:sldId id="38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32" autoAdjust="0"/>
    <p:restoredTop sz="88215" autoAdjust="0"/>
  </p:normalViewPr>
  <p:slideViewPr>
    <p:cSldViewPr snapToGrid="0" showGuides="1">
      <p:cViewPr varScale="1">
        <p:scale>
          <a:sx n="122" d="100"/>
          <a:sy n="122" d="100"/>
        </p:scale>
        <p:origin x="664" y="208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17/11/2022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MQXFA13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18-Nov-2022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11" y="1093305"/>
            <a:ext cx="4521098" cy="372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23781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6994783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7928024" y="2363648"/>
            <a:ext cx="430040" cy="43132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=""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=""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=""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=""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=""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=""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715BEE2-7B3C-4EF9-A45D-FF421A31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98" y="1826532"/>
            <a:ext cx="629703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</a:t>
            </a:r>
            <a:r>
              <a:rPr lang="en-US" dirty="0" smtClean="0"/>
              <a:t>MQXFA13 </a:t>
            </a:r>
            <a:r>
              <a:rPr lang="en-US" dirty="0"/>
              <a:t>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6036630" y="3197365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77123" y="4023126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98E9044-EA8B-4045-A4F5-FB25157A7B22}"/>
              </a:ext>
            </a:extLst>
          </p:cNvPr>
          <p:cNvCxnSpPr>
            <a:cxnSpLocks/>
          </p:cNvCxnSpPr>
          <p:nvPr/>
        </p:nvCxnSpPr>
        <p:spPr>
          <a:xfrm flipH="1" flipV="1">
            <a:off x="6187025" y="3821548"/>
            <a:ext cx="673257" cy="733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690484" y="4624867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21B3E9E-AF06-DF40-A46D-E8F9A1F5894E}"/>
              </a:ext>
            </a:extLst>
          </p:cNvPr>
          <p:cNvCxnSpPr>
            <a:cxnSpLocks/>
          </p:cNvCxnSpPr>
          <p:nvPr/>
        </p:nvCxnSpPr>
        <p:spPr>
          <a:xfrm flipH="1">
            <a:off x="6187025" y="2543583"/>
            <a:ext cx="673259" cy="75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916262" y="2220417"/>
            <a:ext cx="222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</a:t>
            </a:r>
            <a:r>
              <a:rPr lang="en-US" sz="1200" dirty="0" smtClean="0">
                <a:solidFill>
                  <a:srgbClr val="FF0000"/>
                </a:solidFill>
              </a:rPr>
              <a:t>location is also the largest per measurements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456011" y="1979716"/>
            <a:ext cx="1731128" cy="1151921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139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227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120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110 </a:t>
            </a:r>
            <a:r>
              <a:rPr lang="en-US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=""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=""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=""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=""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 smtClean="0"/>
              <a:t>MQXFA13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</a:t>
            </a:r>
          </a:p>
          <a:p>
            <a:r>
              <a:rPr lang="en-US" dirty="0"/>
              <a:t>Average coil size (arc length) after shimming is within ~±100 µm with respect to average coil size measured at the strain gauge </a:t>
            </a:r>
            <a:r>
              <a:rPr lang="en-US" dirty="0"/>
              <a:t>location location (one location slightly small)</a:t>
            </a:r>
            <a:endParaRPr lang="en-US" dirty="0"/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</a:t>
            </a:r>
            <a:r>
              <a:rPr lang="en-US" dirty="0" smtClean="0"/>
              <a:t>MQXFA03-12 </a:t>
            </a:r>
            <a:r>
              <a:rPr lang="en-US" dirty="0"/>
              <a:t>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=""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=""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r>
              <a:rPr lang="en-US" dirty="0"/>
              <a:t>Coil gauges (T &amp; Z): on the axial location of 3989 mm (RE) from LE.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=""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=""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2318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with MQXFA09 thru MQXFA11</a:t>
            </a:r>
          </a:p>
          <a:p>
            <a:r>
              <a:rPr lang="en-US" dirty="0"/>
              <a:t>Only on Upper coils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2890290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060078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i="1" u="sng" dirty="0">
                <a:solidFill>
                  <a:srgbClr val="FF0000"/>
                </a:solidFill>
              </a:rPr>
              <a:t>New specification wording is now in place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/>
              <a:t>110 </a:t>
            </a:r>
            <a:r>
              <a:rPr lang="en-US" b="1" i="1" dirty="0" err="1"/>
              <a:t>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498428"/>
            <a:ext cx="4416357" cy="174282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</a:t>
            </a:r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03147"/>
              </p:ext>
            </p:extLst>
          </p:nvPr>
        </p:nvGraphicFramePr>
        <p:xfrm>
          <a:off x="541206" y="885600"/>
          <a:ext cx="8213186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96">
                  <a:extLst>
                    <a:ext uri="{9D8B030D-6E8A-4147-A177-3AD203B41FA5}">
                      <a16:colId xmlns="" xmlns:a16="http://schemas.microsoft.com/office/drawing/2014/main" val="2374510757"/>
                    </a:ext>
                  </a:extLst>
                </a:gridCol>
                <a:gridCol w="640692">
                  <a:extLst>
                    <a:ext uri="{9D8B030D-6E8A-4147-A177-3AD203B41FA5}">
                      <a16:colId xmlns="" xmlns:a16="http://schemas.microsoft.com/office/drawing/2014/main" val="3845753587"/>
                    </a:ext>
                  </a:extLst>
                </a:gridCol>
                <a:gridCol w="676754">
                  <a:extLst>
                    <a:ext uri="{9D8B030D-6E8A-4147-A177-3AD203B41FA5}">
                      <a16:colId xmlns="" xmlns:a16="http://schemas.microsoft.com/office/drawing/2014/main" val="1395698060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525102631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692918945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75784925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967584836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585900340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1307444593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218053565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9104">
                  <a:extLst>
                    <a:ext uri="{9D8B030D-6E8A-4147-A177-3AD203B41FA5}">
                      <a16:colId xmlns="" xmlns:a16="http://schemas.microsoft.com/office/drawing/2014/main" val="2789721773"/>
                    </a:ext>
                  </a:extLst>
                </a:gridCol>
                <a:gridCol w="579104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Target </a:t>
                      </a:r>
                    </a:p>
                    <a:p>
                      <a:pPr algn="ctr"/>
                      <a:r>
                        <a:rPr lang="en-US" sz="11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MQXFA11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MQXFA12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-60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Determined from </a:t>
                      </a:r>
                      <a:r>
                        <a:rPr lang="en-US" sz="1200" b="1" baseline="0" dirty="0"/>
                        <a:t>unloading deltas</a:t>
                      </a:r>
                      <a:r>
                        <a:rPr lang="en-US" sz="1200" b="1" dirty="0"/>
                        <a:t> during powering (see </a:t>
                      </a:r>
                      <a:r>
                        <a:rPr lang="en-US" sz="1200" b="1" dirty="0" smtClean="0"/>
                        <a:t>pictures on next slide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rgbClr val="FF0000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198424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6593EDB-355D-48BC-8784-C15A2007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3" y="3402375"/>
            <a:ext cx="3490267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ED9318D-05CE-499B-883F-DFFCC6A83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94" y="3402375"/>
            <a:ext cx="3414831" cy="252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7D5B97C-DEF1-43C0-B08A-83995634A6B8}"/>
              </a:ext>
            </a:extLst>
          </p:cNvPr>
          <p:cNvSpPr/>
          <p:nvPr/>
        </p:nvSpPr>
        <p:spPr>
          <a:xfrm>
            <a:off x="1261117" y="2955523"/>
            <a:ext cx="3428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azimuthal stress during excitation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6AEECD4-C81E-48E1-B923-D1ADF0186D7F}"/>
              </a:ext>
            </a:extLst>
          </p:cNvPr>
          <p:cNvSpPr/>
          <p:nvPr/>
        </p:nvSpPr>
        <p:spPr>
          <a:xfrm>
            <a:off x="4898825" y="2955523"/>
            <a:ext cx="332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axial stress during excitation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1463912" y="5816197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3766" y="3977699"/>
            <a:ext cx="2345916" cy="2476364"/>
            <a:chOff x="3146392" y="3539787"/>
            <a:chExt cx="2929852" cy="2821142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B58BD07-332A-4345-B7B6-0E472E18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6392" y="4186117"/>
              <a:ext cx="2929852" cy="217481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MQXFA08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94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04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E00DCC-8805-E14F-8889-839C028A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400" y="4340187"/>
            <a:ext cx="3262978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26F8053-6C10-6740-9473-AF025A24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222" y="4342487"/>
            <a:ext cx="32512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MQFXA10 (Preload 2), MQXFA11 and MQXFA08b 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79200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MQXFA10 Achieved a small spread of coil stresses, with average at 72 MPa (within target of 80 +/- 8)</a:t>
            </a:r>
          </a:p>
          <a:p>
            <a:r>
              <a:rPr lang="en-US" dirty="0"/>
              <a:t>MQXFA11 Achieved a larger spread of coil stresses, with average at 73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MQXFA08b Achieved a small spread of coil stresses, with average at 76 </a:t>
            </a:r>
            <a:r>
              <a:rPr lang="en-US" dirty="0" err="1"/>
              <a:t>MPa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572924-E0DD-444A-AF4E-368448020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" y="1961800"/>
            <a:ext cx="324485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B3ED2F-A8EB-9249-8CCD-E57A43A5C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" y="4334035"/>
            <a:ext cx="32448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413E98-EA93-CB4D-B380-A0F576A71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222" y="1961800"/>
            <a:ext cx="32512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E1B03D-A270-0049-935C-6A3C5C09ED64}"/>
              </a:ext>
            </a:extLst>
          </p:cNvPr>
          <p:cNvSpPr txBox="1"/>
          <p:nvPr/>
        </p:nvSpPr>
        <p:spPr>
          <a:xfrm>
            <a:off x="544840" y="2052490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88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3EEC31-DBFA-7746-8CBB-D359F03E958A}"/>
              </a:ext>
            </a:extLst>
          </p:cNvPr>
          <p:cNvSpPr txBox="1"/>
          <p:nvPr/>
        </p:nvSpPr>
        <p:spPr>
          <a:xfrm>
            <a:off x="536548" y="4445972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88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69D663-6DBE-9743-9095-23E45DC3AAD2}"/>
              </a:ext>
            </a:extLst>
          </p:cNvPr>
          <p:cNvSpPr txBox="1"/>
          <p:nvPr/>
        </p:nvSpPr>
        <p:spPr>
          <a:xfrm>
            <a:off x="2072072" y="6180174"/>
            <a:ext cx="2201047" cy="677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9AB69C8-E3F3-3249-BE33-77A10056B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400" y="1963459"/>
            <a:ext cx="3269363" cy="228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6311734" y="210851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MQXFA08b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6300159" y="4483939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MQXFA08b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50" y="1276817"/>
            <a:ext cx="6401485" cy="463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MQXFA13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845671" y="3595613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57444</TotalTime>
  <Words>1983</Words>
  <Application>Microsoft Macintosh PowerPoint</Application>
  <PresentationFormat>On-screen Show (4:3)</PresentationFormat>
  <Paragraphs>413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Cambria</vt:lpstr>
      <vt:lpstr>Century Gothic</vt:lpstr>
      <vt:lpstr>Times New Roman</vt:lpstr>
      <vt:lpstr>Wingdings</vt:lpstr>
      <vt:lpstr>黑体</vt:lpstr>
      <vt:lpstr>Arial</vt:lpstr>
      <vt:lpstr>Thème Office</vt:lpstr>
      <vt:lpstr>MQXFA13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MQFXA10 (Preload 2), MQXFA11 and MQXFA08b  Transfer Function Plots</vt:lpstr>
      <vt:lpstr>Transfer Function at RT for MQXFA Magnets </vt:lpstr>
      <vt:lpstr>MQXFA Bladder Pressures</vt:lpstr>
      <vt:lpstr>The Load Condition after CD  (based on powering)</vt:lpstr>
      <vt:lpstr>Standard Preload Process</vt:lpstr>
      <vt:lpstr>Variation of MQXFA13 Pre-Stress due to Coil Variations</vt:lpstr>
      <vt:lpstr>Axial Preload for MQXFA</vt:lpstr>
      <vt:lpstr>Summary</vt:lpstr>
      <vt:lpstr>Additional Slides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339</cp:revision>
  <cp:lastPrinted>2022-06-10T19:28:57Z</cp:lastPrinted>
  <dcterms:created xsi:type="dcterms:W3CDTF">2020-02-10T17:47:20Z</dcterms:created>
  <dcterms:modified xsi:type="dcterms:W3CDTF">2022-11-18T04:08:43Z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