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6" r:id="rId1"/>
  </p:sldMasterIdLst>
  <p:sldIdLst>
    <p:sldId id="257" r:id="rId2"/>
    <p:sldId id="268" r:id="rId3"/>
    <p:sldId id="278" r:id="rId4"/>
    <p:sldId id="265" r:id="rId5"/>
    <p:sldId id="285" r:id="rId6"/>
    <p:sldId id="266" r:id="rId7"/>
    <p:sldId id="281" r:id="rId8"/>
    <p:sldId id="273" r:id="rId9"/>
    <p:sldId id="276" r:id="rId10"/>
    <p:sldId id="272" r:id="rId11"/>
    <p:sldId id="274" r:id="rId12"/>
    <p:sldId id="271" r:id="rId13"/>
    <p:sldId id="275" r:id="rId14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00F09D-3720-43FF-8F4D-A112398AAFFA}" v="1" dt="2022-11-15T18:00:12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5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9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11/15/22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5740" y="221329"/>
            <a:ext cx="6371679" cy="51052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/>
              <a:t>Neutrino Campus</a:t>
            </a:r>
            <a:br>
              <a:rPr lang="en-US" sz="8000" dirty="0"/>
            </a:br>
            <a:r>
              <a:rPr lang="en-US" sz="8000" dirty="0"/>
              <a:t>CFM Monthly</a:t>
            </a:r>
            <a:br>
              <a:rPr lang="en-US" sz="8000" dirty="0"/>
            </a:br>
            <a:r>
              <a:rPr lang="en-US" sz="8000" dirty="0"/>
              <a:t>Update</a:t>
            </a:r>
            <a:br>
              <a:rPr lang="en-US" sz="8000" dirty="0"/>
            </a:br>
            <a:br>
              <a:rPr lang="en-US" sz="4400" dirty="0"/>
            </a:br>
            <a:r>
              <a:rPr lang="en-US" sz="4400" dirty="0"/>
              <a:t>11-15-2022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5820107"/>
            <a:ext cx="6131346" cy="102149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Harry Ferguson III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assy field with a body of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06FEA79D-99C5-90B3-7A80-876109CE1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71175" y="1471174"/>
            <a:ext cx="6857999" cy="391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B5B19-1E50-4DE5-918F-F7DDF907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56" y="211957"/>
            <a:ext cx="10058400" cy="366220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Neutrino Campus NEW Open Work Orders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4886C-3C58-4BA2-A7AA-346DE058F236}"/>
              </a:ext>
            </a:extLst>
          </p:cNvPr>
          <p:cNvSpPr txBox="1"/>
          <p:nvPr/>
        </p:nvSpPr>
        <p:spPr>
          <a:xfrm>
            <a:off x="1124340" y="1976762"/>
            <a:ext cx="103179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</a:t>
            </a:r>
          </a:p>
          <a:p>
            <a:pPr marL="1828800" lvl="3" indent="-457200">
              <a:buFont typeface="+mj-lt"/>
              <a:buAutoNum type="arabicPeriod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D3DE6-DD0F-42EB-B378-C2A737BB0B34}"/>
              </a:ext>
            </a:extLst>
          </p:cNvPr>
          <p:cNvSpPr txBox="1"/>
          <p:nvPr/>
        </p:nvSpPr>
        <p:spPr>
          <a:xfrm>
            <a:off x="1124340" y="1985704"/>
            <a:ext cx="83426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6 work orders are in place for the repair of emergency lights at SBN Far Detector.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T&amp;M Request to replace the existing Metal Halide light fixtures at MINOS service building in the 1</a:t>
            </a:r>
            <a:r>
              <a:rPr lang="en-US" baseline="30000" dirty="0"/>
              <a:t>st</a:t>
            </a:r>
            <a:r>
              <a:rPr lang="en-US" dirty="0"/>
              <a:t> floor northwest and northeast corner of the building. Should have the quotation and schedule soon. 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75BE0B-CBE3-F6F1-12D4-472832AC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4012164"/>
            <a:ext cx="6096000" cy="2827296"/>
          </a:xfrm>
          <a:prstGeom prst="rect">
            <a:avLst/>
          </a:prstGeom>
        </p:spPr>
      </p:pic>
      <p:pic>
        <p:nvPicPr>
          <p:cNvPr id="8" name="Picture 7" descr="Cars parked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8D365A13-5A50-9F11-4D57-98D36E00C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2164"/>
            <a:ext cx="6295053" cy="282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2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B5B19-1E50-4DE5-918F-F7DDF907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87" y="286602"/>
            <a:ext cx="11182471" cy="2911621"/>
          </a:xfrm>
        </p:spPr>
        <p:txBody>
          <a:bodyPr>
            <a:normAutofit fontScale="90000"/>
          </a:bodyPr>
          <a:lstStyle/>
          <a:p>
            <a:r>
              <a:rPr lang="en-US" dirty="0"/>
              <a:t>Neutrino Cotton Wood Screens for HVAC units should receive shipment this week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4886C-3C58-4BA2-A7AA-346DE058F236}"/>
              </a:ext>
            </a:extLst>
          </p:cNvPr>
          <p:cNvSpPr txBox="1"/>
          <p:nvPr/>
        </p:nvSpPr>
        <p:spPr>
          <a:xfrm>
            <a:off x="1227590" y="2105561"/>
            <a:ext cx="103179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</a:t>
            </a:r>
          </a:p>
          <a:p>
            <a:pPr marL="1828800" lvl="3" indent="-457200">
              <a:buFont typeface="+mj-lt"/>
              <a:buAutoNum type="arabicPeriod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D3DE6-DD0F-42EB-B378-C2A737BB0B34}"/>
              </a:ext>
            </a:extLst>
          </p:cNvPr>
          <p:cNvSpPr txBox="1"/>
          <p:nvPr/>
        </p:nvSpPr>
        <p:spPr>
          <a:xfrm>
            <a:off x="1120813" y="2176816"/>
            <a:ext cx="10139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SBN Far Detector Unit</a:t>
            </a:r>
          </a:p>
          <a:p>
            <a:pPr marL="342900" indent="-342900">
              <a:buFont typeface="+mj-lt"/>
              <a:buAutoNum type="arabicPeriod"/>
            </a:pPr>
            <a:r>
              <a:rPr lang="en-US" cap="none" spc="-50" dirty="0">
                <a:solidFill>
                  <a:srgbClr val="000000">
                    <a:lumMod val="85000"/>
                    <a:lumOff val="15000"/>
                  </a:srgbClr>
                </a:solidFill>
                <a:latin typeface="Bookman Old Style" panose="020F0302020204030204"/>
                <a:ea typeface="+mj-ea"/>
                <a:cs typeface="+mj-cs"/>
              </a:rPr>
              <a:t>NOvA Near Detector Building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pc="-50" dirty="0">
                <a:solidFill>
                  <a:srgbClr val="000000">
                    <a:lumMod val="85000"/>
                    <a:lumOff val="15000"/>
                  </a:srgbClr>
                </a:solidFill>
                <a:latin typeface="Bookman Old Style" panose="020F0302020204030204"/>
                <a:ea typeface="+mj-ea"/>
                <a:cs typeface="+mj-cs"/>
              </a:rPr>
              <a:t>SBN Near Detector Building</a:t>
            </a:r>
            <a:r>
              <a:rPr lang="en-US" cap="none" spc="-50" dirty="0">
                <a:solidFill>
                  <a:srgbClr val="000000">
                    <a:lumMod val="85000"/>
                    <a:lumOff val="15000"/>
                  </a:srgbClr>
                </a:solidFill>
                <a:latin typeface="Bookman Old Style" panose="020F0302020204030204"/>
                <a:ea typeface="+mj-ea"/>
                <a:cs typeface="+mj-cs"/>
              </a:rPr>
              <a:t>.</a:t>
            </a:r>
          </a:p>
        </p:txBody>
      </p:sp>
      <p:pic>
        <p:nvPicPr>
          <p:cNvPr id="7" name="Picture 6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4F0BB052-7340-253D-2D9C-490777149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6036" y="3889670"/>
            <a:ext cx="3198225" cy="2738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97DA1F-3007-E2ED-0ADE-BB650B572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812" y="3659776"/>
            <a:ext cx="4929188" cy="3198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AAF855-C69C-BE21-9399-7612C0566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9776"/>
            <a:ext cx="4629150" cy="319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78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F2924-F6DD-4D29-995C-0CFD3EF8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22422"/>
            <a:ext cx="10058400" cy="5951232"/>
          </a:xfrm>
        </p:spPr>
        <p:txBody>
          <a:bodyPr>
            <a:noAutofit/>
          </a:bodyPr>
          <a:lstStyle/>
          <a:p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r>
              <a:rPr lang="en-US" sz="2900" dirty="0"/>
              <a:t>There was some Scintillator Oil in Mini BooNE that disappeared this month and I kinda need to no where it went. I have to report it as no longer requiring me to inspect its containment every month. Who ever knows its whereabouts could send me an email about it. thanks</a:t>
            </a:r>
            <a:br>
              <a:rPr lang="en-US" sz="2900" dirty="0"/>
            </a:br>
            <a:br>
              <a:rPr lang="en-US" sz="2900" dirty="0"/>
            </a:br>
            <a:r>
              <a:rPr lang="en-US" sz="2900" dirty="0"/>
              <a:t>Questions?</a:t>
            </a:r>
            <a:br>
              <a:rPr lang="en-US" sz="2900" dirty="0"/>
            </a:br>
            <a:br>
              <a:rPr lang="en-US" sz="2900" dirty="0"/>
            </a:br>
            <a:r>
              <a:rPr lang="en-US" sz="2900" dirty="0"/>
              <a:t>Request?</a:t>
            </a: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endParaRPr lang="en-US" sz="29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4BAC0-0044-4B60-A5CD-65D14F325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799" y="2951855"/>
            <a:ext cx="10058399" cy="32218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cap="none" spc="-50" dirty="0">
              <a:solidFill>
                <a:srgbClr val="000000">
                  <a:lumMod val="85000"/>
                  <a:lumOff val="15000"/>
                </a:srgbClr>
              </a:solidFill>
              <a:latin typeface="Bookman Old Style" panose="020F0302020204030204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Bookman Old Style" panose="020F0302020204030204"/>
                <a:ea typeface="+mj-ea"/>
                <a:cs typeface="+mj-cs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cap="none" spc="-50" dirty="0">
              <a:solidFill>
                <a:srgbClr val="000000">
                  <a:lumMod val="85000"/>
                  <a:lumOff val="15000"/>
                </a:srgbClr>
              </a:solidFill>
              <a:latin typeface="Bookman Old Style" panose="020F0302020204030204"/>
              <a:ea typeface="+mj-ea"/>
              <a:cs typeface="+mj-cs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88547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ound&#10;&#10;Description automatically generated">
            <a:extLst>
              <a:ext uri="{FF2B5EF4-FFF2-40B4-BE49-F238E27FC236}">
                <a16:creationId xmlns:a16="http://schemas.microsoft.com/office/drawing/2014/main" id="{F065EACD-9D43-4D75-89F3-9C39FB7C0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14" y="2179708"/>
            <a:ext cx="3541116" cy="19918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DF2924-F6DD-4D29-995C-0CFD3EF8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20279"/>
            <a:ext cx="10058400" cy="2903364"/>
          </a:xfrm>
        </p:spPr>
        <p:txBody>
          <a:bodyPr>
            <a:noAutofit/>
          </a:bodyPr>
          <a:lstStyle/>
          <a:p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endParaRPr lang="en-US" sz="29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4BAC0-0044-4B60-A5CD-65D14F325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799" y="401870"/>
            <a:ext cx="10058399" cy="1683195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 spc="-50" dirty="0">
                <a:solidFill>
                  <a:srgbClr val="000000">
                    <a:lumMod val="85000"/>
                    <a:lumOff val="15000"/>
                  </a:srgbClr>
                </a:solidFill>
                <a:latin typeface="Bookman Old Style" panose="020F0302020204030204"/>
                <a:ea typeface="+mj-ea"/>
                <a:cs typeface="+mj-cs"/>
              </a:rPr>
              <a:t>Thanks, Steve Hahn, for getting all the stuff in the yard removed.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cap="none" spc="-50" dirty="0">
                <a:solidFill>
                  <a:srgbClr val="000000">
                    <a:lumMod val="85000"/>
                    <a:lumOff val="15000"/>
                  </a:srgbClr>
                </a:solidFill>
                <a:latin typeface="Bookman Old Style" panose="020F0302020204030204"/>
                <a:ea typeface="+mj-ea"/>
                <a:cs typeface="+mj-cs"/>
              </a:rPr>
              <a:t>If you have any equipment or materials that should be disposed, dismantled, stored or placed in surplus please don’t hesitate to do so.</a:t>
            </a:r>
            <a:endParaRPr kumimoji="0" lang="en-US" b="0" i="0" u="none" strike="noStrike" kern="1200" cap="none" spc="-5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Bookman Old Style" panose="020F0302020204030204"/>
              <a:ea typeface="+mj-ea"/>
              <a:cs typeface="+mj-cs"/>
            </a:endParaRP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CDF0FD-79E4-43F9-A544-0AD2E3229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2428"/>
            <a:ext cx="3541116" cy="1991878"/>
          </a:xfrm>
          <a:prstGeom prst="rect">
            <a:avLst/>
          </a:prstGeom>
        </p:spPr>
      </p:pic>
      <p:pic>
        <p:nvPicPr>
          <p:cNvPr id="7" name="Picture 6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CB5F7058-9AF3-47FB-B5E0-D77CA5232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7" y="2172428"/>
            <a:ext cx="3541116" cy="19918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D2342A-01D1-4489-A208-578FB616D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464" y="3954636"/>
            <a:ext cx="5161536" cy="2903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E88F3E-CD0B-5C2F-C64E-D7BFAC431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54636"/>
            <a:ext cx="7030464" cy="2903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627BE3-E117-E21E-2185-96E7B5E9C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163" y="2127073"/>
            <a:ext cx="3667123" cy="182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81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157" y="639098"/>
            <a:ext cx="6282137" cy="2952600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What is CFM?</a:t>
            </a:r>
            <a:br>
              <a:rPr lang="en-US" sz="7200" dirty="0"/>
            </a:br>
            <a:br>
              <a:rPr lang="en-US" sz="7200" dirty="0"/>
            </a:br>
            <a:r>
              <a:rPr lang="en-US" sz="3100" dirty="0"/>
              <a:t>Centralized Facility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135" y="4720281"/>
            <a:ext cx="11209965" cy="1913275"/>
          </a:xfrm>
        </p:spPr>
        <p:txBody>
          <a:bodyPr>
            <a:noAutofit/>
          </a:bodyPr>
          <a:lstStyle/>
          <a:p>
            <a:r>
              <a:rPr lang="en-US" sz="3200" cap="non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Future sustainability of the lab’s infrastructure relies heavily on our ability to develop and forecast our maintenance and replacement costs for our future needs.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4B4F23C-FEA7-9E7F-22BA-11718CCC3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784" y="-70021"/>
            <a:ext cx="5489538" cy="372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27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0563" y="1472487"/>
            <a:ext cx="7659468" cy="3913025"/>
          </a:xfrm>
        </p:spPr>
        <p:txBody>
          <a:bodyPr>
            <a:normAutofit/>
          </a:bodyPr>
          <a:lstStyle/>
          <a:p>
            <a:pPr algn="ctr"/>
            <a:br>
              <a:rPr lang="en-US" sz="3100" dirty="0"/>
            </a:br>
            <a:endParaRPr lang="en-US" sz="3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135" y="4498923"/>
            <a:ext cx="11738090" cy="2134633"/>
          </a:xfrm>
        </p:spPr>
        <p:txBody>
          <a:bodyPr>
            <a:noAutofit/>
          </a:bodyPr>
          <a:lstStyle/>
          <a:p>
            <a:r>
              <a:rPr lang="en-US" sz="5400" cap="none" dirty="0">
                <a:solidFill>
                  <a:schemeClr val="bg1"/>
                </a:solidFill>
              </a:rPr>
              <a:t>If you see </a:t>
            </a:r>
            <a:r>
              <a:rPr lang="en-US" sz="5400" cap="none" dirty="0"/>
              <a:t>something</a:t>
            </a:r>
            <a:r>
              <a:rPr lang="en-US" sz="5400" cap="none" dirty="0">
                <a:solidFill>
                  <a:schemeClr val="bg1"/>
                </a:solidFill>
              </a:rPr>
              <a:t> report it email, text, photo or Phone call?</a:t>
            </a:r>
            <a:br>
              <a:rPr lang="en-US" sz="5400" cap="none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5400" cap="non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16C0AC3-BD5D-3348-1776-A5B300FE6726}"/>
              </a:ext>
            </a:extLst>
          </p:cNvPr>
          <p:cNvSpPr txBox="1"/>
          <p:nvPr/>
        </p:nvSpPr>
        <p:spPr>
          <a:xfrm>
            <a:off x="727788" y="4827031"/>
            <a:ext cx="9884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If you see something say something, Text, email or phone call.</a:t>
            </a:r>
          </a:p>
        </p:txBody>
      </p:sp>
      <p:pic>
        <p:nvPicPr>
          <p:cNvPr id="5" name="Picture 4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71CB9C4C-EE8C-D0FD-976E-964A8A98C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t="15270" r="21064" b="24448"/>
          <a:stretch/>
        </p:blipFill>
        <p:spPr>
          <a:xfrm>
            <a:off x="-8239" y="0"/>
            <a:ext cx="12192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CE5936-259A-7DC5-B915-F6A001C88A64}"/>
              </a:ext>
            </a:extLst>
          </p:cNvPr>
          <p:cNvSpPr txBox="1"/>
          <p:nvPr/>
        </p:nvSpPr>
        <p:spPr>
          <a:xfrm>
            <a:off x="861035" y="4875260"/>
            <a:ext cx="10942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If you see something say something</a:t>
            </a:r>
          </a:p>
        </p:txBody>
      </p:sp>
    </p:spTree>
    <p:extLst>
      <p:ext uri="{BB962C8B-B14F-4D97-AF65-F5344CB8AC3E}">
        <p14:creationId xmlns:p14="http://schemas.microsoft.com/office/powerpoint/2010/main" val="922577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F2924-F6DD-4D29-995C-0CFD3EF8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941" y="537632"/>
            <a:ext cx="11568080" cy="303125"/>
          </a:xfrm>
        </p:spPr>
        <p:txBody>
          <a:bodyPr>
            <a:noAutofit/>
          </a:bodyPr>
          <a:lstStyle/>
          <a:p>
            <a:pPr algn="ctr"/>
            <a:r>
              <a:rPr kumimoji="0" lang="en-US" sz="47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ookman Old Style" panose="020F0302020204030204"/>
                <a:ea typeface="+mj-ea"/>
                <a:cs typeface="+mj-cs"/>
              </a:rPr>
              <a:t>Priority Neutrino Campus Work Orders</a:t>
            </a:r>
            <a:endParaRPr lang="en-US" sz="29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4BAC0-0044-4B60-A5CD-65D14F325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79" y="840757"/>
            <a:ext cx="10649243" cy="5388593"/>
          </a:xfrm>
        </p:spPr>
        <p:txBody>
          <a:bodyPr>
            <a:noAutofit/>
          </a:bodyPr>
          <a:lstStyle/>
          <a:p>
            <a:r>
              <a:rPr lang="en-US" sz="1400" b="1" u="sng" dirty="0"/>
              <a:t>NUMI Underground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cap="none" dirty="0"/>
              <a:t>Re-Lamp of all fixtures in the NUMI and NOVA underground areas(two locations that require articulating lift to service),NUMI area complete, NOvA Cavern scheduled for today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cap="none" dirty="0"/>
              <a:t>Repair of Elephant Door latch complete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cap="none" dirty="0"/>
              <a:t>Repair of the Lower-Level Elevator door cable complete</a:t>
            </a:r>
          </a:p>
          <a:p>
            <a:r>
              <a:rPr lang="en-US" sz="1400" b="1" u="sng" cap="none" dirty="0"/>
              <a:t>SBN 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cap="none" dirty="0"/>
              <a:t>All Filters are to be replaced November 1</a:t>
            </a:r>
            <a:r>
              <a:rPr lang="en-US" sz="1400" b="1" cap="none" baseline="30000" dirty="0"/>
              <a:t>st</a:t>
            </a:r>
            <a:r>
              <a:rPr lang="en-US" sz="1400" b="1" cap="none" dirty="0"/>
              <a:t> 11-01-2022 complete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cap="none" dirty="0"/>
              <a:t>Replace all belts on Folding overhead door complete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cap="none" dirty="0"/>
              <a:t>Scheduled door inspection on 11-28-2022 prior to detector move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b="1" cap="none" dirty="0"/>
          </a:p>
          <a:p>
            <a:r>
              <a:rPr lang="en-US" sz="1400" b="1" u="sng" cap="none" dirty="0"/>
              <a:t>LArTF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b="1" cap="none" dirty="0"/>
              <a:t>Re-lamp Light in West stair well scheduled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b="1" cap="none" dirty="0"/>
              <a:t>Replace damaged arm on personnel door on west side of stairwell parts ordered but wrong handed arm awaiting new parts</a:t>
            </a:r>
          </a:p>
          <a:p>
            <a:r>
              <a:rPr lang="en-US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01189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F2924-F6DD-4D29-995C-0CFD3EF8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941" y="537632"/>
            <a:ext cx="11568080" cy="303125"/>
          </a:xfrm>
        </p:spPr>
        <p:txBody>
          <a:bodyPr>
            <a:noAutofit/>
          </a:bodyPr>
          <a:lstStyle/>
          <a:p>
            <a:pPr algn="ctr"/>
            <a:r>
              <a:rPr kumimoji="0" lang="en-US" sz="4700" b="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Bookman Old Style" panose="020F0302020204030204"/>
                <a:ea typeface="+mj-ea"/>
                <a:cs typeface="+mj-cs"/>
              </a:rPr>
              <a:t>Priority Neutrino Campus Work Orders</a:t>
            </a:r>
            <a:endParaRPr lang="en-US" sz="29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4BAC0-0044-4B60-A5CD-65D14F325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79" y="840757"/>
            <a:ext cx="10649243" cy="5388593"/>
          </a:xfrm>
        </p:spPr>
        <p:txBody>
          <a:bodyPr>
            <a:noAutofit/>
          </a:bodyPr>
          <a:lstStyle/>
          <a:p>
            <a:r>
              <a:rPr lang="en-US" sz="1400" b="1" u="sng" dirty="0"/>
              <a:t>SDN FD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cap="none" dirty="0"/>
              <a:t>Replacement of Fire Stressed sprinkler heads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dirty="0"/>
              <a:t>Awaiting RWP for 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cap="none" dirty="0"/>
              <a:t>Plan is to use a</a:t>
            </a:r>
            <a:r>
              <a:rPr lang="en-US" sz="1400" b="1" dirty="0"/>
              <a:t> pipe</a:t>
            </a:r>
            <a:r>
              <a:rPr lang="en-US" sz="1400" b="1" cap="none" dirty="0"/>
              <a:t> Freezing system on the main line just upstream of the </a:t>
            </a:r>
            <a:r>
              <a:rPr lang="en-US" sz="1400" b="1" dirty="0"/>
              <a:t>fire stressed sprinkler heads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b="1" cap="none" dirty="0"/>
              <a:t>Schedule is to complete prior to Thanksgiving</a:t>
            </a:r>
          </a:p>
          <a:p>
            <a:r>
              <a:rPr lang="en-US" sz="1400" b="1" dirty="0"/>
              <a:t>MINOS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cap="none" dirty="0"/>
              <a:t>The MINOS roof is in process. The package is complete, and in Bidding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cap="none" dirty="0"/>
              <a:t>The masonry wall at MINOS repair will be done T&amp;M. This work is being scheduled by T&amp;M.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cap="none" dirty="0"/>
              <a:t>MINOS and MI65 Fire Protection panel replacement is moving forward and there is a plan  to try and get the engineering task complete this Fiscal year.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b="1" cap="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cap="none" dirty="0"/>
              <a:t>The Engineering Task Request for the Water Leak in MINOS is well underway.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cap="none" dirty="0"/>
              <a:t>Have received the quotation for the MINOS card reader access for the elevator entry and the shelter door ~$18K requisition is being completed.</a:t>
            </a:r>
          </a:p>
          <a:p>
            <a:r>
              <a:rPr lang="en-US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20563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F2924-F6DD-4D29-995C-0CFD3EF8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20279"/>
            <a:ext cx="10058400" cy="301053"/>
          </a:xfrm>
        </p:spPr>
        <p:txBody>
          <a:bodyPr>
            <a:noAutofit/>
          </a:bodyPr>
          <a:lstStyle/>
          <a:p>
            <a:r>
              <a:rPr lang="en-US" sz="4700" dirty="0"/>
              <a:t>Priority Neutrino Campus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4BAC0-0044-4B60-A5CD-65D14F325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799" y="921332"/>
            <a:ext cx="10058399" cy="531638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PAB awaiting P.O.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cap="none" dirty="0"/>
              <a:t>Phase two of the exterior painting of PAB quotation has been received has being submitted.. This work will involve both north and south facades </a:t>
            </a:r>
            <a:r>
              <a:rPr lang="en-US" sz="1800" cap="none"/>
              <a:t>of PAB.</a:t>
            </a:r>
            <a:endParaRPr lang="en-US" sz="1800" cap="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cap="none" dirty="0"/>
              <a:t>Request for northeast wall patch and ¾” plywood install quotation has been requested awaiting response from contractor.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cap="none" dirty="0"/>
              <a:t>A request for two additional card reader access control locations has been received and is awaiting quotation form Johnson Controls.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cap="none" dirty="0"/>
              <a:t>Revision of conference room for new TV mount. Quote has been received and is in process.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cap="non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cap="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cap="none" dirty="0"/>
              <a:t>Gate in Mezzanine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cap="none" dirty="0"/>
              <a:t>LED light replacement for the remaining areas at PAB will become one package that will include all the areas, mezzanine, office area, calibration shop and alcove area.</a:t>
            </a:r>
          </a:p>
          <a:p>
            <a:pPr lvl="1"/>
            <a:endParaRPr lang="en-US" sz="1200" cap="none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911367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F2924-F6DD-4D29-995C-0CFD3EF8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20279"/>
            <a:ext cx="10058400" cy="301053"/>
          </a:xfrm>
        </p:spPr>
        <p:txBody>
          <a:bodyPr>
            <a:noAutofit/>
          </a:bodyPr>
          <a:lstStyle/>
          <a:p>
            <a:r>
              <a:rPr lang="en-US" sz="4700" dirty="0"/>
              <a:t>Priority Neutrino Campus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4BAC0-0044-4B60-A5CD-65D14F325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799" y="921332"/>
            <a:ext cx="10058399" cy="5316389"/>
          </a:xfrm>
        </p:spPr>
        <p:txBody>
          <a:bodyPr>
            <a:normAutofit/>
          </a:bodyPr>
          <a:lstStyle/>
          <a:p>
            <a:r>
              <a:rPr lang="en-US" b="1" dirty="0"/>
              <a:t>SBN Far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cap="none" dirty="0"/>
              <a:t>The crack monitoring strips for the SBN Far Detector Mezzanine ceiling area have been received scheduling installation by carpentry shop.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cap="none" dirty="0"/>
          </a:p>
          <a:p>
            <a:pPr lvl="1"/>
            <a:endParaRPr lang="en-US" sz="1200" cap="none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366D1-2CC0-BE8B-5434-F3F109A99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1313"/>
            <a:ext cx="12192000" cy="457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79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F2924-F6DD-4D29-995C-0CFD3EF8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20279"/>
            <a:ext cx="10058400" cy="301053"/>
          </a:xfrm>
        </p:spPr>
        <p:txBody>
          <a:bodyPr>
            <a:noAutofit/>
          </a:bodyPr>
          <a:lstStyle/>
          <a:p>
            <a:r>
              <a:rPr lang="en-US" sz="2900" dirty="0"/>
              <a:t>Current Status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4BAC0-0044-4B60-A5CD-65D14F325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799" y="921332"/>
            <a:ext cx="10058399" cy="5316389"/>
          </a:xfrm>
        </p:spPr>
        <p:txBody>
          <a:bodyPr>
            <a:normAutofit/>
          </a:bodyPr>
          <a:lstStyle/>
          <a:p>
            <a:r>
              <a:rPr lang="en-US" b="1" dirty="0"/>
              <a:t>Neutrino Campus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cap="none" dirty="0"/>
              <a:t>Roof Leaks have been reported at NDOS have been repaired</a:t>
            </a:r>
          </a:p>
          <a:p>
            <a:pPr lvl="1"/>
            <a:endParaRPr lang="en-US" sz="1200" cap="none" dirty="0"/>
          </a:p>
          <a:p>
            <a:endParaRPr lang="en-US" sz="1050" dirty="0"/>
          </a:p>
        </p:txBody>
      </p:sp>
      <p:pic>
        <p:nvPicPr>
          <p:cNvPr id="6" name="Picture 5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B80896A2-93D3-46AC-BD6C-41830D9A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80190" y="3705825"/>
            <a:ext cx="4111117" cy="231250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9C1ED63-DC33-4F46-93BD-B0D2F9417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7189" y="2806517"/>
            <a:ext cx="9936686" cy="411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63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F2924-F6DD-4D29-995C-0CFD3EF8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20279"/>
            <a:ext cx="10058400" cy="301053"/>
          </a:xfrm>
        </p:spPr>
        <p:txBody>
          <a:bodyPr>
            <a:noAutofit/>
          </a:bodyPr>
          <a:lstStyle/>
          <a:p>
            <a:r>
              <a:rPr lang="en-US" sz="2900" dirty="0"/>
              <a:t>Current Status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4BAC0-0044-4B60-A5CD-65D14F325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799" y="921332"/>
            <a:ext cx="10058399" cy="5316389"/>
          </a:xfrm>
        </p:spPr>
        <p:txBody>
          <a:bodyPr>
            <a:normAutofit/>
          </a:bodyPr>
          <a:lstStyle/>
          <a:p>
            <a:r>
              <a:rPr lang="en-US" b="1" dirty="0"/>
              <a:t>Neutrino Campus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cap="none" dirty="0"/>
              <a:t>Roof Leaks have been reported at SBND and have been submitted and we are currently awaiting Schedule for repair. These shall be done T&amp;M. some engineering questions are outstanding</a:t>
            </a:r>
          </a:p>
          <a:p>
            <a:pPr lvl="1"/>
            <a:endParaRPr lang="en-US" sz="1200" cap="none" dirty="0"/>
          </a:p>
          <a:p>
            <a:endParaRPr lang="en-US" sz="1050" dirty="0"/>
          </a:p>
        </p:txBody>
      </p:sp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D51F8B1A-FD97-4208-8974-A7A270398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8955" y="3586541"/>
            <a:ext cx="4200938" cy="2363028"/>
          </a:xfrm>
          <a:prstGeom prst="rect">
            <a:avLst/>
          </a:prstGeom>
        </p:spPr>
      </p:pic>
      <p:pic>
        <p:nvPicPr>
          <p:cNvPr id="16" name="Picture 15" descr="A picture containing text, indoor, device, equipment&#10;&#10;Description automatically generated">
            <a:extLst>
              <a:ext uri="{FF2B5EF4-FFF2-40B4-BE49-F238E27FC236}">
                <a16:creationId xmlns:a16="http://schemas.microsoft.com/office/drawing/2014/main" id="{AEE05603-735B-4DD1-9C98-F8B73AA66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4073" y="3586540"/>
            <a:ext cx="4200936" cy="2363027"/>
          </a:xfrm>
          <a:prstGeom prst="rect">
            <a:avLst/>
          </a:prstGeom>
        </p:spPr>
      </p:pic>
      <p:pic>
        <p:nvPicPr>
          <p:cNvPr id="18" name="Picture 17" descr="A picture containing sky, outdoor, building&#10;&#10;Description automatically generated">
            <a:extLst>
              <a:ext uri="{FF2B5EF4-FFF2-40B4-BE49-F238E27FC236}">
                <a16:creationId xmlns:a16="http://schemas.microsoft.com/office/drawing/2014/main" id="{260F2938-9AB2-4455-858C-EA81BBFAE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55" y="2658407"/>
            <a:ext cx="7465942" cy="419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94799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769520F8-BFE5-4C8C-A7AA-375C025A91CE}" vid="{AEAFD717-D3C8-4034-8F7E-D5220B0CCEB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815</Words>
  <Application>Microsoft Macintosh PowerPoint</Application>
  <PresentationFormat>Widescreen</PresentationFormat>
  <Paragraphs>78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Bookman Old Style</vt:lpstr>
      <vt:lpstr>Calibri</vt:lpstr>
      <vt:lpstr>Franklin Gothic Book</vt:lpstr>
      <vt:lpstr>1_RetrospectVTI</vt:lpstr>
      <vt:lpstr>Neutrino Campus CFM Monthly Update  11-15-2022</vt:lpstr>
      <vt:lpstr>What is CFM?  Centralized Facility Management</vt:lpstr>
      <vt:lpstr> </vt:lpstr>
      <vt:lpstr>Priority Neutrino Campus Work Orders</vt:lpstr>
      <vt:lpstr>Priority Neutrino Campus Work Orders</vt:lpstr>
      <vt:lpstr>Priority Neutrino Campus Work</vt:lpstr>
      <vt:lpstr>Priority Neutrino Campus Work</vt:lpstr>
      <vt:lpstr>Current Status </vt:lpstr>
      <vt:lpstr>Current Status </vt:lpstr>
      <vt:lpstr>Neutrino Campus NEW Open Work Orders      </vt:lpstr>
      <vt:lpstr>Neutrino Cotton Wood Screens for HVAC units should receive shipment this week    </vt:lpstr>
      <vt:lpstr>                                                   There was some Scintillator Oil in Mini BooNE that disappeared this month and I kinda need to no where it went. I have to report it as no longer requiring me to inspect its containment every month. Who ever knows its whereabouts could send me an email about it. thanks  Questions?  Request?    </vt:lpstr>
      <vt:lpstr>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2020-09-02T21:51:03Z</dcterms:created>
  <dcterms:modified xsi:type="dcterms:W3CDTF">2022-11-15T20:53:40Z</dcterms:modified>
</cp:coreProperties>
</file>