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65" r:id="rId5"/>
    <p:sldMasterId id="2147484170" r:id="rId6"/>
    <p:sldMasterId id="2147484189" r:id="rId7"/>
  </p:sldMasterIdLst>
  <p:notesMasterIdLst>
    <p:notesMasterId r:id="rId56"/>
  </p:notesMasterIdLst>
  <p:handoutMasterIdLst>
    <p:handoutMasterId r:id="rId57"/>
  </p:handoutMasterIdLst>
  <p:sldIdLst>
    <p:sldId id="299" r:id="rId8"/>
    <p:sldId id="3477" r:id="rId9"/>
    <p:sldId id="3444" r:id="rId10"/>
    <p:sldId id="3443" r:id="rId11"/>
    <p:sldId id="3290" r:id="rId12"/>
    <p:sldId id="3289" r:id="rId13"/>
    <p:sldId id="3470" r:id="rId14"/>
    <p:sldId id="650" r:id="rId15"/>
    <p:sldId id="3460" r:id="rId16"/>
    <p:sldId id="3472" r:id="rId17"/>
    <p:sldId id="3471" r:id="rId18"/>
    <p:sldId id="3461" r:id="rId19"/>
    <p:sldId id="3451" r:id="rId20"/>
    <p:sldId id="3441" r:id="rId21"/>
    <p:sldId id="3452" r:id="rId22"/>
    <p:sldId id="3455" r:id="rId23"/>
    <p:sldId id="3267" r:id="rId24"/>
    <p:sldId id="3246" r:id="rId25"/>
    <p:sldId id="3247" r:id="rId26"/>
    <p:sldId id="346" r:id="rId27"/>
    <p:sldId id="3478" r:id="rId28"/>
    <p:sldId id="3466" r:id="rId29"/>
    <p:sldId id="3469" r:id="rId30"/>
    <p:sldId id="3479" r:id="rId31"/>
    <p:sldId id="1506" r:id="rId32"/>
    <p:sldId id="3273" r:id="rId33"/>
    <p:sldId id="2525" r:id="rId34"/>
    <p:sldId id="2524" r:id="rId35"/>
    <p:sldId id="302" r:id="rId36"/>
    <p:sldId id="301" r:id="rId37"/>
    <p:sldId id="278" r:id="rId38"/>
    <p:sldId id="1497" r:id="rId39"/>
    <p:sldId id="3432" r:id="rId40"/>
    <p:sldId id="319" r:id="rId41"/>
    <p:sldId id="317" r:id="rId42"/>
    <p:sldId id="3274" r:id="rId43"/>
    <p:sldId id="3304" r:id="rId44"/>
    <p:sldId id="275" r:id="rId45"/>
    <p:sldId id="1530" r:id="rId46"/>
    <p:sldId id="3286" r:id="rId47"/>
    <p:sldId id="3474" r:id="rId48"/>
    <p:sldId id="3257" r:id="rId49"/>
    <p:sldId id="325" r:id="rId50"/>
    <p:sldId id="3463" r:id="rId51"/>
    <p:sldId id="3480" r:id="rId52"/>
    <p:sldId id="3453" r:id="rId53"/>
    <p:sldId id="3473" r:id="rId54"/>
    <p:sldId id="3464" r:id="rId5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8DFA0504-3CDE-4CC6-A5DF-CE74D701DAC2}">
          <p14:sldIdLst>
            <p14:sldId id="299"/>
            <p14:sldId id="3477"/>
            <p14:sldId id="3444"/>
            <p14:sldId id="3443"/>
            <p14:sldId id="3290"/>
            <p14:sldId id="3289"/>
            <p14:sldId id="3470"/>
            <p14:sldId id="650"/>
            <p14:sldId id="3460"/>
            <p14:sldId id="3472"/>
            <p14:sldId id="3471"/>
            <p14:sldId id="3461"/>
            <p14:sldId id="3451"/>
            <p14:sldId id="3441"/>
            <p14:sldId id="3452"/>
            <p14:sldId id="3455"/>
            <p14:sldId id="3267"/>
            <p14:sldId id="3246"/>
            <p14:sldId id="3247"/>
            <p14:sldId id="346"/>
            <p14:sldId id="3478"/>
            <p14:sldId id="3466"/>
            <p14:sldId id="3469"/>
            <p14:sldId id="3479"/>
          </p14:sldIdLst>
        </p14:section>
        <p14:section name="Untitled Section" id="{5AC83548-430C-4CE6-A0D9-DD604745B9B6}">
          <p14:sldIdLst>
            <p14:sldId id="1506"/>
            <p14:sldId id="3273"/>
            <p14:sldId id="2525"/>
            <p14:sldId id="2524"/>
            <p14:sldId id="302"/>
            <p14:sldId id="301"/>
            <p14:sldId id="278"/>
            <p14:sldId id="1497"/>
            <p14:sldId id="3432"/>
            <p14:sldId id="319"/>
            <p14:sldId id="317"/>
            <p14:sldId id="3274"/>
            <p14:sldId id="3304"/>
            <p14:sldId id="275"/>
            <p14:sldId id="1530"/>
            <p14:sldId id="3286"/>
            <p14:sldId id="3474"/>
            <p14:sldId id="3257"/>
            <p14:sldId id="325"/>
            <p14:sldId id="3463"/>
            <p14:sldId id="3480"/>
            <p14:sldId id="3453"/>
            <p14:sldId id="3473"/>
            <p14:sldId id="3464"/>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505050"/>
    <a:srgbClr val="63666A"/>
    <a:srgbClr val="0C2C53"/>
    <a:srgbClr val="002955"/>
    <a:srgbClr val="50504E"/>
    <a:srgbClr val="4E4E4E"/>
    <a:srgbClr val="404040"/>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autoAdjust="0"/>
    <p:restoredTop sz="94718"/>
  </p:normalViewPr>
  <p:slideViewPr>
    <p:cSldViewPr snapToGrid="0">
      <p:cViewPr varScale="1">
        <p:scale>
          <a:sx n="156" d="100"/>
          <a:sy n="156" d="100"/>
        </p:scale>
        <p:origin x="416" y="16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image" Target="../media/image152.png"/><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162DE-1F79-804F-AA3D-95E1C9D3520B}" type="doc">
      <dgm:prSet loTypeId="urn:microsoft.com/office/officeart/2005/8/layout/vList3" loCatId="" qsTypeId="urn:microsoft.com/office/officeart/2005/8/quickstyle/simple1" qsCatId="simple" csTypeId="urn:microsoft.com/office/officeart/2005/8/colors/accent0_3" csCatId="mainScheme" phldr="1"/>
      <dgm:spPr/>
    </dgm:pt>
    <dgm:pt modelId="{217CEDF3-975E-8B40-9B45-CE4AC7322B81}">
      <dgm:prSet phldrT="[Text]" custT="1"/>
      <dgm:spPr/>
      <dgm:t>
        <a:bodyPr spcFirstLastPara="0" vert="horz" wrap="square" lIns="289256" tIns="53340" rIns="99568" bIns="53340" numCol="1" spcCol="1270" anchor="ctr" anchorCtr="0"/>
        <a:lstStyle/>
        <a:p>
          <a:pPr marL="0" lvl="0" indent="0" algn="ctr" defTabSz="622300">
            <a:lnSpc>
              <a:spcPct val="90000"/>
            </a:lnSpc>
            <a:spcBef>
              <a:spcPct val="0"/>
            </a:spcBef>
            <a:spcAft>
              <a:spcPct val="35000"/>
            </a:spcAft>
            <a:buNone/>
          </a:pPr>
          <a:r>
            <a:rPr lang="en-US" sz="1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DarkSRF</a:t>
          </a:r>
          <a:endParaRPr lang="en-US" sz="16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dgm:t>
    </dgm:pt>
    <dgm:pt modelId="{1C3EC059-A188-234C-AB72-DF407BBE36F3}" type="parTrans" cxnId="{FDB68541-4616-EF46-9BAA-012D9CE05904}">
      <dgm:prSet/>
      <dgm:spPr/>
      <dgm:t>
        <a:bodyPr/>
        <a:lstStyle/>
        <a:p>
          <a:endParaRPr lang="en-US" sz="2000"/>
        </a:p>
      </dgm:t>
    </dgm:pt>
    <dgm:pt modelId="{24EAFDB3-77C0-7C40-9E3E-37E4D3465150}" type="sibTrans" cxnId="{FDB68541-4616-EF46-9BAA-012D9CE05904}">
      <dgm:prSet/>
      <dgm:spPr/>
      <dgm:t>
        <a:bodyPr/>
        <a:lstStyle/>
        <a:p>
          <a:endParaRPr lang="en-US" sz="2000"/>
        </a:p>
      </dgm:t>
    </dgm:pt>
    <dgm:pt modelId="{1BCB4787-C25C-8E43-A5D7-2CF08915AD1C}">
      <dgm:prSet phldrT="[Text]" custT="1"/>
      <dgm:spPr/>
      <dgm:t>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Multimode Cavity Axion Search </a:t>
          </a:r>
          <a:endParaRPr lang="en-US" sz="1400" dirty="0"/>
        </a:p>
      </dgm:t>
    </dgm:pt>
    <dgm:pt modelId="{A1D2156C-7A31-8E44-A4DF-37EF0B731B9C}" type="parTrans" cxnId="{C07BD55E-BBDF-2844-85FB-17869BE7FF89}">
      <dgm:prSet/>
      <dgm:spPr/>
      <dgm:t>
        <a:bodyPr/>
        <a:lstStyle/>
        <a:p>
          <a:endParaRPr lang="en-US" sz="2000"/>
        </a:p>
      </dgm:t>
    </dgm:pt>
    <dgm:pt modelId="{11DB7B1A-D2DB-3C4A-9CD5-14AF4629C96C}" type="sibTrans" cxnId="{C07BD55E-BBDF-2844-85FB-17869BE7FF89}">
      <dgm:prSet/>
      <dgm:spPr/>
      <dgm:t>
        <a:bodyPr/>
        <a:lstStyle/>
        <a:p>
          <a:endParaRPr lang="en-US" sz="2000"/>
        </a:p>
      </dgm:t>
    </dgm:pt>
    <dgm:pt modelId="{724F5A62-C5C8-244A-839A-0066726114AC}">
      <dgm:prSet phldrT="[Text]" custT="1"/>
      <dgm:spPr/>
      <dgm:t>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High B-Field Axion Search</a:t>
          </a:r>
          <a:endParaRPr lang="en-US" sz="1400" dirty="0"/>
        </a:p>
      </dgm:t>
    </dgm:pt>
    <dgm:pt modelId="{1C78DFCA-2E08-F44B-8FA9-642C690D2782}" type="parTrans" cxnId="{89834536-F60D-0340-AB47-ABECAA2DD845}">
      <dgm:prSet/>
      <dgm:spPr/>
      <dgm:t>
        <a:bodyPr/>
        <a:lstStyle/>
        <a:p>
          <a:endParaRPr lang="en-US" sz="2000"/>
        </a:p>
      </dgm:t>
    </dgm:pt>
    <dgm:pt modelId="{92517AA2-A3B1-2C4E-957D-D041FA7625A0}" type="sibTrans" cxnId="{89834536-F60D-0340-AB47-ABECAA2DD845}">
      <dgm:prSet/>
      <dgm:spPr/>
      <dgm:t>
        <a:bodyPr/>
        <a:lstStyle/>
        <a:p>
          <a:endParaRPr lang="en-US" sz="2000"/>
        </a:p>
      </dgm:t>
    </dgm:pt>
    <dgm:pt modelId="{2D55F732-3AF0-FD4A-B229-FAC8465D9917}">
      <dgm:prSet phldrT="[Text]" custT="1"/>
      <dgm:spPr/>
      <dgm:t>
        <a:bodyPr/>
        <a:lstStyle/>
        <a:p>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Single Particle Penning Trap</a:t>
          </a:r>
          <a:endParaRPr lang="en-US" sz="1400" dirty="0"/>
        </a:p>
      </dgm:t>
    </dgm:pt>
    <dgm:pt modelId="{DCCEACFE-C791-B346-B676-D2DB19CA1CE7}" type="parTrans" cxnId="{06B661DA-3305-D848-BEC1-DC0D09D938EF}">
      <dgm:prSet/>
      <dgm:spPr/>
      <dgm:t>
        <a:bodyPr/>
        <a:lstStyle/>
        <a:p>
          <a:endParaRPr lang="en-US" sz="2000"/>
        </a:p>
      </dgm:t>
    </dgm:pt>
    <dgm:pt modelId="{D4F793EE-F5F9-434A-B238-C489219E1EC3}" type="sibTrans" cxnId="{06B661DA-3305-D848-BEC1-DC0D09D938EF}">
      <dgm:prSet/>
      <dgm:spPr/>
      <dgm:t>
        <a:bodyPr/>
        <a:lstStyle/>
        <a:p>
          <a:endParaRPr lang="en-US" sz="2000"/>
        </a:p>
      </dgm:t>
    </dgm:pt>
    <dgm:pt modelId="{95BD16B3-BE63-1544-BBCE-BC2F469155A9}">
      <dgm:prSet phldrT="[Text]" custT="1"/>
      <dgm:spPr/>
      <dgm:t>
        <a:bodyPr/>
        <a:lstStyle/>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Other Quantum  Sensing Schemes</a:t>
          </a:r>
          <a:endParaRPr lang="en-US" sz="1400" dirty="0"/>
        </a:p>
      </dgm:t>
    </dgm:pt>
    <dgm:pt modelId="{29560716-387E-5442-A15F-FF126F87F710}" type="parTrans" cxnId="{058CE6EA-23CA-F74A-B7D8-E8754F5C177C}">
      <dgm:prSet/>
      <dgm:spPr/>
      <dgm:t>
        <a:bodyPr/>
        <a:lstStyle/>
        <a:p>
          <a:endParaRPr lang="en-US" sz="2000"/>
        </a:p>
      </dgm:t>
    </dgm:pt>
    <dgm:pt modelId="{2C810602-0683-6946-9663-3DE867566AF2}" type="sibTrans" cxnId="{058CE6EA-23CA-F74A-B7D8-E8754F5C177C}">
      <dgm:prSet/>
      <dgm:spPr/>
      <dgm:t>
        <a:bodyPr/>
        <a:lstStyle/>
        <a:p>
          <a:endParaRPr lang="en-US" sz="2000"/>
        </a:p>
      </dgm:t>
    </dgm:pt>
    <dgm:pt modelId="{0EEBEF1E-C975-734A-B7A8-AC3D39B93822}">
      <dgm:prSet/>
      <dgm:spPr/>
      <dgm:t>
        <a:bodyPr/>
        <a:lstStyle/>
        <a:p>
          <a:r>
            <a:rPr lang="en-US" dirty="0">
              <a:latin typeface="Times New Roman" panose="02020603050405020304" pitchFamily="18" charset="0"/>
              <a:cs typeface="Times New Roman" panose="02020603050405020304" pitchFamily="18" charset="0"/>
            </a:rPr>
            <a:t>Tunable Dark Photon Search</a:t>
          </a:r>
        </a:p>
      </dgm:t>
    </dgm:pt>
    <dgm:pt modelId="{E0BB6CB0-C312-8449-BC7D-97CBDB10A679}" type="parTrans" cxnId="{7090854D-361F-CA44-841E-F94E7730A2CE}">
      <dgm:prSet/>
      <dgm:spPr/>
      <dgm:t>
        <a:bodyPr/>
        <a:lstStyle/>
        <a:p>
          <a:endParaRPr lang="en-US"/>
        </a:p>
      </dgm:t>
    </dgm:pt>
    <dgm:pt modelId="{1F82417A-7D48-514A-A2FA-A92419DB16D6}" type="sibTrans" cxnId="{7090854D-361F-CA44-841E-F94E7730A2CE}">
      <dgm:prSet/>
      <dgm:spPr/>
      <dgm:t>
        <a:bodyPr/>
        <a:lstStyle/>
        <a:p>
          <a:endParaRPr lang="en-US"/>
        </a:p>
      </dgm:t>
    </dgm:pt>
    <dgm:pt modelId="{7EAE8601-A4D0-0A46-AC0C-B921DF9E9C3F}" type="pres">
      <dgm:prSet presAssocID="{B47162DE-1F79-804F-AA3D-95E1C9D3520B}" presName="linearFlow" presStyleCnt="0">
        <dgm:presLayoutVars>
          <dgm:dir/>
          <dgm:resizeHandles val="exact"/>
        </dgm:presLayoutVars>
      </dgm:prSet>
      <dgm:spPr/>
    </dgm:pt>
    <dgm:pt modelId="{E2358D1A-E548-D34F-BDF3-E149C893F6B4}" type="pres">
      <dgm:prSet presAssocID="{217CEDF3-975E-8B40-9B45-CE4AC7322B81}" presName="composite" presStyleCnt="0"/>
      <dgm:spPr/>
    </dgm:pt>
    <dgm:pt modelId="{BCC76491-3BB7-8946-8E58-80628B40BE42}" type="pres">
      <dgm:prSet presAssocID="{217CEDF3-975E-8B40-9B45-CE4AC7322B81}"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D0C03B6D-5E14-534E-B51E-8378596AD9DA}" type="pres">
      <dgm:prSet presAssocID="{217CEDF3-975E-8B40-9B45-CE4AC7322B81}" presName="txShp" presStyleLbl="node1" presStyleIdx="0" presStyleCnt="6">
        <dgm:presLayoutVars>
          <dgm:bulletEnabled val="1"/>
        </dgm:presLayoutVars>
      </dgm:prSet>
      <dgm:spPr>
        <a:xfrm rot="10800000">
          <a:off x="654274" y="510"/>
          <a:ext cx="1946513" cy="655950"/>
        </a:xfrm>
        <a:prstGeom prst="homePlate">
          <a:avLst/>
        </a:prstGeom>
      </dgm:spPr>
    </dgm:pt>
    <dgm:pt modelId="{895AB846-4941-A346-B927-08D607B888F0}" type="pres">
      <dgm:prSet presAssocID="{24EAFDB3-77C0-7C40-9E3E-37E4D3465150}" presName="spacing" presStyleCnt="0"/>
      <dgm:spPr/>
    </dgm:pt>
    <dgm:pt modelId="{6A30F2BC-2B8C-0A4D-9294-018858A92A77}" type="pres">
      <dgm:prSet presAssocID="{1BCB4787-C25C-8E43-A5D7-2CF08915AD1C}" presName="composite" presStyleCnt="0"/>
      <dgm:spPr/>
    </dgm:pt>
    <dgm:pt modelId="{99E1FD69-BA51-C145-920B-83EE10337F7F}" type="pres">
      <dgm:prSet presAssocID="{1BCB4787-C25C-8E43-A5D7-2CF08915AD1C}" presName="imgShp"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41000" r="-41000"/>
          </a:stretch>
        </a:blipFill>
      </dgm:spPr>
    </dgm:pt>
    <dgm:pt modelId="{0219A68E-D986-624B-884F-5092125AC81A}" type="pres">
      <dgm:prSet presAssocID="{1BCB4787-C25C-8E43-A5D7-2CF08915AD1C}" presName="txShp" presStyleLbl="node1" presStyleIdx="1" presStyleCnt="6">
        <dgm:presLayoutVars>
          <dgm:bulletEnabled val="1"/>
        </dgm:presLayoutVars>
      </dgm:prSet>
      <dgm:spPr/>
    </dgm:pt>
    <dgm:pt modelId="{8C00C94D-C373-EA4C-848B-E07D3D6C01C2}" type="pres">
      <dgm:prSet presAssocID="{11DB7B1A-D2DB-3C4A-9CD5-14AF4629C96C}" presName="spacing" presStyleCnt="0"/>
      <dgm:spPr/>
    </dgm:pt>
    <dgm:pt modelId="{DF937CB2-6D53-7642-A530-5372B1F329BD}" type="pres">
      <dgm:prSet presAssocID="{0EEBEF1E-C975-734A-B7A8-AC3D39B93822}" presName="composite" presStyleCnt="0"/>
      <dgm:spPr/>
    </dgm:pt>
    <dgm:pt modelId="{374C5F9F-6AEA-8B4A-B270-78B68096F982}" type="pres">
      <dgm:prSet presAssocID="{0EEBEF1E-C975-734A-B7A8-AC3D39B93822}" presName="imgShp" presStyleLbl="fgImgPlace1" presStyleIdx="2" presStyleCnt="6"/>
      <dgm:spPr>
        <a:blipFill>
          <a:blip xmlns:r="http://schemas.openxmlformats.org/officeDocument/2006/relationships" r:embed="rId3"/>
          <a:srcRect/>
          <a:stretch>
            <a:fillRect l="-25000" r="-25000"/>
          </a:stretch>
        </a:blipFill>
      </dgm:spPr>
    </dgm:pt>
    <dgm:pt modelId="{67CEA045-BFC7-4545-9567-BDD4246F3415}" type="pres">
      <dgm:prSet presAssocID="{0EEBEF1E-C975-734A-B7A8-AC3D39B93822}" presName="txShp" presStyleLbl="node1" presStyleIdx="2" presStyleCnt="6">
        <dgm:presLayoutVars>
          <dgm:bulletEnabled val="1"/>
        </dgm:presLayoutVars>
      </dgm:prSet>
      <dgm:spPr/>
    </dgm:pt>
    <dgm:pt modelId="{56515C24-B879-064F-89A5-57B330B1B948}" type="pres">
      <dgm:prSet presAssocID="{1F82417A-7D48-514A-A2FA-A92419DB16D6}" presName="spacing" presStyleCnt="0"/>
      <dgm:spPr/>
    </dgm:pt>
    <dgm:pt modelId="{EAF1B1BD-730C-384D-BC65-3CBDA74BEE3B}" type="pres">
      <dgm:prSet presAssocID="{724F5A62-C5C8-244A-839A-0066726114AC}" presName="composite" presStyleCnt="0"/>
      <dgm:spPr/>
    </dgm:pt>
    <dgm:pt modelId="{422A4CD7-B02C-EC4D-917A-BF8DDACE8E84}" type="pres">
      <dgm:prSet presAssocID="{724F5A62-C5C8-244A-839A-0066726114AC}" presName="imgShp"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dgm:spPr>
    </dgm:pt>
    <dgm:pt modelId="{88E173C7-EEC5-A041-9F91-438E86CDE8AC}" type="pres">
      <dgm:prSet presAssocID="{724F5A62-C5C8-244A-839A-0066726114AC}" presName="txShp" presStyleLbl="node1" presStyleIdx="3" presStyleCnt="6">
        <dgm:presLayoutVars>
          <dgm:bulletEnabled val="1"/>
        </dgm:presLayoutVars>
      </dgm:prSet>
      <dgm:spPr/>
    </dgm:pt>
    <dgm:pt modelId="{54D9C2B4-DAFE-1B4F-B60C-B5FAC517D345}" type="pres">
      <dgm:prSet presAssocID="{92517AA2-A3B1-2C4E-957D-D041FA7625A0}" presName="spacing" presStyleCnt="0"/>
      <dgm:spPr/>
    </dgm:pt>
    <dgm:pt modelId="{722F9457-F683-7E42-88D9-F6513A3F8A6D}" type="pres">
      <dgm:prSet presAssocID="{2D55F732-3AF0-FD4A-B229-FAC8465D9917}" presName="composite" presStyleCnt="0"/>
      <dgm:spPr/>
    </dgm:pt>
    <dgm:pt modelId="{69705D35-5025-864D-893B-A3BE51485B31}" type="pres">
      <dgm:prSet presAssocID="{2D55F732-3AF0-FD4A-B229-FAC8465D9917}" presName="imgShp" presStyleLbl="fgImgPlace1" presStyleIdx="4" presStyleCnt="6"/>
      <dgm:spPr>
        <a:blipFill>
          <a:blip xmlns:r="http://schemas.openxmlformats.org/officeDocument/2006/relationships" r:embed="rId5"/>
          <a:srcRect/>
          <a:stretch>
            <a:fillRect t="-12000" b="-12000"/>
          </a:stretch>
        </a:blipFill>
      </dgm:spPr>
    </dgm:pt>
    <dgm:pt modelId="{83487523-A6A2-634F-88BB-3652083E70AD}" type="pres">
      <dgm:prSet presAssocID="{2D55F732-3AF0-FD4A-B229-FAC8465D9917}" presName="txShp" presStyleLbl="node1" presStyleIdx="4" presStyleCnt="6">
        <dgm:presLayoutVars>
          <dgm:bulletEnabled val="1"/>
        </dgm:presLayoutVars>
      </dgm:prSet>
      <dgm:spPr/>
    </dgm:pt>
    <dgm:pt modelId="{8F6F0A76-56C4-524A-95B4-CB0F3398E5C6}" type="pres">
      <dgm:prSet presAssocID="{D4F793EE-F5F9-434A-B238-C489219E1EC3}" presName="spacing" presStyleCnt="0"/>
      <dgm:spPr/>
    </dgm:pt>
    <dgm:pt modelId="{764E620F-7360-9C49-A4A4-B57D697B5363}" type="pres">
      <dgm:prSet presAssocID="{95BD16B3-BE63-1544-BBCE-BC2F469155A9}" presName="composite" presStyleCnt="0"/>
      <dgm:spPr/>
    </dgm:pt>
    <dgm:pt modelId="{7196CE4E-AD18-DA4B-BC98-9A582D2AFE3D}" type="pres">
      <dgm:prSet presAssocID="{95BD16B3-BE63-1544-BBCE-BC2F469155A9}" presName="imgShp"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dgm:spPr>
    </dgm:pt>
    <dgm:pt modelId="{A1E0D580-DD42-1A45-8858-5D637891FE86}" type="pres">
      <dgm:prSet presAssocID="{95BD16B3-BE63-1544-BBCE-BC2F469155A9}" presName="txShp" presStyleLbl="node1" presStyleIdx="5" presStyleCnt="6">
        <dgm:presLayoutVars>
          <dgm:bulletEnabled val="1"/>
        </dgm:presLayoutVars>
      </dgm:prSet>
      <dgm:spPr/>
    </dgm:pt>
  </dgm:ptLst>
  <dgm:cxnLst>
    <dgm:cxn modelId="{CB149601-C993-EF4A-9A56-08459B7B3E58}" type="presOf" srcId="{1BCB4787-C25C-8E43-A5D7-2CF08915AD1C}" destId="{0219A68E-D986-624B-884F-5092125AC81A}" srcOrd="0" destOrd="0" presId="urn:microsoft.com/office/officeart/2005/8/layout/vList3"/>
    <dgm:cxn modelId="{4499EC10-F64E-6E4D-9A25-F10779050A0B}" type="presOf" srcId="{0EEBEF1E-C975-734A-B7A8-AC3D39B93822}" destId="{67CEA045-BFC7-4545-9567-BDD4246F3415}" srcOrd="0" destOrd="0" presId="urn:microsoft.com/office/officeart/2005/8/layout/vList3"/>
    <dgm:cxn modelId="{952E0014-6509-4E4F-BC1C-D9E3B627C01B}" type="presOf" srcId="{B47162DE-1F79-804F-AA3D-95E1C9D3520B}" destId="{7EAE8601-A4D0-0A46-AC0C-B921DF9E9C3F}" srcOrd="0" destOrd="0" presId="urn:microsoft.com/office/officeart/2005/8/layout/vList3"/>
    <dgm:cxn modelId="{89834536-F60D-0340-AB47-ABECAA2DD845}" srcId="{B47162DE-1F79-804F-AA3D-95E1C9D3520B}" destId="{724F5A62-C5C8-244A-839A-0066726114AC}" srcOrd="3" destOrd="0" parTransId="{1C78DFCA-2E08-F44B-8FA9-642C690D2782}" sibTransId="{92517AA2-A3B1-2C4E-957D-D041FA7625A0}"/>
    <dgm:cxn modelId="{FDB68541-4616-EF46-9BAA-012D9CE05904}" srcId="{B47162DE-1F79-804F-AA3D-95E1C9D3520B}" destId="{217CEDF3-975E-8B40-9B45-CE4AC7322B81}" srcOrd="0" destOrd="0" parTransId="{1C3EC059-A188-234C-AB72-DF407BBE36F3}" sibTransId="{24EAFDB3-77C0-7C40-9E3E-37E4D3465150}"/>
    <dgm:cxn modelId="{7090854D-361F-CA44-841E-F94E7730A2CE}" srcId="{B47162DE-1F79-804F-AA3D-95E1C9D3520B}" destId="{0EEBEF1E-C975-734A-B7A8-AC3D39B93822}" srcOrd="2" destOrd="0" parTransId="{E0BB6CB0-C312-8449-BC7D-97CBDB10A679}" sibTransId="{1F82417A-7D48-514A-A2FA-A92419DB16D6}"/>
    <dgm:cxn modelId="{6A1A7355-276C-6644-950E-CEB2938B8FFB}" type="presOf" srcId="{2D55F732-3AF0-FD4A-B229-FAC8465D9917}" destId="{83487523-A6A2-634F-88BB-3652083E70AD}" srcOrd="0" destOrd="0" presId="urn:microsoft.com/office/officeart/2005/8/layout/vList3"/>
    <dgm:cxn modelId="{C07BD55E-BBDF-2844-85FB-17869BE7FF89}" srcId="{B47162DE-1F79-804F-AA3D-95E1C9D3520B}" destId="{1BCB4787-C25C-8E43-A5D7-2CF08915AD1C}" srcOrd="1" destOrd="0" parTransId="{A1D2156C-7A31-8E44-A4DF-37EF0B731B9C}" sibTransId="{11DB7B1A-D2DB-3C4A-9CD5-14AF4629C96C}"/>
    <dgm:cxn modelId="{D3676884-21B0-754A-9F46-82A3720A5C2F}" type="presOf" srcId="{217CEDF3-975E-8B40-9B45-CE4AC7322B81}" destId="{D0C03B6D-5E14-534E-B51E-8378596AD9DA}" srcOrd="0" destOrd="0" presId="urn:microsoft.com/office/officeart/2005/8/layout/vList3"/>
    <dgm:cxn modelId="{D70830BF-6FCA-184D-84C2-C29F9C71346D}" type="presOf" srcId="{95BD16B3-BE63-1544-BBCE-BC2F469155A9}" destId="{A1E0D580-DD42-1A45-8858-5D637891FE86}" srcOrd="0" destOrd="0" presId="urn:microsoft.com/office/officeart/2005/8/layout/vList3"/>
    <dgm:cxn modelId="{06B661DA-3305-D848-BEC1-DC0D09D938EF}" srcId="{B47162DE-1F79-804F-AA3D-95E1C9D3520B}" destId="{2D55F732-3AF0-FD4A-B229-FAC8465D9917}" srcOrd="4" destOrd="0" parTransId="{DCCEACFE-C791-B346-B676-D2DB19CA1CE7}" sibTransId="{D4F793EE-F5F9-434A-B238-C489219E1EC3}"/>
    <dgm:cxn modelId="{4B5559E9-DD2F-9949-A4BA-17B9B128AC07}" type="presOf" srcId="{724F5A62-C5C8-244A-839A-0066726114AC}" destId="{88E173C7-EEC5-A041-9F91-438E86CDE8AC}" srcOrd="0" destOrd="0" presId="urn:microsoft.com/office/officeart/2005/8/layout/vList3"/>
    <dgm:cxn modelId="{058CE6EA-23CA-F74A-B7D8-E8754F5C177C}" srcId="{B47162DE-1F79-804F-AA3D-95E1C9D3520B}" destId="{95BD16B3-BE63-1544-BBCE-BC2F469155A9}" srcOrd="5" destOrd="0" parTransId="{29560716-387E-5442-A15F-FF126F87F710}" sibTransId="{2C810602-0683-6946-9663-3DE867566AF2}"/>
    <dgm:cxn modelId="{CB9E6986-7E3E-CD4F-BC57-2D876A3EC806}" type="presParOf" srcId="{7EAE8601-A4D0-0A46-AC0C-B921DF9E9C3F}" destId="{E2358D1A-E548-D34F-BDF3-E149C893F6B4}" srcOrd="0" destOrd="0" presId="urn:microsoft.com/office/officeart/2005/8/layout/vList3"/>
    <dgm:cxn modelId="{43BED60F-209F-8B49-ACC4-75D79394474B}" type="presParOf" srcId="{E2358D1A-E548-D34F-BDF3-E149C893F6B4}" destId="{BCC76491-3BB7-8946-8E58-80628B40BE42}" srcOrd="0" destOrd="0" presId="urn:microsoft.com/office/officeart/2005/8/layout/vList3"/>
    <dgm:cxn modelId="{5F14B16C-BADE-4341-ADDD-93CEF428598C}" type="presParOf" srcId="{E2358D1A-E548-D34F-BDF3-E149C893F6B4}" destId="{D0C03B6D-5E14-534E-B51E-8378596AD9DA}" srcOrd="1" destOrd="0" presId="urn:microsoft.com/office/officeart/2005/8/layout/vList3"/>
    <dgm:cxn modelId="{8E80C348-AFD7-5243-AC6B-BE322DBFD1F3}" type="presParOf" srcId="{7EAE8601-A4D0-0A46-AC0C-B921DF9E9C3F}" destId="{895AB846-4941-A346-B927-08D607B888F0}" srcOrd="1" destOrd="0" presId="urn:microsoft.com/office/officeart/2005/8/layout/vList3"/>
    <dgm:cxn modelId="{540620F7-4985-FC49-B280-E751DD1C3D1B}" type="presParOf" srcId="{7EAE8601-A4D0-0A46-AC0C-B921DF9E9C3F}" destId="{6A30F2BC-2B8C-0A4D-9294-018858A92A77}" srcOrd="2" destOrd="0" presId="urn:microsoft.com/office/officeart/2005/8/layout/vList3"/>
    <dgm:cxn modelId="{D7E2496A-5EE7-8C4E-B56A-8601DF005B54}" type="presParOf" srcId="{6A30F2BC-2B8C-0A4D-9294-018858A92A77}" destId="{99E1FD69-BA51-C145-920B-83EE10337F7F}" srcOrd="0" destOrd="0" presId="urn:microsoft.com/office/officeart/2005/8/layout/vList3"/>
    <dgm:cxn modelId="{EB64DEEF-F990-864B-B63E-DDD50059E16C}" type="presParOf" srcId="{6A30F2BC-2B8C-0A4D-9294-018858A92A77}" destId="{0219A68E-D986-624B-884F-5092125AC81A}" srcOrd="1" destOrd="0" presId="urn:microsoft.com/office/officeart/2005/8/layout/vList3"/>
    <dgm:cxn modelId="{EFD69A7F-26A5-F240-87EB-78162267D80E}" type="presParOf" srcId="{7EAE8601-A4D0-0A46-AC0C-B921DF9E9C3F}" destId="{8C00C94D-C373-EA4C-848B-E07D3D6C01C2}" srcOrd="3" destOrd="0" presId="urn:microsoft.com/office/officeart/2005/8/layout/vList3"/>
    <dgm:cxn modelId="{F18F0F2C-D6BB-BB4D-BF16-63EEB8C3D19C}" type="presParOf" srcId="{7EAE8601-A4D0-0A46-AC0C-B921DF9E9C3F}" destId="{DF937CB2-6D53-7642-A530-5372B1F329BD}" srcOrd="4" destOrd="0" presId="urn:microsoft.com/office/officeart/2005/8/layout/vList3"/>
    <dgm:cxn modelId="{E8F614D2-C25B-524F-9F05-56A9E1122B5D}" type="presParOf" srcId="{DF937CB2-6D53-7642-A530-5372B1F329BD}" destId="{374C5F9F-6AEA-8B4A-B270-78B68096F982}" srcOrd="0" destOrd="0" presId="urn:microsoft.com/office/officeart/2005/8/layout/vList3"/>
    <dgm:cxn modelId="{0E931D53-C629-BB42-BEA6-C65D63839F7B}" type="presParOf" srcId="{DF937CB2-6D53-7642-A530-5372B1F329BD}" destId="{67CEA045-BFC7-4545-9567-BDD4246F3415}" srcOrd="1" destOrd="0" presId="urn:microsoft.com/office/officeart/2005/8/layout/vList3"/>
    <dgm:cxn modelId="{AEB4CEFD-5ED0-9443-B387-08D021B7AEE1}" type="presParOf" srcId="{7EAE8601-A4D0-0A46-AC0C-B921DF9E9C3F}" destId="{56515C24-B879-064F-89A5-57B330B1B948}" srcOrd="5" destOrd="0" presId="urn:microsoft.com/office/officeart/2005/8/layout/vList3"/>
    <dgm:cxn modelId="{7AE764A1-9821-D749-A586-F1807B6100F3}" type="presParOf" srcId="{7EAE8601-A4D0-0A46-AC0C-B921DF9E9C3F}" destId="{EAF1B1BD-730C-384D-BC65-3CBDA74BEE3B}" srcOrd="6" destOrd="0" presId="urn:microsoft.com/office/officeart/2005/8/layout/vList3"/>
    <dgm:cxn modelId="{EEEE3F73-6AC7-374C-8703-ED8BE0C06CCB}" type="presParOf" srcId="{EAF1B1BD-730C-384D-BC65-3CBDA74BEE3B}" destId="{422A4CD7-B02C-EC4D-917A-BF8DDACE8E84}" srcOrd="0" destOrd="0" presId="urn:microsoft.com/office/officeart/2005/8/layout/vList3"/>
    <dgm:cxn modelId="{EA8F9F99-1FE3-474F-B423-1C2009E804E5}" type="presParOf" srcId="{EAF1B1BD-730C-384D-BC65-3CBDA74BEE3B}" destId="{88E173C7-EEC5-A041-9F91-438E86CDE8AC}" srcOrd="1" destOrd="0" presId="urn:microsoft.com/office/officeart/2005/8/layout/vList3"/>
    <dgm:cxn modelId="{05991532-5D44-E743-979B-BC74D7C896FE}" type="presParOf" srcId="{7EAE8601-A4D0-0A46-AC0C-B921DF9E9C3F}" destId="{54D9C2B4-DAFE-1B4F-B60C-B5FAC517D345}" srcOrd="7" destOrd="0" presId="urn:microsoft.com/office/officeart/2005/8/layout/vList3"/>
    <dgm:cxn modelId="{821F03AF-0589-1F41-AC73-530FF111B46E}" type="presParOf" srcId="{7EAE8601-A4D0-0A46-AC0C-B921DF9E9C3F}" destId="{722F9457-F683-7E42-88D9-F6513A3F8A6D}" srcOrd="8" destOrd="0" presId="urn:microsoft.com/office/officeart/2005/8/layout/vList3"/>
    <dgm:cxn modelId="{DE4507B8-FF74-1641-95BD-04B158F09E98}" type="presParOf" srcId="{722F9457-F683-7E42-88D9-F6513A3F8A6D}" destId="{69705D35-5025-864D-893B-A3BE51485B31}" srcOrd="0" destOrd="0" presId="urn:microsoft.com/office/officeart/2005/8/layout/vList3"/>
    <dgm:cxn modelId="{6AB40CA2-A2F4-0341-962E-D38CA945C7CF}" type="presParOf" srcId="{722F9457-F683-7E42-88D9-F6513A3F8A6D}" destId="{83487523-A6A2-634F-88BB-3652083E70AD}" srcOrd="1" destOrd="0" presId="urn:microsoft.com/office/officeart/2005/8/layout/vList3"/>
    <dgm:cxn modelId="{2CB5B1BB-C58C-5442-A972-73EFD613492D}" type="presParOf" srcId="{7EAE8601-A4D0-0A46-AC0C-B921DF9E9C3F}" destId="{8F6F0A76-56C4-524A-95B4-CB0F3398E5C6}" srcOrd="9" destOrd="0" presId="urn:microsoft.com/office/officeart/2005/8/layout/vList3"/>
    <dgm:cxn modelId="{7994B264-3ED1-344C-A27A-844101E0BA50}" type="presParOf" srcId="{7EAE8601-A4D0-0A46-AC0C-B921DF9E9C3F}" destId="{764E620F-7360-9C49-A4A4-B57D697B5363}" srcOrd="10" destOrd="0" presId="urn:microsoft.com/office/officeart/2005/8/layout/vList3"/>
    <dgm:cxn modelId="{630FD80F-CC07-7246-B907-4330E43E82B9}" type="presParOf" srcId="{764E620F-7360-9C49-A4A4-B57D697B5363}" destId="{7196CE4E-AD18-DA4B-BC98-9A582D2AFE3D}" srcOrd="0" destOrd="0" presId="urn:microsoft.com/office/officeart/2005/8/layout/vList3"/>
    <dgm:cxn modelId="{3597DD72-CA43-7C4F-B17F-D1096CAA8CD8}" type="presParOf" srcId="{764E620F-7360-9C49-A4A4-B57D697B5363}" destId="{A1E0D580-DD42-1A45-8858-5D637891FE8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03B6D-5E14-534E-B51E-8378596AD9DA}">
      <dsp:nvSpPr>
        <dsp:cNvPr id="0" name=""/>
        <dsp:cNvSpPr/>
      </dsp:nvSpPr>
      <dsp:spPr>
        <a:xfrm rot="10800000">
          <a:off x="597847" y="1261"/>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256" tIns="53340" rIns="99568" bIns="53340" numCol="1" spcCol="1270" anchor="ctr" anchorCtr="0">
          <a:noAutofit/>
        </a:bodyPr>
        <a:lstStyle/>
        <a:p>
          <a:pPr marL="0" lvl="0" indent="0" algn="ctr" defTabSz="622300">
            <a:lnSpc>
              <a:spcPct val="90000"/>
            </a:lnSpc>
            <a:spcBef>
              <a:spcPct val="0"/>
            </a:spcBef>
            <a:spcAft>
              <a:spcPct val="35000"/>
            </a:spcAft>
            <a:buNone/>
          </a:pPr>
          <a:r>
            <a:rPr lang="en-US" sz="1600" kern="1200" dirty="0" err="1">
              <a:effectLst/>
              <a:latin typeface="Times New Roman" panose="02020603050405020304" pitchFamily="18" charset="0"/>
              <a:ea typeface="Times New Roman" panose="02020603050405020304" pitchFamily="18" charset="0"/>
              <a:cs typeface="Times New Roman" panose="02020603050405020304" pitchFamily="18" charset="0"/>
            </a:rPr>
            <a:t>DarkSRF</a:t>
          </a:r>
          <a:endParaRPr lang="en-US" sz="1600" kern="1200" dirty="0">
            <a:effectLst/>
            <a:latin typeface="Times New Roman" panose="02020603050405020304" pitchFamily="18" charset="0"/>
            <a:ea typeface="Times New Roman" panose="02020603050405020304" pitchFamily="18" charset="0"/>
            <a:cs typeface="Times New Roman" panose="02020603050405020304" pitchFamily="18" charset="0"/>
          </a:endParaRPr>
        </a:p>
      </dsp:txBody>
      <dsp:txXfrm rot="10800000">
        <a:off x="731910" y="1261"/>
        <a:ext cx="1707231" cy="536251"/>
      </dsp:txXfrm>
    </dsp:sp>
    <dsp:sp modelId="{BCC76491-3BB7-8946-8E58-80628B40BE42}">
      <dsp:nvSpPr>
        <dsp:cNvPr id="0" name=""/>
        <dsp:cNvSpPr/>
      </dsp:nvSpPr>
      <dsp:spPr>
        <a:xfrm>
          <a:off x="329721" y="1261"/>
          <a:ext cx="536251" cy="5362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19A68E-D986-624B-884F-5092125AC81A}">
      <dsp:nvSpPr>
        <dsp:cNvPr id="0" name=""/>
        <dsp:cNvSpPr/>
      </dsp:nvSpPr>
      <dsp:spPr>
        <a:xfrm rot="10800000">
          <a:off x="597847" y="697587"/>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47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Times New Roman" panose="02020603050405020304" pitchFamily="18" charset="0"/>
              <a:ea typeface="Times New Roman" panose="02020603050405020304" pitchFamily="18" charset="0"/>
              <a:cs typeface="Times New Roman" panose="02020603050405020304" pitchFamily="18" charset="0"/>
            </a:rPr>
            <a:t>Multimode Cavity Axion Search </a:t>
          </a:r>
          <a:endParaRPr lang="en-US" sz="1400" kern="1200" dirty="0"/>
        </a:p>
      </dsp:txBody>
      <dsp:txXfrm rot="10800000">
        <a:off x="731910" y="697587"/>
        <a:ext cx="1707231" cy="536251"/>
      </dsp:txXfrm>
    </dsp:sp>
    <dsp:sp modelId="{99E1FD69-BA51-C145-920B-83EE10337F7F}">
      <dsp:nvSpPr>
        <dsp:cNvPr id="0" name=""/>
        <dsp:cNvSpPr/>
      </dsp:nvSpPr>
      <dsp:spPr>
        <a:xfrm>
          <a:off x="329721" y="697587"/>
          <a:ext cx="536251" cy="5362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1000" r="-4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CEA045-BFC7-4545-9567-BDD4246F3415}">
      <dsp:nvSpPr>
        <dsp:cNvPr id="0" name=""/>
        <dsp:cNvSpPr/>
      </dsp:nvSpPr>
      <dsp:spPr>
        <a:xfrm rot="10800000">
          <a:off x="597847" y="1393913"/>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47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imes New Roman" panose="02020603050405020304" pitchFamily="18" charset="0"/>
              <a:cs typeface="Times New Roman" panose="02020603050405020304" pitchFamily="18" charset="0"/>
            </a:rPr>
            <a:t>Tunable Dark Photon Search</a:t>
          </a:r>
        </a:p>
      </dsp:txBody>
      <dsp:txXfrm rot="10800000">
        <a:off x="731910" y="1393913"/>
        <a:ext cx="1707231" cy="536251"/>
      </dsp:txXfrm>
    </dsp:sp>
    <dsp:sp modelId="{374C5F9F-6AEA-8B4A-B270-78B68096F982}">
      <dsp:nvSpPr>
        <dsp:cNvPr id="0" name=""/>
        <dsp:cNvSpPr/>
      </dsp:nvSpPr>
      <dsp:spPr>
        <a:xfrm>
          <a:off x="329721" y="1393913"/>
          <a:ext cx="536251" cy="536251"/>
        </a:xfrm>
        <a:prstGeom prst="ellipse">
          <a:avLst/>
        </a:prstGeom>
        <a:blipFill>
          <a:blip xmlns:r="http://schemas.openxmlformats.org/officeDocument/2006/relationships" r:embed="rId3"/>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E173C7-EEC5-A041-9F91-438E86CDE8AC}">
      <dsp:nvSpPr>
        <dsp:cNvPr id="0" name=""/>
        <dsp:cNvSpPr/>
      </dsp:nvSpPr>
      <dsp:spPr>
        <a:xfrm rot="10800000">
          <a:off x="597847" y="2090239"/>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47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Times New Roman" panose="02020603050405020304" pitchFamily="18" charset="0"/>
              <a:ea typeface="Times New Roman" panose="02020603050405020304" pitchFamily="18" charset="0"/>
              <a:cs typeface="Times New Roman" panose="02020603050405020304" pitchFamily="18" charset="0"/>
            </a:rPr>
            <a:t>High B-Field Axion Search</a:t>
          </a:r>
          <a:endParaRPr lang="en-US" sz="1400" kern="1200" dirty="0"/>
        </a:p>
      </dsp:txBody>
      <dsp:txXfrm rot="10800000">
        <a:off x="731910" y="2090239"/>
        <a:ext cx="1707231" cy="536251"/>
      </dsp:txXfrm>
    </dsp:sp>
    <dsp:sp modelId="{422A4CD7-B02C-EC4D-917A-BF8DDACE8E84}">
      <dsp:nvSpPr>
        <dsp:cNvPr id="0" name=""/>
        <dsp:cNvSpPr/>
      </dsp:nvSpPr>
      <dsp:spPr>
        <a:xfrm>
          <a:off x="329721" y="2090239"/>
          <a:ext cx="536251" cy="53625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487523-A6A2-634F-88BB-3652083E70AD}">
      <dsp:nvSpPr>
        <dsp:cNvPr id="0" name=""/>
        <dsp:cNvSpPr/>
      </dsp:nvSpPr>
      <dsp:spPr>
        <a:xfrm rot="10800000">
          <a:off x="597847" y="2786565"/>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47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a:effectLst/>
              <a:latin typeface="Times New Roman" panose="02020603050405020304" pitchFamily="18" charset="0"/>
              <a:ea typeface="Times New Roman" panose="02020603050405020304" pitchFamily="18" charset="0"/>
              <a:cs typeface="Times New Roman" panose="02020603050405020304" pitchFamily="18" charset="0"/>
            </a:rPr>
            <a:t>Single Particle Penning Trap</a:t>
          </a:r>
          <a:endParaRPr lang="en-US" sz="1400" kern="1200" dirty="0"/>
        </a:p>
      </dsp:txBody>
      <dsp:txXfrm rot="10800000">
        <a:off x="731910" y="2786565"/>
        <a:ext cx="1707231" cy="536251"/>
      </dsp:txXfrm>
    </dsp:sp>
    <dsp:sp modelId="{69705D35-5025-864D-893B-A3BE51485B31}">
      <dsp:nvSpPr>
        <dsp:cNvPr id="0" name=""/>
        <dsp:cNvSpPr/>
      </dsp:nvSpPr>
      <dsp:spPr>
        <a:xfrm>
          <a:off x="329721" y="2786565"/>
          <a:ext cx="536251" cy="536251"/>
        </a:xfrm>
        <a:prstGeom prst="ellipse">
          <a:avLst/>
        </a:prstGeom>
        <a:blipFill>
          <a:blip xmlns:r="http://schemas.openxmlformats.org/officeDocument/2006/relationships" r:embed="rId5"/>
          <a:srcRect/>
          <a:stretch>
            <a:fillRect t="-12000" b="-1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E0D580-DD42-1A45-8858-5D637891FE86}">
      <dsp:nvSpPr>
        <dsp:cNvPr id="0" name=""/>
        <dsp:cNvSpPr/>
      </dsp:nvSpPr>
      <dsp:spPr>
        <a:xfrm rot="10800000">
          <a:off x="597847" y="3482891"/>
          <a:ext cx="1841294" cy="536251"/>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47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effectLst/>
              <a:latin typeface="Times New Roman" panose="02020603050405020304" pitchFamily="18" charset="0"/>
              <a:ea typeface="Times New Roman" panose="02020603050405020304" pitchFamily="18" charset="0"/>
              <a:cs typeface="Times New Roman" panose="02020603050405020304" pitchFamily="18" charset="0"/>
            </a:rPr>
            <a:t>Other Quantum  Sensing Schemes</a:t>
          </a:r>
          <a:endParaRPr lang="en-US" sz="1400" kern="1200" dirty="0"/>
        </a:p>
      </dsp:txBody>
      <dsp:txXfrm rot="10800000">
        <a:off x="731910" y="3482891"/>
        <a:ext cx="1707231" cy="536251"/>
      </dsp:txXfrm>
    </dsp:sp>
    <dsp:sp modelId="{7196CE4E-AD18-DA4B-BC98-9A582D2AFE3D}">
      <dsp:nvSpPr>
        <dsp:cNvPr id="0" name=""/>
        <dsp:cNvSpPr/>
      </dsp:nvSpPr>
      <dsp:spPr>
        <a:xfrm>
          <a:off x="329721" y="3482891"/>
          <a:ext cx="536251" cy="536251"/>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latin typeface="Roboto" panose="02000000000000000000" pitchFamily="2" charset="0"/>
              </a:rPr>
              <a:pPr>
                <a:defRPr/>
              </a:pPr>
              <a:t>1/17/23</a:t>
            </a:fld>
            <a:endParaRPr lang="en-US"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latin typeface="Roboto" panose="02000000000000000000" pitchFamily="2" charset="0"/>
              </a:rPr>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Roboto" panose="02000000000000000000" pitchFamily="2"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Roboto" panose="02000000000000000000" pitchFamily="2" charset="0"/>
                <a:cs typeface="ＭＳ Ｐゴシック" charset="0"/>
              </a:defRPr>
            </a:lvl1pPr>
          </a:lstStyle>
          <a:p>
            <a:pPr>
              <a:defRPr/>
            </a:pPr>
            <a:fld id="{531CFD29-8380-B24A-89EC-384D8B8A981B}" type="datetimeFigureOut">
              <a:rPr lang="en-US" smtClean="0"/>
              <a:pPr>
                <a:defRPr/>
              </a:pPr>
              <a:t>1/17/23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Roboto" panose="02000000000000000000" pitchFamily="2"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Roboto" panose="02000000000000000000" pitchFamily="2" charset="0"/>
                <a:cs typeface="ＭＳ Ｐゴシック" charset="0"/>
              </a:defRPr>
            </a:lvl1pPr>
          </a:lstStyle>
          <a:p>
            <a:pPr>
              <a:defRPr/>
            </a:pPr>
            <a:fld id="{CAD08E57-B576-F641-BEA6-C3D752DF7F66}" type="slidenum">
              <a:rPr lang="en-US" smtClean="0"/>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Roboto" panose="02000000000000000000" pitchFamily="2" charset="0"/>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Roboto" panose="02000000000000000000" pitchFamily="2"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C50E8-CEC1-9E47-8B94-924ABD31894E}" type="slidenum">
              <a:rPr lang="en-US" smtClean="0"/>
              <a:t>5</a:t>
            </a:fld>
            <a:endParaRPr lang="en-US" dirty="0"/>
          </a:p>
        </p:txBody>
      </p:sp>
    </p:spTree>
    <p:extLst>
      <p:ext uri="{BB962C8B-B14F-4D97-AF65-F5344CB8AC3E}">
        <p14:creationId xmlns:p14="http://schemas.microsoft.com/office/powerpoint/2010/main" val="1848607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1FC50E8-CEC1-9E47-8B94-924ABD31894E}"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77324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dirty="0"/>
          </a:p>
        </p:txBody>
      </p:sp>
    </p:spTree>
    <p:extLst>
      <p:ext uri="{BB962C8B-B14F-4D97-AF65-F5344CB8AC3E}">
        <p14:creationId xmlns:p14="http://schemas.microsoft.com/office/powerpoint/2010/main" val="149249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120200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a41a2c863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a41a2c8631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ga41a2c8631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385283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C50E8-CEC1-9E47-8B94-924ABD31894E}" type="slidenum">
              <a:rPr lang="en-US" smtClean="0"/>
              <a:t>27</a:t>
            </a:fld>
            <a:endParaRPr lang="en-US"/>
          </a:p>
        </p:txBody>
      </p:sp>
    </p:spTree>
    <p:extLst>
      <p:ext uri="{BB962C8B-B14F-4D97-AF65-F5344CB8AC3E}">
        <p14:creationId xmlns:p14="http://schemas.microsoft.com/office/powerpoint/2010/main" val="371938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C50E8-CEC1-9E47-8B94-924ABD31894E}" type="slidenum">
              <a:rPr lang="en-US" smtClean="0"/>
              <a:t>28</a:t>
            </a:fld>
            <a:endParaRPr lang="en-US"/>
          </a:p>
        </p:txBody>
      </p:sp>
    </p:spTree>
    <p:extLst>
      <p:ext uri="{BB962C8B-B14F-4D97-AF65-F5344CB8AC3E}">
        <p14:creationId xmlns:p14="http://schemas.microsoft.com/office/powerpoint/2010/main" val="256219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Notes</a:t>
            </a:r>
            <a:r>
              <a:rPr lang="en-US" dirty="0"/>
              <a:t>:</a:t>
            </a:r>
            <a:r>
              <a:rPr lang="en-US" baseline="0" dirty="0"/>
              <a:t>  Include 200 word </a:t>
            </a:r>
            <a:r>
              <a:rPr lang="en-US" baseline="0"/>
              <a:t>highlight summary….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05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Yale estimates: HEMEX limits T1 to 800 us, EFG limits T1 to 1000 us.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34</a:t>
            </a:fld>
            <a:endParaRPr lang="en-US"/>
          </a:p>
        </p:txBody>
      </p:sp>
    </p:spTree>
    <p:extLst>
      <p:ext uri="{BB962C8B-B14F-4D97-AF65-F5344CB8AC3E}">
        <p14:creationId xmlns:p14="http://schemas.microsoft.com/office/powerpoint/2010/main" val="78698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DSP: double side polished</a:t>
            </a:r>
          </a:p>
          <a:p>
            <a:r>
              <a:rPr lang="en-US" dirty="0"/>
              <a:t>Yale has dipper method (in situ actuation of sample via piezo to enable measurements with and without sample). This is a quarter wave stub resonator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35</a:t>
            </a:fld>
            <a:endParaRPr lang="en-US"/>
          </a:p>
        </p:txBody>
      </p:sp>
    </p:spTree>
    <p:extLst>
      <p:ext uri="{BB962C8B-B14F-4D97-AF65-F5344CB8AC3E}">
        <p14:creationId xmlns:p14="http://schemas.microsoft.com/office/powerpoint/2010/main" val="25643339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Close-up of a factory&#10;&#10;Description automatically generated with low confidence">
            <a:extLst>
              <a:ext uri="{FF2B5EF4-FFF2-40B4-BE49-F238E27FC236}">
                <a16:creationId xmlns:a16="http://schemas.microsoft.com/office/drawing/2014/main" id="{6981BFD7-6588-0D4B-8CC1-3092F9D89E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486547"/>
            <a:ext cx="9161762" cy="3530196"/>
          </a:xfrm>
          <a:prstGeom prst="rect">
            <a:avLst/>
          </a:prstGeom>
        </p:spPr>
      </p:pic>
      <p:sp>
        <p:nvSpPr>
          <p:cNvPr id="6" name="Rectangle 5">
            <a:extLst>
              <a:ext uri="{FF2B5EF4-FFF2-40B4-BE49-F238E27FC236}">
                <a16:creationId xmlns:a16="http://schemas.microsoft.com/office/drawing/2014/main" id="{F0291EDF-F712-3D43-8EEC-DDEAB4C756BA}"/>
              </a:ext>
            </a:extLst>
          </p:cNvPr>
          <p:cNvSpPr/>
          <p:nvPr userDrawn="1"/>
        </p:nvSpPr>
        <p:spPr>
          <a:xfrm>
            <a:off x="-17763" y="-486547"/>
            <a:ext cx="9161762" cy="3530196"/>
          </a:xfrm>
          <a:prstGeom prst="rect">
            <a:avLst/>
          </a:prstGeom>
          <a:gradFill flip="none" rotWithShape="1">
            <a:gsLst>
              <a:gs pos="0">
                <a:schemeClr val="accent1">
                  <a:tint val="100000"/>
                  <a:shade val="100000"/>
                  <a:satMod val="130000"/>
                  <a:alpha val="75000"/>
                </a:schemeClr>
              </a:gs>
              <a:gs pos="100000">
                <a:schemeClr val="accent1">
                  <a:tint val="50000"/>
                  <a:shade val="100000"/>
                  <a:satMod val="350000"/>
                  <a:alpha val="0"/>
                </a:schemeClr>
              </a:gs>
              <a:gs pos="52000">
                <a:schemeClr val="accent1">
                  <a:tint val="50000"/>
                  <a:shade val="100000"/>
                  <a:satMod val="350000"/>
                  <a:alpha val="51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 Placeholder 23"/>
          <p:cNvSpPr>
            <a:spLocks noGrp="1"/>
          </p:cNvSpPr>
          <p:nvPr>
            <p:ph type="body" sz="quarter" idx="10" hasCustomPrompt="1"/>
          </p:nvPr>
        </p:nvSpPr>
        <p:spPr>
          <a:xfrm>
            <a:off x="322385" y="4624911"/>
            <a:ext cx="2432848" cy="229832"/>
          </a:xfrm>
          <a:prstGeom prst="rect">
            <a:avLst/>
          </a:prstGeom>
        </p:spPr>
        <p:txBody>
          <a:bodyPr lIns="0" tIns="45720" rIns="0" bIns="45720">
            <a:noAutofit/>
          </a:bodyPr>
          <a:lstStyle>
            <a:lvl1pPr marL="0" indent="0">
              <a:buFontTx/>
              <a:buNone/>
              <a:defRPr sz="11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Month/Day/Year – Helvetica 11pt</a:t>
            </a:r>
          </a:p>
        </p:txBody>
      </p:sp>
      <p:sp>
        <p:nvSpPr>
          <p:cNvPr id="8" name="Rectangle 7"/>
          <p:cNvSpPr/>
          <p:nvPr userDrawn="1"/>
        </p:nvSpPr>
        <p:spPr>
          <a:xfrm>
            <a:off x="-17762" y="-486547"/>
            <a:ext cx="9161762" cy="1084887"/>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hasCustomPrompt="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latin typeface="Roboto" panose="02000000000000000000" pitchFamily="2" charset="0"/>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Presentation Title – Helvetica 24pt</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116823" y="658523"/>
            <a:ext cx="1184754" cy="17456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71851" y="987224"/>
            <a:ext cx="889941" cy="1125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221378" y="1479305"/>
            <a:ext cx="458312" cy="7788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6244" y="1153592"/>
            <a:ext cx="1267601" cy="17895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4977442" y="109365"/>
            <a:ext cx="1424084" cy="46582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ext&#10;&#10;Description automatically generated with medium confidence">
            <a:extLst>
              <a:ext uri="{FF2B5EF4-FFF2-40B4-BE49-F238E27FC236}">
                <a16:creationId xmlns:a16="http://schemas.microsoft.com/office/drawing/2014/main" id="{FF97E303-7D0D-0140-8C19-6B3554D43B9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074971" y="181351"/>
            <a:ext cx="1229025" cy="290085"/>
          </a:xfrm>
          <a:prstGeom prst="rect">
            <a:avLst/>
          </a:prstGeom>
        </p:spPr>
      </p:pic>
      <p:sp>
        <p:nvSpPr>
          <p:cNvPr id="18" name="Content Placeholder 2">
            <a:extLst>
              <a:ext uri="{FF2B5EF4-FFF2-40B4-BE49-F238E27FC236}">
                <a16:creationId xmlns:a16="http://schemas.microsoft.com/office/drawing/2014/main" id="{93AC8FA2-90E7-D148-8B12-B15FB0A33957}"/>
              </a:ext>
            </a:extLst>
          </p:cNvPr>
          <p:cNvSpPr>
            <a:spLocks noGrp="1"/>
          </p:cNvSpPr>
          <p:nvPr>
            <p:ph idx="1" hasCustomPrompt="1"/>
          </p:nvPr>
        </p:nvSpPr>
        <p:spPr>
          <a:xfrm>
            <a:off x="7230017" y="4505383"/>
            <a:ext cx="1611139" cy="408453"/>
          </a:xfrm>
          <a:prstGeom prst="rect">
            <a:avLst/>
          </a:prstGeom>
        </p:spPr>
        <p:txBody>
          <a:bodyPr lIns="0" tIns="0" rIns="0" bIns="0"/>
          <a:lstStyle>
            <a:lvl1pPr marL="230188" indent="-230188">
              <a:defRPr sz="1050">
                <a:solidFill>
                  <a:srgbClr val="505050"/>
                </a:solidFill>
                <a:latin typeface="Roboto" panose="02000000000000000000" pitchFamily="2" charset="0"/>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dirty="0"/>
              <a:t>Insert partner logo here</a:t>
            </a:r>
          </a:p>
        </p:txBody>
      </p:sp>
      <p:sp>
        <p:nvSpPr>
          <p:cNvPr id="19" name="Text Placeholder 23">
            <a:extLst>
              <a:ext uri="{FF2B5EF4-FFF2-40B4-BE49-F238E27FC236}">
                <a16:creationId xmlns:a16="http://schemas.microsoft.com/office/drawing/2014/main" id="{245080E3-9504-414A-AA23-AB0CE37FF0C0}"/>
              </a:ext>
            </a:extLst>
          </p:cNvPr>
          <p:cNvSpPr>
            <a:spLocks noGrp="1"/>
          </p:cNvSpPr>
          <p:nvPr>
            <p:ph type="body" sz="quarter" idx="12" hasCustomPrompt="1"/>
          </p:nvPr>
        </p:nvSpPr>
        <p:spPr>
          <a:xfrm>
            <a:off x="329290" y="4110207"/>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Presenter 1 name</a:t>
            </a:r>
          </a:p>
        </p:txBody>
      </p:sp>
      <p:sp>
        <p:nvSpPr>
          <p:cNvPr id="20" name="Text Placeholder 23">
            <a:extLst>
              <a:ext uri="{FF2B5EF4-FFF2-40B4-BE49-F238E27FC236}">
                <a16:creationId xmlns:a16="http://schemas.microsoft.com/office/drawing/2014/main" id="{6F8C807F-204C-8B4F-9A59-26AA04D8C39E}"/>
              </a:ext>
            </a:extLst>
          </p:cNvPr>
          <p:cNvSpPr>
            <a:spLocks noGrp="1"/>
          </p:cNvSpPr>
          <p:nvPr>
            <p:ph type="body" sz="quarter" idx="13" hasCustomPrompt="1"/>
          </p:nvPr>
        </p:nvSpPr>
        <p:spPr>
          <a:xfrm>
            <a:off x="2499035" y="4110207"/>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Presenter 2 name</a:t>
            </a:r>
          </a:p>
        </p:txBody>
      </p:sp>
      <p:sp>
        <p:nvSpPr>
          <p:cNvPr id="21" name="Text Placeholder 23">
            <a:extLst>
              <a:ext uri="{FF2B5EF4-FFF2-40B4-BE49-F238E27FC236}">
                <a16:creationId xmlns:a16="http://schemas.microsoft.com/office/drawing/2014/main" id="{8AAB08ED-6551-B547-9C66-87D57174223B}"/>
              </a:ext>
            </a:extLst>
          </p:cNvPr>
          <p:cNvSpPr>
            <a:spLocks noGrp="1"/>
          </p:cNvSpPr>
          <p:nvPr>
            <p:ph type="body" sz="quarter" idx="14" hasCustomPrompt="1"/>
          </p:nvPr>
        </p:nvSpPr>
        <p:spPr>
          <a:xfrm>
            <a:off x="4668780" y="4104604"/>
            <a:ext cx="2041405" cy="408453"/>
          </a:xfrm>
          <a:prstGeom prst="rect">
            <a:avLst/>
          </a:prstGeom>
        </p:spPr>
        <p:txBody>
          <a:bodyPr lIns="0" tIns="45720" rIns="0" bIns="45720">
            <a:noAutofit/>
          </a:bodyPr>
          <a:lstStyle>
            <a:lvl1pPr marL="0" indent="0">
              <a:buFontTx/>
              <a:buNone/>
              <a:defRPr sz="1400">
                <a:solidFill>
                  <a:srgbClr val="63666A"/>
                </a:solidFill>
                <a:latin typeface="Roboto" panose="02000000000000000000" pitchFamily="2"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a:t>Presenter 3 name</a:t>
            </a:r>
          </a:p>
        </p:txBody>
      </p:sp>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381000" y="-171450"/>
            <a:ext cx="8305800" cy="85725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3200400" y="4767264"/>
            <a:ext cx="5257800" cy="273844"/>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4763692"/>
            <a:ext cx="457200" cy="273844"/>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236751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mtClean="0"/>
              <a:pPr>
                <a:defRPr/>
              </a:pPr>
              <a:t>1/17/23</a:t>
            </a:fld>
            <a:endParaRPr lang="en-US"/>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b="1" dirty="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a:p>
        </p:txBody>
      </p:sp>
      <p:sp>
        <p:nvSpPr>
          <p:cNvPr id="8" name="Content Placeholder 2">
            <a:extLst>
              <a:ext uri="{FF2B5EF4-FFF2-40B4-BE49-F238E27FC236}">
                <a16:creationId xmlns:a16="http://schemas.microsoft.com/office/drawing/2014/main" id="{141E2A4C-F7FF-074E-B4D8-94B2B9E43F01}"/>
              </a:ext>
            </a:extLst>
          </p:cNvPr>
          <p:cNvSpPr>
            <a:spLocks noGrp="1"/>
          </p:cNvSpPr>
          <p:nvPr>
            <p:ph idx="10" hasCustomPrompt="1"/>
          </p:nvPr>
        </p:nvSpPr>
        <p:spPr>
          <a:xfrm>
            <a:off x="4572000" y="4690794"/>
            <a:ext cx="1611139" cy="408453"/>
          </a:xfrm>
          <a:prstGeom prst="rect">
            <a:avLst/>
          </a:prstGeom>
        </p:spPr>
        <p:txBody>
          <a:bodyPr lIns="0" tIns="0" rIns="0" bIns="0"/>
          <a:lstStyle>
            <a:lvl1pPr marL="230188" indent="-230188">
              <a:defRPr sz="105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Insert partner logo here</a:t>
            </a:r>
          </a:p>
        </p:txBody>
      </p:sp>
    </p:spTree>
    <p:extLst>
      <p:ext uri="{BB962C8B-B14F-4D97-AF65-F5344CB8AC3E}">
        <p14:creationId xmlns:p14="http://schemas.microsoft.com/office/powerpoint/2010/main" val="391159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46863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77" tIns="34190" rIns="68377" bIns="34190" anchor="ctr"/>
          <a:lstStyle/>
          <a:p>
            <a:pPr algn="ctr">
              <a:defRPr/>
            </a:pPr>
            <a:endParaRPr lang="en-US" sz="1350" dirty="0">
              <a:solidFill>
                <a:prstClr val="white"/>
              </a:solidFill>
              <a:latin typeface="Roboto" panose="02000000000000000000" pitchFamily="2" charset="0"/>
            </a:endParaRPr>
          </a:p>
        </p:txBody>
      </p:sp>
      <p:pic>
        <p:nvPicPr>
          <p:cNvPr id="5" name="Picture 8" descr="horizontal-logo-green-text.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05000" y="228601"/>
            <a:ext cx="5334000" cy="669131"/>
          </a:xfrm>
          <a:prstGeom prst="rect">
            <a:avLst/>
          </a:prstGeom>
          <a:noFill/>
          <a:ln w="9525">
            <a:noFill/>
            <a:miter lim="800000"/>
            <a:headEnd/>
            <a:tailEnd/>
          </a:ln>
        </p:spPr>
      </p:pic>
      <p:sp>
        <p:nvSpPr>
          <p:cNvPr id="9" name="Subtitle 2"/>
          <p:cNvSpPr>
            <a:spLocks noGrp="1"/>
          </p:cNvSpPr>
          <p:nvPr>
            <p:ph type="subTitle" idx="1"/>
          </p:nvPr>
        </p:nvSpPr>
        <p:spPr>
          <a:xfrm>
            <a:off x="1371600" y="2400300"/>
            <a:ext cx="6400800" cy="131445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341891" indent="0" algn="ctr">
              <a:buNone/>
              <a:defRPr>
                <a:solidFill>
                  <a:schemeClr val="tx1">
                    <a:tint val="75000"/>
                  </a:schemeClr>
                </a:solidFill>
              </a:defRPr>
            </a:lvl2pPr>
            <a:lvl3pPr marL="683783" indent="0" algn="ctr">
              <a:buNone/>
              <a:defRPr>
                <a:solidFill>
                  <a:schemeClr val="tx1">
                    <a:tint val="75000"/>
                  </a:schemeClr>
                </a:solidFill>
              </a:defRPr>
            </a:lvl3pPr>
            <a:lvl4pPr marL="1025670" indent="0" algn="ctr">
              <a:buNone/>
              <a:defRPr>
                <a:solidFill>
                  <a:schemeClr val="tx1">
                    <a:tint val="75000"/>
                  </a:schemeClr>
                </a:solidFill>
              </a:defRPr>
            </a:lvl4pPr>
            <a:lvl5pPr marL="1367565" indent="0" algn="ctr">
              <a:buNone/>
              <a:defRPr>
                <a:solidFill>
                  <a:schemeClr val="tx1">
                    <a:tint val="75000"/>
                  </a:schemeClr>
                </a:solidFill>
              </a:defRPr>
            </a:lvl5pPr>
            <a:lvl6pPr marL="1709455" indent="0" algn="ctr">
              <a:buNone/>
              <a:defRPr>
                <a:solidFill>
                  <a:schemeClr val="tx1">
                    <a:tint val="75000"/>
                  </a:schemeClr>
                </a:solidFill>
              </a:defRPr>
            </a:lvl6pPr>
            <a:lvl7pPr marL="2051347" indent="0" algn="ctr">
              <a:buNone/>
              <a:defRPr>
                <a:solidFill>
                  <a:schemeClr val="tx1">
                    <a:tint val="75000"/>
                  </a:schemeClr>
                </a:solidFill>
              </a:defRPr>
            </a:lvl7pPr>
            <a:lvl8pPr marL="2393240" indent="0" algn="ctr">
              <a:buNone/>
              <a:defRPr>
                <a:solidFill>
                  <a:schemeClr val="tx1">
                    <a:tint val="75000"/>
                  </a:schemeClr>
                </a:solidFill>
              </a:defRPr>
            </a:lvl8pPr>
            <a:lvl9pPr marL="2735132"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485900"/>
            <a:ext cx="8229600" cy="857250"/>
          </a:xfrm>
          <a:prstGeom prst="rect">
            <a:avLst/>
          </a:prstGeom>
        </p:spPr>
        <p:txBody>
          <a:bodyPr>
            <a:normAutofit/>
          </a:bodyPr>
          <a:lstStyle>
            <a:lvl1pPr algn="ctr">
              <a:defRPr sz="2400" b="1">
                <a:solidFill>
                  <a:srgbClr val="146737"/>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dirty="0"/>
          </a:p>
        </p:txBody>
      </p:sp>
    </p:spTree>
    <p:extLst>
      <p:ext uri="{BB962C8B-B14F-4D97-AF65-F5344CB8AC3E}">
        <p14:creationId xmlns:p14="http://schemas.microsoft.com/office/powerpoint/2010/main" val="248772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91301" tIns="45652" rIns="91301" bIns="45652"/>
          <a:lstStyle>
            <a:lvl1pPr>
              <a:defRPr>
                <a:latin typeface="Roboto" panose="02000000000000000000" pitchFamily="2" charset="0"/>
              </a:defRPr>
            </a:lvl1pPr>
          </a:lstStyle>
          <a:p>
            <a:pPr>
              <a:defRPr/>
            </a:pPr>
            <a:fld id="{6D46ADB9-1C3B-EB47-9955-624C2705D80D}" type="datetime1">
              <a:rPr lang="en-US" smtClean="0">
                <a:solidFill>
                  <a:prstClr val="black"/>
                </a:solidFill>
              </a:rPr>
              <a:t>1/17/23</a:t>
            </a:fld>
            <a:endParaRPr lang="en-US" dirty="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91301" tIns="45652" rIns="91301" bIns="45652"/>
          <a:lstStyle>
            <a:lvl1pPr>
              <a:defRPr>
                <a:latin typeface="Roboto" panose="02000000000000000000" pitchFamily="2" charset="0"/>
              </a:defRPr>
            </a:lvl1pPr>
          </a:lstStyle>
          <a:p>
            <a:pPr>
              <a:defRPr/>
            </a:pPr>
            <a:r>
              <a:rPr lang="en-US" dirty="0">
                <a:solidFill>
                  <a:prstClr val="black"/>
                </a:solidFill>
              </a:rPr>
              <a:t>Grassellino &amp; Koch - SQMS</a:t>
            </a: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dirty="0"/>
          </a:p>
        </p:txBody>
      </p:sp>
    </p:spTree>
    <p:extLst>
      <p:ext uri="{BB962C8B-B14F-4D97-AF65-F5344CB8AC3E}">
        <p14:creationId xmlns:p14="http://schemas.microsoft.com/office/powerpoint/2010/main" val="2308637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381000" y="-171450"/>
            <a:ext cx="8305800" cy="85725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3200400" y="4767264"/>
            <a:ext cx="5257800" cy="273844"/>
          </a:xfrm>
          <a:prstGeom prst="rect">
            <a:avLst/>
          </a:prstGeom>
        </p:spPr>
        <p:txBody>
          <a:bodyPr lIns="91365" tIns="45683" rIns="91365" bIns="45683"/>
          <a:lstStyle>
            <a:lvl1pPr algn="r">
              <a:defRPr b="0">
                <a:solidFill>
                  <a:srgbClr val="146737"/>
                </a:solidFill>
                <a:latin typeface="Roboto" panose="02000000000000000000" pitchFamily="2" charset="0"/>
              </a:defRPr>
            </a:lvl1pPr>
          </a:lstStyle>
          <a:p>
            <a:pPr>
              <a:defRPr/>
            </a:pPr>
            <a:r>
              <a:rPr lang="en-US" dirty="0"/>
              <a:t>Grassellino &amp; Koch - SQMS</a:t>
            </a:r>
          </a:p>
        </p:txBody>
      </p:sp>
      <p:sp>
        <p:nvSpPr>
          <p:cNvPr id="5" name="Slide Number Placeholder 11"/>
          <p:cNvSpPr>
            <a:spLocks noGrp="1"/>
          </p:cNvSpPr>
          <p:nvPr>
            <p:ph type="sldNum" sz="quarter" idx="11"/>
          </p:nvPr>
        </p:nvSpPr>
        <p:spPr>
          <a:xfrm>
            <a:off x="8382000" y="4763692"/>
            <a:ext cx="457200" cy="273844"/>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68394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dirty="0"/>
          </a:p>
        </p:txBody>
      </p:sp>
    </p:spTree>
    <p:extLst>
      <p:ext uri="{BB962C8B-B14F-4D97-AF65-F5344CB8AC3E}">
        <p14:creationId xmlns:p14="http://schemas.microsoft.com/office/powerpoint/2010/main" val="2595030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46863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77" tIns="34190" rIns="68377" bIns="34190" anchor="ctr"/>
          <a:lstStyle/>
          <a:p>
            <a:pPr algn="ctr" fontAlgn="auto">
              <a:spcBef>
                <a:spcPts val="0"/>
              </a:spcBef>
              <a:spcAft>
                <a:spcPts val="0"/>
              </a:spcAft>
              <a:defRPr/>
            </a:pPr>
            <a:endParaRPr lang="en-US" sz="1350" dirty="0">
              <a:solidFill>
                <a:prstClr val="white"/>
              </a:solidFill>
              <a:latin typeface="Roboto" panose="02000000000000000000" pitchFamily="2" charset="0"/>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228601"/>
            <a:ext cx="5334000" cy="669131"/>
          </a:xfrm>
          <a:prstGeom prst="rect">
            <a:avLst/>
          </a:prstGeom>
          <a:noFill/>
          <a:ln w="9525">
            <a:noFill/>
            <a:miter lim="800000"/>
            <a:headEnd/>
            <a:tailEnd/>
          </a:ln>
        </p:spPr>
      </p:pic>
      <p:sp>
        <p:nvSpPr>
          <p:cNvPr id="9" name="Subtitle 2"/>
          <p:cNvSpPr>
            <a:spLocks noGrp="1"/>
          </p:cNvSpPr>
          <p:nvPr>
            <p:ph type="subTitle" idx="1"/>
          </p:nvPr>
        </p:nvSpPr>
        <p:spPr>
          <a:xfrm>
            <a:off x="1371600" y="2400300"/>
            <a:ext cx="6400800" cy="131445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341891" indent="0" algn="ctr">
              <a:buNone/>
              <a:defRPr>
                <a:solidFill>
                  <a:schemeClr val="tx1">
                    <a:tint val="75000"/>
                  </a:schemeClr>
                </a:solidFill>
              </a:defRPr>
            </a:lvl2pPr>
            <a:lvl3pPr marL="683783" indent="0" algn="ctr">
              <a:buNone/>
              <a:defRPr>
                <a:solidFill>
                  <a:schemeClr val="tx1">
                    <a:tint val="75000"/>
                  </a:schemeClr>
                </a:solidFill>
              </a:defRPr>
            </a:lvl3pPr>
            <a:lvl4pPr marL="1025670" indent="0" algn="ctr">
              <a:buNone/>
              <a:defRPr>
                <a:solidFill>
                  <a:schemeClr val="tx1">
                    <a:tint val="75000"/>
                  </a:schemeClr>
                </a:solidFill>
              </a:defRPr>
            </a:lvl4pPr>
            <a:lvl5pPr marL="1367565" indent="0" algn="ctr">
              <a:buNone/>
              <a:defRPr>
                <a:solidFill>
                  <a:schemeClr val="tx1">
                    <a:tint val="75000"/>
                  </a:schemeClr>
                </a:solidFill>
              </a:defRPr>
            </a:lvl5pPr>
            <a:lvl6pPr marL="1709455" indent="0" algn="ctr">
              <a:buNone/>
              <a:defRPr>
                <a:solidFill>
                  <a:schemeClr val="tx1">
                    <a:tint val="75000"/>
                  </a:schemeClr>
                </a:solidFill>
              </a:defRPr>
            </a:lvl6pPr>
            <a:lvl7pPr marL="2051347" indent="0" algn="ctr">
              <a:buNone/>
              <a:defRPr>
                <a:solidFill>
                  <a:schemeClr val="tx1">
                    <a:tint val="75000"/>
                  </a:schemeClr>
                </a:solidFill>
              </a:defRPr>
            </a:lvl7pPr>
            <a:lvl8pPr marL="2393240" indent="0" algn="ctr">
              <a:buNone/>
              <a:defRPr>
                <a:solidFill>
                  <a:schemeClr val="tx1">
                    <a:tint val="75000"/>
                  </a:schemeClr>
                </a:solidFill>
              </a:defRPr>
            </a:lvl8pPr>
            <a:lvl9pPr marL="2735132"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485900"/>
            <a:ext cx="8229600" cy="857250"/>
          </a:xfrm>
          <a:prstGeom prst="rect">
            <a:avLst/>
          </a:prstGeom>
        </p:spPr>
        <p:txBody>
          <a:bodyPr>
            <a:normAutofit/>
          </a:bodyPr>
          <a:lstStyle>
            <a:lvl1pPr algn="ctr">
              <a:defRPr sz="2400" b="1">
                <a:solidFill>
                  <a:srgbClr val="146737"/>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dirty="0"/>
          </a:p>
        </p:txBody>
      </p:sp>
    </p:spTree>
    <p:extLst>
      <p:ext uri="{BB962C8B-B14F-4D97-AF65-F5344CB8AC3E}">
        <p14:creationId xmlns:p14="http://schemas.microsoft.com/office/powerpoint/2010/main" val="187576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91301" tIns="45652" rIns="91301" bIns="45652"/>
          <a:lstStyle>
            <a:lvl1pPr>
              <a:defRPr>
                <a:latin typeface="Roboto" panose="02000000000000000000" pitchFamily="2" charset="0"/>
              </a:defRPr>
            </a:lvl1pPr>
          </a:lstStyle>
          <a:p>
            <a:pPr>
              <a:defRPr/>
            </a:pPr>
            <a:fld id="{0C3375D5-1509-7A43-B923-6086D5058360}" type="datetime1">
              <a:rPr lang="en-US" smtClean="0"/>
              <a:t>1/17/23</a:t>
            </a:fld>
            <a:endParaRPr lang="en-US" dirty="0"/>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91301" tIns="45652" rIns="91301" bIns="45652"/>
          <a:lstStyle>
            <a:lvl1pPr>
              <a:defRPr>
                <a:latin typeface="Roboto" panose="02000000000000000000" pitchFamily="2" charset="0"/>
              </a:defRPr>
            </a:lvl1pPr>
          </a:lstStyle>
          <a:p>
            <a:pPr>
              <a:defRPr/>
            </a:pPr>
            <a:r>
              <a:rPr lang="en-US" dirty="0"/>
              <a:t>Grassellino &amp; Koch - SQMS</a:t>
            </a: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dirty="0"/>
          </a:p>
        </p:txBody>
      </p:sp>
    </p:spTree>
    <p:extLst>
      <p:ext uri="{BB962C8B-B14F-4D97-AF65-F5344CB8AC3E}">
        <p14:creationId xmlns:p14="http://schemas.microsoft.com/office/powerpoint/2010/main" val="3215780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381000" y="-171450"/>
            <a:ext cx="8305800" cy="85725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3200400" y="4767264"/>
            <a:ext cx="5257800" cy="273844"/>
          </a:xfrm>
          <a:prstGeom prst="rect">
            <a:avLst/>
          </a:prstGeom>
        </p:spPr>
        <p:txBody>
          <a:bodyPr lIns="91365" tIns="45683" rIns="91365" bIns="45683"/>
          <a:lstStyle>
            <a:lvl1pPr algn="r">
              <a:defRPr b="0">
                <a:solidFill>
                  <a:srgbClr val="146737"/>
                </a:solidFill>
                <a:latin typeface="Roboto" panose="02000000000000000000" pitchFamily="2" charset="0"/>
              </a:defRPr>
            </a:lvl1pPr>
          </a:lstStyle>
          <a:p>
            <a:pPr>
              <a:defRPr/>
            </a:pPr>
            <a:r>
              <a:rPr lang="en-US" dirty="0"/>
              <a:t>Grassellino &amp; Koch - SQMS</a:t>
            </a:r>
          </a:p>
        </p:txBody>
      </p:sp>
      <p:sp>
        <p:nvSpPr>
          <p:cNvPr id="5" name="Slide Number Placeholder 11"/>
          <p:cNvSpPr>
            <a:spLocks noGrp="1"/>
          </p:cNvSpPr>
          <p:nvPr>
            <p:ph type="sldNum" sz="quarter" idx="11"/>
          </p:nvPr>
        </p:nvSpPr>
        <p:spPr>
          <a:xfrm>
            <a:off x="8382000" y="4763692"/>
            <a:ext cx="457200" cy="273844"/>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1442325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dirty="0"/>
          </a:p>
        </p:txBody>
      </p:sp>
    </p:spTree>
    <p:extLst>
      <p:ext uri="{BB962C8B-B14F-4D97-AF65-F5344CB8AC3E}">
        <p14:creationId xmlns:p14="http://schemas.microsoft.com/office/powerpoint/2010/main" val="140729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latin typeface="Roboto" panose="02000000000000000000" pitchFamily="2" charset="0"/>
              </a:defRPr>
            </a:lvl1pPr>
            <a:lvl2pPr marL="512763" indent="-230188">
              <a:defRPr sz="1600">
                <a:solidFill>
                  <a:srgbClr val="505050"/>
                </a:solidFill>
                <a:latin typeface="Roboto" panose="02000000000000000000" pitchFamily="2" charset="0"/>
              </a:defRPr>
            </a:lvl2pPr>
            <a:lvl3pPr marL="803275" indent="-230188">
              <a:defRPr sz="1500">
                <a:solidFill>
                  <a:srgbClr val="505050"/>
                </a:solidFill>
                <a:latin typeface="Roboto" panose="02000000000000000000" pitchFamily="2" charset="0"/>
              </a:defRPr>
            </a:lvl3pPr>
            <a:lvl4pPr marL="1085850" indent="-228600">
              <a:defRPr sz="1400">
                <a:solidFill>
                  <a:srgbClr val="505050"/>
                </a:solidFill>
                <a:latin typeface="Roboto" panose="02000000000000000000" pitchFamily="2" charset="0"/>
              </a:defRPr>
            </a:lvl4pPr>
            <a:lvl5pPr marL="1370013" indent="-230188">
              <a:buFont typeface="Arial"/>
              <a:buChar char="•"/>
              <a:defRPr sz="1400">
                <a:solidFill>
                  <a:srgbClr val="505050"/>
                </a:solidFill>
                <a:latin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mtClean="0">
                <a:latin typeface="Roboto" panose="02000000000000000000" pitchFamily="2" charset="0"/>
              </a:rPr>
              <a:pPr>
                <a:defRPr/>
              </a:pPr>
              <a:t>1/17/23</a:t>
            </a:fld>
            <a:endParaRPr lang="en-US" dirty="0">
              <a:latin typeface="Roboto" panose="02000000000000000000" pitchFamily="2" charset="0"/>
            </a:endParaRP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1" y="4846903"/>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latin typeface="Roboto" panose="02000000000000000000" pitchFamily="2" charset="0"/>
              </a:rPr>
              <a:t>Grassellino &amp; Koch – SQMS</a:t>
            </a:r>
            <a:endParaRPr lang="en-US" b="1" dirty="0">
              <a:latin typeface="Roboto" panose="02000000000000000000" pitchFamily="2" charset="0"/>
            </a:endParaRPr>
          </a:p>
          <a:p>
            <a:pPr>
              <a:defRPr/>
            </a:pPr>
            <a:endParaRPr lang="en-US" b="1" dirty="0">
              <a:latin typeface="Roboto" panose="02000000000000000000" pitchFamily="2" charset="0"/>
            </a:endParaRP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latin typeface="Roboto" panose="02000000000000000000" pitchFamily="2" charset="0"/>
              </a:rPr>
              <a:pPr>
                <a:defRPr/>
              </a:pPr>
              <a:t>‹#›</a:t>
            </a:fld>
            <a:endParaRPr lang="en-US" dirty="0">
              <a:latin typeface="Roboto" panose="02000000000000000000" pitchFamily="2" charset="0"/>
            </a:endParaRPr>
          </a:p>
        </p:txBody>
      </p:sp>
    </p:spTree>
    <p:extLst>
      <p:ext uri="{BB962C8B-B14F-4D97-AF65-F5344CB8AC3E}">
        <p14:creationId xmlns:p14="http://schemas.microsoft.com/office/powerpoint/2010/main" val="343922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46863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377" tIns="34190" rIns="68377" bIns="34190" anchor="ctr"/>
          <a:lstStyle/>
          <a:p>
            <a:pPr algn="ctr" fontAlgn="auto">
              <a:spcBef>
                <a:spcPts val="0"/>
              </a:spcBef>
              <a:spcAft>
                <a:spcPts val="0"/>
              </a:spcAft>
              <a:defRPr/>
            </a:pPr>
            <a:endParaRPr lang="en-US" sz="1350" dirty="0">
              <a:solidFill>
                <a:prstClr val="white"/>
              </a:solidFill>
              <a:latin typeface="Roboto" panose="02000000000000000000" pitchFamily="2" charset="0"/>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228604"/>
            <a:ext cx="5334000" cy="669131"/>
          </a:xfrm>
          <a:prstGeom prst="rect">
            <a:avLst/>
          </a:prstGeom>
          <a:noFill/>
          <a:ln w="9525">
            <a:noFill/>
            <a:miter lim="800000"/>
            <a:headEnd/>
            <a:tailEnd/>
          </a:ln>
        </p:spPr>
      </p:pic>
      <p:sp>
        <p:nvSpPr>
          <p:cNvPr id="9" name="Subtitle 2"/>
          <p:cNvSpPr>
            <a:spLocks noGrp="1"/>
          </p:cNvSpPr>
          <p:nvPr>
            <p:ph type="subTitle" idx="1"/>
          </p:nvPr>
        </p:nvSpPr>
        <p:spPr>
          <a:xfrm>
            <a:off x="1371600" y="2400300"/>
            <a:ext cx="6400800" cy="131445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341882" indent="0" algn="ctr">
              <a:buNone/>
              <a:defRPr>
                <a:solidFill>
                  <a:schemeClr val="tx1">
                    <a:tint val="75000"/>
                  </a:schemeClr>
                </a:solidFill>
              </a:defRPr>
            </a:lvl2pPr>
            <a:lvl3pPr marL="683766" indent="0" algn="ctr">
              <a:buNone/>
              <a:defRPr>
                <a:solidFill>
                  <a:schemeClr val="tx1">
                    <a:tint val="75000"/>
                  </a:schemeClr>
                </a:solidFill>
              </a:defRPr>
            </a:lvl3pPr>
            <a:lvl4pPr marL="1025645" indent="0" algn="ctr">
              <a:buNone/>
              <a:defRPr>
                <a:solidFill>
                  <a:schemeClr val="tx1">
                    <a:tint val="75000"/>
                  </a:schemeClr>
                </a:solidFill>
              </a:defRPr>
            </a:lvl4pPr>
            <a:lvl5pPr marL="1367531" indent="0" algn="ctr">
              <a:buNone/>
              <a:defRPr>
                <a:solidFill>
                  <a:schemeClr val="tx1">
                    <a:tint val="75000"/>
                  </a:schemeClr>
                </a:solidFill>
              </a:defRPr>
            </a:lvl5pPr>
            <a:lvl6pPr marL="1709412" indent="0" algn="ctr">
              <a:buNone/>
              <a:defRPr>
                <a:solidFill>
                  <a:schemeClr val="tx1">
                    <a:tint val="75000"/>
                  </a:schemeClr>
                </a:solidFill>
              </a:defRPr>
            </a:lvl6pPr>
            <a:lvl7pPr marL="2051296" indent="0" algn="ctr">
              <a:buNone/>
              <a:defRPr>
                <a:solidFill>
                  <a:schemeClr val="tx1">
                    <a:tint val="75000"/>
                  </a:schemeClr>
                </a:solidFill>
              </a:defRPr>
            </a:lvl7pPr>
            <a:lvl8pPr marL="2393180" indent="0" algn="ctr">
              <a:buNone/>
              <a:defRPr>
                <a:solidFill>
                  <a:schemeClr val="tx1">
                    <a:tint val="75000"/>
                  </a:schemeClr>
                </a:solidFill>
              </a:defRPr>
            </a:lvl8pPr>
            <a:lvl9pPr marL="2735063" indent="0" algn="ctr">
              <a:buNone/>
              <a:defRPr>
                <a:solidFill>
                  <a:schemeClr val="tx1">
                    <a:tint val="75000"/>
                  </a:schemeClr>
                </a:solidFill>
              </a:defRPr>
            </a:lvl9pPr>
          </a:lstStyle>
          <a:p>
            <a:r>
              <a:rPr lang="en-US"/>
              <a:t>Click to edit Master subtitle style</a:t>
            </a:r>
          </a:p>
        </p:txBody>
      </p:sp>
      <p:sp>
        <p:nvSpPr>
          <p:cNvPr id="10" name="Title 6"/>
          <p:cNvSpPr>
            <a:spLocks noGrp="1"/>
          </p:cNvSpPr>
          <p:nvPr>
            <p:ph type="title"/>
          </p:nvPr>
        </p:nvSpPr>
        <p:spPr>
          <a:xfrm>
            <a:off x="457200" y="1485900"/>
            <a:ext cx="8229600" cy="857250"/>
          </a:xfrm>
          <a:prstGeom prst="rect">
            <a:avLst/>
          </a:prstGeom>
        </p:spPr>
        <p:txBody>
          <a:bodyPr>
            <a:normAutofit/>
          </a:bodyPr>
          <a:lstStyle>
            <a:lvl1pPr algn="ctr">
              <a:defRPr sz="2400" b="1">
                <a:solidFill>
                  <a:srgbClr val="146737"/>
                </a:solidFill>
              </a:defRPr>
            </a:lvl1pPr>
          </a:lstStyle>
          <a:p>
            <a:r>
              <a:rPr lang="en-US"/>
              <a:t>Click to edit Master title style</a:t>
            </a:r>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dirty="0"/>
          </a:p>
        </p:txBody>
      </p:sp>
    </p:spTree>
    <p:extLst>
      <p:ext uri="{BB962C8B-B14F-4D97-AF65-F5344CB8AC3E}">
        <p14:creationId xmlns:p14="http://schemas.microsoft.com/office/powerpoint/2010/main" val="3604989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91301" tIns="45652" rIns="91301" bIns="45652"/>
          <a:lstStyle>
            <a:lvl1pPr>
              <a:defRPr>
                <a:latin typeface="Roboto" panose="02000000000000000000" pitchFamily="2" charset="0"/>
              </a:defRPr>
            </a:lvl1pPr>
          </a:lstStyle>
          <a:p>
            <a:pPr>
              <a:defRPr/>
            </a:pPr>
            <a:fld id="{208D4E76-C183-1F41-8CDC-CE6E0A7081D6}" type="datetime1">
              <a:rPr lang="en-US" smtClean="0"/>
              <a:t>1/17/23</a:t>
            </a:fld>
            <a:endParaRPr lang="en-US" dirty="0"/>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91301" tIns="45652" rIns="91301" bIns="45652"/>
          <a:lstStyle>
            <a:lvl1pPr>
              <a:defRPr>
                <a:latin typeface="Roboto" panose="02000000000000000000" pitchFamily="2" charset="0"/>
              </a:defRPr>
            </a:lvl1pPr>
          </a:lstStyle>
          <a:p>
            <a:pPr>
              <a:defRPr/>
            </a:pPr>
            <a:r>
              <a:rPr lang="en-US" dirty="0"/>
              <a:t>Grassellino &amp; Koch - SQMS</a:t>
            </a: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dirty="0"/>
          </a:p>
        </p:txBody>
      </p:sp>
    </p:spTree>
    <p:extLst>
      <p:ext uri="{BB962C8B-B14F-4D97-AF65-F5344CB8AC3E}">
        <p14:creationId xmlns:p14="http://schemas.microsoft.com/office/powerpoint/2010/main" val="123444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bwMode="auto">
          <a:xfrm>
            <a:off x="381000" y="-171450"/>
            <a:ext cx="8305800" cy="857250"/>
          </a:xfrm>
          <a:prstGeom prst="rect">
            <a:avLst/>
          </a:prstGeom>
          <a:noFill/>
          <a:ln w="9525">
            <a:noFill/>
            <a:miter lim="800000"/>
            <a:headEnd/>
            <a:tailEnd/>
          </a:ln>
        </p:spPr>
        <p:txBody>
          <a:bodyPr/>
          <a:lstStyle/>
          <a:p>
            <a:pPr lvl="0"/>
            <a:r>
              <a:rPr lang="en-US"/>
              <a:t>Click to edit Master title style</a:t>
            </a:r>
          </a:p>
        </p:txBody>
      </p:sp>
      <p:sp>
        <p:nvSpPr>
          <p:cNvPr id="4" name="Footer Placeholder 10"/>
          <p:cNvSpPr>
            <a:spLocks noGrp="1"/>
          </p:cNvSpPr>
          <p:nvPr>
            <p:ph type="ftr" sz="quarter" idx="10"/>
          </p:nvPr>
        </p:nvSpPr>
        <p:spPr>
          <a:xfrm>
            <a:off x="3200400" y="4767267"/>
            <a:ext cx="5257800" cy="273844"/>
          </a:xfrm>
          <a:prstGeom prst="rect">
            <a:avLst/>
          </a:prstGeom>
        </p:spPr>
        <p:txBody>
          <a:bodyPr lIns="91365" tIns="45683" rIns="91365" bIns="45683"/>
          <a:lstStyle>
            <a:lvl1pPr algn="r">
              <a:defRPr b="0">
                <a:solidFill>
                  <a:srgbClr val="146737"/>
                </a:solidFill>
                <a:latin typeface="Roboto" panose="02000000000000000000" pitchFamily="2" charset="0"/>
              </a:defRPr>
            </a:lvl1pPr>
          </a:lstStyle>
          <a:p>
            <a:pPr>
              <a:defRPr/>
            </a:pPr>
            <a:r>
              <a:rPr lang="en-US" dirty="0"/>
              <a:t>Grassellino &amp; Koch - SQMS</a:t>
            </a:r>
          </a:p>
        </p:txBody>
      </p:sp>
      <p:sp>
        <p:nvSpPr>
          <p:cNvPr id="5" name="Slide Number Placeholder 11"/>
          <p:cNvSpPr>
            <a:spLocks noGrp="1"/>
          </p:cNvSpPr>
          <p:nvPr>
            <p:ph type="sldNum" sz="quarter" idx="11"/>
          </p:nvPr>
        </p:nvSpPr>
        <p:spPr>
          <a:xfrm>
            <a:off x="8382000" y="4763695"/>
            <a:ext cx="457200" cy="273844"/>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916046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dirty="0"/>
          </a:p>
        </p:txBody>
      </p:sp>
    </p:spTree>
    <p:extLst>
      <p:ext uri="{BB962C8B-B14F-4D97-AF65-F5344CB8AC3E}">
        <p14:creationId xmlns:p14="http://schemas.microsoft.com/office/powerpoint/2010/main" val="4090104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728665"/>
            <a:ext cx="8672513" cy="3794522"/>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1" name="Date Placeholder 3">
            <a:extLst>
              <a:ext uri="{FF2B5EF4-FFF2-40B4-BE49-F238E27FC236}">
                <a16:creationId xmlns:a16="http://schemas.microsoft.com/office/drawing/2014/main" id="{DE06BCD8-7AE2-644C-B33E-DE87792CE2EC}"/>
              </a:ext>
            </a:extLst>
          </p:cNvPr>
          <p:cNvSpPr txBox="1">
            <a:spLocks/>
          </p:cNvSpPr>
          <p:nvPr userDrawn="1"/>
        </p:nvSpPr>
        <p:spPr>
          <a:xfrm>
            <a:off x="598945" y="4851095"/>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D911CFC9-9956-B44E-BAB6-83E292F8D241}" type="datetime1">
              <a:rPr lang="en-US" sz="900" smtClean="0">
                <a:latin typeface="Roboto" panose="02000000000000000000" pitchFamily="2" charset="0"/>
              </a:rPr>
              <a:pPr>
                <a:defRPr/>
              </a:pPr>
              <a:t>1/17/23</a:t>
            </a:fld>
            <a:endParaRPr lang="en-US" sz="900" dirty="0">
              <a:latin typeface="Roboto" panose="02000000000000000000" pitchFamily="2" charset="0"/>
            </a:endParaRP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1374552" y="484690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900" dirty="0">
                <a:latin typeface="Roboto" panose="02000000000000000000" pitchFamily="2" charset="0"/>
              </a:rPr>
              <a:t>Presenter | Presentation Title or Meeting Title</a:t>
            </a:r>
            <a:endParaRPr lang="en-US" sz="900" b="1" dirty="0">
              <a:latin typeface="Roboto" panose="02000000000000000000" pitchFamily="2" charset="0"/>
            </a:endParaRPr>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5"/>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smtClean="0">
                <a:latin typeface="Roboto" panose="02000000000000000000" pitchFamily="2" charset="0"/>
              </a:rPr>
              <a:pPr>
                <a:defRPr/>
              </a:pPr>
              <a:t>‹#›</a:t>
            </a:fld>
            <a:endParaRPr lang="en-US" sz="900" dirty="0">
              <a:latin typeface="Roboto" panose="02000000000000000000" pitchFamily="2" charset="0"/>
            </a:endParaRPr>
          </a:p>
        </p:txBody>
      </p:sp>
    </p:spTree>
    <p:extLst>
      <p:ext uri="{BB962C8B-B14F-4D97-AF65-F5344CB8AC3E}">
        <p14:creationId xmlns:p14="http://schemas.microsoft.com/office/powerpoint/2010/main" val="162881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latin typeface="Roboto" panose="02000000000000000000" pitchFamily="2" charset="0"/>
              </a:defRPr>
            </a:lvl1pPr>
            <a:lvl2pPr marL="512763" indent="-230188">
              <a:defRPr sz="1600">
                <a:solidFill>
                  <a:srgbClr val="505050"/>
                </a:solidFill>
                <a:latin typeface="Roboto" panose="02000000000000000000" pitchFamily="2" charset="0"/>
              </a:defRPr>
            </a:lvl2pPr>
            <a:lvl3pPr marL="803275" indent="-230188">
              <a:defRPr sz="1500">
                <a:solidFill>
                  <a:srgbClr val="505050"/>
                </a:solidFill>
                <a:latin typeface="Roboto" panose="02000000000000000000" pitchFamily="2" charset="0"/>
              </a:defRPr>
            </a:lvl3pPr>
            <a:lvl4pPr marL="1085850" indent="-228600">
              <a:defRPr sz="1400">
                <a:solidFill>
                  <a:srgbClr val="505050"/>
                </a:solidFill>
                <a:latin typeface="Roboto" panose="02000000000000000000" pitchFamily="2" charset="0"/>
              </a:defRPr>
            </a:lvl4pPr>
            <a:lvl5pPr marL="1370013" indent="-230188">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latin typeface="Roboto" panose="02000000000000000000" pitchFamily="2" charset="0"/>
              </a:defRPr>
            </a:lvl1pPr>
            <a:lvl2pPr marL="512763" indent="-230188">
              <a:defRPr sz="1600">
                <a:solidFill>
                  <a:srgbClr val="505050"/>
                </a:solidFill>
                <a:latin typeface="Roboto" panose="02000000000000000000" pitchFamily="2" charset="0"/>
              </a:defRPr>
            </a:lvl2pPr>
            <a:lvl3pPr marL="806450" indent="-228600">
              <a:defRPr sz="1500">
                <a:solidFill>
                  <a:srgbClr val="505050"/>
                </a:solidFill>
                <a:latin typeface="Roboto" panose="02000000000000000000" pitchFamily="2" charset="0"/>
              </a:defRPr>
            </a:lvl3pPr>
            <a:lvl4pPr marL="1087438" indent="-228600">
              <a:defRPr sz="1400">
                <a:solidFill>
                  <a:srgbClr val="505050"/>
                </a:solidFill>
                <a:latin typeface="Roboto" panose="02000000000000000000" pitchFamily="2" charset="0"/>
              </a:defRPr>
            </a:lvl4pPr>
            <a:lvl5pPr marL="1370013" indent="-228600">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15" name="Date Placeholder 3">
            <a:extLst>
              <a:ext uri="{FF2B5EF4-FFF2-40B4-BE49-F238E27FC236}">
                <a16:creationId xmlns:a16="http://schemas.microsoft.com/office/drawing/2014/main" id="{4B680134-5D92-7242-BBA1-886BF9DEE3B1}"/>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91A921EF-FF55-7A40-8F65-DB9FEDCB75DA}" type="datetime1">
              <a:rPr lang="en-US" smtClean="0"/>
              <a:t>1/17/23</a:t>
            </a:fld>
            <a:endParaRPr lang="en-US" dirty="0"/>
          </a:p>
        </p:txBody>
      </p:sp>
      <p:sp>
        <p:nvSpPr>
          <p:cNvPr id="16" name="Footer Placeholder 4">
            <a:extLst>
              <a:ext uri="{FF2B5EF4-FFF2-40B4-BE49-F238E27FC236}">
                <a16:creationId xmlns:a16="http://schemas.microsoft.com/office/drawing/2014/main" id="{BEA271B4-4C3E-BD4E-913B-EA929FC6834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17" name="Slide Number Placeholder 5">
            <a:extLst>
              <a:ext uri="{FF2B5EF4-FFF2-40B4-BE49-F238E27FC236}">
                <a16:creationId xmlns:a16="http://schemas.microsoft.com/office/drawing/2014/main" id="{AF2E4B72-D638-994A-B26D-1991D3D7B106}"/>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latin typeface="Roboto" panose="02000000000000000000" pitchFamily="2" charset="0"/>
              </a:defRPr>
            </a:lvl1pPr>
            <a:lvl2pPr marL="514350" indent="-230188">
              <a:defRPr sz="1600">
                <a:solidFill>
                  <a:srgbClr val="505050"/>
                </a:solidFill>
                <a:latin typeface="Roboto" panose="02000000000000000000" pitchFamily="2" charset="0"/>
              </a:defRPr>
            </a:lvl2pPr>
            <a:lvl3pPr marL="806450" indent="-228600">
              <a:defRPr sz="1500">
                <a:solidFill>
                  <a:srgbClr val="505050"/>
                </a:solidFill>
                <a:latin typeface="Roboto" panose="02000000000000000000" pitchFamily="2" charset="0"/>
              </a:defRPr>
            </a:lvl3pPr>
            <a:lvl4pPr marL="1087438" indent="-228600">
              <a:defRPr sz="1400">
                <a:solidFill>
                  <a:srgbClr val="505050"/>
                </a:solidFill>
                <a:latin typeface="Roboto" panose="02000000000000000000" pitchFamily="2" charset="0"/>
              </a:defRPr>
            </a:lvl4pPr>
            <a:lvl5pPr marL="1370013" indent="-228600">
              <a:buFont typeface="Arial"/>
              <a:buChar char="•"/>
              <a:defRPr sz="1400">
                <a:solidFill>
                  <a:srgbClr val="505050"/>
                </a:solidFill>
                <a:latin typeface="Roboto" panose="02000000000000000000"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1438C42B-DE1F-6B4E-BBD0-5472B8159224}" type="datetime1">
              <a:rPr lang="en-US" smtClean="0"/>
              <a:t>1/17/23</a:t>
            </a:fld>
            <a:endParaRPr lang="en-US" dirty="0"/>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0D765825-750E-DF4C-AC1C-C911F203614C}" type="datetime1">
              <a:rPr lang="en-US" smtClean="0"/>
              <a:t>1/17/23</a:t>
            </a:fld>
            <a:endParaRPr lang="en-US" dirty="0"/>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ogo Bottom: 3 Pictures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2003"/>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latin typeface="Roboto"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13" name="Date Placeholder 3">
            <a:extLst>
              <a:ext uri="{FF2B5EF4-FFF2-40B4-BE49-F238E27FC236}">
                <a16:creationId xmlns:a16="http://schemas.microsoft.com/office/drawing/2014/main" id="{77828938-55C4-D54F-97BC-6558BFC0A55D}"/>
              </a:ext>
            </a:extLst>
          </p:cNvPr>
          <p:cNvSpPr>
            <a:spLocks noGrp="1"/>
          </p:cNvSpPr>
          <p:nvPr>
            <p:ph type="dt" sz="half" idx="14"/>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500ACFCD-616B-5845-90B8-94623CFBCB26}" type="datetime1">
              <a:rPr lang="en-US" smtClean="0"/>
              <a:t>1/17/23</a:t>
            </a:fld>
            <a:endParaRPr lang="en-US" dirty="0"/>
          </a:p>
        </p:txBody>
      </p:sp>
      <p:sp>
        <p:nvSpPr>
          <p:cNvPr id="14" name="Footer Placeholder 4">
            <a:extLst>
              <a:ext uri="{FF2B5EF4-FFF2-40B4-BE49-F238E27FC236}">
                <a16:creationId xmlns:a16="http://schemas.microsoft.com/office/drawing/2014/main" id="{0B46EA44-3E02-F848-9364-CFD6DEC4B361}"/>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15" name="Slide Number Placeholder 5">
            <a:extLst>
              <a:ext uri="{FF2B5EF4-FFF2-40B4-BE49-F238E27FC236}">
                <a16:creationId xmlns:a16="http://schemas.microsoft.com/office/drawing/2014/main" id="{04FB1EB2-998A-C145-B854-F76D309071E0}"/>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
        <p:nvSpPr>
          <p:cNvPr id="9" name="Picture Placeholder 2">
            <a:extLst>
              <a:ext uri="{FF2B5EF4-FFF2-40B4-BE49-F238E27FC236}">
                <a16:creationId xmlns:a16="http://schemas.microsoft.com/office/drawing/2014/main" id="{3201775C-AD98-2244-BFD9-9D2B630B7494}"/>
              </a:ext>
            </a:extLst>
          </p:cNvPr>
          <p:cNvSpPr>
            <a:spLocks noGrp="1"/>
          </p:cNvSpPr>
          <p:nvPr>
            <p:ph type="pic" idx="15"/>
          </p:nvPr>
        </p:nvSpPr>
        <p:spPr>
          <a:xfrm>
            <a:off x="3185115" y="720589"/>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1" name="Picture Placeholder 2">
            <a:extLst>
              <a:ext uri="{FF2B5EF4-FFF2-40B4-BE49-F238E27FC236}">
                <a16:creationId xmlns:a16="http://schemas.microsoft.com/office/drawing/2014/main" id="{EFDDEADE-6168-E74A-B5A8-27F6C2E38AF0}"/>
              </a:ext>
            </a:extLst>
          </p:cNvPr>
          <p:cNvSpPr>
            <a:spLocks noGrp="1"/>
          </p:cNvSpPr>
          <p:nvPr>
            <p:ph type="pic" idx="16"/>
          </p:nvPr>
        </p:nvSpPr>
        <p:spPr>
          <a:xfrm>
            <a:off x="6146157" y="722003"/>
            <a:ext cx="2764716" cy="2795038"/>
          </a:xfrm>
          <a:prstGeom prst="rect">
            <a:avLst/>
          </a:prstGeom>
        </p:spPr>
        <p:txBody>
          <a:bodyPr lIns="0" tIns="0" rIns="0" bIns="0" rtlCol="0">
            <a:normAutofit/>
          </a:bodyPr>
          <a:lstStyle>
            <a:lvl1pPr marL="0" indent="0">
              <a:buNone/>
              <a:defRPr sz="1300">
                <a:solidFill>
                  <a:srgbClr val="505050"/>
                </a:solidFill>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286628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latin typeface="Roboto" panose="02000000000000000000" pitchFamily="2" charset="0"/>
              </a:defRPr>
            </a:lvl1pPr>
          </a:lstStyle>
          <a:p>
            <a:r>
              <a:rPr lang="en-US" dirty="0"/>
              <a:t>Drag picture to placeholder or click icon to add</a:t>
            </a:r>
          </a:p>
        </p:txBody>
      </p:sp>
      <p:sp>
        <p:nvSpPr>
          <p:cNvPr id="6" name="Date Placeholder 3">
            <a:extLst>
              <a:ext uri="{FF2B5EF4-FFF2-40B4-BE49-F238E27FC236}">
                <a16:creationId xmlns:a16="http://schemas.microsoft.com/office/drawing/2014/main" id="{C04DE35B-43B2-5E46-BB2A-7F0C47F493EE}"/>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A5214B4A-DE1A-0548-9DF7-AF041F8AF318}" type="datetime1">
              <a:rPr lang="en-US" smtClean="0"/>
              <a:t>1/17/23</a:t>
            </a:fld>
            <a:endParaRPr lang="en-US" dirty="0"/>
          </a:p>
        </p:txBody>
      </p:sp>
      <p:sp>
        <p:nvSpPr>
          <p:cNvPr id="8" name="Footer Placeholder 4">
            <a:extLst>
              <a:ext uri="{FF2B5EF4-FFF2-40B4-BE49-F238E27FC236}">
                <a16:creationId xmlns:a16="http://schemas.microsoft.com/office/drawing/2014/main" id="{8CB08929-45CB-4844-8FAB-490E069AA883}"/>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9" name="Slide Number Placeholder 5">
            <a:extLst>
              <a:ext uri="{FF2B5EF4-FFF2-40B4-BE49-F238E27FC236}">
                <a16:creationId xmlns:a16="http://schemas.microsoft.com/office/drawing/2014/main" id="{00369265-93AE-D948-8118-B1D4795106E9}"/>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Collage - multiple images">
    <p:spTree>
      <p:nvGrpSpPr>
        <p:cNvPr id="1" name=""/>
        <p:cNvGrpSpPr/>
        <p:nvPr/>
      </p:nvGrpSpPr>
      <p:grpSpPr>
        <a:xfrm>
          <a:off x="0" y="0"/>
          <a:ext cx="0" cy="0"/>
          <a:chOff x="0" y="0"/>
          <a:chExt cx="0" cy="0"/>
        </a:xfrm>
      </p:grpSpPr>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latin typeface="Roboto" panose="02000000000000000000" pitchFamily="2" charset="0"/>
              </a:defRPr>
            </a:lvl1pPr>
          </a:lstStyle>
          <a:p>
            <a:r>
              <a:rPr lang="en-US" dirty="0"/>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latin typeface="Roboto" panose="02000000000000000000" pitchFamily="2" charset="0"/>
              </a:defRPr>
            </a:lvl1pPr>
          </a:lstStyle>
          <a:p>
            <a:r>
              <a:rPr lang="en-US" dirty="0"/>
              <a:t>Drag picture to placeholder or click icon to add</a:t>
            </a:r>
          </a:p>
        </p:txBody>
      </p:sp>
      <p:sp>
        <p:nvSpPr>
          <p:cNvPr id="21" name="Date Placeholder 3">
            <a:extLst>
              <a:ext uri="{FF2B5EF4-FFF2-40B4-BE49-F238E27FC236}">
                <a16:creationId xmlns:a16="http://schemas.microsoft.com/office/drawing/2014/main" id="{F003E816-DE23-7A4B-A7F1-1C444743BC6A}"/>
              </a:ext>
            </a:extLst>
          </p:cNvPr>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7948D45E-B2FE-9D44-A3F2-F5112E62A984}" type="datetime1">
              <a:rPr lang="en-US" smtClean="0"/>
              <a:t>1/17/23</a:t>
            </a:fld>
            <a:endParaRPr lang="en-US" dirty="0"/>
          </a:p>
        </p:txBody>
      </p:sp>
      <p:sp>
        <p:nvSpPr>
          <p:cNvPr id="22" name="Footer Placeholder 4">
            <a:extLst>
              <a:ext uri="{FF2B5EF4-FFF2-40B4-BE49-F238E27FC236}">
                <a16:creationId xmlns:a16="http://schemas.microsoft.com/office/drawing/2014/main" id="{2DF94F28-0184-8042-9D48-11789A42E883}"/>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23" name="Slide Number Placeholder 5">
            <a:extLst>
              <a:ext uri="{FF2B5EF4-FFF2-40B4-BE49-F238E27FC236}">
                <a16:creationId xmlns:a16="http://schemas.microsoft.com/office/drawing/2014/main" id="{A9F1936B-7E4C-D74A-AB55-2D8B530D44F4}"/>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D8CB-3CE6-4DEB-8EE1-8A21515AF7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2E40287-67EF-4D90-80F8-D6D76E6378DF}"/>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B648EAB-DDB6-4EDA-8FEA-ED2A882AC944}"/>
              </a:ext>
            </a:extLst>
          </p:cNvPr>
          <p:cNvSpPr>
            <a:spLocks noGrp="1"/>
          </p:cNvSpPr>
          <p:nvPr>
            <p:ph type="dt" sz="half" idx="10"/>
          </p:nvPr>
        </p:nvSpPr>
        <p:spPr/>
        <p:txBody>
          <a:bodyPr/>
          <a:lstStyle/>
          <a:p>
            <a:fld id="{97FCADA6-C913-5342-8DF0-CE766A4E97C1}" type="datetime1">
              <a:rPr lang="en-US" smtClean="0"/>
              <a:t>1/17/23</a:t>
            </a:fld>
            <a:endParaRPr lang="en-US"/>
          </a:p>
        </p:txBody>
      </p:sp>
      <p:sp>
        <p:nvSpPr>
          <p:cNvPr id="5" name="Footer Placeholder 4">
            <a:extLst>
              <a:ext uri="{FF2B5EF4-FFF2-40B4-BE49-F238E27FC236}">
                <a16:creationId xmlns:a16="http://schemas.microsoft.com/office/drawing/2014/main" id="{25B4A56F-27D7-4722-8AFC-DE7ECA06608D}"/>
              </a:ext>
            </a:extLst>
          </p:cNvPr>
          <p:cNvSpPr>
            <a:spLocks noGrp="1"/>
          </p:cNvSpPr>
          <p:nvPr>
            <p:ph type="ftr" sz="quarter" idx="11"/>
          </p:nvPr>
        </p:nvSpPr>
        <p:spPr/>
        <p:txBody>
          <a:bodyPr/>
          <a:lstStyle/>
          <a:p>
            <a:r>
              <a:rPr lang="en-US"/>
              <a:t>Grassellino - SQMS</a:t>
            </a:r>
          </a:p>
        </p:txBody>
      </p:sp>
      <p:sp>
        <p:nvSpPr>
          <p:cNvPr id="6" name="Slide Number Placeholder 5">
            <a:extLst>
              <a:ext uri="{FF2B5EF4-FFF2-40B4-BE49-F238E27FC236}">
                <a16:creationId xmlns:a16="http://schemas.microsoft.com/office/drawing/2014/main" id="{BB15363F-2A6C-4570-A0C3-3A4EC8E738A5}"/>
              </a:ext>
            </a:extLst>
          </p:cNvPr>
          <p:cNvSpPr>
            <a:spLocks noGrp="1"/>
          </p:cNvSpPr>
          <p:nvPr>
            <p:ph type="sldNum" sz="quarter" idx="12"/>
          </p:nvPr>
        </p:nvSpPr>
        <p:spPr/>
        <p:txBody>
          <a:bodyPr/>
          <a:lstStyle/>
          <a:p>
            <a:fld id="{452EE8CD-6F00-4696-BAA2-4CFD454120D7}" type="slidenum">
              <a:rPr lang="en-US" smtClean="0"/>
              <a:t>‹#›</a:t>
            </a:fld>
            <a:endParaRPr lang="en-US"/>
          </a:p>
        </p:txBody>
      </p:sp>
    </p:spTree>
    <p:extLst>
      <p:ext uri="{BB962C8B-B14F-4D97-AF65-F5344CB8AC3E}">
        <p14:creationId xmlns:p14="http://schemas.microsoft.com/office/powerpoint/2010/main" val="28565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2.xml"/><Relationship Id="rId7" Type="http://schemas.openxmlformats.org/officeDocument/2006/relationships/image" Target="../media/image9.jpe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4.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Roboto" panose="02000000000000000000" pitchFamily="2" charset="0"/>
                <a:cs typeface="ＭＳ Ｐゴシック" charset="0"/>
              </a:defRPr>
            </a:lvl1pPr>
          </a:lstStyle>
          <a:p>
            <a:pPr>
              <a:defRPr/>
            </a:pPr>
            <a:fld id="{4C547D4A-E74D-A245-888D-DAE173F106CC}" type="datetime1">
              <a:rPr lang="en-US" smtClean="0"/>
              <a:t>1/17/23</a:t>
            </a:fld>
            <a:endParaRPr lang="en-US" dirty="0"/>
          </a:p>
        </p:txBody>
      </p:sp>
      <p:sp>
        <p:nvSpPr>
          <p:cNvPr id="15" name="Footer Placeholder 4"/>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Roboto" panose="02000000000000000000" pitchFamily="2" charset="0"/>
                <a:ea typeface="ＭＳ Ｐゴシック" charset="0"/>
                <a:cs typeface="ＭＳ Ｐゴシック" charset="0"/>
              </a:defRPr>
            </a:lvl1pPr>
          </a:lstStyle>
          <a:p>
            <a:pPr>
              <a:defRPr/>
            </a:pPr>
            <a:r>
              <a:rPr lang="en-US" dirty="0"/>
              <a:t>Grassellino &amp; Koch - SQMS</a:t>
            </a:r>
            <a:endParaRPr lang="en-US" b="1" dirty="0"/>
          </a:p>
        </p:txBody>
      </p:sp>
      <p:sp>
        <p:nvSpPr>
          <p:cNvPr id="16" name="Slide Number Placeholder 5"/>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Roboto" panose="02000000000000000000" pitchFamily="2"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latin typeface="Roboto" panose="02000000000000000000" pitchFamily="2" charset="0"/>
            </a:endParaRPr>
          </a:p>
        </p:txBody>
      </p:sp>
      <p:pic>
        <p:nvPicPr>
          <p:cNvPr id="6" name="Picture 5">
            <a:extLst>
              <a:ext uri="{FF2B5EF4-FFF2-40B4-BE49-F238E27FC236}">
                <a16:creationId xmlns:a16="http://schemas.microsoft.com/office/drawing/2014/main" id="{A97DF15F-E4F1-4748-9406-D17A68FA5E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179349" y="4756601"/>
            <a:ext cx="2693984" cy="272457"/>
          </a:xfrm>
          <a:prstGeom prst="rect">
            <a:avLst/>
          </a:prstGeom>
        </p:spPr>
      </p:pic>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3" r:id="rId6"/>
    <p:sldLayoutId id="2147484122" r:id="rId7"/>
    <p:sldLayoutId id="2147484116" r:id="rId8"/>
    <p:sldLayoutId id="2147484197" r:id="rId9"/>
    <p:sldLayoutId id="2147484198" r:id="rId10"/>
    <p:sldLayoutId id="2147484199" r:id="rId11"/>
  </p:sldLayoutIdLst>
  <p:hf sldNum="0"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164306"/>
            <a:ext cx="9144000" cy="85725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352439" y="650081"/>
            <a:ext cx="8410575" cy="3944541"/>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13750" y="4763692"/>
            <a:ext cx="381000" cy="273844"/>
          </a:xfrm>
          <a:prstGeom prst="rect">
            <a:avLst/>
          </a:prstGeom>
        </p:spPr>
        <p:txBody>
          <a:bodyPr vert="horz" lIns="91169" tIns="45587" rIns="91169" bIns="45587" rtlCol="0" anchor="ctr"/>
          <a:lstStyle>
            <a:lvl1pPr algn="r" eaLnBrk="1" fontAlgn="auto" hangingPunct="1">
              <a:spcBef>
                <a:spcPts val="0"/>
              </a:spcBef>
              <a:spcAft>
                <a:spcPts val="0"/>
              </a:spcAft>
              <a:defRPr sz="9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0" y="4766083"/>
            <a:ext cx="2438400" cy="305990"/>
          </a:xfrm>
          <a:prstGeom prst="rect">
            <a:avLst/>
          </a:prstGeom>
          <a:noFill/>
          <a:ln w="9525">
            <a:noFill/>
            <a:miter lim="800000"/>
            <a:headEnd/>
            <a:tailEnd/>
          </a:ln>
        </p:spPr>
      </p:pic>
    </p:spTree>
    <p:extLst>
      <p:ext uri="{BB962C8B-B14F-4D97-AF65-F5344CB8AC3E}">
        <p14:creationId xmlns:p14="http://schemas.microsoft.com/office/powerpoint/2010/main" val="3100022455"/>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Lst>
  <p:hf sldNum="0" hdr="0"/>
  <p:txStyles>
    <p:titleStyle>
      <a:lvl1pPr algn="ctr" rtl="0" eaLnBrk="1" fontAlgn="base" hangingPunct="1">
        <a:spcBef>
          <a:spcPct val="0"/>
        </a:spcBef>
        <a:spcAft>
          <a:spcPct val="0"/>
        </a:spcAft>
        <a:defRPr sz="18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1800">
          <a:solidFill>
            <a:srgbClr val="106636"/>
          </a:solidFill>
          <a:latin typeface="Arial" charset="0"/>
          <a:cs typeface="Arial" charset="0"/>
        </a:defRPr>
      </a:lvl2pPr>
      <a:lvl3pPr algn="ctr" rtl="0" eaLnBrk="1" fontAlgn="base" hangingPunct="1">
        <a:spcBef>
          <a:spcPct val="0"/>
        </a:spcBef>
        <a:spcAft>
          <a:spcPct val="0"/>
        </a:spcAft>
        <a:defRPr sz="1800">
          <a:solidFill>
            <a:srgbClr val="106636"/>
          </a:solidFill>
          <a:latin typeface="Arial" charset="0"/>
          <a:cs typeface="Arial" charset="0"/>
        </a:defRPr>
      </a:lvl3pPr>
      <a:lvl4pPr algn="ctr" rtl="0" eaLnBrk="1" fontAlgn="base" hangingPunct="1">
        <a:spcBef>
          <a:spcPct val="0"/>
        </a:spcBef>
        <a:spcAft>
          <a:spcPct val="0"/>
        </a:spcAft>
        <a:defRPr sz="1800">
          <a:solidFill>
            <a:srgbClr val="106636"/>
          </a:solidFill>
          <a:latin typeface="Arial" charset="0"/>
          <a:cs typeface="Arial" charset="0"/>
        </a:defRPr>
      </a:lvl4pPr>
      <a:lvl5pPr algn="ctr" rtl="0" eaLnBrk="1" fontAlgn="base" hangingPunct="1">
        <a:spcBef>
          <a:spcPct val="0"/>
        </a:spcBef>
        <a:spcAft>
          <a:spcPct val="0"/>
        </a:spcAft>
        <a:defRPr sz="1800">
          <a:solidFill>
            <a:srgbClr val="106636"/>
          </a:solidFill>
          <a:latin typeface="Arial" charset="0"/>
          <a:cs typeface="Arial" charset="0"/>
        </a:defRPr>
      </a:lvl5pPr>
      <a:lvl6pPr marL="341891" algn="ctr" rtl="0" eaLnBrk="1" fontAlgn="base" hangingPunct="1">
        <a:spcBef>
          <a:spcPct val="0"/>
        </a:spcBef>
        <a:spcAft>
          <a:spcPct val="0"/>
        </a:spcAft>
        <a:defRPr sz="1800">
          <a:solidFill>
            <a:srgbClr val="106636"/>
          </a:solidFill>
          <a:latin typeface="Arial" charset="0"/>
          <a:cs typeface="Arial" charset="0"/>
        </a:defRPr>
      </a:lvl6pPr>
      <a:lvl7pPr marL="683783" algn="ctr" rtl="0" eaLnBrk="1" fontAlgn="base" hangingPunct="1">
        <a:spcBef>
          <a:spcPct val="0"/>
        </a:spcBef>
        <a:spcAft>
          <a:spcPct val="0"/>
        </a:spcAft>
        <a:defRPr sz="1800">
          <a:solidFill>
            <a:srgbClr val="106636"/>
          </a:solidFill>
          <a:latin typeface="Arial" charset="0"/>
          <a:cs typeface="Arial" charset="0"/>
        </a:defRPr>
      </a:lvl7pPr>
      <a:lvl8pPr marL="1025670" algn="ctr" rtl="0" eaLnBrk="1" fontAlgn="base" hangingPunct="1">
        <a:spcBef>
          <a:spcPct val="0"/>
        </a:spcBef>
        <a:spcAft>
          <a:spcPct val="0"/>
        </a:spcAft>
        <a:defRPr sz="1800">
          <a:solidFill>
            <a:srgbClr val="106636"/>
          </a:solidFill>
          <a:latin typeface="Arial" charset="0"/>
          <a:cs typeface="Arial" charset="0"/>
        </a:defRPr>
      </a:lvl8pPr>
      <a:lvl9pPr marL="1367565" algn="ctr" rtl="0" eaLnBrk="1" fontAlgn="base" hangingPunct="1">
        <a:spcBef>
          <a:spcPct val="0"/>
        </a:spcBef>
        <a:spcAft>
          <a:spcPct val="0"/>
        </a:spcAft>
        <a:defRPr sz="1800">
          <a:solidFill>
            <a:srgbClr val="106636"/>
          </a:solidFill>
          <a:latin typeface="Arial" charset="0"/>
          <a:cs typeface="Arial" charset="0"/>
        </a:defRPr>
      </a:lvl9pPr>
    </p:titleStyle>
    <p:bodyStyle>
      <a:lvl1pPr marL="255596" indent="-255596" algn="l" rtl="0" eaLnBrk="1" fontAlgn="base" hangingPunct="1">
        <a:spcBef>
          <a:spcPct val="20000"/>
        </a:spcBef>
        <a:spcAft>
          <a:spcPct val="0"/>
        </a:spcAft>
        <a:buFont typeface="Arial" charset="0"/>
        <a:buChar char="•"/>
        <a:defRPr sz="1800" b="1" kern="1200">
          <a:solidFill>
            <a:srgbClr val="146737"/>
          </a:solidFill>
          <a:latin typeface="Arial" pitchFamily="34" charset="0"/>
          <a:ea typeface="+mn-ea"/>
          <a:cs typeface="Arial" pitchFamily="34" charset="0"/>
        </a:defRPr>
      </a:lvl1pPr>
      <a:lvl2pPr marL="555176" indent="-212799" algn="l" rtl="0" eaLnBrk="1" fontAlgn="base" hangingPunct="1">
        <a:spcBef>
          <a:spcPct val="20000"/>
        </a:spcBef>
        <a:spcAft>
          <a:spcPct val="0"/>
        </a:spcAft>
        <a:buFont typeface="Arial" charset="0"/>
        <a:buChar char="–"/>
        <a:defRPr sz="1650" kern="1200">
          <a:solidFill>
            <a:srgbClr val="404040"/>
          </a:solidFill>
          <a:latin typeface="Arial" pitchFamily="34" charset="0"/>
          <a:ea typeface="+mn-ea"/>
          <a:cs typeface="Arial" pitchFamily="34" charset="0"/>
        </a:defRPr>
      </a:lvl2pPr>
      <a:lvl3pPr marL="853571"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3pPr>
      <a:lvl4pPr marL="1195949"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4pPr>
      <a:lvl5pPr marL="1538328"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0404"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2295"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4186"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6077"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783" rtl="0" eaLnBrk="1" latinLnBrk="0" hangingPunct="1">
        <a:defRPr sz="1350" kern="1200">
          <a:solidFill>
            <a:schemeClr val="tx1"/>
          </a:solidFill>
          <a:latin typeface="+mn-lt"/>
          <a:ea typeface="+mn-ea"/>
          <a:cs typeface="+mn-cs"/>
        </a:defRPr>
      </a:lvl1pPr>
      <a:lvl2pPr marL="341891" algn="l" defTabSz="683783" rtl="0" eaLnBrk="1" latinLnBrk="0" hangingPunct="1">
        <a:defRPr sz="1350" kern="1200">
          <a:solidFill>
            <a:schemeClr val="tx1"/>
          </a:solidFill>
          <a:latin typeface="+mn-lt"/>
          <a:ea typeface="+mn-ea"/>
          <a:cs typeface="+mn-cs"/>
        </a:defRPr>
      </a:lvl2pPr>
      <a:lvl3pPr marL="683783" algn="l" defTabSz="683783" rtl="0" eaLnBrk="1" latinLnBrk="0" hangingPunct="1">
        <a:defRPr sz="1350" kern="1200">
          <a:solidFill>
            <a:schemeClr val="tx1"/>
          </a:solidFill>
          <a:latin typeface="+mn-lt"/>
          <a:ea typeface="+mn-ea"/>
          <a:cs typeface="+mn-cs"/>
        </a:defRPr>
      </a:lvl3pPr>
      <a:lvl4pPr marL="1025670" algn="l" defTabSz="683783" rtl="0" eaLnBrk="1" latinLnBrk="0" hangingPunct="1">
        <a:defRPr sz="1350" kern="1200">
          <a:solidFill>
            <a:schemeClr val="tx1"/>
          </a:solidFill>
          <a:latin typeface="+mn-lt"/>
          <a:ea typeface="+mn-ea"/>
          <a:cs typeface="+mn-cs"/>
        </a:defRPr>
      </a:lvl4pPr>
      <a:lvl5pPr marL="1367565" algn="l" defTabSz="683783" rtl="0" eaLnBrk="1" latinLnBrk="0" hangingPunct="1">
        <a:defRPr sz="1350" kern="1200">
          <a:solidFill>
            <a:schemeClr val="tx1"/>
          </a:solidFill>
          <a:latin typeface="+mn-lt"/>
          <a:ea typeface="+mn-ea"/>
          <a:cs typeface="+mn-cs"/>
        </a:defRPr>
      </a:lvl5pPr>
      <a:lvl6pPr marL="1709455" algn="l" defTabSz="683783" rtl="0" eaLnBrk="1" latinLnBrk="0" hangingPunct="1">
        <a:defRPr sz="1350" kern="1200">
          <a:solidFill>
            <a:schemeClr val="tx1"/>
          </a:solidFill>
          <a:latin typeface="+mn-lt"/>
          <a:ea typeface="+mn-ea"/>
          <a:cs typeface="+mn-cs"/>
        </a:defRPr>
      </a:lvl6pPr>
      <a:lvl7pPr marL="2051347" algn="l" defTabSz="683783" rtl="0" eaLnBrk="1" latinLnBrk="0" hangingPunct="1">
        <a:defRPr sz="1350" kern="1200">
          <a:solidFill>
            <a:schemeClr val="tx1"/>
          </a:solidFill>
          <a:latin typeface="+mn-lt"/>
          <a:ea typeface="+mn-ea"/>
          <a:cs typeface="+mn-cs"/>
        </a:defRPr>
      </a:lvl7pPr>
      <a:lvl8pPr marL="2393240" algn="l" defTabSz="683783" rtl="0" eaLnBrk="1" latinLnBrk="0" hangingPunct="1">
        <a:defRPr sz="1350" kern="1200">
          <a:solidFill>
            <a:schemeClr val="tx1"/>
          </a:solidFill>
          <a:latin typeface="+mn-lt"/>
          <a:ea typeface="+mn-ea"/>
          <a:cs typeface="+mn-cs"/>
        </a:defRPr>
      </a:lvl8pPr>
      <a:lvl9pPr marL="2735132" algn="l" defTabSz="683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164306"/>
            <a:ext cx="9144000" cy="85725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352439" y="650081"/>
            <a:ext cx="8410575" cy="3944541"/>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13750" y="4763692"/>
            <a:ext cx="381000" cy="273844"/>
          </a:xfrm>
          <a:prstGeom prst="rect">
            <a:avLst/>
          </a:prstGeom>
        </p:spPr>
        <p:txBody>
          <a:bodyPr vert="horz" lIns="91169" tIns="45587" rIns="91169" bIns="45587" rtlCol="0" anchor="ctr"/>
          <a:lstStyle>
            <a:lvl1pPr algn="r" eaLnBrk="1" fontAlgn="auto" hangingPunct="1">
              <a:spcBef>
                <a:spcPts val="0"/>
              </a:spcBef>
              <a:spcAft>
                <a:spcPts val="0"/>
              </a:spcAft>
              <a:defRPr sz="9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7" cstate="print"/>
          <a:srcRect/>
          <a:stretch>
            <a:fillRect/>
          </a:stretch>
        </p:blipFill>
        <p:spPr bwMode="auto">
          <a:xfrm>
            <a:off x="457200" y="4766083"/>
            <a:ext cx="2438400" cy="305990"/>
          </a:xfrm>
          <a:prstGeom prst="rect">
            <a:avLst/>
          </a:prstGeom>
          <a:noFill/>
          <a:ln w="9525">
            <a:noFill/>
            <a:miter lim="800000"/>
            <a:headEnd/>
            <a:tailEnd/>
          </a:ln>
        </p:spPr>
      </p:pic>
    </p:spTree>
    <p:extLst>
      <p:ext uri="{BB962C8B-B14F-4D97-AF65-F5344CB8AC3E}">
        <p14:creationId xmlns:p14="http://schemas.microsoft.com/office/powerpoint/2010/main" val="2090282765"/>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Lst>
  <p:hf sldNum="0" hdr="0"/>
  <p:txStyles>
    <p:titleStyle>
      <a:lvl1pPr algn="ctr" rtl="0" eaLnBrk="1" fontAlgn="base" hangingPunct="1">
        <a:spcBef>
          <a:spcPct val="0"/>
        </a:spcBef>
        <a:spcAft>
          <a:spcPct val="0"/>
        </a:spcAft>
        <a:defRPr sz="18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1800">
          <a:solidFill>
            <a:srgbClr val="106636"/>
          </a:solidFill>
          <a:latin typeface="Arial" charset="0"/>
          <a:cs typeface="Arial" charset="0"/>
        </a:defRPr>
      </a:lvl2pPr>
      <a:lvl3pPr algn="ctr" rtl="0" eaLnBrk="1" fontAlgn="base" hangingPunct="1">
        <a:spcBef>
          <a:spcPct val="0"/>
        </a:spcBef>
        <a:spcAft>
          <a:spcPct val="0"/>
        </a:spcAft>
        <a:defRPr sz="1800">
          <a:solidFill>
            <a:srgbClr val="106636"/>
          </a:solidFill>
          <a:latin typeface="Arial" charset="0"/>
          <a:cs typeface="Arial" charset="0"/>
        </a:defRPr>
      </a:lvl3pPr>
      <a:lvl4pPr algn="ctr" rtl="0" eaLnBrk="1" fontAlgn="base" hangingPunct="1">
        <a:spcBef>
          <a:spcPct val="0"/>
        </a:spcBef>
        <a:spcAft>
          <a:spcPct val="0"/>
        </a:spcAft>
        <a:defRPr sz="1800">
          <a:solidFill>
            <a:srgbClr val="106636"/>
          </a:solidFill>
          <a:latin typeface="Arial" charset="0"/>
          <a:cs typeface="Arial" charset="0"/>
        </a:defRPr>
      </a:lvl4pPr>
      <a:lvl5pPr algn="ctr" rtl="0" eaLnBrk="1" fontAlgn="base" hangingPunct="1">
        <a:spcBef>
          <a:spcPct val="0"/>
        </a:spcBef>
        <a:spcAft>
          <a:spcPct val="0"/>
        </a:spcAft>
        <a:defRPr sz="1800">
          <a:solidFill>
            <a:srgbClr val="106636"/>
          </a:solidFill>
          <a:latin typeface="Arial" charset="0"/>
          <a:cs typeface="Arial" charset="0"/>
        </a:defRPr>
      </a:lvl5pPr>
      <a:lvl6pPr marL="341891" algn="ctr" rtl="0" eaLnBrk="1" fontAlgn="base" hangingPunct="1">
        <a:spcBef>
          <a:spcPct val="0"/>
        </a:spcBef>
        <a:spcAft>
          <a:spcPct val="0"/>
        </a:spcAft>
        <a:defRPr sz="1800">
          <a:solidFill>
            <a:srgbClr val="106636"/>
          </a:solidFill>
          <a:latin typeface="Arial" charset="0"/>
          <a:cs typeface="Arial" charset="0"/>
        </a:defRPr>
      </a:lvl6pPr>
      <a:lvl7pPr marL="683783" algn="ctr" rtl="0" eaLnBrk="1" fontAlgn="base" hangingPunct="1">
        <a:spcBef>
          <a:spcPct val="0"/>
        </a:spcBef>
        <a:spcAft>
          <a:spcPct val="0"/>
        </a:spcAft>
        <a:defRPr sz="1800">
          <a:solidFill>
            <a:srgbClr val="106636"/>
          </a:solidFill>
          <a:latin typeface="Arial" charset="0"/>
          <a:cs typeface="Arial" charset="0"/>
        </a:defRPr>
      </a:lvl7pPr>
      <a:lvl8pPr marL="1025670" algn="ctr" rtl="0" eaLnBrk="1" fontAlgn="base" hangingPunct="1">
        <a:spcBef>
          <a:spcPct val="0"/>
        </a:spcBef>
        <a:spcAft>
          <a:spcPct val="0"/>
        </a:spcAft>
        <a:defRPr sz="1800">
          <a:solidFill>
            <a:srgbClr val="106636"/>
          </a:solidFill>
          <a:latin typeface="Arial" charset="0"/>
          <a:cs typeface="Arial" charset="0"/>
        </a:defRPr>
      </a:lvl8pPr>
      <a:lvl9pPr marL="1367565" algn="ctr" rtl="0" eaLnBrk="1" fontAlgn="base" hangingPunct="1">
        <a:spcBef>
          <a:spcPct val="0"/>
        </a:spcBef>
        <a:spcAft>
          <a:spcPct val="0"/>
        </a:spcAft>
        <a:defRPr sz="1800">
          <a:solidFill>
            <a:srgbClr val="106636"/>
          </a:solidFill>
          <a:latin typeface="Arial" charset="0"/>
          <a:cs typeface="Arial" charset="0"/>
        </a:defRPr>
      </a:lvl9pPr>
    </p:titleStyle>
    <p:bodyStyle>
      <a:lvl1pPr marL="255596" indent="-255596" algn="l" rtl="0" eaLnBrk="1" fontAlgn="base" hangingPunct="1">
        <a:spcBef>
          <a:spcPct val="20000"/>
        </a:spcBef>
        <a:spcAft>
          <a:spcPct val="0"/>
        </a:spcAft>
        <a:buFont typeface="Arial" charset="0"/>
        <a:buChar char="•"/>
        <a:defRPr sz="1800" b="1" kern="1200">
          <a:solidFill>
            <a:srgbClr val="146737"/>
          </a:solidFill>
          <a:latin typeface="Arial" pitchFamily="34" charset="0"/>
          <a:ea typeface="+mn-ea"/>
          <a:cs typeface="Arial" pitchFamily="34" charset="0"/>
        </a:defRPr>
      </a:lvl1pPr>
      <a:lvl2pPr marL="555176" indent="-212799" algn="l" rtl="0" eaLnBrk="1" fontAlgn="base" hangingPunct="1">
        <a:spcBef>
          <a:spcPct val="20000"/>
        </a:spcBef>
        <a:spcAft>
          <a:spcPct val="0"/>
        </a:spcAft>
        <a:buFont typeface="Arial" charset="0"/>
        <a:buChar char="–"/>
        <a:defRPr sz="1650" kern="1200">
          <a:solidFill>
            <a:srgbClr val="404040"/>
          </a:solidFill>
          <a:latin typeface="Arial" pitchFamily="34" charset="0"/>
          <a:ea typeface="+mn-ea"/>
          <a:cs typeface="Arial" pitchFamily="34" charset="0"/>
        </a:defRPr>
      </a:lvl2pPr>
      <a:lvl3pPr marL="853571"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3pPr>
      <a:lvl4pPr marL="1195949"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4pPr>
      <a:lvl5pPr marL="1538328" indent="-170004"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0404"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2295"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4186"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6077" indent="-170949" algn="l" defTabSz="683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783" rtl="0" eaLnBrk="1" latinLnBrk="0" hangingPunct="1">
        <a:defRPr sz="1350" kern="1200">
          <a:solidFill>
            <a:schemeClr val="tx1"/>
          </a:solidFill>
          <a:latin typeface="+mn-lt"/>
          <a:ea typeface="+mn-ea"/>
          <a:cs typeface="+mn-cs"/>
        </a:defRPr>
      </a:lvl1pPr>
      <a:lvl2pPr marL="341891" algn="l" defTabSz="683783" rtl="0" eaLnBrk="1" latinLnBrk="0" hangingPunct="1">
        <a:defRPr sz="1350" kern="1200">
          <a:solidFill>
            <a:schemeClr val="tx1"/>
          </a:solidFill>
          <a:latin typeface="+mn-lt"/>
          <a:ea typeface="+mn-ea"/>
          <a:cs typeface="+mn-cs"/>
        </a:defRPr>
      </a:lvl2pPr>
      <a:lvl3pPr marL="683783" algn="l" defTabSz="683783" rtl="0" eaLnBrk="1" latinLnBrk="0" hangingPunct="1">
        <a:defRPr sz="1350" kern="1200">
          <a:solidFill>
            <a:schemeClr val="tx1"/>
          </a:solidFill>
          <a:latin typeface="+mn-lt"/>
          <a:ea typeface="+mn-ea"/>
          <a:cs typeface="+mn-cs"/>
        </a:defRPr>
      </a:lvl3pPr>
      <a:lvl4pPr marL="1025670" algn="l" defTabSz="683783" rtl="0" eaLnBrk="1" latinLnBrk="0" hangingPunct="1">
        <a:defRPr sz="1350" kern="1200">
          <a:solidFill>
            <a:schemeClr val="tx1"/>
          </a:solidFill>
          <a:latin typeface="+mn-lt"/>
          <a:ea typeface="+mn-ea"/>
          <a:cs typeface="+mn-cs"/>
        </a:defRPr>
      </a:lvl4pPr>
      <a:lvl5pPr marL="1367565" algn="l" defTabSz="683783" rtl="0" eaLnBrk="1" latinLnBrk="0" hangingPunct="1">
        <a:defRPr sz="1350" kern="1200">
          <a:solidFill>
            <a:schemeClr val="tx1"/>
          </a:solidFill>
          <a:latin typeface="+mn-lt"/>
          <a:ea typeface="+mn-ea"/>
          <a:cs typeface="+mn-cs"/>
        </a:defRPr>
      </a:lvl5pPr>
      <a:lvl6pPr marL="1709455" algn="l" defTabSz="683783" rtl="0" eaLnBrk="1" latinLnBrk="0" hangingPunct="1">
        <a:defRPr sz="1350" kern="1200">
          <a:solidFill>
            <a:schemeClr val="tx1"/>
          </a:solidFill>
          <a:latin typeface="+mn-lt"/>
          <a:ea typeface="+mn-ea"/>
          <a:cs typeface="+mn-cs"/>
        </a:defRPr>
      </a:lvl6pPr>
      <a:lvl7pPr marL="2051347" algn="l" defTabSz="683783" rtl="0" eaLnBrk="1" latinLnBrk="0" hangingPunct="1">
        <a:defRPr sz="1350" kern="1200">
          <a:solidFill>
            <a:schemeClr val="tx1"/>
          </a:solidFill>
          <a:latin typeface="+mn-lt"/>
          <a:ea typeface="+mn-ea"/>
          <a:cs typeface="+mn-cs"/>
        </a:defRPr>
      </a:lvl7pPr>
      <a:lvl8pPr marL="2393240" algn="l" defTabSz="683783" rtl="0" eaLnBrk="1" latinLnBrk="0" hangingPunct="1">
        <a:defRPr sz="1350" kern="1200">
          <a:solidFill>
            <a:schemeClr val="tx1"/>
          </a:solidFill>
          <a:latin typeface="+mn-lt"/>
          <a:ea typeface="+mn-ea"/>
          <a:cs typeface="+mn-cs"/>
        </a:defRPr>
      </a:lvl8pPr>
      <a:lvl9pPr marL="2735132" algn="l" defTabSz="683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164306"/>
            <a:ext cx="9144000" cy="85725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352439" y="650081"/>
            <a:ext cx="8410575" cy="3944541"/>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13750" y="4763695"/>
            <a:ext cx="381000" cy="273844"/>
          </a:xfrm>
          <a:prstGeom prst="rect">
            <a:avLst/>
          </a:prstGeom>
        </p:spPr>
        <p:txBody>
          <a:bodyPr vert="horz" lIns="91169" tIns="45587" rIns="91169" bIns="45587" rtlCol="0" anchor="ctr"/>
          <a:lstStyle>
            <a:lvl1pPr algn="r" eaLnBrk="1" fontAlgn="auto" hangingPunct="1">
              <a:spcBef>
                <a:spcPts val="0"/>
              </a:spcBef>
              <a:spcAft>
                <a:spcPts val="0"/>
              </a:spcAft>
              <a:defRPr sz="9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8" cstate="print"/>
          <a:srcRect/>
          <a:stretch>
            <a:fillRect/>
          </a:stretch>
        </p:blipFill>
        <p:spPr bwMode="auto">
          <a:xfrm>
            <a:off x="663677" y="4766086"/>
            <a:ext cx="2231923" cy="305990"/>
          </a:xfrm>
          <a:prstGeom prst="rect">
            <a:avLst/>
          </a:prstGeom>
          <a:noFill/>
          <a:ln w="9525">
            <a:noFill/>
            <a:miter lim="800000"/>
            <a:headEnd/>
            <a:tailEnd/>
          </a:ln>
        </p:spPr>
      </p:pic>
    </p:spTree>
    <p:extLst>
      <p:ext uri="{BB962C8B-B14F-4D97-AF65-F5344CB8AC3E}">
        <p14:creationId xmlns:p14="http://schemas.microsoft.com/office/powerpoint/2010/main" val="382818647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Lst>
  <p:hf sldNum="0" hdr="0"/>
  <p:txStyles>
    <p:titleStyle>
      <a:lvl1pPr algn="ctr" rtl="0" eaLnBrk="1" fontAlgn="base" hangingPunct="1">
        <a:spcBef>
          <a:spcPct val="0"/>
        </a:spcBef>
        <a:spcAft>
          <a:spcPct val="0"/>
        </a:spcAft>
        <a:defRPr sz="18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1800">
          <a:solidFill>
            <a:srgbClr val="106636"/>
          </a:solidFill>
          <a:latin typeface="Arial" charset="0"/>
          <a:cs typeface="Arial" charset="0"/>
        </a:defRPr>
      </a:lvl2pPr>
      <a:lvl3pPr algn="ctr" rtl="0" eaLnBrk="1" fontAlgn="base" hangingPunct="1">
        <a:spcBef>
          <a:spcPct val="0"/>
        </a:spcBef>
        <a:spcAft>
          <a:spcPct val="0"/>
        </a:spcAft>
        <a:defRPr sz="1800">
          <a:solidFill>
            <a:srgbClr val="106636"/>
          </a:solidFill>
          <a:latin typeface="Arial" charset="0"/>
          <a:cs typeface="Arial" charset="0"/>
        </a:defRPr>
      </a:lvl3pPr>
      <a:lvl4pPr algn="ctr" rtl="0" eaLnBrk="1" fontAlgn="base" hangingPunct="1">
        <a:spcBef>
          <a:spcPct val="0"/>
        </a:spcBef>
        <a:spcAft>
          <a:spcPct val="0"/>
        </a:spcAft>
        <a:defRPr sz="1800">
          <a:solidFill>
            <a:srgbClr val="106636"/>
          </a:solidFill>
          <a:latin typeface="Arial" charset="0"/>
          <a:cs typeface="Arial" charset="0"/>
        </a:defRPr>
      </a:lvl4pPr>
      <a:lvl5pPr algn="ctr" rtl="0" eaLnBrk="1" fontAlgn="base" hangingPunct="1">
        <a:spcBef>
          <a:spcPct val="0"/>
        </a:spcBef>
        <a:spcAft>
          <a:spcPct val="0"/>
        </a:spcAft>
        <a:defRPr sz="1800">
          <a:solidFill>
            <a:srgbClr val="106636"/>
          </a:solidFill>
          <a:latin typeface="Arial" charset="0"/>
          <a:cs typeface="Arial" charset="0"/>
        </a:defRPr>
      </a:lvl5pPr>
      <a:lvl6pPr marL="341882" algn="ctr" rtl="0" eaLnBrk="1" fontAlgn="base" hangingPunct="1">
        <a:spcBef>
          <a:spcPct val="0"/>
        </a:spcBef>
        <a:spcAft>
          <a:spcPct val="0"/>
        </a:spcAft>
        <a:defRPr sz="1800">
          <a:solidFill>
            <a:srgbClr val="106636"/>
          </a:solidFill>
          <a:latin typeface="Arial" charset="0"/>
          <a:cs typeface="Arial" charset="0"/>
        </a:defRPr>
      </a:lvl6pPr>
      <a:lvl7pPr marL="683766" algn="ctr" rtl="0" eaLnBrk="1" fontAlgn="base" hangingPunct="1">
        <a:spcBef>
          <a:spcPct val="0"/>
        </a:spcBef>
        <a:spcAft>
          <a:spcPct val="0"/>
        </a:spcAft>
        <a:defRPr sz="1800">
          <a:solidFill>
            <a:srgbClr val="106636"/>
          </a:solidFill>
          <a:latin typeface="Arial" charset="0"/>
          <a:cs typeface="Arial" charset="0"/>
        </a:defRPr>
      </a:lvl7pPr>
      <a:lvl8pPr marL="1025645" algn="ctr" rtl="0" eaLnBrk="1" fontAlgn="base" hangingPunct="1">
        <a:spcBef>
          <a:spcPct val="0"/>
        </a:spcBef>
        <a:spcAft>
          <a:spcPct val="0"/>
        </a:spcAft>
        <a:defRPr sz="1800">
          <a:solidFill>
            <a:srgbClr val="106636"/>
          </a:solidFill>
          <a:latin typeface="Arial" charset="0"/>
          <a:cs typeface="Arial" charset="0"/>
        </a:defRPr>
      </a:lvl8pPr>
      <a:lvl9pPr marL="1367531" algn="ctr" rtl="0" eaLnBrk="1" fontAlgn="base" hangingPunct="1">
        <a:spcBef>
          <a:spcPct val="0"/>
        </a:spcBef>
        <a:spcAft>
          <a:spcPct val="0"/>
        </a:spcAft>
        <a:defRPr sz="1800">
          <a:solidFill>
            <a:srgbClr val="106636"/>
          </a:solidFill>
          <a:latin typeface="Arial" charset="0"/>
          <a:cs typeface="Arial" charset="0"/>
        </a:defRPr>
      </a:lvl9pPr>
    </p:titleStyle>
    <p:bodyStyle>
      <a:lvl1pPr marL="255590" indent="-255590" algn="l" rtl="0" eaLnBrk="1" fontAlgn="base" hangingPunct="1">
        <a:spcBef>
          <a:spcPct val="20000"/>
        </a:spcBef>
        <a:spcAft>
          <a:spcPct val="0"/>
        </a:spcAft>
        <a:buFont typeface="Arial" charset="0"/>
        <a:buChar char="•"/>
        <a:defRPr sz="1800" b="1" kern="1200">
          <a:solidFill>
            <a:srgbClr val="146737"/>
          </a:solidFill>
          <a:latin typeface="Arial" pitchFamily="34" charset="0"/>
          <a:ea typeface="+mn-ea"/>
          <a:cs typeface="Arial" pitchFamily="34" charset="0"/>
        </a:defRPr>
      </a:lvl1pPr>
      <a:lvl2pPr marL="555162" indent="-212794" algn="l" rtl="0" eaLnBrk="1" fontAlgn="base" hangingPunct="1">
        <a:spcBef>
          <a:spcPct val="20000"/>
        </a:spcBef>
        <a:spcAft>
          <a:spcPct val="0"/>
        </a:spcAft>
        <a:buFont typeface="Arial" charset="0"/>
        <a:buChar char="–"/>
        <a:defRPr sz="1650" kern="1200">
          <a:solidFill>
            <a:srgbClr val="404040"/>
          </a:solidFill>
          <a:latin typeface="Arial" pitchFamily="34" charset="0"/>
          <a:ea typeface="+mn-ea"/>
          <a:cs typeface="Arial" pitchFamily="34" charset="0"/>
        </a:defRPr>
      </a:lvl2pPr>
      <a:lvl3pPr marL="853550" indent="-17000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3pPr>
      <a:lvl4pPr marL="1195919" indent="-17000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4pPr>
      <a:lvl5pPr marL="1538290" indent="-170000" algn="l" rtl="0" eaLnBrk="1" fontAlgn="base" hangingPunct="1">
        <a:spcBef>
          <a:spcPct val="20000"/>
        </a:spcBef>
        <a:spcAft>
          <a:spcPct val="0"/>
        </a:spcAft>
        <a:buFont typeface="Arial" charset="0"/>
        <a:buChar char="»"/>
        <a:defRPr sz="1500" kern="1200">
          <a:solidFill>
            <a:schemeClr val="tx1"/>
          </a:solidFill>
          <a:latin typeface="Arial" pitchFamily="34" charset="0"/>
          <a:ea typeface="+mn-ea"/>
          <a:cs typeface="Arial" pitchFamily="34" charset="0"/>
        </a:defRPr>
      </a:lvl5pPr>
      <a:lvl6pPr marL="1880357" indent="-170945" algn="l" defTabSz="683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2240" indent="-170945" algn="l" defTabSz="683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4122" indent="-170945" algn="l" defTabSz="683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6004" indent="-170945" algn="l" defTabSz="683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766" rtl="0" eaLnBrk="1" latinLnBrk="0" hangingPunct="1">
        <a:defRPr sz="1350" kern="1200">
          <a:solidFill>
            <a:schemeClr val="tx1"/>
          </a:solidFill>
          <a:latin typeface="+mn-lt"/>
          <a:ea typeface="+mn-ea"/>
          <a:cs typeface="+mn-cs"/>
        </a:defRPr>
      </a:lvl1pPr>
      <a:lvl2pPr marL="341882" algn="l" defTabSz="683766" rtl="0" eaLnBrk="1" latinLnBrk="0" hangingPunct="1">
        <a:defRPr sz="1350" kern="1200">
          <a:solidFill>
            <a:schemeClr val="tx1"/>
          </a:solidFill>
          <a:latin typeface="+mn-lt"/>
          <a:ea typeface="+mn-ea"/>
          <a:cs typeface="+mn-cs"/>
        </a:defRPr>
      </a:lvl2pPr>
      <a:lvl3pPr marL="683766" algn="l" defTabSz="683766" rtl="0" eaLnBrk="1" latinLnBrk="0" hangingPunct="1">
        <a:defRPr sz="1350" kern="1200">
          <a:solidFill>
            <a:schemeClr val="tx1"/>
          </a:solidFill>
          <a:latin typeface="+mn-lt"/>
          <a:ea typeface="+mn-ea"/>
          <a:cs typeface="+mn-cs"/>
        </a:defRPr>
      </a:lvl3pPr>
      <a:lvl4pPr marL="1025645" algn="l" defTabSz="683766" rtl="0" eaLnBrk="1" latinLnBrk="0" hangingPunct="1">
        <a:defRPr sz="1350" kern="1200">
          <a:solidFill>
            <a:schemeClr val="tx1"/>
          </a:solidFill>
          <a:latin typeface="+mn-lt"/>
          <a:ea typeface="+mn-ea"/>
          <a:cs typeface="+mn-cs"/>
        </a:defRPr>
      </a:lvl4pPr>
      <a:lvl5pPr marL="1367531" algn="l" defTabSz="683766" rtl="0" eaLnBrk="1" latinLnBrk="0" hangingPunct="1">
        <a:defRPr sz="1350" kern="1200">
          <a:solidFill>
            <a:schemeClr val="tx1"/>
          </a:solidFill>
          <a:latin typeface="+mn-lt"/>
          <a:ea typeface="+mn-ea"/>
          <a:cs typeface="+mn-cs"/>
        </a:defRPr>
      </a:lvl5pPr>
      <a:lvl6pPr marL="1709412" algn="l" defTabSz="683766" rtl="0" eaLnBrk="1" latinLnBrk="0" hangingPunct="1">
        <a:defRPr sz="1350" kern="1200">
          <a:solidFill>
            <a:schemeClr val="tx1"/>
          </a:solidFill>
          <a:latin typeface="+mn-lt"/>
          <a:ea typeface="+mn-ea"/>
          <a:cs typeface="+mn-cs"/>
        </a:defRPr>
      </a:lvl6pPr>
      <a:lvl7pPr marL="2051296" algn="l" defTabSz="683766" rtl="0" eaLnBrk="1" latinLnBrk="0" hangingPunct="1">
        <a:defRPr sz="1350" kern="1200">
          <a:solidFill>
            <a:schemeClr val="tx1"/>
          </a:solidFill>
          <a:latin typeface="+mn-lt"/>
          <a:ea typeface="+mn-ea"/>
          <a:cs typeface="+mn-cs"/>
        </a:defRPr>
      </a:lvl7pPr>
      <a:lvl8pPr marL="2393180" algn="l" defTabSz="683766" rtl="0" eaLnBrk="1" latinLnBrk="0" hangingPunct="1">
        <a:defRPr sz="1350" kern="1200">
          <a:solidFill>
            <a:schemeClr val="tx1"/>
          </a:solidFill>
          <a:latin typeface="+mn-lt"/>
          <a:ea typeface="+mn-ea"/>
          <a:cs typeface="+mn-cs"/>
        </a:defRPr>
      </a:lvl8pPr>
      <a:lvl9pPr marL="2735063" algn="l" defTabSz="683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77.tiff"/><Relationship Id="rId18" Type="http://schemas.openxmlformats.org/officeDocument/2006/relationships/image" Target="../media/image82.jpeg"/><Relationship Id="rId26" Type="http://schemas.openxmlformats.org/officeDocument/2006/relationships/image" Target="../media/image54.tiff"/><Relationship Id="rId3" Type="http://schemas.openxmlformats.org/officeDocument/2006/relationships/image" Target="../media/image67.jpeg"/><Relationship Id="rId21" Type="http://schemas.openxmlformats.org/officeDocument/2006/relationships/image" Target="../media/image85.jpeg"/><Relationship Id="rId34" Type="http://schemas.openxmlformats.org/officeDocument/2006/relationships/image" Target="../media/image96.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tiff"/><Relationship Id="rId25" Type="http://schemas.openxmlformats.org/officeDocument/2006/relationships/image" Target="../media/image89.jpeg"/><Relationship Id="rId33" Type="http://schemas.openxmlformats.org/officeDocument/2006/relationships/image" Target="../media/image95.jpeg"/><Relationship Id="rId2" Type="http://schemas.openxmlformats.org/officeDocument/2006/relationships/image" Target="../media/image62.png"/><Relationship Id="rId16" Type="http://schemas.openxmlformats.org/officeDocument/2006/relationships/image" Target="../media/image80.tiff"/><Relationship Id="rId20" Type="http://schemas.openxmlformats.org/officeDocument/2006/relationships/image" Target="../media/image84.tiff"/><Relationship Id="rId29"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jpeg"/><Relationship Id="rId24" Type="http://schemas.openxmlformats.org/officeDocument/2006/relationships/image" Target="../media/image88.jpeg"/><Relationship Id="rId32" Type="http://schemas.openxmlformats.org/officeDocument/2006/relationships/image" Target="../media/image94.jpeg"/><Relationship Id="rId5" Type="http://schemas.openxmlformats.org/officeDocument/2006/relationships/image" Target="../media/image69.tiff"/><Relationship Id="rId15" Type="http://schemas.openxmlformats.org/officeDocument/2006/relationships/image" Target="../media/image79.tiff"/><Relationship Id="rId23" Type="http://schemas.openxmlformats.org/officeDocument/2006/relationships/image" Target="../media/image87.tiff"/><Relationship Id="rId28" Type="http://schemas.openxmlformats.org/officeDocument/2006/relationships/image" Target="../media/image58.jpeg"/><Relationship Id="rId10" Type="http://schemas.openxmlformats.org/officeDocument/2006/relationships/image" Target="../media/image74.jpeg"/><Relationship Id="rId19" Type="http://schemas.openxmlformats.org/officeDocument/2006/relationships/image" Target="../media/image83.jpeg"/><Relationship Id="rId31" Type="http://schemas.openxmlformats.org/officeDocument/2006/relationships/image" Target="../media/image93.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tiff"/><Relationship Id="rId22" Type="http://schemas.openxmlformats.org/officeDocument/2006/relationships/image" Target="../media/image86.jpeg"/><Relationship Id="rId27" Type="http://schemas.openxmlformats.org/officeDocument/2006/relationships/image" Target="../media/image90.jpeg"/><Relationship Id="rId30" Type="http://schemas.openxmlformats.org/officeDocument/2006/relationships/image" Target="../media/image92.jpeg"/><Relationship Id="rId8" Type="http://schemas.openxmlformats.org/officeDocument/2006/relationships/image" Target="../media/image72.jpe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_rels/slide1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3" Type="http://schemas.openxmlformats.org/officeDocument/2006/relationships/image" Target="../media/image62.png"/><Relationship Id="rId21" Type="http://schemas.openxmlformats.org/officeDocument/2006/relationships/image" Target="../media/image89.jpeg"/><Relationship Id="rId7" Type="http://schemas.openxmlformats.org/officeDocument/2006/relationships/image" Target="../media/image100.png"/><Relationship Id="rId12" Type="http://schemas.openxmlformats.org/officeDocument/2006/relationships/image" Target="../media/image105.jpeg"/><Relationship Id="rId17" Type="http://schemas.openxmlformats.org/officeDocument/2006/relationships/image" Target="../media/image110.png"/><Relationship Id="rId2" Type="http://schemas.openxmlformats.org/officeDocument/2006/relationships/image" Target="../media/image61.png"/><Relationship Id="rId16" Type="http://schemas.openxmlformats.org/officeDocument/2006/relationships/image" Target="../media/image109.jpeg"/><Relationship Id="rId20"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10" Type="http://schemas.openxmlformats.org/officeDocument/2006/relationships/image" Target="../media/image103.jpeg"/><Relationship Id="rId19" Type="http://schemas.openxmlformats.org/officeDocument/2006/relationships/image" Target="../media/image112.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13.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tiff"/><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pn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jpe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tiff"/><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tiff"/><Relationship Id="rId5" Type="http://schemas.openxmlformats.org/officeDocument/2006/relationships/image" Target="../media/image144.jpeg"/><Relationship Id="rId4" Type="http://schemas.openxmlformats.org/officeDocument/2006/relationships/image" Target="../media/image1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tif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tags" Target="../tags/tag3.xml"/><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7.jpeg"/><Relationship Id="rId11" Type="http://schemas.openxmlformats.org/officeDocument/2006/relationships/image" Target="../media/image162.png"/><Relationship Id="rId5" Type="http://schemas.openxmlformats.org/officeDocument/2006/relationships/slideLayout" Target="../slideLayouts/slideLayout2.xml"/><Relationship Id="rId10" Type="http://schemas.openxmlformats.org/officeDocument/2006/relationships/image" Target="../media/image161.png"/><Relationship Id="rId4" Type="http://schemas.openxmlformats.org/officeDocument/2006/relationships/tags" Target="../tags/tag4.xml"/><Relationship Id="rId9" Type="http://schemas.openxmlformats.org/officeDocument/2006/relationships/image" Target="../media/image160.png"/></Relationships>
</file>

<file path=ppt/slides/_rels/slide2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5.gif"/><Relationship Id="rId3" Type="http://schemas.openxmlformats.org/officeDocument/2006/relationships/tags" Target="../tags/tag7.xml"/><Relationship Id="rId7" Type="http://schemas.openxmlformats.org/officeDocument/2006/relationships/image" Target="../media/image158.png"/><Relationship Id="rId12" Type="http://schemas.openxmlformats.org/officeDocument/2006/relationships/image" Target="../media/image164.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7.jpeg"/><Relationship Id="rId11" Type="http://schemas.openxmlformats.org/officeDocument/2006/relationships/image" Target="../media/image162.png"/><Relationship Id="rId5" Type="http://schemas.openxmlformats.org/officeDocument/2006/relationships/slideLayout" Target="../slideLayouts/slideLayout2.xml"/><Relationship Id="rId10" Type="http://schemas.openxmlformats.org/officeDocument/2006/relationships/image" Target="../media/image161.png"/><Relationship Id="rId4" Type="http://schemas.openxmlformats.org/officeDocument/2006/relationships/tags" Target="../tags/tag8.xml"/><Relationship Id="rId9" Type="http://schemas.openxmlformats.org/officeDocument/2006/relationships/image" Target="../media/image160.png"/></Relationships>
</file>

<file path=ppt/slides/_rels/slide2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0.jpg"/><Relationship Id="rId5" Type="http://schemas.openxmlformats.org/officeDocument/2006/relationships/image" Target="../media/image169.png"/><Relationship Id="rId4" Type="http://schemas.openxmlformats.org/officeDocument/2006/relationships/image" Target="../media/image168.png"/></Relationships>
</file>

<file path=ppt/slides/_rels/slide26.xml.rels><?xml version="1.0" encoding="UTF-8" standalone="yes"?>
<Relationships xmlns="http://schemas.openxmlformats.org/package/2006/relationships"><Relationship Id="rId8" Type="http://schemas.openxmlformats.org/officeDocument/2006/relationships/image" Target="../media/image176.emf"/><Relationship Id="rId3" Type="http://schemas.microsoft.com/office/2007/relationships/hdphoto" Target="../media/hdphoto1.wdp"/><Relationship Id="rId7" Type="http://schemas.openxmlformats.org/officeDocument/2006/relationships/image" Target="../media/image175.jpe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jpeg"/><Relationship Id="rId5" Type="http://schemas.microsoft.com/office/2007/relationships/hdphoto" Target="../media/hdphoto2.wdp"/><Relationship Id="rId10" Type="http://schemas.openxmlformats.org/officeDocument/2006/relationships/image" Target="../media/image178.png"/><Relationship Id="rId4" Type="http://schemas.openxmlformats.org/officeDocument/2006/relationships/image" Target="../media/image173.png"/><Relationship Id="rId9" Type="http://schemas.openxmlformats.org/officeDocument/2006/relationships/image" Target="../media/image177.jpeg"/></Relationships>
</file>

<file path=ppt/slides/_rels/slide27.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emf"/><Relationship Id="rId18" Type="http://schemas.openxmlformats.org/officeDocument/2006/relationships/image" Target="../media/image195.jpeg"/><Relationship Id="rId3" Type="http://schemas.openxmlformats.org/officeDocument/2006/relationships/image" Target="../media/image180.jpeg"/><Relationship Id="rId7" Type="http://schemas.openxmlformats.org/officeDocument/2006/relationships/image" Target="../media/image184.png"/><Relationship Id="rId12" Type="http://schemas.openxmlformats.org/officeDocument/2006/relationships/image" Target="../media/image189.jpg"/><Relationship Id="rId17" Type="http://schemas.openxmlformats.org/officeDocument/2006/relationships/image" Target="../media/image194.png"/><Relationship Id="rId2" Type="http://schemas.openxmlformats.org/officeDocument/2006/relationships/notesSlide" Target="../notesSlides/notesSlide5.xml"/><Relationship Id="rId16" Type="http://schemas.openxmlformats.org/officeDocument/2006/relationships/image" Target="../media/image193.jpeg"/><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jpe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gif"/><Relationship Id="rId19" Type="http://schemas.openxmlformats.org/officeDocument/2006/relationships/image" Target="../media/image196.pn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191.tiff"/></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1.tiff"/><Relationship Id="rId18" Type="http://schemas.openxmlformats.org/officeDocument/2006/relationships/image" Target="../media/image196.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05.png"/><Relationship Id="rId17" Type="http://schemas.openxmlformats.org/officeDocument/2006/relationships/image" Target="../media/image195.jpeg"/><Relationship Id="rId2" Type="http://schemas.openxmlformats.org/officeDocument/2006/relationships/notesSlide" Target="../notesSlides/notesSlide6.xml"/><Relationship Id="rId16"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4.jpeg"/><Relationship Id="rId5" Type="http://schemas.openxmlformats.org/officeDocument/2006/relationships/image" Target="../media/image199.jpeg"/><Relationship Id="rId15" Type="http://schemas.openxmlformats.org/officeDocument/2006/relationships/image" Target="../media/image183.png"/><Relationship Id="rId10" Type="http://schemas.openxmlformats.org/officeDocument/2006/relationships/image" Target="../media/image203.jpg"/><Relationship Id="rId4" Type="http://schemas.openxmlformats.org/officeDocument/2006/relationships/image" Target="../media/image198.png"/><Relationship Id="rId9" Type="http://schemas.openxmlformats.org/officeDocument/2006/relationships/image" Target="../media/image202.png"/><Relationship Id="rId14" Type="http://schemas.openxmlformats.org/officeDocument/2006/relationships/image" Target="../media/image182.png"/></Relationships>
</file>

<file path=ppt/slides/_rels/slide29.xml.rels><?xml version="1.0" encoding="UTF-8" standalone="yes"?>
<Relationships xmlns="http://schemas.openxmlformats.org/package/2006/relationships"><Relationship Id="rId8" Type="http://schemas.openxmlformats.org/officeDocument/2006/relationships/image" Target="../media/image211.jpg"/><Relationship Id="rId3" Type="http://schemas.openxmlformats.org/officeDocument/2006/relationships/image" Target="../media/image207.jpeg"/><Relationship Id="rId7" Type="http://schemas.openxmlformats.org/officeDocument/2006/relationships/image" Target="../media/image176.emf"/><Relationship Id="rId2" Type="http://schemas.openxmlformats.org/officeDocument/2006/relationships/image" Target="../media/image206.emf"/><Relationship Id="rId1" Type="http://schemas.openxmlformats.org/officeDocument/2006/relationships/slideLayout" Target="../slideLayouts/slideLayout2.xml"/><Relationship Id="rId6" Type="http://schemas.openxmlformats.org/officeDocument/2006/relationships/image" Target="../media/image210.emf"/><Relationship Id="rId11" Type="http://schemas.openxmlformats.org/officeDocument/2006/relationships/image" Target="../media/image213.jpg"/><Relationship Id="rId5" Type="http://schemas.openxmlformats.org/officeDocument/2006/relationships/image" Target="../media/image209.jpg"/><Relationship Id="rId10" Type="http://schemas.microsoft.com/office/2007/relationships/hdphoto" Target="../media/hdphoto4.wdp"/><Relationship Id="rId4" Type="http://schemas.openxmlformats.org/officeDocument/2006/relationships/image" Target="../media/image208.jpg"/><Relationship Id="rId9" Type="http://schemas.openxmlformats.org/officeDocument/2006/relationships/image" Target="../media/image21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tif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220.jpg"/><Relationship Id="rId13" Type="http://schemas.openxmlformats.org/officeDocument/2006/relationships/image" Target="../media/image224.jpg"/><Relationship Id="rId3" Type="http://schemas.openxmlformats.org/officeDocument/2006/relationships/image" Target="../media/image215.emf"/><Relationship Id="rId7" Type="http://schemas.openxmlformats.org/officeDocument/2006/relationships/image" Target="../media/image219.jpg"/><Relationship Id="rId12" Type="http://schemas.openxmlformats.org/officeDocument/2006/relationships/image" Target="../media/image223.jpg"/><Relationship Id="rId2" Type="http://schemas.openxmlformats.org/officeDocument/2006/relationships/image" Target="../media/image214.jpg"/><Relationship Id="rId1" Type="http://schemas.openxmlformats.org/officeDocument/2006/relationships/slideLayout" Target="../slideLayouts/slideLayout2.xml"/><Relationship Id="rId6" Type="http://schemas.openxmlformats.org/officeDocument/2006/relationships/image" Target="../media/image218.jpg"/><Relationship Id="rId11" Type="http://schemas.microsoft.com/office/2007/relationships/hdphoto" Target="../media/hdphoto5.wdp"/><Relationship Id="rId5" Type="http://schemas.openxmlformats.org/officeDocument/2006/relationships/image" Target="../media/image217.emf"/><Relationship Id="rId10" Type="http://schemas.openxmlformats.org/officeDocument/2006/relationships/image" Target="../media/image222.png"/><Relationship Id="rId4" Type="http://schemas.openxmlformats.org/officeDocument/2006/relationships/image" Target="../media/image216.emf"/><Relationship Id="rId9" Type="http://schemas.openxmlformats.org/officeDocument/2006/relationships/image" Target="../media/image221.emf"/></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pdf/2108.10385.pdf" TargetMode="External"/><Relationship Id="rId7" Type="http://schemas.openxmlformats.org/officeDocument/2006/relationships/image" Target="../media/image22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225.tiff"/></Relationships>
</file>

<file path=ppt/slides/_rels/slide3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emf"/><Relationship Id="rId1" Type="http://schemas.openxmlformats.org/officeDocument/2006/relationships/slideLayout" Target="../slideLayouts/slideLayout2.xml"/><Relationship Id="rId6" Type="http://schemas.openxmlformats.org/officeDocument/2006/relationships/image" Target="../media/image231.jpeg"/><Relationship Id="rId5" Type="http://schemas.openxmlformats.org/officeDocument/2006/relationships/image" Target="../media/image230.png"/><Relationship Id="rId4" Type="http://schemas.openxmlformats.org/officeDocument/2006/relationships/image" Target="../media/image229.png"/></Relationships>
</file>

<file path=ppt/slides/_rels/slide3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3.png"/><Relationship Id="rId7" Type="http://schemas.openxmlformats.org/officeDocument/2006/relationships/image" Target="../media/image235.png"/><Relationship Id="rId2" Type="http://schemas.openxmlformats.org/officeDocument/2006/relationships/image" Target="../media/image232.tif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2.png"/><Relationship Id="rId4" Type="http://schemas.openxmlformats.org/officeDocument/2006/relationships/image" Target="../media/image234.tiff"/><Relationship Id="rId9" Type="http://schemas.openxmlformats.org/officeDocument/2006/relationships/image" Target="../media/image236.tiff"/></Relationships>
</file>

<file path=ppt/slides/_rels/slide3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38.png"/></Relationships>
</file>

<file path=ppt/slides/_rels/slide35.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41.png"/><Relationship Id="rId4" Type="http://schemas.openxmlformats.org/officeDocument/2006/relationships/image" Target="../media/image240.jpg"/></Relationships>
</file>

<file path=ppt/slides/_rels/slide36.xml.rels><?xml version="1.0" encoding="UTF-8" standalone="yes"?>
<Relationships xmlns="http://schemas.openxmlformats.org/package/2006/relationships"><Relationship Id="rId8" Type="http://schemas.openxmlformats.org/officeDocument/2006/relationships/image" Target="../media/image247.jpeg"/><Relationship Id="rId13" Type="http://schemas.openxmlformats.org/officeDocument/2006/relationships/image" Target="../media/image252.jpeg"/><Relationship Id="rId3" Type="http://schemas.openxmlformats.org/officeDocument/2006/relationships/image" Target="../media/image243.png"/><Relationship Id="rId7" Type="http://schemas.openxmlformats.org/officeDocument/2006/relationships/image" Target="../media/image246.png"/><Relationship Id="rId12" Type="http://schemas.openxmlformats.org/officeDocument/2006/relationships/image" Target="../media/image251.jpeg"/><Relationship Id="rId2" Type="http://schemas.openxmlformats.org/officeDocument/2006/relationships/image" Target="../media/image242.jpeg"/><Relationship Id="rId16" Type="http://schemas.openxmlformats.org/officeDocument/2006/relationships/image" Target="../media/image255.jpe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image" Target="../media/image250.jpeg"/><Relationship Id="rId5" Type="http://schemas.openxmlformats.org/officeDocument/2006/relationships/image" Target="../media/image244.jpeg"/><Relationship Id="rId15" Type="http://schemas.openxmlformats.org/officeDocument/2006/relationships/image" Target="../media/image254.jpeg"/><Relationship Id="rId10" Type="http://schemas.openxmlformats.org/officeDocument/2006/relationships/image" Target="../media/image249.png"/><Relationship Id="rId4" Type="http://schemas.microsoft.com/office/2007/relationships/hdphoto" Target="../media/hdphoto7.wdp"/><Relationship Id="rId9" Type="http://schemas.openxmlformats.org/officeDocument/2006/relationships/image" Target="../media/image248.jpeg"/><Relationship Id="rId14" Type="http://schemas.openxmlformats.org/officeDocument/2006/relationships/image" Target="../media/image253.jpeg"/></Relationships>
</file>

<file path=ppt/slides/_rels/slide3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178.png"/><Relationship Id="rId1" Type="http://schemas.openxmlformats.org/officeDocument/2006/relationships/slideLayout" Target="../slideLayouts/slideLayout9.xml"/><Relationship Id="rId4" Type="http://schemas.openxmlformats.org/officeDocument/2006/relationships/image" Target="../media/image257.png"/></Relationships>
</file>

<file path=ppt/slides/_rels/slide38.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60.jpeg"/><Relationship Id="rId7" Type="http://schemas.microsoft.com/office/2007/relationships/hdphoto" Target="../media/hdphoto8.wdp"/><Relationship Id="rId12" Type="http://schemas.openxmlformats.org/officeDocument/2006/relationships/image" Target="../media/image267.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3.png"/><Relationship Id="rId11" Type="http://schemas.openxmlformats.org/officeDocument/2006/relationships/image" Target="../media/image266.png"/><Relationship Id="rId5" Type="http://schemas.openxmlformats.org/officeDocument/2006/relationships/image" Target="../media/image262.tiff"/><Relationship Id="rId10" Type="http://schemas.openxmlformats.org/officeDocument/2006/relationships/image" Target="../media/image265.png"/><Relationship Id="rId4" Type="http://schemas.openxmlformats.org/officeDocument/2006/relationships/image" Target="../media/image261.jpe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71.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68.png"/><Relationship Id="rId1" Type="http://schemas.openxmlformats.org/officeDocument/2006/relationships/slideLayout" Target="../slideLayouts/slideLayout2.xml"/><Relationship Id="rId6" Type="http://schemas.openxmlformats.org/officeDocument/2006/relationships/image" Target="../media/image270.png"/><Relationship Id="rId11" Type="http://schemas.microsoft.com/office/2007/relationships/hdphoto" Target="../media/hdphoto2.wdp"/><Relationship Id="rId5" Type="http://schemas.microsoft.com/office/2007/relationships/hdphoto" Target="../media/hdphoto11.wdp"/><Relationship Id="rId10" Type="http://schemas.openxmlformats.org/officeDocument/2006/relationships/image" Target="../media/image173.png"/><Relationship Id="rId4" Type="http://schemas.openxmlformats.org/officeDocument/2006/relationships/image" Target="../media/image269.png"/><Relationship Id="rId9"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6.png"/><Relationship Id="rId2" Type="http://schemas.openxmlformats.org/officeDocument/2006/relationships/image" Target="../media/image272.jpeg"/><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65.png"/></Relationships>
</file>

<file path=ppt/slides/_rels/slide4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78.png"/></Relationships>
</file>

<file path=ppt/slides/_rels/slide43.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image" Target="../media/image27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284.png"/><Relationship Id="rId4" Type="http://schemas.openxmlformats.org/officeDocument/2006/relationships/image" Target="../media/image283.png"/></Relationships>
</file>

<file path=ppt/slides/_rels/slide45.xml.rels><?xml version="1.0" encoding="UTF-8" standalone="yes"?>
<Relationships xmlns="http://schemas.openxmlformats.org/package/2006/relationships"><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4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png"/></Relationships>
</file>

<file path=ppt/slides/_rels/slide47.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297.jpeg"/><Relationship Id="rId7" Type="http://schemas.microsoft.com/office/2007/relationships/hdphoto" Target="../media/hdphoto2.wdp"/><Relationship Id="rId2" Type="http://schemas.openxmlformats.org/officeDocument/2006/relationships/image" Target="../media/image296.jpe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299.jpeg"/><Relationship Id="rId4" Type="http://schemas.openxmlformats.org/officeDocument/2006/relationships/image" Target="../media/image298.emf"/><Relationship Id="rId9" Type="http://schemas.openxmlformats.org/officeDocument/2006/relationships/image" Target="../media/image300.jpeg"/></Relationships>
</file>

<file path=ppt/slides/_rels/slide4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png"/><Relationship Id="rId18" Type="http://schemas.openxmlformats.org/officeDocument/2006/relationships/image" Target="../media/image43.tiff"/><Relationship Id="rId3" Type="http://schemas.openxmlformats.org/officeDocument/2006/relationships/image" Target="../media/image28.tiff"/><Relationship Id="rId21" Type="http://schemas.openxmlformats.org/officeDocument/2006/relationships/image" Target="../media/image46.tiff"/><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tiff"/><Relationship Id="rId2" Type="http://schemas.openxmlformats.org/officeDocument/2006/relationships/image" Target="../media/image25.tiff"/><Relationship Id="rId16" Type="http://schemas.openxmlformats.org/officeDocument/2006/relationships/image" Target="../media/image41.tiff"/><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tiff"/><Relationship Id="rId24" Type="http://schemas.openxmlformats.org/officeDocument/2006/relationships/image" Target="../media/image49.jpeg"/><Relationship Id="rId5" Type="http://schemas.openxmlformats.org/officeDocument/2006/relationships/image" Target="../media/image30.tiff"/><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jpeg"/><Relationship Id="rId19" Type="http://schemas.openxmlformats.org/officeDocument/2006/relationships/image" Target="../media/image44.tiff"/><Relationship Id="rId4" Type="http://schemas.openxmlformats.org/officeDocument/2006/relationships/image" Target="../media/image29.tiff"/><Relationship Id="rId9" Type="http://schemas.openxmlformats.org/officeDocument/2006/relationships/image" Target="../media/image34.tiff"/><Relationship Id="rId14" Type="http://schemas.openxmlformats.org/officeDocument/2006/relationships/image" Target="../media/image39.png"/><Relationship Id="rId22"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1.tiff"/><Relationship Id="rId7" Type="http://schemas.openxmlformats.org/officeDocument/2006/relationships/image" Target="../media/image55.tiff"/><Relationship Id="rId12"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png"/><Relationship Id="rId5" Type="http://schemas.openxmlformats.org/officeDocument/2006/relationships/image" Target="../media/image53.tiff"/><Relationship Id="rId10" Type="http://schemas.openxmlformats.org/officeDocument/2006/relationships/image" Target="../media/image58.jpeg"/><Relationship Id="rId4" Type="http://schemas.openxmlformats.org/officeDocument/2006/relationships/image" Target="../media/image52.tiff"/><Relationship Id="rId9" Type="http://schemas.openxmlformats.org/officeDocument/2006/relationships/image" Target="../media/image57.tiff"/></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tiff"/><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tiff"/><Relationship Id="rId4" Type="http://schemas.openxmlformats.org/officeDocument/2006/relationships/image" Target="../media/image6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3BD9D-ECE8-944E-A97A-9BF1CC9DD84A}"/>
              </a:ext>
            </a:extLst>
          </p:cNvPr>
          <p:cNvSpPr>
            <a:spLocks noGrp="1"/>
          </p:cNvSpPr>
          <p:nvPr>
            <p:ph type="body" sz="quarter" idx="10"/>
          </p:nvPr>
        </p:nvSpPr>
        <p:spPr>
          <a:xfrm>
            <a:off x="329289" y="4434733"/>
            <a:ext cx="8599373" cy="408452"/>
          </a:xfrm>
        </p:spPr>
        <p:txBody>
          <a:bodyPr/>
          <a:lstStyle/>
          <a:p>
            <a:endParaRPr lang="en-US" dirty="0"/>
          </a:p>
          <a:p>
            <a:r>
              <a:rPr lang="en-US" dirty="0"/>
              <a:t>Fermilab PAC Meeting, Jan. 2023													1/17/2023</a:t>
            </a:r>
          </a:p>
          <a:p>
            <a:endParaRPr lang="en-US" dirty="0"/>
          </a:p>
        </p:txBody>
      </p:sp>
      <p:sp>
        <p:nvSpPr>
          <p:cNvPr id="3" name="Text Placeholder 2">
            <a:extLst>
              <a:ext uri="{FF2B5EF4-FFF2-40B4-BE49-F238E27FC236}">
                <a16:creationId xmlns:a16="http://schemas.microsoft.com/office/drawing/2014/main" id="{25F02EC5-09C7-B947-822E-33AC53B9A6E4}"/>
              </a:ext>
            </a:extLst>
          </p:cNvPr>
          <p:cNvSpPr>
            <a:spLocks noGrp="1"/>
          </p:cNvSpPr>
          <p:nvPr>
            <p:ph type="body" sz="quarter" idx="11"/>
          </p:nvPr>
        </p:nvSpPr>
        <p:spPr/>
        <p:txBody>
          <a:bodyPr>
            <a:normAutofit/>
          </a:bodyPr>
          <a:lstStyle/>
          <a:p>
            <a:r>
              <a:rPr lang="en-US" sz="2600" dirty="0"/>
              <a:t>Status of the SQMS Center</a:t>
            </a:r>
          </a:p>
        </p:txBody>
      </p:sp>
      <p:sp>
        <p:nvSpPr>
          <p:cNvPr id="5" name="Text Placeholder 4">
            <a:extLst>
              <a:ext uri="{FF2B5EF4-FFF2-40B4-BE49-F238E27FC236}">
                <a16:creationId xmlns:a16="http://schemas.microsoft.com/office/drawing/2014/main" id="{9EA6E759-E628-D94B-972E-A31ABF0C5837}"/>
              </a:ext>
            </a:extLst>
          </p:cNvPr>
          <p:cNvSpPr>
            <a:spLocks noGrp="1"/>
          </p:cNvSpPr>
          <p:nvPr>
            <p:ph type="body" sz="quarter" idx="12"/>
          </p:nvPr>
        </p:nvSpPr>
        <p:spPr>
          <a:xfrm>
            <a:off x="329290" y="4110207"/>
            <a:ext cx="4732567" cy="408453"/>
          </a:xfrm>
        </p:spPr>
        <p:txBody>
          <a:bodyPr/>
          <a:lstStyle/>
          <a:p>
            <a:r>
              <a:rPr lang="en-US" dirty="0">
                <a:solidFill>
                  <a:srgbClr val="000000"/>
                </a:solidFill>
              </a:rPr>
              <a:t>Anna Grassellino, SQMS Center Director</a:t>
            </a:r>
            <a:br>
              <a:rPr lang="en-US" dirty="0">
                <a:solidFill>
                  <a:srgbClr val="000000"/>
                </a:solidFill>
              </a:rPr>
            </a:br>
            <a:r>
              <a:rPr lang="en-US" dirty="0">
                <a:solidFill>
                  <a:srgbClr val="000000"/>
                </a:solidFill>
              </a:rPr>
              <a:t>Jens Koch, SQMS Deputy Director</a:t>
            </a:r>
          </a:p>
        </p:txBody>
      </p:sp>
    </p:spTree>
    <p:extLst>
      <p:ext uri="{BB962C8B-B14F-4D97-AF65-F5344CB8AC3E}">
        <p14:creationId xmlns:p14="http://schemas.microsoft.com/office/powerpoint/2010/main" val="300680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p:txBody>
          <a:bodyPr/>
          <a:lstStyle/>
          <a:p>
            <a:r>
              <a:rPr lang="en-US" dirty="0"/>
              <a:t>SQMS at Fermilab hired &gt; 40 new employees supported by SQMS</a:t>
            </a:r>
          </a:p>
        </p:txBody>
      </p:sp>
      <p:pic>
        <p:nvPicPr>
          <p:cNvPr id="9" name="Picture 8">
            <a:extLst>
              <a:ext uri="{FF2B5EF4-FFF2-40B4-BE49-F238E27FC236}">
                <a16:creationId xmlns:a16="http://schemas.microsoft.com/office/drawing/2014/main" id="{F3A57647-D823-5DD1-7F35-E829C9D6E127}"/>
              </a:ext>
            </a:extLst>
          </p:cNvPr>
          <p:cNvPicPr>
            <a:picLocks noChangeAspect="1"/>
          </p:cNvPicPr>
          <p:nvPr/>
        </p:nvPicPr>
        <p:blipFill>
          <a:blip r:embed="rId2"/>
          <a:stretch>
            <a:fillRect/>
          </a:stretch>
        </p:blipFill>
        <p:spPr>
          <a:xfrm>
            <a:off x="1050602" y="1514829"/>
            <a:ext cx="1354050" cy="289428"/>
          </a:xfrm>
          <a:prstGeom prst="rect">
            <a:avLst/>
          </a:prstGeom>
        </p:spPr>
      </p:pic>
      <p:sp>
        <p:nvSpPr>
          <p:cNvPr id="12" name="TextBox 11">
            <a:extLst>
              <a:ext uri="{FF2B5EF4-FFF2-40B4-BE49-F238E27FC236}">
                <a16:creationId xmlns:a16="http://schemas.microsoft.com/office/drawing/2014/main" id="{A154EDB8-794B-E330-9106-F7273277BD28}"/>
              </a:ext>
            </a:extLst>
          </p:cNvPr>
          <p:cNvSpPr txBox="1"/>
          <p:nvPr/>
        </p:nvSpPr>
        <p:spPr>
          <a:xfrm>
            <a:off x="250106" y="923751"/>
            <a:ext cx="8643788" cy="307777"/>
          </a:xfrm>
          <a:prstGeom prst="rect">
            <a:avLst/>
          </a:prstGeom>
          <a:solidFill>
            <a:schemeClr val="bg1">
              <a:lumMod val="85000"/>
            </a:schemeClr>
          </a:solidFill>
        </p:spPr>
        <p:txBody>
          <a:bodyPr wrap="square" rtlCol="0">
            <a:spAutoFit/>
          </a:bodyPr>
          <a:lstStyle/>
          <a:p>
            <a:pPr algn="l"/>
            <a:r>
              <a:rPr lang="en-US" sz="1400" b="1" dirty="0">
                <a:solidFill>
                  <a:srgbClr val="000000"/>
                </a:solidFill>
                <a:latin typeface="Roboto" panose="02000000000000000000" pitchFamily="2" charset="0"/>
                <a:ea typeface="Roboto" panose="02000000000000000000" pitchFamily="2" charset="0"/>
              </a:rPr>
              <a:t>SQMS Division (~50) + APSTD, Theory, FQI…</a:t>
            </a:r>
          </a:p>
        </p:txBody>
      </p:sp>
      <p:cxnSp>
        <p:nvCxnSpPr>
          <p:cNvPr id="14" name="Straight Connector 13">
            <a:extLst>
              <a:ext uri="{FF2B5EF4-FFF2-40B4-BE49-F238E27FC236}">
                <a16:creationId xmlns:a16="http://schemas.microsoft.com/office/drawing/2014/main" id="{069C0B24-0A6D-792E-FCBE-F83AEEDF78AB}"/>
              </a:ext>
            </a:extLst>
          </p:cNvPr>
          <p:cNvCxnSpPr>
            <a:cxnSpLocks/>
          </p:cNvCxnSpPr>
          <p:nvPr/>
        </p:nvCxnSpPr>
        <p:spPr>
          <a:xfrm>
            <a:off x="442065" y="1239378"/>
            <a:ext cx="0" cy="410606"/>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63B613D-8B43-A6F0-113C-F78316CC68AB}"/>
              </a:ext>
            </a:extLst>
          </p:cNvPr>
          <p:cNvCxnSpPr>
            <a:cxnSpLocks/>
          </p:cNvCxnSpPr>
          <p:nvPr/>
        </p:nvCxnSpPr>
        <p:spPr>
          <a:xfrm>
            <a:off x="446053" y="1649984"/>
            <a:ext cx="507375"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C9BE3AD-53F9-52C9-3637-85CE0C0F4FD2}"/>
              </a:ext>
            </a:extLst>
          </p:cNvPr>
          <p:cNvCxnSpPr>
            <a:cxnSpLocks/>
          </p:cNvCxnSpPr>
          <p:nvPr/>
        </p:nvCxnSpPr>
        <p:spPr>
          <a:xfrm>
            <a:off x="2449750" y="1659435"/>
            <a:ext cx="1526257"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74C740B4-5D83-F41E-B0AA-A88E69445A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22056" y="1849978"/>
            <a:ext cx="885759" cy="883780"/>
          </a:xfrm>
          <a:prstGeom prst="rect">
            <a:avLst/>
          </a:prstGeom>
        </p:spPr>
      </p:pic>
      <p:pic>
        <p:nvPicPr>
          <p:cNvPr id="23" name="Picture 22">
            <a:extLst>
              <a:ext uri="{FF2B5EF4-FFF2-40B4-BE49-F238E27FC236}">
                <a16:creationId xmlns:a16="http://schemas.microsoft.com/office/drawing/2014/main" id="{34CA268D-00D2-023A-FEE5-838F43173A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78598" y="1887215"/>
            <a:ext cx="873777" cy="869675"/>
          </a:xfrm>
          <a:prstGeom prst="rect">
            <a:avLst/>
          </a:prstGeom>
        </p:spPr>
      </p:pic>
      <p:pic>
        <p:nvPicPr>
          <p:cNvPr id="24" name="Picture 23">
            <a:extLst>
              <a:ext uri="{FF2B5EF4-FFF2-40B4-BE49-F238E27FC236}">
                <a16:creationId xmlns:a16="http://schemas.microsoft.com/office/drawing/2014/main" id="{43EBDD70-3501-FF7A-DD90-CAE00C113A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96221" y="2843058"/>
            <a:ext cx="881835" cy="876721"/>
          </a:xfrm>
          <a:prstGeom prst="rect">
            <a:avLst/>
          </a:prstGeom>
        </p:spPr>
      </p:pic>
      <p:pic>
        <p:nvPicPr>
          <p:cNvPr id="26" name="Picture 2" descr="Picture 2">
            <a:extLst>
              <a:ext uri="{FF2B5EF4-FFF2-40B4-BE49-F238E27FC236}">
                <a16:creationId xmlns:a16="http://schemas.microsoft.com/office/drawing/2014/main" id="{EF8C4476-4151-4ACA-250A-0246BC77B3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06338" y="2815950"/>
            <a:ext cx="909062" cy="903649"/>
          </a:xfrm>
          <a:prstGeom prst="rect">
            <a:avLst/>
          </a:prstGeom>
          <a:ln w="12700">
            <a:miter lim="400000"/>
          </a:ln>
        </p:spPr>
      </p:pic>
      <p:pic>
        <p:nvPicPr>
          <p:cNvPr id="27" name="Picture 2" descr="People">
            <a:extLst>
              <a:ext uri="{FF2B5EF4-FFF2-40B4-BE49-F238E27FC236}">
                <a16:creationId xmlns:a16="http://schemas.microsoft.com/office/drawing/2014/main" id="{09342519-42E4-54F7-6230-ACF5B043F21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102180" y="1887215"/>
            <a:ext cx="890198" cy="8886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19-0091-09.hr.jpg">
            <a:extLst>
              <a:ext uri="{FF2B5EF4-FFF2-40B4-BE49-F238E27FC236}">
                <a16:creationId xmlns:a16="http://schemas.microsoft.com/office/drawing/2014/main" id="{4534EA50-DB63-2F23-2A6E-22653162D90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172537" y="1842021"/>
            <a:ext cx="937195" cy="931434"/>
          </a:xfrm>
          <a:prstGeom prst="rect">
            <a:avLst/>
          </a:prstGeom>
        </p:spPr>
      </p:pic>
      <p:pic>
        <p:nvPicPr>
          <p:cNvPr id="29" name="Picture 28">
            <a:extLst>
              <a:ext uri="{FF2B5EF4-FFF2-40B4-BE49-F238E27FC236}">
                <a16:creationId xmlns:a16="http://schemas.microsoft.com/office/drawing/2014/main" id="{9BD7F6E8-444E-EB8F-C204-601A25F35F0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97"/>
          <a:stretch/>
        </p:blipFill>
        <p:spPr>
          <a:xfrm>
            <a:off x="4081039" y="3823583"/>
            <a:ext cx="891206" cy="886698"/>
          </a:xfrm>
          <a:prstGeom prst="rect">
            <a:avLst/>
          </a:prstGeom>
        </p:spPr>
      </p:pic>
      <p:pic>
        <p:nvPicPr>
          <p:cNvPr id="30" name="Picture 29">
            <a:extLst>
              <a:ext uri="{FF2B5EF4-FFF2-40B4-BE49-F238E27FC236}">
                <a16:creationId xmlns:a16="http://schemas.microsoft.com/office/drawing/2014/main" id="{48B85996-D875-E9CC-02E6-597D5721933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136611" y="1883178"/>
            <a:ext cx="867715" cy="860658"/>
          </a:xfrm>
          <a:prstGeom prst="rect">
            <a:avLst/>
          </a:prstGeom>
        </p:spPr>
      </p:pic>
      <p:pic>
        <p:nvPicPr>
          <p:cNvPr id="31" name="Picture 30">
            <a:extLst>
              <a:ext uri="{FF2B5EF4-FFF2-40B4-BE49-F238E27FC236}">
                <a16:creationId xmlns:a16="http://schemas.microsoft.com/office/drawing/2014/main" id="{41C2D6D1-53AC-235A-0BBA-86C103EAF73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534"/>
          <a:stretch/>
        </p:blipFill>
        <p:spPr>
          <a:xfrm>
            <a:off x="3119439" y="3788447"/>
            <a:ext cx="950348" cy="921272"/>
          </a:xfrm>
          <a:prstGeom prst="rect">
            <a:avLst/>
          </a:prstGeom>
          <a:ln>
            <a:noFill/>
          </a:ln>
        </p:spPr>
      </p:pic>
      <p:pic>
        <p:nvPicPr>
          <p:cNvPr id="32" name="Picture 9" descr="DSC_9678.jpg">
            <a:extLst>
              <a:ext uri="{FF2B5EF4-FFF2-40B4-BE49-F238E27FC236}">
                <a16:creationId xmlns:a16="http://schemas.microsoft.com/office/drawing/2014/main" id="{7E003D1D-B213-8B9A-5708-C7F92B4CB2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867" r="-624"/>
          <a:stretch/>
        </p:blipFill>
        <p:spPr>
          <a:xfrm>
            <a:off x="2179934" y="2815950"/>
            <a:ext cx="924027" cy="904140"/>
          </a:xfrm>
          <a:prstGeom prst="rect">
            <a:avLst/>
          </a:prstGeom>
        </p:spPr>
      </p:pic>
      <p:pic>
        <p:nvPicPr>
          <p:cNvPr id="34" name="Picture 33">
            <a:extLst>
              <a:ext uri="{FF2B5EF4-FFF2-40B4-BE49-F238E27FC236}">
                <a16:creationId xmlns:a16="http://schemas.microsoft.com/office/drawing/2014/main" id="{54A5E2CB-3CE1-E57D-0D6B-7DAAA99244F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65"/>
          <a:stretch/>
        </p:blipFill>
        <p:spPr>
          <a:xfrm>
            <a:off x="5125549" y="3781703"/>
            <a:ext cx="900323" cy="895139"/>
          </a:xfrm>
          <a:prstGeom prst="rect">
            <a:avLst/>
          </a:prstGeom>
        </p:spPr>
      </p:pic>
      <p:pic>
        <p:nvPicPr>
          <p:cNvPr id="35" name="Picture 34">
            <a:extLst>
              <a:ext uri="{FF2B5EF4-FFF2-40B4-BE49-F238E27FC236}">
                <a16:creationId xmlns:a16="http://schemas.microsoft.com/office/drawing/2014/main" id="{4F826C0A-DF31-ED43-5AB4-0909FA2CFD47}"/>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070105" y="1898460"/>
            <a:ext cx="889411" cy="886699"/>
          </a:xfrm>
          <a:prstGeom prst="rect">
            <a:avLst/>
          </a:prstGeom>
        </p:spPr>
      </p:pic>
      <p:pic>
        <p:nvPicPr>
          <p:cNvPr id="36" name="Picture 35">
            <a:extLst>
              <a:ext uri="{FF2B5EF4-FFF2-40B4-BE49-F238E27FC236}">
                <a16:creationId xmlns:a16="http://schemas.microsoft.com/office/drawing/2014/main" id="{45608EEF-3B5D-4398-B5CF-8F7FEFCE662B}"/>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1556" r="-389"/>
          <a:stretch/>
        </p:blipFill>
        <p:spPr>
          <a:xfrm>
            <a:off x="6102180" y="3790145"/>
            <a:ext cx="901338" cy="886697"/>
          </a:xfrm>
          <a:prstGeom prst="rect">
            <a:avLst/>
          </a:prstGeom>
        </p:spPr>
      </p:pic>
      <p:pic>
        <p:nvPicPr>
          <p:cNvPr id="37" name="Picture 36">
            <a:extLst>
              <a:ext uri="{FF2B5EF4-FFF2-40B4-BE49-F238E27FC236}">
                <a16:creationId xmlns:a16="http://schemas.microsoft.com/office/drawing/2014/main" id="{D4348F34-1D4D-885F-0FE8-3BDF44BE4EC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056241" y="3781703"/>
            <a:ext cx="900676" cy="895140"/>
          </a:xfrm>
          <a:prstGeom prst="rect">
            <a:avLst/>
          </a:prstGeom>
        </p:spPr>
      </p:pic>
      <p:pic>
        <p:nvPicPr>
          <p:cNvPr id="38" name="Picture 37">
            <a:extLst>
              <a:ext uri="{FF2B5EF4-FFF2-40B4-BE49-F238E27FC236}">
                <a16:creationId xmlns:a16="http://schemas.microsoft.com/office/drawing/2014/main" id="{7C1FB9D3-ACE7-A6F1-449A-8CDF6625F6D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r="-872"/>
          <a:stretch/>
        </p:blipFill>
        <p:spPr>
          <a:xfrm>
            <a:off x="5089078" y="2808946"/>
            <a:ext cx="920619" cy="904141"/>
          </a:xfrm>
          <a:prstGeom prst="rect">
            <a:avLst/>
          </a:prstGeom>
        </p:spPr>
      </p:pic>
      <p:pic>
        <p:nvPicPr>
          <p:cNvPr id="39" name="Picture 38">
            <a:extLst>
              <a:ext uri="{FF2B5EF4-FFF2-40B4-BE49-F238E27FC236}">
                <a16:creationId xmlns:a16="http://schemas.microsoft.com/office/drawing/2014/main" id="{3581F520-7D29-2DC0-D645-9B0745D9FF1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060295" y="2843818"/>
            <a:ext cx="892568" cy="886697"/>
          </a:xfrm>
          <a:prstGeom prst="rect">
            <a:avLst/>
          </a:prstGeom>
        </p:spPr>
      </p:pic>
      <p:pic>
        <p:nvPicPr>
          <p:cNvPr id="40" name="Picture 39">
            <a:extLst>
              <a:ext uri="{FF2B5EF4-FFF2-40B4-BE49-F238E27FC236}">
                <a16:creationId xmlns:a16="http://schemas.microsoft.com/office/drawing/2014/main" id="{8735F95A-820F-D033-24F7-C54D524CD886}"/>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l="-449"/>
          <a:stretch/>
        </p:blipFill>
        <p:spPr>
          <a:xfrm>
            <a:off x="7995745" y="3755570"/>
            <a:ext cx="900901" cy="898515"/>
          </a:xfrm>
          <a:prstGeom prst="rect">
            <a:avLst/>
          </a:prstGeom>
        </p:spPr>
      </p:pic>
      <p:pic>
        <p:nvPicPr>
          <p:cNvPr id="41" name="Picture 40">
            <a:extLst>
              <a:ext uri="{FF2B5EF4-FFF2-40B4-BE49-F238E27FC236}">
                <a16:creationId xmlns:a16="http://schemas.microsoft.com/office/drawing/2014/main" id="{03A58639-DFF4-0442-0271-87E403CD5CFB}"/>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l="-80"/>
          <a:stretch/>
        </p:blipFill>
        <p:spPr>
          <a:xfrm>
            <a:off x="4178598" y="2808790"/>
            <a:ext cx="862483" cy="898515"/>
          </a:xfrm>
          <a:prstGeom prst="rect">
            <a:avLst/>
          </a:prstGeom>
        </p:spPr>
      </p:pic>
      <p:pic>
        <p:nvPicPr>
          <p:cNvPr id="43" name="Picture 42">
            <a:extLst>
              <a:ext uri="{FF2B5EF4-FFF2-40B4-BE49-F238E27FC236}">
                <a16:creationId xmlns:a16="http://schemas.microsoft.com/office/drawing/2014/main" id="{C92B3E2A-3C73-D29F-1E72-4422EC65B69E}"/>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6107126" y="2843062"/>
            <a:ext cx="896392" cy="886697"/>
          </a:xfrm>
          <a:prstGeom prst="rect">
            <a:avLst/>
          </a:prstGeom>
        </p:spPr>
      </p:pic>
      <p:pic>
        <p:nvPicPr>
          <p:cNvPr id="44" name="Picture 43">
            <a:extLst>
              <a:ext uri="{FF2B5EF4-FFF2-40B4-BE49-F238E27FC236}">
                <a16:creationId xmlns:a16="http://schemas.microsoft.com/office/drawing/2014/main" id="{C5211575-5856-A827-0495-323266AEA442}"/>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l="-404"/>
          <a:stretch/>
        </p:blipFill>
        <p:spPr>
          <a:xfrm>
            <a:off x="3196942" y="2843061"/>
            <a:ext cx="897268" cy="886697"/>
          </a:xfrm>
          <a:prstGeom prst="rect">
            <a:avLst/>
          </a:prstGeom>
        </p:spPr>
      </p:pic>
      <p:pic>
        <p:nvPicPr>
          <p:cNvPr id="45" name="Picture 44">
            <a:extLst>
              <a:ext uri="{FF2B5EF4-FFF2-40B4-BE49-F238E27FC236}">
                <a16:creationId xmlns:a16="http://schemas.microsoft.com/office/drawing/2014/main" id="{46E1FB20-2F2F-DCC5-6BCC-C4124C612063}"/>
              </a:ext>
            </a:extLst>
          </p:cNvPr>
          <p:cNvPicPr>
            <a:picLocks noChangeAspect="1"/>
          </p:cNvPicPr>
          <p:nvPr/>
        </p:nvPicPr>
        <p:blipFill>
          <a:blip r:embed="rId23"/>
          <a:stretch>
            <a:fillRect/>
          </a:stretch>
        </p:blipFill>
        <p:spPr>
          <a:xfrm>
            <a:off x="1158683" y="3775847"/>
            <a:ext cx="905491" cy="898515"/>
          </a:xfrm>
          <a:prstGeom prst="rect">
            <a:avLst/>
          </a:prstGeom>
        </p:spPr>
      </p:pic>
      <p:pic>
        <p:nvPicPr>
          <p:cNvPr id="46" name="Picture 2" descr="Fermilab scientist Anna Grassellino named 'Woman of the Year' by Italy's D La Repubblica">
            <a:extLst>
              <a:ext uri="{FF2B5EF4-FFF2-40B4-BE49-F238E27FC236}">
                <a16:creationId xmlns:a16="http://schemas.microsoft.com/office/drawing/2014/main" id="{5E670D90-59AA-D12E-0D43-9D56BB57679D}"/>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3300" t="24342" r="13967" b="19702"/>
          <a:stretch/>
        </p:blipFill>
        <p:spPr bwMode="auto">
          <a:xfrm>
            <a:off x="4202255" y="963408"/>
            <a:ext cx="858516" cy="8408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Fermilab scientist Alexander Romanenko elected 2019 APS fellow">
            <a:extLst>
              <a:ext uri="{FF2B5EF4-FFF2-40B4-BE49-F238E27FC236}">
                <a16:creationId xmlns:a16="http://schemas.microsoft.com/office/drawing/2014/main" id="{10A38D36-B98F-04F0-95D5-FDF38B458C79}"/>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595" t="3853" r="1" b="27045"/>
          <a:stretch/>
        </p:blipFill>
        <p:spPr bwMode="auto">
          <a:xfrm>
            <a:off x="5154549" y="1001220"/>
            <a:ext cx="784099" cy="8176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3E3BA59-3A4E-1192-39AC-C7709D625810}"/>
              </a:ext>
            </a:extLst>
          </p:cNvPr>
          <p:cNvPicPr>
            <a:picLocks noChangeAspect="1"/>
          </p:cNvPicPr>
          <p:nvPr/>
        </p:nvPicPr>
        <p:blipFill rotWithShape="1">
          <a:blip r:embed="rId26"/>
          <a:srcRect l="19843" r="6148"/>
          <a:stretch/>
        </p:blipFill>
        <p:spPr>
          <a:xfrm>
            <a:off x="8048138" y="944668"/>
            <a:ext cx="845756" cy="859589"/>
          </a:xfrm>
          <a:prstGeom prst="rect">
            <a:avLst/>
          </a:prstGeom>
          <a:ln>
            <a:noFill/>
          </a:ln>
        </p:spPr>
      </p:pic>
      <p:pic>
        <p:nvPicPr>
          <p:cNvPr id="1026" name="Picture 2" descr="Sam Posen - Scientist &amp; Deputy Division Head - Fermilab | LinkedIn">
            <a:extLst>
              <a:ext uri="{FF2B5EF4-FFF2-40B4-BE49-F238E27FC236}">
                <a16:creationId xmlns:a16="http://schemas.microsoft.com/office/drawing/2014/main" id="{9EE6259D-6B40-F1C1-0F6E-471F48C25C3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97558" y="980821"/>
            <a:ext cx="834789" cy="83478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ilvia Zorzetti (@silviazorzetti) / Twitter">
            <a:extLst>
              <a:ext uri="{FF2B5EF4-FFF2-40B4-BE49-F238E27FC236}">
                <a16:creationId xmlns:a16="http://schemas.microsoft.com/office/drawing/2014/main" id="{885FB313-D0E8-4102-FAC9-A82ACC1E6B89}"/>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r="18753"/>
          <a:stretch/>
        </p:blipFill>
        <p:spPr bwMode="auto">
          <a:xfrm>
            <a:off x="7114529" y="951101"/>
            <a:ext cx="784099" cy="88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dership – SQMS Center">
            <a:extLst>
              <a:ext uri="{FF2B5EF4-FFF2-40B4-BE49-F238E27FC236}">
                <a16:creationId xmlns:a16="http://schemas.microsoft.com/office/drawing/2014/main" id="{DC7FF095-FDB2-34D9-6120-9AB005C5A26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7972" y="1815553"/>
            <a:ext cx="952630" cy="9526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ga KURKCUOGLU | Fermi National Accelerator Laboratory (Fermilab), Batavia  | Fermilab | Theory/Simulation Group | Research profile">
            <a:extLst>
              <a:ext uri="{FF2B5EF4-FFF2-40B4-BE49-F238E27FC236}">
                <a16:creationId xmlns:a16="http://schemas.microsoft.com/office/drawing/2014/main" id="{A3D49BBE-AE1C-7C74-B8BE-C75A7B5D705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6890" y="2829477"/>
            <a:ext cx="965485" cy="965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ristopher James - Engineer - Fermilab | LinkedIn">
            <a:extLst>
              <a:ext uri="{FF2B5EF4-FFF2-40B4-BE49-F238E27FC236}">
                <a16:creationId xmlns:a16="http://schemas.microsoft.com/office/drawing/2014/main" id="{EB3C1ECC-18AA-E8FD-A273-CDBC37168B8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27596" y="1813708"/>
            <a:ext cx="965486" cy="9654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file photo of Grzegorz (Greg) Tatkowski, P.E.">
            <a:extLst>
              <a:ext uri="{FF2B5EF4-FFF2-40B4-BE49-F238E27FC236}">
                <a16:creationId xmlns:a16="http://schemas.microsoft.com/office/drawing/2014/main" id="{AE3CAD13-5CB8-BA59-569A-E2AA4BD695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106519" y="1817327"/>
            <a:ext cx="980821" cy="98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briel Perdue (@gnperdue) / Twitter">
            <a:extLst>
              <a:ext uri="{FF2B5EF4-FFF2-40B4-BE49-F238E27FC236}">
                <a16:creationId xmlns:a16="http://schemas.microsoft.com/office/drawing/2014/main" id="{C3A767BA-3462-60C8-1E77-C78CC4581FA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6183" y="3823583"/>
            <a:ext cx="898515" cy="8985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nay Roy | Department of Physics | The University of Chicago">
            <a:extLst>
              <a:ext uri="{FF2B5EF4-FFF2-40B4-BE49-F238E27FC236}">
                <a16:creationId xmlns:a16="http://schemas.microsoft.com/office/drawing/2014/main" id="{2867EC08-DF91-0CAD-D7EC-CEA0089F625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46680" y="3774235"/>
            <a:ext cx="947863" cy="94786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FAC1F77-F82C-32C0-0D40-72961ED80982}"/>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933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p:txBody>
          <a:bodyPr/>
          <a:lstStyle/>
          <a:p>
            <a:r>
              <a:rPr lang="en-US" dirty="0"/>
              <a:t>SQMS participants and research at NU</a:t>
            </a:r>
          </a:p>
        </p:txBody>
      </p:sp>
      <p:pic>
        <p:nvPicPr>
          <p:cNvPr id="7" name="Picture 6">
            <a:extLst>
              <a:ext uri="{FF2B5EF4-FFF2-40B4-BE49-F238E27FC236}">
                <a16:creationId xmlns:a16="http://schemas.microsoft.com/office/drawing/2014/main" id="{0E5F1F2F-5139-6651-8489-3D1599FBE9EC}"/>
              </a:ext>
            </a:extLst>
          </p:cNvPr>
          <p:cNvPicPr>
            <a:picLocks noChangeAspect="1"/>
          </p:cNvPicPr>
          <p:nvPr/>
        </p:nvPicPr>
        <p:blipFill>
          <a:blip r:embed="rId2"/>
          <a:stretch>
            <a:fillRect/>
          </a:stretch>
        </p:blipFill>
        <p:spPr>
          <a:xfrm>
            <a:off x="1974133" y="2050521"/>
            <a:ext cx="1588804" cy="200097"/>
          </a:xfrm>
          <a:prstGeom prst="rect">
            <a:avLst/>
          </a:prstGeom>
        </p:spPr>
      </p:pic>
      <p:pic>
        <p:nvPicPr>
          <p:cNvPr id="9" name="Picture 8">
            <a:extLst>
              <a:ext uri="{FF2B5EF4-FFF2-40B4-BE49-F238E27FC236}">
                <a16:creationId xmlns:a16="http://schemas.microsoft.com/office/drawing/2014/main" id="{F3A57647-D823-5DD1-7F35-E829C9D6E127}"/>
              </a:ext>
            </a:extLst>
          </p:cNvPr>
          <p:cNvPicPr>
            <a:picLocks noChangeAspect="1"/>
          </p:cNvPicPr>
          <p:nvPr/>
        </p:nvPicPr>
        <p:blipFill>
          <a:blip r:embed="rId3"/>
          <a:stretch>
            <a:fillRect/>
          </a:stretch>
        </p:blipFill>
        <p:spPr>
          <a:xfrm>
            <a:off x="1050602" y="1514829"/>
            <a:ext cx="1354050" cy="289428"/>
          </a:xfrm>
          <a:prstGeom prst="rect">
            <a:avLst/>
          </a:prstGeom>
        </p:spPr>
      </p:pic>
      <p:sp>
        <p:nvSpPr>
          <p:cNvPr id="12" name="TextBox 11">
            <a:extLst>
              <a:ext uri="{FF2B5EF4-FFF2-40B4-BE49-F238E27FC236}">
                <a16:creationId xmlns:a16="http://schemas.microsoft.com/office/drawing/2014/main" id="{A154EDB8-794B-E330-9106-F7273277BD28}"/>
              </a:ext>
            </a:extLst>
          </p:cNvPr>
          <p:cNvSpPr txBox="1"/>
          <p:nvPr/>
        </p:nvSpPr>
        <p:spPr>
          <a:xfrm>
            <a:off x="250106" y="923751"/>
            <a:ext cx="8643788" cy="307777"/>
          </a:xfrm>
          <a:prstGeom prst="rect">
            <a:avLst/>
          </a:prstGeom>
          <a:solidFill>
            <a:schemeClr val="bg1">
              <a:lumMod val="85000"/>
            </a:schemeClr>
          </a:solidFill>
        </p:spPr>
        <p:txBody>
          <a:bodyPr wrap="square" rtlCol="0">
            <a:spAutoFit/>
          </a:bodyPr>
          <a:lstStyle/>
          <a:p>
            <a:pPr algn="l"/>
            <a:r>
              <a:rPr lang="en-US" sz="1400" b="1" dirty="0">
                <a:solidFill>
                  <a:srgbClr val="000000"/>
                </a:solidFill>
                <a:latin typeface="Roboto" panose="02000000000000000000" pitchFamily="2" charset="0"/>
                <a:ea typeface="Roboto" panose="02000000000000000000" pitchFamily="2" charset="0"/>
              </a:rPr>
              <a:t>SQMS</a:t>
            </a:r>
          </a:p>
        </p:txBody>
      </p:sp>
      <p:cxnSp>
        <p:nvCxnSpPr>
          <p:cNvPr id="14" name="Straight Connector 13">
            <a:extLst>
              <a:ext uri="{FF2B5EF4-FFF2-40B4-BE49-F238E27FC236}">
                <a16:creationId xmlns:a16="http://schemas.microsoft.com/office/drawing/2014/main" id="{069C0B24-0A6D-792E-FCBE-F83AEEDF78AB}"/>
              </a:ext>
            </a:extLst>
          </p:cNvPr>
          <p:cNvCxnSpPr>
            <a:cxnSpLocks/>
          </p:cNvCxnSpPr>
          <p:nvPr/>
        </p:nvCxnSpPr>
        <p:spPr>
          <a:xfrm>
            <a:off x="442065" y="1239378"/>
            <a:ext cx="0" cy="410606"/>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AE5D9372-4D5C-07D1-C159-1F669B91E899}"/>
              </a:ext>
            </a:extLst>
          </p:cNvPr>
          <p:cNvPicPr>
            <a:picLocks noChangeAspect="1"/>
          </p:cNvPicPr>
          <p:nvPr/>
        </p:nvPicPr>
        <p:blipFill rotWithShape="1">
          <a:blip r:embed="rId4"/>
          <a:srcRect l="12860" t="8054" r="12352" b="8220"/>
          <a:stretch/>
        </p:blipFill>
        <p:spPr>
          <a:xfrm>
            <a:off x="1939084" y="2799840"/>
            <a:ext cx="1231381" cy="338372"/>
          </a:xfrm>
          <a:prstGeom prst="rect">
            <a:avLst/>
          </a:prstGeom>
        </p:spPr>
      </p:pic>
      <p:pic>
        <p:nvPicPr>
          <p:cNvPr id="18" name="Picture 17">
            <a:extLst>
              <a:ext uri="{FF2B5EF4-FFF2-40B4-BE49-F238E27FC236}">
                <a16:creationId xmlns:a16="http://schemas.microsoft.com/office/drawing/2014/main" id="{DDFED1C1-A181-A6C8-7A64-5010E8ACC3E7}"/>
              </a:ext>
            </a:extLst>
          </p:cNvPr>
          <p:cNvPicPr>
            <a:picLocks noChangeAspect="1"/>
          </p:cNvPicPr>
          <p:nvPr/>
        </p:nvPicPr>
        <p:blipFill>
          <a:blip r:embed="rId5"/>
          <a:stretch>
            <a:fillRect/>
          </a:stretch>
        </p:blipFill>
        <p:spPr>
          <a:xfrm>
            <a:off x="1904727" y="3606071"/>
            <a:ext cx="1003178" cy="338372"/>
          </a:xfrm>
          <a:prstGeom prst="rect">
            <a:avLst/>
          </a:prstGeom>
        </p:spPr>
      </p:pic>
      <p:pic>
        <p:nvPicPr>
          <p:cNvPr id="19" name="Picture 14" descr="dd31dafd-07b6-41a7-87b6-042200cf15dd-1581022352306.png">
            <a:extLst>
              <a:ext uri="{FF2B5EF4-FFF2-40B4-BE49-F238E27FC236}">
                <a16:creationId xmlns:a16="http://schemas.microsoft.com/office/drawing/2014/main" id="{59646729-A585-B1B8-B17C-6ECA04281CB5}"/>
              </a:ext>
            </a:extLst>
          </p:cNvPr>
          <p:cNvPicPr>
            <a:picLocks noChangeAspect="1"/>
          </p:cNvPicPr>
          <p:nvPr/>
        </p:nvPicPr>
        <p:blipFill>
          <a:blip r:embed="rId6"/>
          <a:stretch>
            <a:fillRect/>
          </a:stretch>
        </p:blipFill>
        <p:spPr>
          <a:xfrm>
            <a:off x="1978717" y="2430938"/>
            <a:ext cx="789818" cy="277011"/>
          </a:xfrm>
          <a:prstGeom prst="rect">
            <a:avLst/>
          </a:prstGeom>
        </p:spPr>
      </p:pic>
      <p:cxnSp>
        <p:nvCxnSpPr>
          <p:cNvPr id="25" name="Straight Connector 24">
            <a:extLst>
              <a:ext uri="{FF2B5EF4-FFF2-40B4-BE49-F238E27FC236}">
                <a16:creationId xmlns:a16="http://schemas.microsoft.com/office/drawing/2014/main" id="{563B613D-8B43-A6F0-113C-F78316CC68AB}"/>
              </a:ext>
            </a:extLst>
          </p:cNvPr>
          <p:cNvCxnSpPr>
            <a:cxnSpLocks/>
          </p:cNvCxnSpPr>
          <p:nvPr/>
        </p:nvCxnSpPr>
        <p:spPr>
          <a:xfrm>
            <a:off x="446053" y="1649984"/>
            <a:ext cx="507375"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968862CB-3300-08AD-C1BA-D612DBCD9867}"/>
              </a:ext>
            </a:extLst>
          </p:cNvPr>
          <p:cNvPicPr>
            <a:picLocks noChangeAspect="1"/>
          </p:cNvPicPr>
          <p:nvPr/>
        </p:nvPicPr>
        <p:blipFill rotWithShape="1">
          <a:blip r:embed="rId7"/>
          <a:srcRect l="498" t="10822" r="-285" b="8735"/>
          <a:stretch/>
        </p:blipFill>
        <p:spPr>
          <a:xfrm>
            <a:off x="1841911" y="3180098"/>
            <a:ext cx="716672" cy="394772"/>
          </a:xfrm>
          <a:prstGeom prst="rect">
            <a:avLst/>
          </a:prstGeom>
        </p:spPr>
      </p:pic>
      <p:cxnSp>
        <p:nvCxnSpPr>
          <p:cNvPr id="2" name="Straight Connector 1">
            <a:extLst>
              <a:ext uri="{FF2B5EF4-FFF2-40B4-BE49-F238E27FC236}">
                <a16:creationId xmlns:a16="http://schemas.microsoft.com/office/drawing/2014/main" id="{64C2DC7D-8A89-D801-5C0E-AC9D382B9D58}"/>
              </a:ext>
            </a:extLst>
          </p:cNvPr>
          <p:cNvCxnSpPr>
            <a:cxnSpLocks/>
          </p:cNvCxnSpPr>
          <p:nvPr/>
        </p:nvCxnSpPr>
        <p:spPr>
          <a:xfrm>
            <a:off x="1397352" y="1849978"/>
            <a:ext cx="0" cy="2699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5B3CD9A-09B2-FB6A-D03C-1B41F896C046}"/>
              </a:ext>
            </a:extLst>
          </p:cNvPr>
          <p:cNvGrpSpPr/>
          <p:nvPr/>
        </p:nvGrpSpPr>
        <p:grpSpPr>
          <a:xfrm>
            <a:off x="1397352" y="2185083"/>
            <a:ext cx="507375" cy="2005625"/>
            <a:chOff x="442065" y="1787381"/>
            <a:chExt cx="232582" cy="2005625"/>
          </a:xfrm>
        </p:grpSpPr>
        <p:cxnSp>
          <p:nvCxnSpPr>
            <p:cNvPr id="4" name="Straight Connector 3">
              <a:extLst>
                <a:ext uri="{FF2B5EF4-FFF2-40B4-BE49-F238E27FC236}">
                  <a16:creationId xmlns:a16="http://schemas.microsoft.com/office/drawing/2014/main" id="{268DBB58-662A-D21D-3976-6738A3F51061}"/>
                </a:ext>
              </a:extLst>
            </p:cNvPr>
            <p:cNvCxnSpPr>
              <a:cxnSpLocks/>
            </p:cNvCxnSpPr>
            <p:nvPr/>
          </p:nvCxnSpPr>
          <p:spPr>
            <a:xfrm>
              <a:off x="442065" y="178738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DA68203-5AA1-642A-3BF9-D1309464D524}"/>
                </a:ext>
              </a:extLst>
            </p:cNvPr>
            <p:cNvCxnSpPr>
              <a:cxnSpLocks/>
            </p:cNvCxnSpPr>
            <p:nvPr/>
          </p:nvCxnSpPr>
          <p:spPr>
            <a:xfrm>
              <a:off x="442065" y="218850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CD74FCB-7E53-372A-D9E0-226D0E05E321}"/>
                </a:ext>
              </a:extLst>
            </p:cNvPr>
            <p:cNvCxnSpPr>
              <a:cxnSpLocks/>
            </p:cNvCxnSpPr>
            <p:nvPr/>
          </p:nvCxnSpPr>
          <p:spPr>
            <a:xfrm>
              <a:off x="442065" y="258963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B1DA351-3274-D058-CD3B-28A0F8828077}"/>
                </a:ext>
              </a:extLst>
            </p:cNvPr>
            <p:cNvCxnSpPr>
              <a:cxnSpLocks/>
            </p:cNvCxnSpPr>
            <p:nvPr/>
          </p:nvCxnSpPr>
          <p:spPr>
            <a:xfrm>
              <a:off x="442065" y="299075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3846C-1F96-34E5-B932-402088A672A4}"/>
                </a:ext>
              </a:extLst>
            </p:cNvPr>
            <p:cNvCxnSpPr>
              <a:cxnSpLocks/>
            </p:cNvCxnSpPr>
            <p:nvPr/>
          </p:nvCxnSpPr>
          <p:spPr>
            <a:xfrm>
              <a:off x="442065" y="339188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C681649-ECF9-E970-97CB-3782F8668537}"/>
                </a:ext>
              </a:extLst>
            </p:cNvPr>
            <p:cNvCxnSpPr>
              <a:cxnSpLocks/>
            </p:cNvCxnSpPr>
            <p:nvPr/>
          </p:nvCxnSpPr>
          <p:spPr>
            <a:xfrm>
              <a:off x="442065" y="379300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BC6F4C53-8984-A221-B54E-FBF3C8845479}"/>
              </a:ext>
            </a:extLst>
          </p:cNvPr>
          <p:cNvSpPr txBox="1"/>
          <p:nvPr/>
        </p:nvSpPr>
        <p:spPr>
          <a:xfrm rot="5400000">
            <a:off x="1912544" y="4038186"/>
            <a:ext cx="267628" cy="307777"/>
          </a:xfrm>
          <a:prstGeom prst="rect">
            <a:avLst/>
          </a:prstGeom>
          <a:noFill/>
        </p:spPr>
        <p:txBody>
          <a:bodyPr wrap="square" rtlCol="0">
            <a:spAutoFit/>
          </a:bodyPr>
          <a:lstStyle/>
          <a:p>
            <a:pPr algn="l"/>
            <a:r>
              <a:rPr lang="en-US" sz="1400" dirty="0">
                <a:solidFill>
                  <a:srgbClr val="000000"/>
                </a:solidFill>
                <a:latin typeface="Roboto" panose="02000000000000000000" pitchFamily="2" charset="0"/>
                <a:ea typeface="Roboto" panose="02000000000000000000" pitchFamily="2" charset="0"/>
              </a:rPr>
              <a:t>…</a:t>
            </a:r>
          </a:p>
        </p:txBody>
      </p:sp>
      <p:sp>
        <p:nvSpPr>
          <p:cNvPr id="15" name="Freeform: Shape 14">
            <a:extLst>
              <a:ext uri="{FF2B5EF4-FFF2-40B4-BE49-F238E27FC236}">
                <a16:creationId xmlns:a16="http://schemas.microsoft.com/office/drawing/2014/main" id="{F6900728-F627-68D7-70DC-DAA328F5B696}"/>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4989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p:txBody>
          <a:bodyPr/>
          <a:lstStyle/>
          <a:p>
            <a:r>
              <a:rPr lang="en-US" dirty="0"/>
              <a:t>SQMS participants and research at NU</a:t>
            </a:r>
          </a:p>
        </p:txBody>
      </p:sp>
      <p:pic>
        <p:nvPicPr>
          <p:cNvPr id="7" name="Picture 6">
            <a:extLst>
              <a:ext uri="{FF2B5EF4-FFF2-40B4-BE49-F238E27FC236}">
                <a16:creationId xmlns:a16="http://schemas.microsoft.com/office/drawing/2014/main" id="{0E5F1F2F-5139-6651-8489-3D1599FBE9EC}"/>
              </a:ext>
            </a:extLst>
          </p:cNvPr>
          <p:cNvPicPr>
            <a:picLocks noChangeAspect="1"/>
          </p:cNvPicPr>
          <p:nvPr/>
        </p:nvPicPr>
        <p:blipFill>
          <a:blip r:embed="rId2"/>
          <a:stretch>
            <a:fillRect/>
          </a:stretch>
        </p:blipFill>
        <p:spPr>
          <a:xfrm>
            <a:off x="2784175" y="3413730"/>
            <a:ext cx="1588804" cy="200097"/>
          </a:xfrm>
          <a:prstGeom prst="rect">
            <a:avLst/>
          </a:prstGeom>
        </p:spPr>
      </p:pic>
      <p:pic>
        <p:nvPicPr>
          <p:cNvPr id="9" name="Picture 8">
            <a:extLst>
              <a:ext uri="{FF2B5EF4-FFF2-40B4-BE49-F238E27FC236}">
                <a16:creationId xmlns:a16="http://schemas.microsoft.com/office/drawing/2014/main" id="{F3A57647-D823-5DD1-7F35-E829C9D6E127}"/>
              </a:ext>
            </a:extLst>
          </p:cNvPr>
          <p:cNvPicPr>
            <a:picLocks noChangeAspect="1"/>
          </p:cNvPicPr>
          <p:nvPr/>
        </p:nvPicPr>
        <p:blipFill>
          <a:blip r:embed="rId3"/>
          <a:stretch>
            <a:fillRect/>
          </a:stretch>
        </p:blipFill>
        <p:spPr>
          <a:xfrm>
            <a:off x="1050602" y="1514829"/>
            <a:ext cx="1354050" cy="289428"/>
          </a:xfrm>
          <a:prstGeom prst="rect">
            <a:avLst/>
          </a:prstGeom>
        </p:spPr>
      </p:pic>
      <p:sp>
        <p:nvSpPr>
          <p:cNvPr id="12" name="TextBox 11">
            <a:extLst>
              <a:ext uri="{FF2B5EF4-FFF2-40B4-BE49-F238E27FC236}">
                <a16:creationId xmlns:a16="http://schemas.microsoft.com/office/drawing/2014/main" id="{A154EDB8-794B-E330-9106-F7273277BD28}"/>
              </a:ext>
            </a:extLst>
          </p:cNvPr>
          <p:cNvSpPr txBox="1"/>
          <p:nvPr/>
        </p:nvSpPr>
        <p:spPr>
          <a:xfrm>
            <a:off x="271612" y="923751"/>
            <a:ext cx="8643788" cy="307777"/>
          </a:xfrm>
          <a:prstGeom prst="rect">
            <a:avLst/>
          </a:prstGeom>
          <a:solidFill>
            <a:schemeClr val="bg1">
              <a:lumMod val="85000"/>
            </a:schemeClr>
          </a:solidFill>
        </p:spPr>
        <p:txBody>
          <a:bodyPr wrap="square" rtlCol="0">
            <a:spAutoFit/>
          </a:bodyPr>
          <a:lstStyle/>
          <a:p>
            <a:pPr algn="l"/>
            <a:r>
              <a:rPr lang="en-US" sz="1400" b="1" dirty="0">
                <a:solidFill>
                  <a:srgbClr val="000000"/>
                </a:solidFill>
                <a:latin typeface="Roboto" panose="02000000000000000000" pitchFamily="2" charset="0"/>
                <a:ea typeface="Roboto" panose="02000000000000000000" pitchFamily="2" charset="0"/>
              </a:rPr>
              <a:t>SQMS</a:t>
            </a:r>
          </a:p>
        </p:txBody>
      </p:sp>
      <p:cxnSp>
        <p:nvCxnSpPr>
          <p:cNvPr id="14" name="Straight Connector 13">
            <a:extLst>
              <a:ext uri="{FF2B5EF4-FFF2-40B4-BE49-F238E27FC236}">
                <a16:creationId xmlns:a16="http://schemas.microsoft.com/office/drawing/2014/main" id="{069C0B24-0A6D-792E-FCBE-F83AEEDF78AB}"/>
              </a:ext>
            </a:extLst>
          </p:cNvPr>
          <p:cNvCxnSpPr>
            <a:cxnSpLocks/>
          </p:cNvCxnSpPr>
          <p:nvPr/>
        </p:nvCxnSpPr>
        <p:spPr>
          <a:xfrm>
            <a:off x="442065" y="1239378"/>
            <a:ext cx="0" cy="410606"/>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63B613D-8B43-A6F0-113C-F78316CC68AB}"/>
              </a:ext>
            </a:extLst>
          </p:cNvPr>
          <p:cNvCxnSpPr>
            <a:cxnSpLocks/>
          </p:cNvCxnSpPr>
          <p:nvPr/>
        </p:nvCxnSpPr>
        <p:spPr>
          <a:xfrm>
            <a:off x="446053" y="1649984"/>
            <a:ext cx="507375"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64C2DC7D-8A89-D801-5C0E-AC9D382B9D58}"/>
              </a:ext>
            </a:extLst>
          </p:cNvPr>
          <p:cNvCxnSpPr>
            <a:cxnSpLocks/>
          </p:cNvCxnSpPr>
          <p:nvPr/>
        </p:nvCxnSpPr>
        <p:spPr>
          <a:xfrm>
            <a:off x="1706400" y="1849978"/>
            <a:ext cx="0" cy="2699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8DBB58-662A-D21D-3976-6738A3F51061}"/>
              </a:ext>
            </a:extLst>
          </p:cNvPr>
          <p:cNvCxnSpPr>
            <a:cxnSpLocks/>
          </p:cNvCxnSpPr>
          <p:nvPr/>
        </p:nvCxnSpPr>
        <p:spPr>
          <a:xfrm>
            <a:off x="1706400" y="3514428"/>
            <a:ext cx="999350"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5A2DCDF-1BBB-88F0-D695-6FEF2E804E66}"/>
              </a:ext>
            </a:extLst>
          </p:cNvPr>
          <p:cNvCxnSpPr>
            <a:cxnSpLocks/>
          </p:cNvCxnSpPr>
          <p:nvPr/>
        </p:nvCxnSpPr>
        <p:spPr>
          <a:xfrm>
            <a:off x="2449750" y="1659435"/>
            <a:ext cx="263901"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F8F21DE-6BF9-7688-F087-4A03768FC3F1}"/>
              </a:ext>
            </a:extLst>
          </p:cNvPr>
          <p:cNvSpPr txBox="1"/>
          <p:nvPr/>
        </p:nvSpPr>
        <p:spPr>
          <a:xfrm>
            <a:off x="2605578" y="1501022"/>
            <a:ext cx="1680268" cy="1384995"/>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 </a:t>
            </a:r>
            <a:r>
              <a:rPr lang="en-US" sz="1400" b="1" dirty="0">
                <a:solidFill>
                  <a:srgbClr val="000000"/>
                </a:solidFill>
                <a:latin typeface="Roboto" panose="02000000000000000000" pitchFamily="2" charset="0"/>
                <a:ea typeface="Roboto" panose="02000000000000000000" pitchFamily="2" charset="0"/>
              </a:rPr>
              <a:t>Anna Grassellino</a:t>
            </a:r>
          </a:p>
          <a:p>
            <a:pPr algn="l"/>
            <a:r>
              <a:rPr lang="en-US" sz="1400" dirty="0">
                <a:solidFill>
                  <a:srgbClr val="000000"/>
                </a:solidFill>
                <a:latin typeface="Roboto" panose="02000000000000000000" pitchFamily="2" charset="0"/>
                <a:ea typeface="Roboto" panose="02000000000000000000" pitchFamily="2" charset="0"/>
              </a:rPr>
              <a:t>- </a:t>
            </a:r>
            <a:r>
              <a:rPr lang="en-US" sz="1400" b="1" dirty="0">
                <a:solidFill>
                  <a:srgbClr val="000000"/>
                </a:solidFill>
                <a:latin typeface="Roboto" panose="02000000000000000000" pitchFamily="2" charset="0"/>
                <a:ea typeface="Roboto" panose="02000000000000000000" pitchFamily="2" charset="0"/>
              </a:rPr>
              <a:t>Alex Romanenko</a:t>
            </a:r>
          </a:p>
          <a:p>
            <a:pPr algn="l"/>
            <a:r>
              <a:rPr lang="en-US" sz="1400" dirty="0">
                <a:solidFill>
                  <a:srgbClr val="000000"/>
                </a:solidFill>
                <a:latin typeface="Roboto" panose="02000000000000000000" pitchFamily="2" charset="0"/>
                <a:ea typeface="Roboto" panose="02000000000000000000" pitchFamily="2" charset="0"/>
              </a:rPr>
              <a:t>- Roni Harnik</a:t>
            </a:r>
          </a:p>
          <a:p>
            <a:pPr algn="l"/>
            <a:r>
              <a:rPr lang="en-US" sz="1400" dirty="0">
                <a:solidFill>
                  <a:srgbClr val="000000"/>
                </a:solidFill>
                <a:latin typeface="Roboto" panose="02000000000000000000" pitchFamily="2" charset="0"/>
                <a:ea typeface="Roboto" panose="02000000000000000000" pitchFamily="2" charset="0"/>
              </a:rPr>
              <a:t>- Sam Posen</a:t>
            </a:r>
          </a:p>
          <a:p>
            <a:pPr algn="l"/>
            <a:r>
              <a:rPr lang="en-US" sz="1400" dirty="0">
                <a:solidFill>
                  <a:srgbClr val="000000"/>
                </a:solidFill>
                <a:latin typeface="Roboto" panose="02000000000000000000" pitchFamily="2" charset="0"/>
                <a:ea typeface="Roboto" panose="02000000000000000000" pitchFamily="2" charset="0"/>
              </a:rPr>
              <a:t>- Silvia Zorzetti</a:t>
            </a:r>
          </a:p>
          <a:p>
            <a:pPr algn="l"/>
            <a:r>
              <a:rPr lang="en-US" sz="1400" dirty="0">
                <a:solidFill>
                  <a:srgbClr val="000000"/>
                </a:solidFill>
                <a:latin typeface="Roboto" panose="02000000000000000000" pitchFamily="2" charset="0"/>
                <a:ea typeface="Roboto" panose="02000000000000000000" pitchFamily="2" charset="0"/>
              </a:rPr>
              <a:t>  …</a:t>
            </a:r>
          </a:p>
        </p:txBody>
      </p:sp>
      <p:cxnSp>
        <p:nvCxnSpPr>
          <p:cNvPr id="26" name="Straight Connector 25">
            <a:extLst>
              <a:ext uri="{FF2B5EF4-FFF2-40B4-BE49-F238E27FC236}">
                <a16:creationId xmlns:a16="http://schemas.microsoft.com/office/drawing/2014/main" id="{F12CE45F-43A1-55A7-E235-76FCCC384F18}"/>
              </a:ext>
            </a:extLst>
          </p:cNvPr>
          <p:cNvCxnSpPr/>
          <p:nvPr/>
        </p:nvCxnSpPr>
        <p:spPr>
          <a:xfrm>
            <a:off x="2705750" y="1649984"/>
            <a:ext cx="0" cy="124709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357B04E-765C-099B-1E56-E070E62F0EFA}"/>
              </a:ext>
            </a:extLst>
          </p:cNvPr>
          <p:cNvCxnSpPr>
            <a:cxnSpLocks/>
          </p:cNvCxnSpPr>
          <p:nvPr/>
        </p:nvCxnSpPr>
        <p:spPr>
          <a:xfrm>
            <a:off x="4430889" y="3537080"/>
            <a:ext cx="227537"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793E44A-C4EE-C70D-8C1B-3CE0E544E04A}"/>
              </a:ext>
            </a:extLst>
          </p:cNvPr>
          <p:cNvCxnSpPr>
            <a:cxnSpLocks/>
          </p:cNvCxnSpPr>
          <p:nvPr/>
        </p:nvCxnSpPr>
        <p:spPr>
          <a:xfrm>
            <a:off x="4658426" y="1804257"/>
            <a:ext cx="0" cy="32302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34A1E13-D1CD-793F-B581-7363A724A45E}"/>
              </a:ext>
            </a:extLst>
          </p:cNvPr>
          <p:cNvSpPr txBox="1"/>
          <p:nvPr/>
        </p:nvSpPr>
        <p:spPr>
          <a:xfrm>
            <a:off x="4559248" y="1654100"/>
            <a:ext cx="2090637" cy="353943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 Jens Koch</a:t>
            </a:r>
          </a:p>
          <a:p>
            <a:pPr algn="l"/>
            <a:r>
              <a:rPr lang="en-US" sz="1400" dirty="0">
                <a:solidFill>
                  <a:srgbClr val="000000"/>
                </a:solidFill>
                <a:latin typeface="Roboto" panose="02000000000000000000" pitchFamily="2" charset="0"/>
                <a:ea typeface="Roboto" panose="02000000000000000000" pitchFamily="2" charset="0"/>
              </a:rPr>
              <a:t>- Venkat Chandrasekhar</a:t>
            </a:r>
          </a:p>
          <a:p>
            <a:pPr algn="l"/>
            <a:r>
              <a:rPr lang="en-US" sz="1400" dirty="0">
                <a:solidFill>
                  <a:srgbClr val="000000"/>
                </a:solidFill>
                <a:latin typeface="Roboto" panose="02000000000000000000" pitchFamily="2" charset="0"/>
                <a:ea typeface="Roboto" panose="02000000000000000000" pitchFamily="2" charset="0"/>
              </a:rPr>
              <a:t>- Michael Bedzyk</a:t>
            </a:r>
          </a:p>
          <a:p>
            <a:pPr algn="l"/>
            <a:r>
              <a:rPr lang="en-US" sz="1400" dirty="0">
                <a:solidFill>
                  <a:srgbClr val="000000"/>
                </a:solidFill>
                <a:latin typeface="Roboto" panose="02000000000000000000" pitchFamily="2" charset="0"/>
                <a:ea typeface="Roboto" panose="02000000000000000000" pitchFamily="2" charset="0"/>
              </a:rPr>
              <a:t>- William Halperin</a:t>
            </a:r>
          </a:p>
          <a:p>
            <a:pPr algn="l"/>
            <a:r>
              <a:rPr lang="en-US" sz="1400" dirty="0">
                <a:solidFill>
                  <a:srgbClr val="000000"/>
                </a:solidFill>
                <a:latin typeface="Roboto" panose="02000000000000000000" pitchFamily="2" charset="0"/>
                <a:ea typeface="Roboto" panose="02000000000000000000" pitchFamily="2" charset="0"/>
              </a:rPr>
              <a:t>- Mark Hersam</a:t>
            </a:r>
          </a:p>
          <a:p>
            <a:pPr algn="l"/>
            <a:r>
              <a:rPr lang="en-US" sz="1400" dirty="0">
                <a:solidFill>
                  <a:srgbClr val="000000"/>
                </a:solidFill>
                <a:latin typeface="Roboto" panose="02000000000000000000" pitchFamily="2" charset="0"/>
                <a:ea typeface="Roboto" panose="02000000000000000000" pitchFamily="2" charset="0"/>
              </a:rPr>
              <a:t>- Peter Voorhees</a:t>
            </a:r>
          </a:p>
          <a:p>
            <a:pPr algn="l"/>
            <a:r>
              <a:rPr lang="en-US" sz="1400" dirty="0">
                <a:solidFill>
                  <a:srgbClr val="000000"/>
                </a:solidFill>
                <a:latin typeface="Roboto" panose="02000000000000000000" pitchFamily="2" charset="0"/>
                <a:ea typeface="Roboto" panose="02000000000000000000" pitchFamily="2" charset="0"/>
              </a:rPr>
              <a:t>- James Rondinelli</a:t>
            </a:r>
          </a:p>
          <a:p>
            <a:pPr algn="l"/>
            <a:r>
              <a:rPr lang="en-US" sz="1400" dirty="0">
                <a:solidFill>
                  <a:srgbClr val="000000"/>
                </a:solidFill>
                <a:latin typeface="Roboto" panose="02000000000000000000" pitchFamily="2" charset="0"/>
                <a:ea typeface="Roboto" panose="02000000000000000000" pitchFamily="2" charset="0"/>
              </a:rPr>
              <a:t>- Tim Kovachy</a:t>
            </a:r>
          </a:p>
          <a:p>
            <a:pPr algn="l"/>
            <a:r>
              <a:rPr lang="en-US" sz="1400" dirty="0">
                <a:solidFill>
                  <a:srgbClr val="000000"/>
                </a:solidFill>
                <a:latin typeface="Roboto" panose="02000000000000000000" pitchFamily="2" charset="0"/>
                <a:ea typeface="Roboto" panose="02000000000000000000" pitchFamily="2" charset="0"/>
              </a:rPr>
              <a:t>- Selim Shahriar</a:t>
            </a:r>
          </a:p>
          <a:p>
            <a:pPr algn="l"/>
            <a:r>
              <a:rPr lang="en-US" sz="1400" dirty="0">
                <a:solidFill>
                  <a:srgbClr val="000000"/>
                </a:solidFill>
                <a:latin typeface="Roboto" panose="02000000000000000000" pitchFamily="2" charset="0"/>
                <a:ea typeface="Roboto" panose="02000000000000000000" pitchFamily="2" charset="0"/>
              </a:rPr>
              <a:t>- Vinayak P. Dravid</a:t>
            </a:r>
          </a:p>
          <a:p>
            <a:pPr algn="l"/>
            <a:r>
              <a:rPr lang="en-US" sz="1400" dirty="0">
                <a:solidFill>
                  <a:srgbClr val="000000"/>
                </a:solidFill>
                <a:latin typeface="Roboto" panose="02000000000000000000" pitchFamily="2" charset="0"/>
                <a:ea typeface="Roboto" panose="02000000000000000000" pitchFamily="2" charset="0"/>
              </a:rPr>
              <a:t>- Nikolay Zhelev</a:t>
            </a:r>
          </a:p>
          <a:p>
            <a:pPr algn="l"/>
            <a:r>
              <a:rPr lang="en-US" sz="1400" dirty="0">
                <a:solidFill>
                  <a:srgbClr val="000000"/>
                </a:solidFill>
                <a:latin typeface="Roboto" panose="02000000000000000000" pitchFamily="2" charset="0"/>
                <a:ea typeface="Roboto" panose="02000000000000000000" pitchFamily="2" charset="0"/>
              </a:rPr>
              <a:t>- David N. Seidman</a:t>
            </a:r>
          </a:p>
          <a:p>
            <a:pPr algn="l"/>
            <a:r>
              <a:rPr lang="en-US" sz="1400" dirty="0">
                <a:solidFill>
                  <a:srgbClr val="000000"/>
                </a:solidFill>
                <a:latin typeface="Roboto" panose="02000000000000000000" pitchFamily="2" charset="0"/>
                <a:ea typeface="Roboto" panose="02000000000000000000" pitchFamily="2" charset="0"/>
              </a:rPr>
              <a:t>- Dieter </a:t>
            </a:r>
            <a:r>
              <a:rPr lang="en-US" sz="1400" dirty="0" err="1">
                <a:solidFill>
                  <a:srgbClr val="000000"/>
                </a:solidFill>
                <a:latin typeface="Roboto" panose="02000000000000000000" pitchFamily="2" charset="0"/>
                <a:ea typeface="Roboto" panose="02000000000000000000" pitchFamily="2" charset="0"/>
              </a:rPr>
              <a:t>Isheim</a:t>
            </a:r>
            <a:endParaRPr lang="en-US" sz="1400" dirty="0">
              <a:solidFill>
                <a:srgbClr val="000000"/>
              </a:solidFill>
              <a:latin typeface="Roboto" panose="02000000000000000000" pitchFamily="2" charset="0"/>
              <a:ea typeface="Roboto" panose="02000000000000000000" pitchFamily="2" charset="0"/>
            </a:endParaRPr>
          </a:p>
          <a:p>
            <a:pPr algn="l"/>
            <a:r>
              <a:rPr lang="en-US" sz="1400" dirty="0">
                <a:solidFill>
                  <a:srgbClr val="000000"/>
                </a:solidFill>
                <a:latin typeface="Roboto" panose="02000000000000000000" pitchFamily="2" charset="0"/>
                <a:ea typeface="Roboto" panose="02000000000000000000" pitchFamily="2" charset="0"/>
              </a:rPr>
              <a:t>- Andrew Geraci</a:t>
            </a:r>
          </a:p>
          <a:p>
            <a:pPr algn="l"/>
            <a:r>
              <a:rPr lang="en-US" sz="1400" dirty="0">
                <a:solidFill>
                  <a:srgbClr val="000000"/>
                </a:solidFill>
                <a:latin typeface="Roboto" panose="02000000000000000000" pitchFamily="2" charset="0"/>
                <a:ea typeface="Roboto" panose="02000000000000000000" pitchFamily="2" charset="0"/>
              </a:rPr>
              <a:t>- Matthew Grayson</a:t>
            </a:r>
          </a:p>
          <a:p>
            <a:pPr algn="l"/>
            <a:r>
              <a:rPr lang="en-US" sz="1400" dirty="0">
                <a:solidFill>
                  <a:srgbClr val="000000"/>
                </a:solidFill>
                <a:latin typeface="Roboto" panose="02000000000000000000" pitchFamily="2" charset="0"/>
                <a:ea typeface="Roboto" panose="02000000000000000000" pitchFamily="2" charset="0"/>
              </a:rPr>
              <a:t>- Prem Kumar</a:t>
            </a:r>
          </a:p>
        </p:txBody>
      </p:sp>
      <p:pic>
        <p:nvPicPr>
          <p:cNvPr id="41" name="Picture 2" descr="David N. Seidman">
            <a:extLst>
              <a:ext uri="{FF2B5EF4-FFF2-40B4-BE49-F238E27FC236}">
                <a16:creationId xmlns:a16="http://schemas.microsoft.com/office/drawing/2014/main" id="{60BD587D-9691-4DE5-5A08-AB5CB5E8D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1297" y="926427"/>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Andrew Geraci">
            <a:extLst>
              <a:ext uri="{FF2B5EF4-FFF2-40B4-BE49-F238E27FC236}">
                <a16:creationId xmlns:a16="http://schemas.microsoft.com/office/drawing/2014/main" id="{B7568675-916C-26BC-2231-C6FE650BD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41" y="3414306"/>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James Rondinelli">
            <a:extLst>
              <a:ext uri="{FF2B5EF4-FFF2-40B4-BE49-F238E27FC236}">
                <a16:creationId xmlns:a16="http://schemas.microsoft.com/office/drawing/2014/main" id="{634F7323-BFE9-7DE7-7B70-2C7F6AC63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5965" y="927403"/>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Jens Koch">
            <a:extLst>
              <a:ext uri="{FF2B5EF4-FFF2-40B4-BE49-F238E27FC236}">
                <a16:creationId xmlns:a16="http://schemas.microsoft.com/office/drawing/2014/main" id="{C87CB5B6-A521-1249-FDCE-CAC51EF9B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1297" y="1750962"/>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Mark Hersam">
            <a:extLst>
              <a:ext uri="{FF2B5EF4-FFF2-40B4-BE49-F238E27FC236}">
                <a16:creationId xmlns:a16="http://schemas.microsoft.com/office/drawing/2014/main" id="{010AC8DF-73AB-8479-605F-99EFD0BCEF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1735" y="1750962"/>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Matthew Grayson">
            <a:extLst>
              <a:ext uri="{FF2B5EF4-FFF2-40B4-BE49-F238E27FC236}">
                <a16:creationId xmlns:a16="http://schemas.microsoft.com/office/drawing/2014/main" id="{99661EBB-9AC3-17D0-04FA-D7D5FC2040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2250" y="4238149"/>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a:extLst>
              <a:ext uri="{FF2B5EF4-FFF2-40B4-BE49-F238E27FC236}">
                <a16:creationId xmlns:a16="http://schemas.microsoft.com/office/drawing/2014/main" id="{D37BA7A5-662E-F125-48F0-2DAE4E2F26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9329" y="2577359"/>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Nikolay Zhelev">
            <a:extLst>
              <a:ext uri="{FF2B5EF4-FFF2-40B4-BE49-F238E27FC236}">
                <a16:creationId xmlns:a16="http://schemas.microsoft.com/office/drawing/2014/main" id="{78F12E5C-43E6-98F6-EB63-F3F7663E59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2249" y="3411752"/>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8" descr="Peter Voorhees">
            <a:extLst>
              <a:ext uri="{FF2B5EF4-FFF2-40B4-BE49-F238E27FC236}">
                <a16:creationId xmlns:a16="http://schemas.microsoft.com/office/drawing/2014/main" id="{45AE0DFB-94C6-0852-E63B-3FBD620B01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5965" y="102432"/>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a:extLst>
              <a:ext uri="{FF2B5EF4-FFF2-40B4-BE49-F238E27FC236}">
                <a16:creationId xmlns:a16="http://schemas.microsoft.com/office/drawing/2014/main" id="{43A345D2-C253-8012-C92D-973E02C735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11297" y="2577360"/>
            <a:ext cx="793271" cy="79327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2">
            <a:extLst>
              <a:ext uri="{FF2B5EF4-FFF2-40B4-BE49-F238E27FC236}">
                <a16:creationId xmlns:a16="http://schemas.microsoft.com/office/drawing/2014/main" id="{B4A6467D-D0CA-9DA8-58E8-60A9A650D1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5965" y="2577361"/>
            <a:ext cx="656986" cy="7894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4" descr="Vinayak P. Dravid">
            <a:extLst>
              <a:ext uri="{FF2B5EF4-FFF2-40B4-BE49-F238E27FC236}">
                <a16:creationId xmlns:a16="http://schemas.microsoft.com/office/drawing/2014/main" id="{43DCAF61-6B65-DB73-7526-EA875A716B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4622" y="103245"/>
            <a:ext cx="789443" cy="78944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6">
            <a:extLst>
              <a:ext uri="{FF2B5EF4-FFF2-40B4-BE49-F238E27FC236}">
                <a16:creationId xmlns:a16="http://schemas.microsoft.com/office/drawing/2014/main" id="{4E8F5530-E98C-2FBB-510E-69ACFDE468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51068" y="4233985"/>
            <a:ext cx="656986" cy="789442"/>
          </a:xfrm>
          <a:prstGeom prst="rect">
            <a:avLst/>
          </a:prstGeom>
          <a:noFill/>
          <a:extLst>
            <a:ext uri="{909E8E84-426E-40DD-AFC4-6F175D3DCCD1}">
              <a14:hiddenFill xmlns:a14="http://schemas.microsoft.com/office/drawing/2010/main">
                <a:solidFill>
                  <a:srgbClr val="FFFFFF"/>
                </a:solidFill>
              </a14:hiddenFill>
            </a:ext>
          </a:extLst>
        </p:spPr>
      </p:pic>
      <p:sp>
        <p:nvSpPr>
          <p:cNvPr id="54" name="AutoShape 28" descr="Alexander Romanenko">
            <a:extLst>
              <a:ext uri="{FF2B5EF4-FFF2-40B4-BE49-F238E27FC236}">
                <a16:creationId xmlns:a16="http://schemas.microsoft.com/office/drawing/2014/main" id="{33F96300-A472-73C0-C5CD-613AE1B3F8AB}"/>
              </a:ext>
            </a:extLst>
          </p:cNvPr>
          <p:cNvSpPr>
            <a:spLocks noChangeAspect="1" noChangeArrowheads="1"/>
          </p:cNvSpPr>
          <p:nvPr/>
        </p:nvSpPr>
        <p:spPr bwMode="auto">
          <a:xfrm>
            <a:off x="7582651" y="1458113"/>
            <a:ext cx="229924" cy="2299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5" name="Picture 30">
            <a:extLst>
              <a:ext uri="{FF2B5EF4-FFF2-40B4-BE49-F238E27FC236}">
                <a16:creationId xmlns:a16="http://schemas.microsoft.com/office/drawing/2014/main" id="{F1589F8B-AE73-EBCD-F952-C81671F5AA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34341" y="4247424"/>
            <a:ext cx="789443" cy="7945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2">
            <a:extLst>
              <a:ext uri="{FF2B5EF4-FFF2-40B4-BE49-F238E27FC236}">
                <a16:creationId xmlns:a16="http://schemas.microsoft.com/office/drawing/2014/main" id="{CF81B47B-0059-16B2-D746-5AC2D57140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5965" y="1756041"/>
            <a:ext cx="656986" cy="7894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4">
            <a:extLst>
              <a:ext uri="{FF2B5EF4-FFF2-40B4-BE49-F238E27FC236}">
                <a16:creationId xmlns:a16="http://schemas.microsoft.com/office/drawing/2014/main" id="{70E1FA48-9269-4EDC-95AF-584FEF0E5010}"/>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15748"/>
          <a:stretch/>
        </p:blipFill>
        <p:spPr bwMode="auto">
          <a:xfrm>
            <a:off x="7625281" y="3407586"/>
            <a:ext cx="665118" cy="7894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ermilab scientist Anna Grassellino named 'Woman of the Year' by Italy's D La Repubblica">
            <a:extLst>
              <a:ext uri="{FF2B5EF4-FFF2-40B4-BE49-F238E27FC236}">
                <a16:creationId xmlns:a16="http://schemas.microsoft.com/office/drawing/2014/main" id="{3FA4C992-2F11-6313-0F5C-93C7557A183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3300" t="24342" r="13967" b="19702"/>
          <a:stretch/>
        </p:blipFill>
        <p:spPr bwMode="auto">
          <a:xfrm>
            <a:off x="2722117" y="752100"/>
            <a:ext cx="789443" cy="7731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ermilab scientist Alexander Romanenko elected 2019 APS fellow">
            <a:extLst>
              <a:ext uri="{FF2B5EF4-FFF2-40B4-BE49-F238E27FC236}">
                <a16:creationId xmlns:a16="http://schemas.microsoft.com/office/drawing/2014/main" id="{326A0E3F-4585-EFC6-1142-E8DC4D5D0BE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595" t="3853" r="1" b="27045"/>
          <a:stretch/>
        </p:blipFill>
        <p:spPr bwMode="auto">
          <a:xfrm>
            <a:off x="3556468" y="742798"/>
            <a:ext cx="749865" cy="781913"/>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690D4102-0952-6E9C-DEC5-F43D7E01A959}"/>
              </a:ext>
            </a:extLst>
          </p:cNvPr>
          <p:cNvSpPr txBox="1"/>
          <p:nvPr/>
        </p:nvSpPr>
        <p:spPr>
          <a:xfrm>
            <a:off x="4285846" y="690675"/>
            <a:ext cx="1656223"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adjunct NU faculty</a:t>
            </a:r>
          </a:p>
        </p:txBody>
      </p:sp>
    </p:spTree>
    <p:extLst>
      <p:ext uri="{BB962C8B-B14F-4D97-AF65-F5344CB8AC3E}">
        <p14:creationId xmlns:p14="http://schemas.microsoft.com/office/powerpoint/2010/main" val="25445736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a:extLst>
              <a:ext uri="{FF2B5EF4-FFF2-40B4-BE49-F238E27FC236}">
                <a16:creationId xmlns:a16="http://schemas.microsoft.com/office/drawing/2014/main" id="{497DE695-0BFF-AD4F-88BD-7D55237DE4FF}"/>
              </a:ext>
            </a:extLst>
          </p:cNvPr>
          <p:cNvSpPr/>
          <p:nvPr/>
        </p:nvSpPr>
        <p:spPr>
          <a:xfrm>
            <a:off x="592490" y="544995"/>
            <a:ext cx="8521029" cy="792614"/>
          </a:xfrm>
          <a:prstGeom prst="rightArrow">
            <a:avLst>
              <a:gd name="adj1" fmla="val 50000"/>
              <a:gd name="adj2" fmla="val 46582"/>
            </a:avLst>
          </a:prstGeom>
          <a:gradFill flip="none" rotWithShape="1">
            <a:gsLst>
              <a:gs pos="0">
                <a:schemeClr val="tx1"/>
              </a:gs>
              <a:gs pos="100000">
                <a:schemeClr val="accent1">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Content Placeholder 1">
            <a:extLst>
              <a:ext uri="{FF2B5EF4-FFF2-40B4-BE49-F238E27FC236}">
                <a16:creationId xmlns:a16="http://schemas.microsoft.com/office/drawing/2014/main" id="{8BF2B8B1-5AC9-064E-B7C7-66354B591D8C}"/>
              </a:ext>
            </a:extLst>
          </p:cNvPr>
          <p:cNvSpPr>
            <a:spLocks noGrp="1"/>
          </p:cNvSpPr>
          <p:nvPr>
            <p:ph idx="1"/>
          </p:nvPr>
        </p:nvSpPr>
        <p:spPr>
          <a:xfrm>
            <a:off x="653789" y="841698"/>
            <a:ext cx="792782" cy="320909"/>
          </a:xfrm>
        </p:spPr>
        <p:txBody>
          <a:bodyPr vert="horz" lIns="0" tIns="0" rIns="0" bIns="0" rtlCol="0" anchor="t">
            <a:noAutofit/>
          </a:bodyPr>
          <a:lstStyle/>
          <a:p>
            <a:pPr marL="0" indent="0">
              <a:buNone/>
            </a:pPr>
            <a:r>
              <a:rPr lang="en-US" sz="1350" dirty="0">
                <a:solidFill>
                  <a:schemeClr val="bg1">
                    <a:lumMod val="75000"/>
                  </a:schemeClr>
                </a:solidFill>
                <a:cs typeface="Helvetica"/>
              </a:rPr>
              <a:t>Materials</a:t>
            </a:r>
            <a:endParaRPr lang="en-US" sz="1350" dirty="0">
              <a:solidFill>
                <a:schemeClr val="bg1">
                  <a:lumMod val="75000"/>
                </a:schemeClr>
              </a:solidFill>
              <a:cs typeface="Calibri"/>
            </a:endParaRPr>
          </a:p>
        </p:txBody>
      </p:sp>
      <p:sp>
        <p:nvSpPr>
          <p:cNvPr id="4" name="Content Placeholder 1">
            <a:extLst>
              <a:ext uri="{FF2B5EF4-FFF2-40B4-BE49-F238E27FC236}">
                <a16:creationId xmlns:a16="http://schemas.microsoft.com/office/drawing/2014/main" id="{48E0B7AB-5099-0949-9EC7-53C8CE6F0725}"/>
              </a:ext>
            </a:extLst>
          </p:cNvPr>
          <p:cNvSpPr txBox="1">
            <a:spLocks/>
          </p:cNvSpPr>
          <p:nvPr/>
        </p:nvSpPr>
        <p:spPr>
          <a:xfrm>
            <a:off x="2194864" y="761028"/>
            <a:ext cx="1261439" cy="322326"/>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chemeClr val="bg1">
                    <a:lumMod val="75000"/>
                  </a:schemeClr>
                </a:solidFill>
                <a:latin typeface="Roboto" panose="02000000000000000000" pitchFamily="2" charset="0"/>
                <a:cs typeface="Helvetica"/>
              </a:rPr>
              <a:t>High-coherence devices </a:t>
            </a:r>
          </a:p>
        </p:txBody>
      </p:sp>
      <p:sp>
        <p:nvSpPr>
          <p:cNvPr id="5" name="Content Placeholder 1">
            <a:extLst>
              <a:ext uri="{FF2B5EF4-FFF2-40B4-BE49-F238E27FC236}">
                <a16:creationId xmlns:a16="http://schemas.microsoft.com/office/drawing/2014/main" id="{68218C0D-4C8D-E545-86EE-D22F9D18BA3B}"/>
              </a:ext>
            </a:extLst>
          </p:cNvPr>
          <p:cNvSpPr txBox="1">
            <a:spLocks/>
          </p:cNvSpPr>
          <p:nvPr/>
        </p:nvSpPr>
        <p:spPr>
          <a:xfrm>
            <a:off x="3783431" y="761736"/>
            <a:ext cx="842330" cy="320909"/>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latin typeface="Roboto" panose="02000000000000000000" pitchFamily="2" charset="0"/>
                <a:cs typeface="Helvetica"/>
              </a:rPr>
              <a:t>Systems integration </a:t>
            </a:r>
          </a:p>
        </p:txBody>
      </p:sp>
      <p:sp>
        <p:nvSpPr>
          <p:cNvPr id="6" name="Content Placeholder 1">
            <a:extLst>
              <a:ext uri="{FF2B5EF4-FFF2-40B4-BE49-F238E27FC236}">
                <a16:creationId xmlns:a16="http://schemas.microsoft.com/office/drawing/2014/main" id="{D2683F9A-E7FD-CA43-88A9-D923645F304B}"/>
              </a:ext>
            </a:extLst>
          </p:cNvPr>
          <p:cNvSpPr txBox="1">
            <a:spLocks/>
          </p:cNvSpPr>
          <p:nvPr/>
        </p:nvSpPr>
        <p:spPr>
          <a:xfrm>
            <a:off x="5379183" y="767830"/>
            <a:ext cx="2691062" cy="542351"/>
          </a:xfrm>
          <a:prstGeom prst="rect">
            <a:avLst/>
          </a:prstGeom>
        </p:spPr>
        <p:txBody>
          <a:bodyPr vert="horz" lIns="0" tIns="0" rIns="0" bIns="0" rtlCol="0" anchor="t">
            <a:no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rgbClr val="000000"/>
                </a:solidFill>
                <a:latin typeface="Roboto" panose="02000000000000000000" pitchFamily="2" charset="0"/>
                <a:cs typeface="Helvetica"/>
              </a:rPr>
              <a:t>New platforms for</a:t>
            </a:r>
            <a:br>
              <a:rPr lang="en-US" sz="1350" dirty="0">
                <a:solidFill>
                  <a:srgbClr val="000000"/>
                </a:solidFill>
                <a:latin typeface="Roboto" panose="02000000000000000000" pitchFamily="2" charset="0"/>
                <a:cs typeface="Helvetica"/>
              </a:rPr>
            </a:br>
            <a:r>
              <a:rPr lang="en-US" sz="1350" dirty="0">
                <a:solidFill>
                  <a:srgbClr val="000000"/>
                </a:solidFill>
                <a:latin typeface="Roboto" panose="02000000000000000000" pitchFamily="2" charset="0"/>
                <a:cs typeface="Helvetica"/>
              </a:rPr>
              <a:t>quantum computing &amp; sensing</a:t>
            </a:r>
          </a:p>
        </p:txBody>
      </p:sp>
      <p:sp>
        <p:nvSpPr>
          <p:cNvPr id="8" name="Content Placeholder 1">
            <a:extLst>
              <a:ext uri="{FF2B5EF4-FFF2-40B4-BE49-F238E27FC236}">
                <a16:creationId xmlns:a16="http://schemas.microsoft.com/office/drawing/2014/main" id="{5F3A5FF9-162F-F241-AF05-C94A2E216D09}"/>
              </a:ext>
            </a:extLst>
          </p:cNvPr>
          <p:cNvSpPr txBox="1">
            <a:spLocks/>
          </p:cNvSpPr>
          <p:nvPr/>
        </p:nvSpPr>
        <p:spPr>
          <a:xfrm>
            <a:off x="8145028" y="756313"/>
            <a:ext cx="847932" cy="542351"/>
          </a:xfrm>
          <a:prstGeom prst="rect">
            <a:avLst/>
          </a:prstGeom>
        </p:spPr>
        <p:txBody>
          <a:bodyPr vert="horz" lIns="0" tIns="0" rIns="0" bIns="0" rtlCol="0" anchor="t">
            <a:normAutofit/>
          </a:bodyPr>
          <a:lstStyle>
            <a:lvl1pPr marL="306910" indent="-306910" algn="l" defTabSz="914400" rtl="0" eaLnBrk="1" latinLnBrk="0" hangingPunct="1">
              <a:lnSpc>
                <a:spcPct val="90000"/>
              </a:lnSpc>
              <a:spcBef>
                <a:spcPts val="1000"/>
              </a:spcBef>
              <a:buFont typeface="Arial" panose="020B0604020202020204" pitchFamily="34" charset="0"/>
              <a:buChar char="•"/>
              <a:defRPr sz="2400" kern="1200">
                <a:solidFill>
                  <a:srgbClr val="505050"/>
                </a:solidFill>
                <a:latin typeface="+mn-lt"/>
                <a:ea typeface="+mn-ea"/>
                <a:cs typeface="+mn-cs"/>
              </a:defRPr>
            </a:lvl1pPr>
            <a:lvl2pPr marL="683667" indent="-306910" algn="l" defTabSz="914400" rtl="0" eaLnBrk="1" latinLnBrk="0" hangingPunct="1">
              <a:lnSpc>
                <a:spcPct val="90000"/>
              </a:lnSpc>
              <a:spcBef>
                <a:spcPts val="500"/>
              </a:spcBef>
              <a:buFont typeface="Arial" panose="020B0604020202020204" pitchFamily="34" charset="0"/>
              <a:buChar char="•"/>
              <a:defRPr sz="2133" kern="1200">
                <a:solidFill>
                  <a:srgbClr val="505050"/>
                </a:solidFill>
                <a:latin typeface="+mn-lt"/>
                <a:ea typeface="+mn-ea"/>
                <a:cs typeface="+mn-cs"/>
              </a:defRPr>
            </a:lvl2pPr>
            <a:lvl3pPr marL="1071007" indent="-306910" algn="l" defTabSz="914400" rtl="0" eaLnBrk="1" latinLnBrk="0" hangingPunct="1">
              <a:lnSpc>
                <a:spcPct val="90000"/>
              </a:lnSpc>
              <a:spcBef>
                <a:spcPts val="500"/>
              </a:spcBef>
              <a:buFont typeface="Arial" panose="020B0604020202020204" pitchFamily="34" charset="0"/>
              <a:buChar char="•"/>
              <a:defRPr sz="2000" kern="1200">
                <a:solidFill>
                  <a:srgbClr val="505050"/>
                </a:solidFill>
                <a:latin typeface="+mn-lt"/>
                <a:ea typeface="+mn-ea"/>
                <a:cs typeface="+mn-cs"/>
              </a:defRPr>
            </a:lvl3pPr>
            <a:lvl4pPr marL="1447764" indent="-304792" algn="l" defTabSz="914400" rtl="0" eaLnBrk="1" latinLnBrk="0" hangingPunct="1">
              <a:lnSpc>
                <a:spcPct val="90000"/>
              </a:lnSpc>
              <a:spcBef>
                <a:spcPts val="500"/>
              </a:spcBef>
              <a:buFont typeface="Arial" panose="020B0604020202020204" pitchFamily="34" charset="0"/>
              <a:buChar char="•"/>
              <a:defRPr sz="1867" kern="1200">
                <a:solidFill>
                  <a:srgbClr val="505050"/>
                </a:solidFill>
                <a:latin typeface="+mn-lt"/>
                <a:ea typeface="+mn-ea"/>
                <a:cs typeface="+mn-cs"/>
              </a:defRPr>
            </a:lvl4pPr>
            <a:lvl5pPr marL="1826638" indent="-306910" algn="l" defTabSz="914400" rtl="0" eaLnBrk="1" latinLnBrk="0" hangingPunct="1">
              <a:lnSpc>
                <a:spcPct val="90000"/>
              </a:lnSpc>
              <a:spcBef>
                <a:spcPts val="500"/>
              </a:spcBef>
              <a:buFont typeface="Arial"/>
              <a:buChar char="•"/>
              <a:defRPr sz="1867" kern="1200">
                <a:solidFill>
                  <a:srgbClr val="5050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solidFill>
                  <a:srgbClr val="000000"/>
                </a:solidFill>
                <a:latin typeface="Roboto" panose="02000000000000000000" pitchFamily="2" charset="0"/>
                <a:cs typeface="Helvetica"/>
              </a:rPr>
              <a:t>Quantum advantage</a:t>
            </a:r>
          </a:p>
        </p:txBody>
      </p:sp>
      <p:grpSp>
        <p:nvGrpSpPr>
          <p:cNvPr id="7" name="Group 6">
            <a:extLst>
              <a:ext uri="{FF2B5EF4-FFF2-40B4-BE49-F238E27FC236}">
                <a16:creationId xmlns:a16="http://schemas.microsoft.com/office/drawing/2014/main" id="{38CF9005-18F7-4812-8719-F82C15E901B5}"/>
              </a:ext>
            </a:extLst>
          </p:cNvPr>
          <p:cNvGrpSpPr/>
          <p:nvPr/>
        </p:nvGrpSpPr>
        <p:grpSpPr>
          <a:xfrm>
            <a:off x="609844" y="1295778"/>
            <a:ext cx="7829339" cy="3085986"/>
            <a:chOff x="609844" y="1452853"/>
            <a:chExt cx="7829339" cy="3085986"/>
          </a:xfrm>
        </p:grpSpPr>
        <p:pic>
          <p:nvPicPr>
            <p:cNvPr id="10" name="Picture 9" descr="A screenshot of a map&#10;&#10;Description automatically generated with medium confidence">
              <a:extLst>
                <a:ext uri="{FF2B5EF4-FFF2-40B4-BE49-F238E27FC236}">
                  <a16:creationId xmlns:a16="http://schemas.microsoft.com/office/drawing/2014/main" id="{CE9513EF-74A5-BE46-8906-09DAF89FC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
            <a:stretch/>
          </p:blipFill>
          <p:spPr>
            <a:xfrm>
              <a:off x="609844" y="1453621"/>
              <a:ext cx="1460675" cy="1483696"/>
            </a:xfrm>
            <a:prstGeom prst="rect">
              <a:avLst/>
            </a:prstGeom>
          </p:spPr>
        </p:pic>
        <p:pic>
          <p:nvPicPr>
            <p:cNvPr id="12" name="Picture 11">
              <a:extLst>
                <a:ext uri="{FF2B5EF4-FFF2-40B4-BE49-F238E27FC236}">
                  <a16:creationId xmlns:a16="http://schemas.microsoft.com/office/drawing/2014/main" id="{228D6305-01EB-9A48-88BC-F97AFF5E91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456" y="3032577"/>
              <a:ext cx="1461176" cy="1487882"/>
            </a:xfrm>
            <a:prstGeom prst="rect">
              <a:avLst/>
            </a:prstGeom>
          </p:spPr>
        </p:pic>
        <p:pic>
          <p:nvPicPr>
            <p:cNvPr id="20" name="Picture 19">
              <a:extLst>
                <a:ext uri="{FF2B5EF4-FFF2-40B4-BE49-F238E27FC236}">
                  <a16:creationId xmlns:a16="http://schemas.microsoft.com/office/drawing/2014/main" id="{CA7EE388-58D9-9746-B37E-650CE68651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7665" y="1454724"/>
              <a:ext cx="1460950" cy="1488196"/>
            </a:xfrm>
            <a:prstGeom prst="rect">
              <a:avLst/>
            </a:prstGeom>
          </p:spPr>
        </p:pic>
        <p:pic>
          <p:nvPicPr>
            <p:cNvPr id="21" name="Picture 2" descr="Image">
              <a:extLst>
                <a:ext uri="{FF2B5EF4-FFF2-40B4-BE49-F238E27FC236}">
                  <a16:creationId xmlns:a16="http://schemas.microsoft.com/office/drawing/2014/main" id="{25E9742B-978D-9243-A42C-E56CD3B7F5E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88"/>
            <a:stretch/>
          </p:blipFill>
          <p:spPr bwMode="auto">
            <a:xfrm>
              <a:off x="2194864" y="3035096"/>
              <a:ext cx="1465155" cy="14859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BDE6F09-CFC7-4D40-9A7D-CDF0F05534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87105" y="1466194"/>
              <a:ext cx="1463285" cy="1487988"/>
            </a:xfrm>
            <a:prstGeom prst="rect">
              <a:avLst/>
            </a:prstGeom>
          </p:spPr>
        </p:pic>
        <p:pic>
          <p:nvPicPr>
            <p:cNvPr id="24" name="Picture 23">
              <a:extLst>
                <a:ext uri="{FF2B5EF4-FFF2-40B4-BE49-F238E27FC236}">
                  <a16:creationId xmlns:a16="http://schemas.microsoft.com/office/drawing/2014/main" id="{86D8A658-0CC9-5E49-97EC-17B456F0E9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42"/>
            <a:stretch/>
          </p:blipFill>
          <p:spPr>
            <a:xfrm>
              <a:off x="5381869" y="1452853"/>
              <a:ext cx="1466615" cy="1481976"/>
            </a:xfrm>
            <a:prstGeom prst="rect">
              <a:avLst/>
            </a:prstGeom>
          </p:spPr>
        </p:pic>
        <p:pic>
          <p:nvPicPr>
            <p:cNvPr id="28" name="Picture 27">
              <a:extLst>
                <a:ext uri="{FF2B5EF4-FFF2-40B4-BE49-F238E27FC236}">
                  <a16:creationId xmlns:a16="http://schemas.microsoft.com/office/drawing/2014/main" id="{7DA66D1C-474F-3A42-BE0D-B885F3E280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95"/>
            <a:stretch/>
          </p:blipFill>
          <p:spPr>
            <a:xfrm>
              <a:off x="5381658" y="3030181"/>
              <a:ext cx="1469026" cy="1487585"/>
            </a:xfrm>
            <a:prstGeom prst="rect">
              <a:avLst/>
            </a:prstGeom>
            <a:ln>
              <a:solidFill>
                <a:schemeClr val="bg2"/>
              </a:solidFill>
            </a:ln>
          </p:spPr>
        </p:pic>
        <p:pic>
          <p:nvPicPr>
            <p:cNvPr id="3080" name="Picture 8" descr="Fermilab | Science | Particle Physics 101 | Worldwide Particle Physics  Discoveries">
              <a:extLst>
                <a:ext uri="{FF2B5EF4-FFF2-40B4-BE49-F238E27FC236}">
                  <a16:creationId xmlns:a16="http://schemas.microsoft.com/office/drawing/2014/main" id="{ADDF4087-0418-9B46-BDAF-67770133045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978934" y="3033670"/>
              <a:ext cx="1458074" cy="14843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Tiny Startup Racing Google to Build a Quantum Computing Chip | MIT  Technology Review">
              <a:extLst>
                <a:ext uri="{FF2B5EF4-FFF2-40B4-BE49-F238E27FC236}">
                  <a16:creationId xmlns:a16="http://schemas.microsoft.com/office/drawing/2014/main" id="{D4A8E042-DABB-D64A-8FEA-3590CDB422E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259"/>
            <a:stretch/>
          </p:blipFill>
          <p:spPr bwMode="auto">
            <a:xfrm>
              <a:off x="3788166" y="3052773"/>
              <a:ext cx="1462003" cy="14860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olving materials problems with a quantum computer | Argonne National  Laboratory">
              <a:extLst>
                <a:ext uri="{FF2B5EF4-FFF2-40B4-BE49-F238E27FC236}">
                  <a16:creationId xmlns:a16="http://schemas.microsoft.com/office/drawing/2014/main" id="{3EFA444B-C1FD-8B4D-9C40-48F1C17C6D3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b="-338"/>
            <a:stretch/>
          </p:blipFill>
          <p:spPr bwMode="auto">
            <a:xfrm>
              <a:off x="6978295" y="1457665"/>
              <a:ext cx="1460888" cy="148441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Footer Placeholder 8">
            <a:extLst>
              <a:ext uri="{FF2B5EF4-FFF2-40B4-BE49-F238E27FC236}">
                <a16:creationId xmlns:a16="http://schemas.microsoft.com/office/drawing/2014/main" id="{93DE7970-070D-0342-A583-032BB5B85FDE}"/>
              </a:ext>
            </a:extLst>
          </p:cNvPr>
          <p:cNvSpPr>
            <a:spLocks noGrp="1"/>
          </p:cNvSpPr>
          <p:nvPr>
            <p:ph type="ftr" sz="quarter" idx="3"/>
          </p:nvPr>
        </p:nvSpPr>
        <p:spPr>
          <a:xfrm>
            <a:off x="2040804" y="6504216"/>
            <a:ext cx="8349491" cy="242873"/>
          </a:xfrm>
          <a:prstGeom prst="rect">
            <a:avLst/>
          </a:prstGeom>
        </p:spPr>
        <p:txBody>
          <a:bodyPr vert="horz" lIns="0" tIns="0" rIns="0" bIns="0" rtlCol="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latin typeface="Roboto" panose="02000000000000000000" pitchFamily="2" charset="0"/>
              </a:rPr>
              <a:t>Grassellino &amp; Koch - SQMS</a:t>
            </a:r>
            <a:endParaRPr lang="en-US" b="1" dirty="0">
              <a:latin typeface="Roboto" panose="02000000000000000000" pitchFamily="2" charset="0"/>
            </a:endParaRPr>
          </a:p>
        </p:txBody>
      </p:sp>
      <p:sp>
        <p:nvSpPr>
          <p:cNvPr id="11" name="TextBox 10">
            <a:extLst>
              <a:ext uri="{FF2B5EF4-FFF2-40B4-BE49-F238E27FC236}">
                <a16:creationId xmlns:a16="http://schemas.microsoft.com/office/drawing/2014/main" id="{60A94871-BFFE-6CBA-7CF7-2E072399240F}"/>
              </a:ext>
            </a:extLst>
          </p:cNvPr>
          <p:cNvSpPr txBox="1"/>
          <p:nvPr/>
        </p:nvSpPr>
        <p:spPr>
          <a:xfrm>
            <a:off x="3371190" y="2653603"/>
            <a:ext cx="2401619" cy="461665"/>
          </a:xfrm>
          <a:prstGeom prst="rect">
            <a:avLst/>
          </a:prstGeom>
          <a:solidFill>
            <a:schemeClr val="bg1">
              <a:lumMod val="85000"/>
            </a:schemeClr>
          </a:solidFill>
          <a:ln>
            <a:noFill/>
          </a:ln>
        </p:spPr>
        <p:txBody>
          <a:bodyPr wrap="none" rtlCol="0">
            <a:spAutoFit/>
          </a:bodyPr>
          <a:lstStyle/>
          <a:p>
            <a:pPr algn="ctr"/>
            <a:r>
              <a:rPr lang="en-US" sz="1200" dirty="0">
                <a:solidFill>
                  <a:srgbClr val="000000"/>
                </a:solidFill>
                <a:latin typeface="Roboto" panose="02000000000000000000" pitchFamily="2" charset="0"/>
                <a:ea typeface="Roboto" panose="02000000000000000000" pitchFamily="2" charset="0"/>
              </a:rPr>
              <a:t>potential for scientific discovery </a:t>
            </a:r>
            <a:br>
              <a:rPr lang="en-US" sz="1200" dirty="0">
                <a:solidFill>
                  <a:srgbClr val="000000"/>
                </a:solidFill>
                <a:latin typeface="Roboto" panose="02000000000000000000" pitchFamily="2" charset="0"/>
                <a:ea typeface="Roboto" panose="02000000000000000000" pitchFamily="2" charset="0"/>
              </a:rPr>
            </a:br>
            <a:r>
              <a:rPr lang="en-US" sz="1200" dirty="0">
                <a:solidFill>
                  <a:srgbClr val="000000"/>
                </a:solidFill>
                <a:latin typeface="Roboto" panose="02000000000000000000" pitchFamily="2" charset="0"/>
                <a:ea typeface="Roboto" panose="02000000000000000000" pitchFamily="2" charset="0"/>
              </a:rPr>
              <a:t>at every step of the chain</a:t>
            </a:r>
          </a:p>
        </p:txBody>
      </p:sp>
      <p:sp>
        <p:nvSpPr>
          <p:cNvPr id="26" name="Title 25">
            <a:extLst>
              <a:ext uri="{FF2B5EF4-FFF2-40B4-BE49-F238E27FC236}">
                <a16:creationId xmlns:a16="http://schemas.microsoft.com/office/drawing/2014/main" id="{1349862C-6C04-8023-77E7-E52DA87F5988}"/>
              </a:ext>
            </a:extLst>
          </p:cNvPr>
          <p:cNvSpPr>
            <a:spLocks noGrp="1"/>
          </p:cNvSpPr>
          <p:nvPr>
            <p:ph type="title"/>
          </p:nvPr>
        </p:nvSpPr>
        <p:spPr>
          <a:xfrm>
            <a:off x="550333" y="188814"/>
            <a:ext cx="8686800" cy="320908"/>
          </a:xfrm>
        </p:spPr>
        <p:txBody>
          <a:bodyPr/>
          <a:lstStyle/>
          <a:p>
            <a:r>
              <a:rPr lang="en-US" sz="2400" dirty="0"/>
              <a:t>Science &amp; Technology Innovation Chain</a:t>
            </a:r>
          </a:p>
        </p:txBody>
      </p:sp>
    </p:spTree>
    <p:extLst>
      <p:ext uri="{BB962C8B-B14F-4D97-AF65-F5344CB8AC3E}">
        <p14:creationId xmlns:p14="http://schemas.microsoft.com/office/powerpoint/2010/main" val="4043691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5196F-CDD0-23D3-069D-38C35297EA3B}"/>
              </a:ext>
            </a:extLst>
          </p:cNvPr>
          <p:cNvSpPr>
            <a:spLocks noGrp="1"/>
          </p:cNvSpPr>
          <p:nvPr>
            <p:ph type="title"/>
          </p:nvPr>
        </p:nvSpPr>
        <p:spPr/>
        <p:txBody>
          <a:bodyPr/>
          <a:lstStyle/>
          <a:p>
            <a:r>
              <a:rPr lang="en-US" dirty="0">
                <a:solidFill>
                  <a:srgbClr val="000000"/>
                </a:solidFill>
              </a:rPr>
              <a:t>Center Mission and Co-Design</a:t>
            </a:r>
          </a:p>
        </p:txBody>
      </p:sp>
      <p:sp>
        <p:nvSpPr>
          <p:cNvPr id="4" name="TextBox 3">
            <a:extLst>
              <a:ext uri="{FF2B5EF4-FFF2-40B4-BE49-F238E27FC236}">
                <a16:creationId xmlns:a16="http://schemas.microsoft.com/office/drawing/2014/main" id="{AFA01EED-8F54-BF89-001A-440EC850E955}"/>
              </a:ext>
            </a:extLst>
          </p:cNvPr>
          <p:cNvSpPr txBox="1"/>
          <p:nvPr/>
        </p:nvSpPr>
        <p:spPr>
          <a:xfrm>
            <a:off x="3872991" y="658976"/>
            <a:ext cx="1465786" cy="3970318"/>
          </a:xfrm>
          <a:prstGeom prst="rect">
            <a:avLst/>
          </a:prstGeom>
          <a:gradFill flip="none" rotWithShape="1">
            <a:gsLst>
              <a:gs pos="0">
                <a:schemeClr val="accent1">
                  <a:tint val="66000"/>
                  <a:satMod val="160000"/>
                </a:schemeClr>
              </a:gs>
              <a:gs pos="100000">
                <a:schemeClr val="bg1"/>
              </a:gs>
            </a:gsLst>
            <a:lin ang="16200000" scaled="1"/>
            <a:tileRect/>
          </a:gradFill>
        </p:spPr>
        <p:txBody>
          <a:bodyPr wrap="none" rtlCol="0">
            <a:spAutoFit/>
          </a:bodyPr>
          <a:lstStyle/>
          <a:p>
            <a:pPr marL="228600"/>
            <a:endParaRPr lang="en-US" sz="1400" b="1" dirty="0">
              <a:latin typeface="Roboto" panose="02000000000000000000" pitchFamily="2" charset="0"/>
            </a:endParaRPr>
          </a:p>
          <a:p>
            <a:pPr marL="115888"/>
            <a:r>
              <a:rPr lang="en-US" sz="1400" b="1" dirty="0">
                <a:latin typeface="Roboto" panose="02000000000000000000" pitchFamily="2" charset="0"/>
              </a:rPr>
              <a:t>APPS</a:t>
            </a:r>
          </a:p>
          <a:p>
            <a:pPr marL="115888"/>
            <a:endParaRPr lang="en-US" sz="1400" dirty="0">
              <a:latin typeface="Roboto" panose="02000000000000000000" pitchFamily="2" charset="0"/>
            </a:endParaRPr>
          </a:p>
          <a:p>
            <a:pPr marL="115888"/>
            <a:endParaRPr lang="en-US" sz="1400" dirty="0">
              <a:latin typeface="Roboto" panose="02000000000000000000" pitchFamily="2" charset="0"/>
            </a:endParaRPr>
          </a:p>
          <a:p>
            <a:pPr marL="115888"/>
            <a:br>
              <a:rPr lang="en-US" sz="1400" dirty="0">
                <a:latin typeface="Roboto" panose="02000000000000000000" pitchFamily="2" charset="0"/>
              </a:rPr>
            </a:br>
            <a:r>
              <a:rPr lang="en-US" sz="1400" b="1" dirty="0">
                <a:latin typeface="Roboto" panose="02000000000000000000" pitchFamily="2" charset="0"/>
              </a:rPr>
              <a:t>OPERATING </a:t>
            </a:r>
            <a:br>
              <a:rPr lang="en-US" sz="1400" b="1" dirty="0">
                <a:latin typeface="Roboto" panose="02000000000000000000" pitchFamily="2" charset="0"/>
              </a:rPr>
            </a:br>
            <a:r>
              <a:rPr lang="en-US" sz="1400" b="1" dirty="0">
                <a:latin typeface="Roboto" panose="02000000000000000000" pitchFamily="2" charset="0"/>
              </a:rPr>
              <a:t>SYSTEM</a:t>
            </a:r>
          </a:p>
          <a:p>
            <a:pPr marL="115888"/>
            <a:endParaRPr lang="en-US" sz="1400" dirty="0">
              <a:latin typeface="Roboto" panose="02000000000000000000" pitchFamily="2" charset="0"/>
            </a:endParaRPr>
          </a:p>
          <a:p>
            <a:pPr marL="115888"/>
            <a:endParaRPr lang="en-US" sz="1400" dirty="0">
              <a:latin typeface="Roboto" panose="02000000000000000000" pitchFamily="2" charset="0"/>
            </a:endParaRPr>
          </a:p>
          <a:p>
            <a:pPr marL="115888"/>
            <a:endParaRPr lang="en-US" sz="1400" dirty="0">
              <a:latin typeface="Roboto" panose="02000000000000000000" pitchFamily="2" charset="0"/>
            </a:endParaRPr>
          </a:p>
          <a:p>
            <a:pPr marL="115888"/>
            <a:r>
              <a:rPr lang="en-US" sz="1400" b="1" dirty="0">
                <a:latin typeface="Roboto" panose="02000000000000000000" pitchFamily="2" charset="0"/>
              </a:rPr>
              <a:t>INSTRUCTION</a:t>
            </a:r>
            <a:br>
              <a:rPr lang="en-US" sz="1400" b="1" dirty="0">
                <a:latin typeface="Roboto" panose="02000000000000000000" pitchFamily="2" charset="0"/>
              </a:rPr>
            </a:br>
            <a:r>
              <a:rPr lang="en-US" sz="1400" b="1" dirty="0">
                <a:latin typeface="Roboto" panose="02000000000000000000" pitchFamily="2" charset="0"/>
              </a:rPr>
              <a:t>SET</a:t>
            </a:r>
          </a:p>
          <a:p>
            <a:pPr marL="115888"/>
            <a:endParaRPr lang="en-US" sz="1400" dirty="0">
              <a:latin typeface="Roboto" panose="02000000000000000000" pitchFamily="2" charset="0"/>
            </a:endParaRPr>
          </a:p>
          <a:p>
            <a:pPr marL="115888"/>
            <a:endParaRPr lang="en-US" sz="1400" dirty="0">
              <a:latin typeface="Roboto" panose="02000000000000000000" pitchFamily="2" charset="0"/>
            </a:endParaRPr>
          </a:p>
          <a:p>
            <a:pPr marL="115888"/>
            <a:endParaRPr lang="en-US" sz="1400" dirty="0">
              <a:latin typeface="Roboto" panose="02000000000000000000" pitchFamily="2" charset="0"/>
            </a:endParaRPr>
          </a:p>
          <a:p>
            <a:pPr marL="115888"/>
            <a:r>
              <a:rPr lang="en-US" sz="1400" b="1" dirty="0">
                <a:latin typeface="Roboto" panose="02000000000000000000" pitchFamily="2" charset="0"/>
              </a:rPr>
              <a:t>HARDWARE</a:t>
            </a:r>
          </a:p>
          <a:p>
            <a:pPr marL="115888"/>
            <a:endParaRPr lang="en-US" sz="1400" b="1" dirty="0">
              <a:latin typeface="Roboto" panose="02000000000000000000" pitchFamily="2" charset="0"/>
            </a:endParaRPr>
          </a:p>
          <a:p>
            <a:endParaRPr lang="en-US" sz="1400" b="1" dirty="0">
              <a:latin typeface="Roboto" panose="02000000000000000000" pitchFamily="2" charset="0"/>
            </a:endParaRPr>
          </a:p>
        </p:txBody>
      </p:sp>
      <p:sp>
        <p:nvSpPr>
          <p:cNvPr id="5" name="TextBox 4">
            <a:extLst>
              <a:ext uri="{FF2B5EF4-FFF2-40B4-BE49-F238E27FC236}">
                <a16:creationId xmlns:a16="http://schemas.microsoft.com/office/drawing/2014/main" id="{A4F7DF9E-9EB9-1F07-F35D-83012D1A4F1D}"/>
              </a:ext>
            </a:extLst>
          </p:cNvPr>
          <p:cNvSpPr txBox="1"/>
          <p:nvPr/>
        </p:nvSpPr>
        <p:spPr>
          <a:xfrm>
            <a:off x="5338777" y="658976"/>
            <a:ext cx="3429685" cy="3970318"/>
          </a:xfrm>
          <a:prstGeom prst="rect">
            <a:avLst/>
          </a:prstGeom>
          <a:gradFill flip="none" rotWithShape="1">
            <a:gsLst>
              <a:gs pos="0">
                <a:srgbClr val="92D050"/>
              </a:gs>
              <a:gs pos="100000">
                <a:schemeClr val="bg1"/>
              </a:gs>
            </a:gsLst>
            <a:lin ang="16200000" scaled="1"/>
            <a:tileRect/>
          </a:gradFill>
        </p:spPr>
        <p:txBody>
          <a:bodyPr wrap="square" rtlCol="0">
            <a:spAutoFit/>
          </a:bodyPr>
          <a:lstStyle/>
          <a:p>
            <a:pPr marL="342900"/>
            <a:r>
              <a:rPr lang="en-US" sz="1400" dirty="0">
                <a:latin typeface="Roboto" panose="02000000000000000000" pitchFamily="2" charset="0"/>
              </a:rPr>
              <a:t>algorithms</a:t>
            </a:r>
          </a:p>
          <a:p>
            <a:pPr marL="342900"/>
            <a:endParaRPr lang="en-US" sz="1400" dirty="0">
              <a:latin typeface="Roboto" panose="02000000000000000000" pitchFamily="2" charset="0"/>
            </a:endParaRPr>
          </a:p>
          <a:p>
            <a:pPr marL="342900"/>
            <a:endParaRPr lang="en-US" sz="1400" dirty="0">
              <a:latin typeface="Roboto" panose="02000000000000000000" pitchFamily="2" charset="0"/>
            </a:endParaRPr>
          </a:p>
          <a:p>
            <a:pPr marL="342900"/>
            <a:r>
              <a:rPr lang="en-US" sz="1400" dirty="0">
                <a:latin typeface="Roboto" panose="02000000000000000000" pitchFamily="2" charset="0"/>
              </a:rPr>
              <a:t>high-level programming language</a:t>
            </a:r>
            <a:br>
              <a:rPr lang="en-US" sz="1400" dirty="0">
                <a:latin typeface="Roboto" panose="02000000000000000000" pitchFamily="2" charset="0"/>
              </a:rPr>
            </a:br>
            <a:r>
              <a:rPr lang="en-US" sz="1400" dirty="0">
                <a:latin typeface="Roboto" panose="02000000000000000000" pitchFamily="2" charset="0"/>
              </a:rPr>
              <a:t>transpilation/compilation</a:t>
            </a:r>
            <a:br>
              <a:rPr lang="en-US" sz="1400" dirty="0">
                <a:latin typeface="Roboto" panose="02000000000000000000" pitchFamily="2" charset="0"/>
              </a:rPr>
            </a:br>
            <a:endParaRPr lang="en-US" sz="1400" dirty="0">
              <a:latin typeface="Roboto" panose="02000000000000000000" pitchFamily="2" charset="0"/>
            </a:endParaRPr>
          </a:p>
          <a:p>
            <a:pPr marL="342900"/>
            <a:br>
              <a:rPr lang="en-US" sz="1400" dirty="0">
                <a:latin typeface="Roboto" panose="02000000000000000000" pitchFamily="2" charset="0"/>
              </a:rPr>
            </a:br>
            <a:r>
              <a:rPr lang="en-US" sz="1400" dirty="0">
                <a:latin typeface="Roboto" panose="02000000000000000000" pitchFamily="2" charset="0"/>
              </a:rPr>
              <a:t>quantum error correction/mitigation</a:t>
            </a:r>
            <a:br>
              <a:rPr lang="en-US" sz="1400" dirty="0">
                <a:latin typeface="Roboto" panose="02000000000000000000" pitchFamily="2" charset="0"/>
              </a:rPr>
            </a:br>
            <a:endParaRPr lang="en-US" sz="1400" dirty="0">
              <a:latin typeface="Roboto" panose="02000000000000000000" pitchFamily="2" charset="0"/>
            </a:endParaRPr>
          </a:p>
          <a:p>
            <a:pPr marL="342900"/>
            <a:endParaRPr lang="en-US" sz="1400" dirty="0">
              <a:latin typeface="Roboto" panose="02000000000000000000" pitchFamily="2" charset="0"/>
            </a:endParaRPr>
          </a:p>
          <a:p>
            <a:pPr marL="342900"/>
            <a:r>
              <a:rPr lang="en-US" sz="1400" dirty="0">
                <a:latin typeface="Roboto" panose="02000000000000000000" pitchFamily="2" charset="0"/>
              </a:rPr>
              <a:t>control &amp; measurement</a:t>
            </a:r>
          </a:p>
          <a:p>
            <a:pPr marL="342900"/>
            <a:endParaRPr lang="en-US" sz="1400" dirty="0">
              <a:latin typeface="Roboto" panose="02000000000000000000" pitchFamily="2" charset="0"/>
            </a:endParaRPr>
          </a:p>
          <a:p>
            <a:pPr marL="342900"/>
            <a:endParaRPr lang="en-US" sz="1400" dirty="0">
              <a:latin typeface="Roboto" panose="02000000000000000000" pitchFamily="2" charset="0"/>
            </a:endParaRPr>
          </a:p>
          <a:p>
            <a:pPr marL="342900"/>
            <a:r>
              <a:rPr lang="en-US" sz="1400" dirty="0">
                <a:latin typeface="Roboto" panose="02000000000000000000" pitchFamily="2" charset="0"/>
              </a:rPr>
              <a:t>design of devices … processor</a:t>
            </a:r>
          </a:p>
          <a:p>
            <a:pPr marL="342900"/>
            <a:endParaRPr lang="en-US" sz="1400" dirty="0">
              <a:latin typeface="Roboto" panose="02000000000000000000" pitchFamily="2" charset="0"/>
            </a:endParaRPr>
          </a:p>
          <a:p>
            <a:pPr marL="342900"/>
            <a:endParaRPr lang="en-US" sz="1400" dirty="0">
              <a:latin typeface="Roboto" panose="02000000000000000000" pitchFamily="2" charset="0"/>
            </a:endParaRPr>
          </a:p>
          <a:p>
            <a:pPr marL="342900"/>
            <a:r>
              <a:rPr lang="en-US" sz="1400" dirty="0">
                <a:latin typeface="Roboto" panose="02000000000000000000" pitchFamily="2" charset="0"/>
              </a:rPr>
              <a:t>fabrication of devices</a:t>
            </a:r>
          </a:p>
          <a:p>
            <a:pPr marL="342900"/>
            <a:r>
              <a:rPr lang="en-US" sz="1400" dirty="0">
                <a:latin typeface="Roboto" panose="02000000000000000000" pitchFamily="2" charset="0"/>
              </a:rPr>
              <a:t>materials for devices</a:t>
            </a:r>
          </a:p>
        </p:txBody>
      </p:sp>
      <p:grpSp>
        <p:nvGrpSpPr>
          <p:cNvPr id="34" name="Group 33">
            <a:extLst>
              <a:ext uri="{FF2B5EF4-FFF2-40B4-BE49-F238E27FC236}">
                <a16:creationId xmlns:a16="http://schemas.microsoft.com/office/drawing/2014/main" id="{7A3BB7B5-CCD1-28ED-34F3-48E42CAAE448}"/>
              </a:ext>
            </a:extLst>
          </p:cNvPr>
          <p:cNvGrpSpPr/>
          <p:nvPr/>
        </p:nvGrpSpPr>
        <p:grpSpPr>
          <a:xfrm>
            <a:off x="2555558" y="857233"/>
            <a:ext cx="1163452" cy="3772061"/>
            <a:chOff x="2555558" y="857233"/>
            <a:chExt cx="1163452" cy="3772061"/>
          </a:xfrm>
        </p:grpSpPr>
        <p:pic>
          <p:nvPicPr>
            <p:cNvPr id="31" name="Picture 30">
              <a:extLst>
                <a:ext uri="{FF2B5EF4-FFF2-40B4-BE49-F238E27FC236}">
                  <a16:creationId xmlns:a16="http://schemas.microsoft.com/office/drawing/2014/main" id="{3DD2B1D8-7FA0-6B23-FC9F-1F213EDA5A3F}"/>
                </a:ext>
              </a:extLst>
            </p:cNvPr>
            <p:cNvPicPr>
              <a:picLocks noChangeAspect="1"/>
            </p:cNvPicPr>
            <p:nvPr/>
          </p:nvPicPr>
          <p:blipFill>
            <a:blip r:embed="rId2"/>
            <a:stretch>
              <a:fillRect/>
            </a:stretch>
          </p:blipFill>
          <p:spPr>
            <a:xfrm>
              <a:off x="2555558" y="1064642"/>
              <a:ext cx="1163452" cy="2326904"/>
            </a:xfrm>
            <a:prstGeom prst="rect">
              <a:avLst/>
            </a:prstGeom>
          </p:spPr>
        </p:pic>
        <p:pic>
          <p:nvPicPr>
            <p:cNvPr id="32" name="Picture 31">
              <a:extLst>
                <a:ext uri="{FF2B5EF4-FFF2-40B4-BE49-F238E27FC236}">
                  <a16:creationId xmlns:a16="http://schemas.microsoft.com/office/drawing/2014/main" id="{EC578DC9-8B33-0260-A60D-45A419DDEADB}"/>
                </a:ext>
              </a:extLst>
            </p:cNvPr>
            <p:cNvPicPr>
              <a:picLocks noChangeAspect="1"/>
            </p:cNvPicPr>
            <p:nvPr/>
          </p:nvPicPr>
          <p:blipFill rotWithShape="1">
            <a:blip r:embed="rId2"/>
            <a:srcRect t="38194"/>
            <a:stretch/>
          </p:blipFill>
          <p:spPr>
            <a:xfrm rot="10800000">
              <a:off x="2555558" y="3191115"/>
              <a:ext cx="1163452" cy="1438179"/>
            </a:xfrm>
            <a:prstGeom prst="rect">
              <a:avLst/>
            </a:prstGeom>
          </p:spPr>
        </p:pic>
        <p:pic>
          <p:nvPicPr>
            <p:cNvPr id="9" name="Picture 8">
              <a:extLst>
                <a:ext uri="{FF2B5EF4-FFF2-40B4-BE49-F238E27FC236}">
                  <a16:creationId xmlns:a16="http://schemas.microsoft.com/office/drawing/2014/main" id="{6BB4CA4B-A7C8-6FC7-B3F1-5258FB3A08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00496" y="3135808"/>
              <a:ext cx="473574" cy="351528"/>
            </a:xfrm>
            <a:prstGeom prst="rect">
              <a:avLst/>
            </a:prstGeom>
          </p:spPr>
        </p:pic>
        <p:pic>
          <p:nvPicPr>
            <p:cNvPr id="10" name="Picture 9">
              <a:extLst>
                <a:ext uri="{FF2B5EF4-FFF2-40B4-BE49-F238E27FC236}">
                  <a16:creationId xmlns:a16="http://schemas.microsoft.com/office/drawing/2014/main" id="{83C5A307-99AF-92FF-D8F6-CFA77A963840}"/>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907307" y="2608469"/>
              <a:ext cx="473574" cy="351528"/>
            </a:xfrm>
            <a:prstGeom prst="rect">
              <a:avLst/>
            </a:prstGeom>
          </p:spPr>
        </p:pic>
        <p:pic>
          <p:nvPicPr>
            <p:cNvPr id="11" name="Picture 10">
              <a:extLst>
                <a:ext uri="{FF2B5EF4-FFF2-40B4-BE49-F238E27FC236}">
                  <a16:creationId xmlns:a16="http://schemas.microsoft.com/office/drawing/2014/main" id="{652A92AE-FEB0-0C65-0EB2-67B5E40E1D8F}"/>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907307" y="4124666"/>
              <a:ext cx="473574" cy="351528"/>
            </a:xfrm>
            <a:prstGeom prst="rect">
              <a:avLst/>
            </a:prstGeom>
          </p:spPr>
        </p:pic>
        <p:pic>
          <p:nvPicPr>
            <p:cNvPr id="12" name="Picture 11">
              <a:extLst>
                <a:ext uri="{FF2B5EF4-FFF2-40B4-BE49-F238E27FC236}">
                  <a16:creationId xmlns:a16="http://schemas.microsoft.com/office/drawing/2014/main" id="{B628710F-0D17-6091-841A-A866A085E0C8}"/>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907307" y="1675330"/>
              <a:ext cx="473574" cy="351528"/>
            </a:xfrm>
            <a:prstGeom prst="rect">
              <a:avLst/>
            </a:prstGeom>
          </p:spPr>
        </p:pic>
        <p:pic>
          <p:nvPicPr>
            <p:cNvPr id="13" name="Picture 12">
              <a:extLst>
                <a:ext uri="{FF2B5EF4-FFF2-40B4-BE49-F238E27FC236}">
                  <a16:creationId xmlns:a16="http://schemas.microsoft.com/office/drawing/2014/main" id="{46420516-A7E1-9854-4701-963F219F8CC4}"/>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907307" y="857233"/>
              <a:ext cx="473574" cy="351528"/>
            </a:xfrm>
            <a:prstGeom prst="rect">
              <a:avLst/>
            </a:prstGeom>
          </p:spPr>
        </p:pic>
      </p:grpSp>
      <p:sp>
        <p:nvSpPr>
          <p:cNvPr id="19" name="Rectangle: Rounded Corners 18">
            <a:extLst>
              <a:ext uri="{FF2B5EF4-FFF2-40B4-BE49-F238E27FC236}">
                <a16:creationId xmlns:a16="http://schemas.microsoft.com/office/drawing/2014/main" id="{A230840E-847B-88D3-396E-61CE994F656C}"/>
              </a:ext>
            </a:extLst>
          </p:cNvPr>
          <p:cNvSpPr/>
          <p:nvPr/>
        </p:nvSpPr>
        <p:spPr>
          <a:xfrm>
            <a:off x="375538" y="862371"/>
            <a:ext cx="1335711" cy="3492196"/>
          </a:xfrm>
          <a:prstGeom prst="roundRect">
            <a:avLst>
              <a:gd name="adj" fmla="val 9190"/>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7FC7C87F-96C4-3845-9A9A-39DA95F651E4}"/>
              </a:ext>
            </a:extLst>
          </p:cNvPr>
          <p:cNvGrpSpPr/>
          <p:nvPr/>
        </p:nvGrpSpPr>
        <p:grpSpPr>
          <a:xfrm>
            <a:off x="512544" y="1249177"/>
            <a:ext cx="1156824" cy="2845877"/>
            <a:chOff x="512544" y="1249177"/>
            <a:chExt cx="1156824" cy="2845877"/>
          </a:xfrm>
        </p:grpSpPr>
        <p:pic>
          <p:nvPicPr>
            <p:cNvPr id="8" name="Picture 7">
              <a:extLst>
                <a:ext uri="{FF2B5EF4-FFF2-40B4-BE49-F238E27FC236}">
                  <a16:creationId xmlns:a16="http://schemas.microsoft.com/office/drawing/2014/main" id="{59D2452E-235E-954B-A582-60692824F1A5}"/>
                </a:ext>
              </a:extLst>
            </p:cNvPr>
            <p:cNvPicPr>
              <a:picLocks noChangeAspect="1"/>
            </p:cNvPicPr>
            <p:nvPr/>
          </p:nvPicPr>
          <p:blipFill>
            <a:blip r:embed="rId3"/>
            <a:stretch>
              <a:fillRect/>
            </a:stretch>
          </p:blipFill>
          <p:spPr>
            <a:xfrm>
              <a:off x="523942" y="2141430"/>
              <a:ext cx="473574" cy="351528"/>
            </a:xfrm>
            <a:prstGeom prst="rect">
              <a:avLst/>
            </a:prstGeom>
          </p:spPr>
        </p:pic>
        <p:pic>
          <p:nvPicPr>
            <p:cNvPr id="14" name="Picture 13">
              <a:extLst>
                <a:ext uri="{FF2B5EF4-FFF2-40B4-BE49-F238E27FC236}">
                  <a16:creationId xmlns:a16="http://schemas.microsoft.com/office/drawing/2014/main" id="{C6B1224F-2F07-134E-28E3-7D10074B8F35}"/>
                </a:ext>
              </a:extLst>
            </p:cNvPr>
            <p:cNvPicPr>
              <a:picLocks noChangeAspect="1"/>
            </p:cNvPicPr>
            <p:nvPr/>
          </p:nvPicPr>
          <p:blipFill>
            <a:blip r:embed="rId3">
              <a:duotone>
                <a:schemeClr val="bg2">
                  <a:shade val="45000"/>
                  <a:satMod val="135000"/>
                </a:schemeClr>
                <a:prstClr val="white"/>
              </a:duotone>
            </a:blip>
            <a:stretch>
              <a:fillRect/>
            </a:stretch>
          </p:blipFill>
          <p:spPr>
            <a:xfrm>
              <a:off x="1195794" y="1249177"/>
              <a:ext cx="473574" cy="351528"/>
            </a:xfrm>
            <a:prstGeom prst="rect">
              <a:avLst/>
            </a:prstGeom>
          </p:spPr>
        </p:pic>
        <p:pic>
          <p:nvPicPr>
            <p:cNvPr id="15" name="Picture 14">
              <a:extLst>
                <a:ext uri="{FF2B5EF4-FFF2-40B4-BE49-F238E27FC236}">
                  <a16:creationId xmlns:a16="http://schemas.microsoft.com/office/drawing/2014/main" id="{84D33B02-9794-1459-F701-781746EF4E0B}"/>
                </a:ext>
              </a:extLst>
            </p:cNvPr>
            <p:cNvPicPr>
              <a:picLocks noChangeAspect="1"/>
            </p:cNvPicPr>
            <p:nvPr/>
          </p:nvPicPr>
          <p:blipFill>
            <a:blip r:embed="rId3">
              <a:duotone>
                <a:schemeClr val="bg2">
                  <a:shade val="45000"/>
                  <a:satMod val="135000"/>
                </a:schemeClr>
                <a:prstClr val="white"/>
              </a:duotone>
            </a:blip>
            <a:stretch>
              <a:fillRect/>
            </a:stretch>
          </p:blipFill>
          <p:spPr>
            <a:xfrm>
              <a:off x="569820" y="1440925"/>
              <a:ext cx="473574" cy="351528"/>
            </a:xfrm>
            <a:prstGeom prst="rect">
              <a:avLst/>
            </a:prstGeom>
          </p:spPr>
        </p:pic>
        <p:pic>
          <p:nvPicPr>
            <p:cNvPr id="16" name="Picture 15">
              <a:extLst>
                <a:ext uri="{FF2B5EF4-FFF2-40B4-BE49-F238E27FC236}">
                  <a16:creationId xmlns:a16="http://schemas.microsoft.com/office/drawing/2014/main" id="{2C2900B5-BADD-2A41-D465-43B9BF5148F1}"/>
                </a:ext>
              </a:extLst>
            </p:cNvPr>
            <p:cNvPicPr>
              <a:picLocks noChangeAspect="1"/>
            </p:cNvPicPr>
            <p:nvPr/>
          </p:nvPicPr>
          <p:blipFill>
            <a:blip r:embed="rId3">
              <a:duotone>
                <a:schemeClr val="bg2">
                  <a:shade val="45000"/>
                  <a:satMod val="135000"/>
                </a:schemeClr>
                <a:prstClr val="white"/>
              </a:duotone>
            </a:blip>
            <a:stretch>
              <a:fillRect/>
            </a:stretch>
          </p:blipFill>
          <p:spPr>
            <a:xfrm>
              <a:off x="1132738" y="2512368"/>
              <a:ext cx="473574" cy="351528"/>
            </a:xfrm>
            <a:prstGeom prst="rect">
              <a:avLst/>
            </a:prstGeom>
          </p:spPr>
        </p:pic>
        <p:pic>
          <p:nvPicPr>
            <p:cNvPr id="17" name="Picture 16">
              <a:extLst>
                <a:ext uri="{FF2B5EF4-FFF2-40B4-BE49-F238E27FC236}">
                  <a16:creationId xmlns:a16="http://schemas.microsoft.com/office/drawing/2014/main" id="{7F945B24-857F-BBC6-D3EC-F9917955BD53}"/>
                </a:ext>
              </a:extLst>
            </p:cNvPr>
            <p:cNvPicPr>
              <a:picLocks noChangeAspect="1"/>
            </p:cNvPicPr>
            <p:nvPr/>
          </p:nvPicPr>
          <p:blipFill>
            <a:blip r:embed="rId3">
              <a:duotone>
                <a:schemeClr val="bg2">
                  <a:shade val="45000"/>
                  <a:satMod val="135000"/>
                </a:schemeClr>
                <a:prstClr val="white"/>
              </a:duotone>
            </a:blip>
            <a:stretch>
              <a:fillRect/>
            </a:stretch>
          </p:blipFill>
          <p:spPr>
            <a:xfrm>
              <a:off x="512544" y="3350478"/>
              <a:ext cx="473574" cy="351528"/>
            </a:xfrm>
            <a:prstGeom prst="rect">
              <a:avLst/>
            </a:prstGeom>
          </p:spPr>
        </p:pic>
        <p:pic>
          <p:nvPicPr>
            <p:cNvPr id="18" name="Picture 17">
              <a:extLst>
                <a:ext uri="{FF2B5EF4-FFF2-40B4-BE49-F238E27FC236}">
                  <a16:creationId xmlns:a16="http://schemas.microsoft.com/office/drawing/2014/main" id="{F0E7018F-B9AF-01AE-6536-5D9B0032C8C4}"/>
                </a:ext>
              </a:extLst>
            </p:cNvPr>
            <p:cNvPicPr>
              <a:picLocks noChangeAspect="1"/>
            </p:cNvPicPr>
            <p:nvPr/>
          </p:nvPicPr>
          <p:blipFill>
            <a:blip r:embed="rId3">
              <a:duotone>
                <a:schemeClr val="bg2">
                  <a:shade val="45000"/>
                  <a:satMod val="135000"/>
                </a:schemeClr>
                <a:prstClr val="white"/>
              </a:duotone>
            </a:blip>
            <a:stretch>
              <a:fillRect/>
            </a:stretch>
          </p:blipFill>
          <p:spPr>
            <a:xfrm>
              <a:off x="1098559" y="3743526"/>
              <a:ext cx="473574" cy="351528"/>
            </a:xfrm>
            <a:prstGeom prst="rect">
              <a:avLst/>
            </a:prstGeom>
          </p:spPr>
        </p:pic>
        <p:cxnSp>
          <p:nvCxnSpPr>
            <p:cNvPr id="21" name="Straight Arrow Connector 20">
              <a:extLst>
                <a:ext uri="{FF2B5EF4-FFF2-40B4-BE49-F238E27FC236}">
                  <a16:creationId xmlns:a16="http://schemas.microsoft.com/office/drawing/2014/main" id="{32884CFC-5FDA-76EB-3ADD-3E3FCECDC53B}"/>
                </a:ext>
              </a:extLst>
            </p:cNvPr>
            <p:cNvCxnSpPr/>
            <p:nvPr/>
          </p:nvCxnSpPr>
          <p:spPr>
            <a:xfrm>
              <a:off x="989990" y="2448483"/>
              <a:ext cx="168799" cy="168799"/>
            </a:xfrm>
            <a:prstGeom prst="straightConnector1">
              <a:avLst/>
            </a:prstGeom>
            <a:ln w="28575">
              <a:solidFill>
                <a:schemeClr val="bg1">
                  <a:lumMod val="6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58EDD40-E941-019E-CDC7-8617DED885CA}"/>
                </a:ext>
              </a:extLst>
            </p:cNvPr>
            <p:cNvCxnSpPr/>
            <p:nvPr/>
          </p:nvCxnSpPr>
          <p:spPr>
            <a:xfrm>
              <a:off x="1014160" y="3533207"/>
              <a:ext cx="168799" cy="168799"/>
            </a:xfrm>
            <a:prstGeom prst="straightConnector1">
              <a:avLst/>
            </a:prstGeom>
            <a:ln w="28575">
              <a:solidFill>
                <a:schemeClr val="bg1">
                  <a:lumMod val="6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DC9676F-4B25-063E-E390-917791712C2E}"/>
                </a:ext>
              </a:extLst>
            </p:cNvPr>
            <p:cNvCxnSpPr>
              <a:cxnSpLocks/>
            </p:cNvCxnSpPr>
            <p:nvPr/>
          </p:nvCxnSpPr>
          <p:spPr>
            <a:xfrm flipH="1">
              <a:off x="1062012" y="1606045"/>
              <a:ext cx="207553" cy="117090"/>
            </a:xfrm>
            <a:prstGeom prst="straightConnector1">
              <a:avLst/>
            </a:prstGeom>
            <a:ln w="28575">
              <a:solidFill>
                <a:schemeClr val="bg1">
                  <a:lumMod val="65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25" name="TextBox 24">
            <a:extLst>
              <a:ext uri="{FF2B5EF4-FFF2-40B4-BE49-F238E27FC236}">
                <a16:creationId xmlns:a16="http://schemas.microsoft.com/office/drawing/2014/main" id="{9689BC41-4D7C-1D3A-1810-0DD62572B8E6}"/>
              </a:ext>
            </a:extLst>
          </p:cNvPr>
          <p:cNvSpPr txBox="1"/>
          <p:nvPr/>
        </p:nvSpPr>
        <p:spPr>
          <a:xfrm>
            <a:off x="1923283" y="2548792"/>
            <a:ext cx="421910" cy="307777"/>
          </a:xfrm>
          <a:prstGeom prst="rect">
            <a:avLst/>
          </a:prstGeom>
          <a:noFill/>
        </p:spPr>
        <p:txBody>
          <a:bodyPr wrap="none" rtlCol="0">
            <a:spAutoFit/>
          </a:bodyPr>
          <a:lstStyle/>
          <a:p>
            <a:pPr algn="l"/>
            <a:r>
              <a:rPr lang="en-US" sz="1400" b="1" dirty="0">
                <a:solidFill>
                  <a:srgbClr val="000000"/>
                </a:solidFill>
                <a:latin typeface="Roboto" panose="02000000000000000000" pitchFamily="2" charset="0"/>
                <a:ea typeface="Roboto" panose="02000000000000000000" pitchFamily="2" charset="0"/>
              </a:rPr>
              <a:t>vs.</a:t>
            </a:r>
          </a:p>
        </p:txBody>
      </p:sp>
      <p:sp>
        <p:nvSpPr>
          <p:cNvPr id="33" name="Rectangle: Rounded Corners 32">
            <a:extLst>
              <a:ext uri="{FF2B5EF4-FFF2-40B4-BE49-F238E27FC236}">
                <a16:creationId xmlns:a16="http://schemas.microsoft.com/office/drawing/2014/main" id="{AE3C9D59-1843-5055-23EB-3C42BC1D9A1D}"/>
              </a:ext>
            </a:extLst>
          </p:cNvPr>
          <p:cNvSpPr/>
          <p:nvPr/>
        </p:nvSpPr>
        <p:spPr>
          <a:xfrm>
            <a:off x="2517091" y="660522"/>
            <a:ext cx="6398306" cy="3968772"/>
          </a:xfrm>
          <a:prstGeom prst="roundRect">
            <a:avLst>
              <a:gd name="adj" fmla="val 4393"/>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506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81C932-F46C-32A2-48CC-D7D25D83213B}"/>
              </a:ext>
            </a:extLst>
          </p:cNvPr>
          <p:cNvSpPr/>
          <p:nvPr/>
        </p:nvSpPr>
        <p:spPr>
          <a:xfrm>
            <a:off x="133822" y="1054283"/>
            <a:ext cx="4864947" cy="949061"/>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005128C-10EA-2A7B-9244-8F68DA01EC0C}"/>
              </a:ext>
            </a:extLst>
          </p:cNvPr>
          <p:cNvSpPr/>
          <p:nvPr/>
        </p:nvSpPr>
        <p:spPr>
          <a:xfrm>
            <a:off x="133823" y="3681117"/>
            <a:ext cx="4864946" cy="850054"/>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03F1F26A-7285-FE2C-FBDE-023344857E5B}"/>
              </a:ext>
            </a:extLst>
          </p:cNvPr>
          <p:cNvSpPr>
            <a:spLocks noGrp="1"/>
          </p:cNvSpPr>
          <p:nvPr>
            <p:ph idx="1"/>
          </p:nvPr>
        </p:nvSpPr>
        <p:spPr>
          <a:xfrm>
            <a:off x="228603" y="728664"/>
            <a:ext cx="4770166" cy="3794522"/>
          </a:xfrm>
        </p:spPr>
        <p:txBody>
          <a:bodyPr/>
          <a:lstStyle/>
          <a:p>
            <a:pPr marL="0" indent="0">
              <a:buNone/>
            </a:pPr>
            <a:r>
              <a:rPr lang="en-US" b="1" dirty="0">
                <a:solidFill>
                  <a:srgbClr val="000000"/>
                </a:solidFill>
              </a:rPr>
              <a:t>Metrics</a:t>
            </a:r>
            <a:endParaRPr lang="en-US" dirty="0">
              <a:solidFill>
                <a:srgbClr val="000000"/>
              </a:solidFill>
            </a:endParaRPr>
          </a:p>
          <a:p>
            <a:pPr>
              <a:buFont typeface="Wingdings" panose="05000000000000000000" pitchFamily="2" charset="2"/>
              <a:buChar char="§"/>
            </a:pPr>
            <a:r>
              <a:rPr lang="en-US" dirty="0">
                <a:solidFill>
                  <a:srgbClr val="000000"/>
                </a:solidFill>
              </a:rPr>
              <a:t>Meet/exceed milestones </a:t>
            </a:r>
            <a:br>
              <a:rPr lang="en-US" dirty="0">
                <a:solidFill>
                  <a:srgbClr val="000000"/>
                </a:solidFill>
              </a:rPr>
            </a:br>
            <a:r>
              <a:rPr lang="en-US" sz="1200" dirty="0">
                <a:solidFill>
                  <a:srgbClr val="000000"/>
                </a:solidFill>
              </a:rPr>
              <a:t>Proposal appendix 13 - project timetable</a:t>
            </a:r>
          </a:p>
          <a:p>
            <a:pPr marL="282575" lvl="1" indent="0">
              <a:buNone/>
            </a:pPr>
            <a:r>
              <a:rPr lang="en-US" sz="1200" dirty="0">
                <a:solidFill>
                  <a:srgbClr val="000000"/>
                </a:solidFill>
              </a:rPr>
              <a:t>- quarterly updates/refinement JIRA/Confluence </a:t>
            </a:r>
          </a:p>
          <a:p>
            <a:pPr marL="282575" lvl="1" indent="0">
              <a:buNone/>
            </a:pPr>
            <a:r>
              <a:rPr lang="en-US" sz="1200" dirty="0">
                <a:solidFill>
                  <a:srgbClr val="000000"/>
                </a:solidFill>
              </a:rPr>
              <a:t>- boost promising research directions</a:t>
            </a:r>
            <a:br>
              <a:rPr lang="en-US" sz="1400" dirty="0">
                <a:solidFill>
                  <a:srgbClr val="000000"/>
                </a:solidFill>
              </a:rPr>
            </a:br>
            <a:endParaRPr lang="en-US" sz="1400" dirty="0">
              <a:solidFill>
                <a:srgbClr val="000000"/>
              </a:solidFill>
            </a:endParaRPr>
          </a:p>
          <a:p>
            <a:pPr>
              <a:buFont typeface="Wingdings" panose="05000000000000000000" pitchFamily="2" charset="2"/>
              <a:buChar char="§"/>
            </a:pPr>
            <a:r>
              <a:rPr lang="en-US" dirty="0">
                <a:solidFill>
                  <a:srgbClr val="000000"/>
                </a:solidFill>
              </a:rPr>
              <a:t>Number, quality, impact of </a:t>
            </a:r>
            <a:br>
              <a:rPr lang="en-US" dirty="0">
                <a:solidFill>
                  <a:srgbClr val="000000"/>
                </a:solidFill>
              </a:rPr>
            </a:br>
            <a:r>
              <a:rPr lang="en-US" dirty="0">
                <a:solidFill>
                  <a:srgbClr val="000000"/>
                </a:solidFill>
              </a:rPr>
              <a:t>peer-reviewed publications,</a:t>
            </a:r>
            <a:br>
              <a:rPr lang="en-US" dirty="0">
                <a:solidFill>
                  <a:srgbClr val="000000"/>
                </a:solidFill>
              </a:rPr>
            </a:br>
            <a:r>
              <a:rPr lang="en-US" dirty="0">
                <a:solidFill>
                  <a:srgbClr val="000000"/>
                </a:solidFill>
              </a:rPr>
              <a:t>presentations</a:t>
            </a:r>
            <a:br>
              <a:rPr lang="en-US" dirty="0">
                <a:solidFill>
                  <a:srgbClr val="000000"/>
                </a:solidFill>
              </a:rPr>
            </a:br>
            <a:r>
              <a:rPr lang="en-US" sz="1200" dirty="0">
                <a:solidFill>
                  <a:srgbClr val="000000"/>
                </a:solidFill>
              </a:rPr>
              <a:t>- ideally DOE/SQMS as lead funding source in acknowledgments</a:t>
            </a:r>
            <a:br>
              <a:rPr lang="en-US" sz="1200" dirty="0">
                <a:solidFill>
                  <a:srgbClr val="000000"/>
                </a:solidFill>
              </a:rPr>
            </a:br>
            <a:r>
              <a:rPr lang="en-US" sz="1200" dirty="0">
                <a:solidFill>
                  <a:srgbClr val="000000"/>
                </a:solidFill>
              </a:rPr>
              <a:t>- report to FNAL for records</a:t>
            </a:r>
            <a:br>
              <a:rPr lang="en-US" dirty="0">
                <a:solidFill>
                  <a:srgbClr val="000000"/>
                </a:solidFill>
              </a:rPr>
            </a:br>
            <a:endParaRPr lang="en-US" dirty="0">
              <a:solidFill>
                <a:srgbClr val="000000"/>
              </a:solidFill>
            </a:endParaRPr>
          </a:p>
          <a:p>
            <a:pPr>
              <a:buFont typeface="Wingdings" panose="05000000000000000000" pitchFamily="2" charset="2"/>
              <a:buChar char="§"/>
            </a:pPr>
            <a:r>
              <a:rPr lang="en-US" dirty="0">
                <a:solidFill>
                  <a:srgbClr val="000000"/>
                </a:solidFill>
              </a:rPr>
              <a:t>Internal and external evaluations via </a:t>
            </a:r>
            <a:br>
              <a:rPr lang="en-US" dirty="0">
                <a:solidFill>
                  <a:srgbClr val="000000"/>
                </a:solidFill>
              </a:rPr>
            </a:br>
            <a:r>
              <a:rPr lang="en-US" sz="1200" dirty="0">
                <a:solidFill>
                  <a:srgbClr val="000000"/>
                </a:solidFill>
              </a:rPr>
              <a:t>- SQMS leadership</a:t>
            </a:r>
            <a:br>
              <a:rPr lang="en-US" sz="1200" dirty="0">
                <a:solidFill>
                  <a:srgbClr val="000000"/>
                </a:solidFill>
              </a:rPr>
            </a:br>
            <a:r>
              <a:rPr lang="en-US" sz="1200" dirty="0">
                <a:solidFill>
                  <a:srgbClr val="000000"/>
                </a:solidFill>
              </a:rPr>
              <a:t>- Advisory Boards and DOE </a:t>
            </a:r>
            <a:br>
              <a:rPr lang="en-US" sz="1200" dirty="0">
                <a:solidFill>
                  <a:srgbClr val="000000"/>
                </a:solidFill>
              </a:rPr>
            </a:br>
            <a:endParaRPr lang="en-US" sz="1200" dirty="0">
              <a:solidFill>
                <a:srgbClr val="000000"/>
              </a:solidFill>
            </a:endParaRPr>
          </a:p>
        </p:txBody>
      </p:sp>
      <p:sp>
        <p:nvSpPr>
          <p:cNvPr id="3" name="Title 2">
            <a:extLst>
              <a:ext uri="{FF2B5EF4-FFF2-40B4-BE49-F238E27FC236}">
                <a16:creationId xmlns:a16="http://schemas.microsoft.com/office/drawing/2014/main" id="{F0BB831D-CF75-EF84-1ACC-528A2A31646F}"/>
              </a:ext>
            </a:extLst>
          </p:cNvPr>
          <p:cNvSpPr>
            <a:spLocks noGrp="1"/>
          </p:cNvSpPr>
          <p:nvPr>
            <p:ph type="title"/>
          </p:nvPr>
        </p:nvSpPr>
        <p:spPr>
          <a:xfrm>
            <a:off x="228600" y="192201"/>
            <a:ext cx="8686800" cy="320908"/>
          </a:xfrm>
        </p:spPr>
        <p:txBody>
          <a:bodyPr/>
          <a:lstStyle/>
          <a:p>
            <a:r>
              <a:rPr lang="en-US" dirty="0"/>
              <a:t>Progress Assessment</a:t>
            </a:r>
          </a:p>
        </p:txBody>
      </p:sp>
      <p:pic>
        <p:nvPicPr>
          <p:cNvPr id="10" name="Picture 9">
            <a:extLst>
              <a:ext uri="{FF2B5EF4-FFF2-40B4-BE49-F238E27FC236}">
                <a16:creationId xmlns:a16="http://schemas.microsoft.com/office/drawing/2014/main" id="{4850FC10-43D6-D733-B59E-23B49294E1C8}"/>
              </a:ext>
            </a:extLst>
          </p:cNvPr>
          <p:cNvPicPr>
            <a:picLocks noChangeAspect="1"/>
          </p:cNvPicPr>
          <p:nvPr/>
        </p:nvPicPr>
        <p:blipFill rotWithShape="1">
          <a:blip r:embed="rId2"/>
          <a:srcRect t="16989"/>
          <a:stretch/>
        </p:blipFill>
        <p:spPr>
          <a:xfrm>
            <a:off x="5589643" y="728664"/>
            <a:ext cx="3120864" cy="2593600"/>
          </a:xfrm>
          <a:prstGeom prst="rect">
            <a:avLst/>
          </a:prstGeom>
        </p:spPr>
      </p:pic>
      <p:sp>
        <p:nvSpPr>
          <p:cNvPr id="13" name="TextBox 12">
            <a:extLst>
              <a:ext uri="{FF2B5EF4-FFF2-40B4-BE49-F238E27FC236}">
                <a16:creationId xmlns:a16="http://schemas.microsoft.com/office/drawing/2014/main" id="{1248A28E-86E8-2C52-6E96-5793683CE5FC}"/>
              </a:ext>
            </a:extLst>
          </p:cNvPr>
          <p:cNvSpPr txBox="1"/>
          <p:nvPr/>
        </p:nvSpPr>
        <p:spPr>
          <a:xfrm>
            <a:off x="5506769" y="3736812"/>
            <a:ext cx="2882004" cy="738664"/>
          </a:xfrm>
          <a:prstGeom prst="rect">
            <a:avLst/>
          </a:prstGeom>
          <a:noFill/>
        </p:spPr>
        <p:txBody>
          <a:bodyPr wrap="square">
            <a:spAutoFit/>
          </a:bodyPr>
          <a:lstStyle/>
          <a:p>
            <a:pPr marL="285750" indent="-285750">
              <a:buFont typeface="Wingdings" panose="05000000000000000000" pitchFamily="2" charset="2"/>
              <a:buChar char="§"/>
            </a:pPr>
            <a:r>
              <a:rPr lang="en-US" sz="1800" dirty="0">
                <a:solidFill>
                  <a:srgbClr val="000000"/>
                </a:solidFill>
                <a:latin typeface="+mj-lt"/>
              </a:rPr>
              <a:t>PI participation</a:t>
            </a:r>
            <a:br>
              <a:rPr lang="en-US" sz="1800" dirty="0">
                <a:solidFill>
                  <a:srgbClr val="000000"/>
                </a:solidFill>
                <a:latin typeface="+mj-lt"/>
              </a:rPr>
            </a:br>
            <a:r>
              <a:rPr lang="en-US" sz="1200" dirty="0">
                <a:solidFill>
                  <a:srgbClr val="000000"/>
                </a:solidFill>
                <a:latin typeface="+mj-lt"/>
              </a:rPr>
              <a:t>in center-wide activities </a:t>
            </a:r>
            <a:br>
              <a:rPr lang="en-US" sz="1200" dirty="0">
                <a:solidFill>
                  <a:srgbClr val="000000"/>
                </a:solidFill>
                <a:latin typeface="+mj-lt"/>
              </a:rPr>
            </a:br>
            <a:r>
              <a:rPr lang="en-US" sz="1200" dirty="0">
                <a:solidFill>
                  <a:srgbClr val="000000"/>
                </a:solidFill>
                <a:latin typeface="+mj-lt"/>
              </a:rPr>
              <a:t>and meetings </a:t>
            </a:r>
          </a:p>
        </p:txBody>
      </p:sp>
    </p:spTree>
    <p:extLst>
      <p:ext uri="{BB962C8B-B14F-4D97-AF65-F5344CB8AC3E}">
        <p14:creationId xmlns:p14="http://schemas.microsoft.com/office/powerpoint/2010/main" val="1323186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98D6B9-2CFE-8448-0BE4-9483BEB07047}"/>
              </a:ext>
            </a:extLst>
          </p:cNvPr>
          <p:cNvSpPr>
            <a:spLocks noGrp="1"/>
          </p:cNvSpPr>
          <p:nvPr>
            <p:ph type="dt" sz="half" idx="2"/>
          </p:nvPr>
        </p:nvSpPr>
        <p:spPr/>
        <p:txBody>
          <a:bodyPr/>
          <a:lstStyle/>
          <a:p>
            <a:pPr>
              <a:defRPr/>
            </a:pPr>
            <a:fld id="{75FE4699-A77F-AE48-B86D-0722FF9633D1}" type="datetime1">
              <a:rPr lang="en-US" smtClean="0"/>
              <a:t>1/17/23</a:t>
            </a:fld>
            <a:endParaRPr lang="en-US" dirty="0"/>
          </a:p>
        </p:txBody>
      </p:sp>
      <p:sp>
        <p:nvSpPr>
          <p:cNvPr id="4" name="Footer Placeholder 3">
            <a:extLst>
              <a:ext uri="{FF2B5EF4-FFF2-40B4-BE49-F238E27FC236}">
                <a16:creationId xmlns:a16="http://schemas.microsoft.com/office/drawing/2014/main" id="{89BECDDA-488B-550F-1929-341B5462E129}"/>
              </a:ext>
            </a:extLst>
          </p:cNvPr>
          <p:cNvSpPr>
            <a:spLocks noGrp="1"/>
          </p:cNvSpPr>
          <p:nvPr>
            <p:ph type="ftr" sz="quarter" idx="3"/>
          </p:nvPr>
        </p:nvSpPr>
        <p:spPr/>
        <p:txBody>
          <a:bodyPr/>
          <a:lstStyle/>
          <a:p>
            <a:pPr>
              <a:defRPr/>
            </a:pPr>
            <a:r>
              <a:rPr lang="en-US" dirty="0"/>
              <a:t>Grassellino &amp; Koch - SQMS</a:t>
            </a:r>
            <a:endParaRPr lang="en-US" b="1" dirty="0"/>
          </a:p>
        </p:txBody>
      </p:sp>
      <p:sp>
        <p:nvSpPr>
          <p:cNvPr id="5" name="Title 2">
            <a:extLst>
              <a:ext uri="{FF2B5EF4-FFF2-40B4-BE49-F238E27FC236}">
                <a16:creationId xmlns:a16="http://schemas.microsoft.com/office/drawing/2014/main" id="{B9D7A011-005C-ABF5-07B3-17B52A0436E4}"/>
              </a:ext>
            </a:extLst>
          </p:cNvPr>
          <p:cNvSpPr txBox="1">
            <a:spLocks/>
          </p:cNvSpPr>
          <p:nvPr/>
        </p:nvSpPr>
        <p:spPr>
          <a:xfrm>
            <a:off x="631614" y="253160"/>
            <a:ext cx="8686800" cy="320908"/>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a:solidFill>
                  <a:schemeClr val="tx1"/>
                </a:solidFill>
              </a:rPr>
              <a:t>Recent Highlights from SQMS Focus Areas</a:t>
            </a:r>
          </a:p>
        </p:txBody>
      </p:sp>
      <p:pic>
        <p:nvPicPr>
          <p:cNvPr id="6" name="Picture 5">
            <a:extLst>
              <a:ext uri="{FF2B5EF4-FFF2-40B4-BE49-F238E27FC236}">
                <a16:creationId xmlns:a16="http://schemas.microsoft.com/office/drawing/2014/main" id="{B3F1F28F-248D-2D9F-739A-4B4A4EAB684B}"/>
              </a:ext>
            </a:extLst>
          </p:cNvPr>
          <p:cNvPicPr>
            <a:picLocks noChangeAspect="1"/>
          </p:cNvPicPr>
          <p:nvPr/>
        </p:nvPicPr>
        <p:blipFill>
          <a:blip r:embed="rId2"/>
          <a:stretch>
            <a:fillRect/>
          </a:stretch>
        </p:blipFill>
        <p:spPr>
          <a:xfrm>
            <a:off x="133599" y="253160"/>
            <a:ext cx="498015" cy="479023"/>
          </a:xfrm>
          <a:prstGeom prst="rect">
            <a:avLst/>
          </a:prstGeom>
        </p:spPr>
      </p:pic>
      <p:sp>
        <p:nvSpPr>
          <p:cNvPr id="7" name="TextBox 6">
            <a:extLst>
              <a:ext uri="{FF2B5EF4-FFF2-40B4-BE49-F238E27FC236}">
                <a16:creationId xmlns:a16="http://schemas.microsoft.com/office/drawing/2014/main" id="{FF0E937F-54E2-D481-AF69-53DA63EDB0AF}"/>
              </a:ext>
            </a:extLst>
          </p:cNvPr>
          <p:cNvSpPr txBox="1"/>
          <p:nvPr/>
        </p:nvSpPr>
        <p:spPr>
          <a:xfrm>
            <a:off x="470707" y="1918548"/>
            <a:ext cx="891591" cy="307777"/>
          </a:xfrm>
          <a:prstGeom prst="rect">
            <a:avLst/>
          </a:prstGeom>
          <a:noFill/>
        </p:spPr>
        <p:txBody>
          <a:bodyPr wrap="none" rtlCol="0">
            <a:spAutoFit/>
          </a:bodyPr>
          <a:lstStyle/>
          <a:p>
            <a:pPr algn="l"/>
            <a:r>
              <a:rPr lang="en-US" sz="1400" dirty="0">
                <a:solidFill>
                  <a:srgbClr val="000000"/>
                </a:solidFill>
                <a:latin typeface="Roboto Medium" panose="02000000000000000000" pitchFamily="2" charset="0"/>
                <a:ea typeface="Roboto Medium" panose="02000000000000000000" pitchFamily="2" charset="0"/>
              </a:rPr>
              <a:t>DEVICES</a:t>
            </a:r>
          </a:p>
        </p:txBody>
      </p:sp>
      <p:sp>
        <p:nvSpPr>
          <p:cNvPr id="8" name="TextBox 7">
            <a:extLst>
              <a:ext uri="{FF2B5EF4-FFF2-40B4-BE49-F238E27FC236}">
                <a16:creationId xmlns:a16="http://schemas.microsoft.com/office/drawing/2014/main" id="{DFBED683-D922-B60A-97A1-E9349E584D09}"/>
              </a:ext>
            </a:extLst>
          </p:cNvPr>
          <p:cNvSpPr txBox="1"/>
          <p:nvPr/>
        </p:nvSpPr>
        <p:spPr>
          <a:xfrm>
            <a:off x="382606" y="949821"/>
            <a:ext cx="1162498" cy="307777"/>
          </a:xfrm>
          <a:prstGeom prst="rect">
            <a:avLst/>
          </a:prstGeom>
          <a:noFill/>
        </p:spPr>
        <p:txBody>
          <a:bodyPr wrap="none" rtlCol="0">
            <a:spAutoFit/>
          </a:bodyPr>
          <a:lstStyle/>
          <a:p>
            <a:pPr algn="l"/>
            <a:r>
              <a:rPr lang="en-US" sz="1400" dirty="0">
                <a:solidFill>
                  <a:srgbClr val="000000"/>
                </a:solidFill>
                <a:latin typeface="Roboto Medium" panose="02000000000000000000" pitchFamily="2" charset="0"/>
                <a:ea typeface="Roboto Medium" panose="02000000000000000000" pitchFamily="2" charset="0"/>
              </a:rPr>
              <a:t>MATERIALS</a:t>
            </a:r>
          </a:p>
        </p:txBody>
      </p:sp>
      <p:sp>
        <p:nvSpPr>
          <p:cNvPr id="9" name="TextBox 8">
            <a:extLst>
              <a:ext uri="{FF2B5EF4-FFF2-40B4-BE49-F238E27FC236}">
                <a16:creationId xmlns:a16="http://schemas.microsoft.com/office/drawing/2014/main" id="{117664F1-51BA-FE4A-5ACA-B53A35356531}"/>
              </a:ext>
            </a:extLst>
          </p:cNvPr>
          <p:cNvSpPr txBox="1"/>
          <p:nvPr/>
        </p:nvSpPr>
        <p:spPr>
          <a:xfrm>
            <a:off x="396990" y="2751740"/>
            <a:ext cx="1314784" cy="307777"/>
          </a:xfrm>
          <a:prstGeom prst="rect">
            <a:avLst/>
          </a:prstGeom>
          <a:noFill/>
        </p:spPr>
        <p:txBody>
          <a:bodyPr wrap="none" rtlCol="0">
            <a:spAutoFit/>
          </a:bodyPr>
          <a:lstStyle/>
          <a:p>
            <a:pPr algn="l"/>
            <a:r>
              <a:rPr lang="en-US" sz="1400" dirty="0">
                <a:solidFill>
                  <a:srgbClr val="000000"/>
                </a:solidFill>
                <a:latin typeface="Roboto Medium" panose="02000000000000000000" pitchFamily="2" charset="0"/>
                <a:ea typeface="Roboto Medium" panose="02000000000000000000" pitchFamily="2" charset="0"/>
              </a:rPr>
              <a:t>ALGORITHMS</a:t>
            </a:r>
          </a:p>
        </p:txBody>
      </p:sp>
      <p:sp>
        <p:nvSpPr>
          <p:cNvPr id="10" name="TextBox 9">
            <a:extLst>
              <a:ext uri="{FF2B5EF4-FFF2-40B4-BE49-F238E27FC236}">
                <a16:creationId xmlns:a16="http://schemas.microsoft.com/office/drawing/2014/main" id="{4705988B-92D3-90ED-D082-018E66BB8E9A}"/>
              </a:ext>
            </a:extLst>
          </p:cNvPr>
          <p:cNvSpPr txBox="1"/>
          <p:nvPr/>
        </p:nvSpPr>
        <p:spPr>
          <a:xfrm>
            <a:off x="361885" y="3475333"/>
            <a:ext cx="1877437" cy="307777"/>
          </a:xfrm>
          <a:prstGeom prst="rect">
            <a:avLst/>
          </a:prstGeom>
          <a:noFill/>
        </p:spPr>
        <p:txBody>
          <a:bodyPr wrap="none" rtlCol="0">
            <a:spAutoFit/>
          </a:bodyPr>
          <a:lstStyle/>
          <a:p>
            <a:pPr algn="l"/>
            <a:r>
              <a:rPr lang="en-US" sz="1400" dirty="0">
                <a:solidFill>
                  <a:srgbClr val="000000"/>
                </a:solidFill>
                <a:latin typeface="Roboto Medium" panose="02000000000000000000" pitchFamily="2" charset="0"/>
                <a:ea typeface="Roboto Medium" panose="02000000000000000000" pitchFamily="2" charset="0"/>
              </a:rPr>
              <a:t>PHYSICS &amp; SENSING</a:t>
            </a:r>
          </a:p>
        </p:txBody>
      </p:sp>
      <p:sp>
        <p:nvSpPr>
          <p:cNvPr id="13" name="TextBox 12">
            <a:extLst>
              <a:ext uri="{FF2B5EF4-FFF2-40B4-BE49-F238E27FC236}">
                <a16:creationId xmlns:a16="http://schemas.microsoft.com/office/drawing/2014/main" id="{867AEBE7-463C-A003-2A76-E8803154B4B5}"/>
              </a:ext>
            </a:extLst>
          </p:cNvPr>
          <p:cNvSpPr txBox="1"/>
          <p:nvPr/>
        </p:nvSpPr>
        <p:spPr>
          <a:xfrm>
            <a:off x="334791" y="4198927"/>
            <a:ext cx="4339650" cy="307777"/>
          </a:xfrm>
          <a:prstGeom prst="rect">
            <a:avLst/>
          </a:prstGeom>
          <a:noFill/>
        </p:spPr>
        <p:txBody>
          <a:bodyPr wrap="none" rtlCol="0">
            <a:spAutoFit/>
          </a:bodyPr>
          <a:lstStyle/>
          <a:p>
            <a:pPr algn="l"/>
            <a:r>
              <a:rPr lang="en-US" sz="1400" dirty="0">
                <a:solidFill>
                  <a:srgbClr val="000000"/>
                </a:solidFill>
                <a:latin typeface="Roboto Medium" panose="02000000000000000000" pitchFamily="2" charset="0"/>
                <a:ea typeface="Roboto Medium" panose="02000000000000000000" pitchFamily="2" charset="0"/>
              </a:rPr>
              <a:t>WORKFORCE DEVELOPMENT				</a:t>
            </a:r>
            <a:endParaRPr lang="en-US" sz="1400" dirty="0">
              <a:solidFill>
                <a:srgbClr val="000000"/>
              </a:solidFill>
              <a:latin typeface="+mn-lt"/>
              <a:ea typeface="Roboto Medium" panose="02000000000000000000" pitchFamily="2" charset="0"/>
            </a:endParaRPr>
          </a:p>
        </p:txBody>
      </p:sp>
      <p:cxnSp>
        <p:nvCxnSpPr>
          <p:cNvPr id="15" name="Straight Connector 14">
            <a:extLst>
              <a:ext uri="{FF2B5EF4-FFF2-40B4-BE49-F238E27FC236}">
                <a16:creationId xmlns:a16="http://schemas.microsoft.com/office/drawing/2014/main" id="{74F2CCF8-7A2E-3105-DFFD-872F4EFA555A}"/>
              </a:ext>
            </a:extLst>
          </p:cNvPr>
          <p:cNvCxnSpPr>
            <a:cxnSpLocks/>
          </p:cNvCxnSpPr>
          <p:nvPr/>
        </p:nvCxnSpPr>
        <p:spPr>
          <a:xfrm>
            <a:off x="2910393" y="4356096"/>
            <a:ext cx="1009227" cy="0"/>
          </a:xfrm>
          <a:prstGeom prst="line">
            <a:avLst/>
          </a:prstGeom>
          <a:ln w="952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E8EE881-BD1E-BB75-FC80-AA82D46CA431}"/>
              </a:ext>
            </a:extLst>
          </p:cNvPr>
          <p:cNvSpPr txBox="1"/>
          <p:nvPr/>
        </p:nvSpPr>
        <p:spPr>
          <a:xfrm>
            <a:off x="3957734" y="4203164"/>
            <a:ext cx="4660052" cy="276999"/>
          </a:xfrm>
          <a:prstGeom prst="rect">
            <a:avLst/>
          </a:prstGeom>
          <a:noFill/>
        </p:spPr>
        <p:txBody>
          <a:bodyPr wrap="square">
            <a:spAutoFit/>
          </a:bodyPr>
          <a:lstStyle/>
          <a:p>
            <a:r>
              <a:rPr lang="en-US" sz="1200" dirty="0">
                <a:solidFill>
                  <a:srgbClr val="000000"/>
                </a:solidFill>
                <a:latin typeface="+mn-lt"/>
                <a:ea typeface="Roboto Medium" panose="02000000000000000000" pitchFamily="2" charset="0"/>
              </a:rPr>
              <a:t>2022 SQMS Summer Internship </a:t>
            </a:r>
            <a:endParaRPr lang="en-US" sz="1200" dirty="0"/>
          </a:p>
        </p:txBody>
      </p:sp>
      <p:cxnSp>
        <p:nvCxnSpPr>
          <p:cNvPr id="2" name="Straight Connector 1">
            <a:extLst>
              <a:ext uri="{FF2B5EF4-FFF2-40B4-BE49-F238E27FC236}">
                <a16:creationId xmlns:a16="http://schemas.microsoft.com/office/drawing/2014/main" id="{981C8C6E-7E0A-80A7-3D62-EB0A87422307}"/>
              </a:ext>
            </a:extLst>
          </p:cNvPr>
          <p:cNvCxnSpPr>
            <a:cxnSpLocks/>
          </p:cNvCxnSpPr>
          <p:nvPr/>
        </p:nvCxnSpPr>
        <p:spPr>
          <a:xfrm>
            <a:off x="1644737" y="1108284"/>
            <a:ext cx="2366322" cy="0"/>
          </a:xfrm>
          <a:prstGeom prst="line">
            <a:avLst/>
          </a:prstGeom>
          <a:ln w="952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3C20228-AB71-CF41-2624-CEB6E456AEB5}"/>
              </a:ext>
            </a:extLst>
          </p:cNvPr>
          <p:cNvCxnSpPr>
            <a:cxnSpLocks/>
          </p:cNvCxnSpPr>
          <p:nvPr/>
        </p:nvCxnSpPr>
        <p:spPr>
          <a:xfrm>
            <a:off x="1512348" y="2067807"/>
            <a:ext cx="2498711" cy="0"/>
          </a:xfrm>
          <a:prstGeom prst="line">
            <a:avLst/>
          </a:prstGeom>
          <a:ln w="952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62CF366-D20A-965E-66C4-794DD09416FE}"/>
              </a:ext>
            </a:extLst>
          </p:cNvPr>
          <p:cNvSpPr txBox="1"/>
          <p:nvPr/>
        </p:nvSpPr>
        <p:spPr>
          <a:xfrm>
            <a:off x="4098892" y="1454109"/>
            <a:ext cx="6494503" cy="276999"/>
          </a:xfrm>
          <a:prstGeom prst="rect">
            <a:avLst/>
          </a:prstGeom>
          <a:noFill/>
        </p:spPr>
        <p:txBody>
          <a:bodyPr wrap="square">
            <a:spAutoFit/>
          </a:bodyPr>
          <a:lstStyle/>
          <a:p>
            <a:r>
              <a:rPr lang="en-US" sz="1200" dirty="0">
                <a:solidFill>
                  <a:srgbClr val="000000"/>
                </a:solidFill>
                <a:latin typeface="+mn-lt"/>
                <a:ea typeface="Roboto Medium" panose="02000000000000000000" pitchFamily="2" charset="0"/>
              </a:rPr>
              <a:t>First quantum operation of the SRF-transmon system achieved </a:t>
            </a:r>
            <a:endParaRPr lang="en-US" sz="1200" dirty="0"/>
          </a:p>
        </p:txBody>
      </p:sp>
      <p:grpSp>
        <p:nvGrpSpPr>
          <p:cNvPr id="17" name="Group 16">
            <a:extLst>
              <a:ext uri="{FF2B5EF4-FFF2-40B4-BE49-F238E27FC236}">
                <a16:creationId xmlns:a16="http://schemas.microsoft.com/office/drawing/2014/main" id="{6EE6BAD6-7814-60C2-041A-606FFA6E7777}"/>
              </a:ext>
            </a:extLst>
          </p:cNvPr>
          <p:cNvGrpSpPr/>
          <p:nvPr/>
        </p:nvGrpSpPr>
        <p:grpSpPr>
          <a:xfrm>
            <a:off x="4114686" y="1658435"/>
            <a:ext cx="4861173" cy="885344"/>
            <a:chOff x="4089266" y="1681098"/>
            <a:chExt cx="4861173" cy="885344"/>
          </a:xfrm>
        </p:grpSpPr>
        <p:pic>
          <p:nvPicPr>
            <p:cNvPr id="2050" name="Picture 2">
              <a:extLst>
                <a:ext uri="{FF2B5EF4-FFF2-40B4-BE49-F238E27FC236}">
                  <a16:creationId xmlns:a16="http://schemas.microsoft.com/office/drawing/2014/main" id="{F3EFB004-AD68-540D-872E-8A11BCD15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3"/>
            <a:stretch/>
          </p:blipFill>
          <p:spPr bwMode="auto">
            <a:xfrm>
              <a:off x="4089266" y="1745882"/>
              <a:ext cx="1256847" cy="750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4285AD3-B1CB-84BC-9AF8-199CFFD2A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429" y="1681098"/>
              <a:ext cx="1262010" cy="8853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5FF6630-3F26-4794-BB3A-ABEA16264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131" y="1696770"/>
              <a:ext cx="1013812" cy="86967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a:extLst>
              <a:ext uri="{FF2B5EF4-FFF2-40B4-BE49-F238E27FC236}">
                <a16:creationId xmlns:a16="http://schemas.microsoft.com/office/drawing/2014/main" id="{89158154-B5E0-EC08-D99B-2934D5F7B6F8}"/>
              </a:ext>
            </a:extLst>
          </p:cNvPr>
          <p:cNvCxnSpPr>
            <a:cxnSpLocks/>
          </p:cNvCxnSpPr>
          <p:nvPr/>
        </p:nvCxnSpPr>
        <p:spPr>
          <a:xfrm>
            <a:off x="1730201" y="2895160"/>
            <a:ext cx="2280858" cy="9893"/>
          </a:xfrm>
          <a:prstGeom prst="line">
            <a:avLst/>
          </a:prstGeom>
          <a:ln w="9525">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D5F64AE-006B-885E-249A-053C540C9680}"/>
              </a:ext>
            </a:extLst>
          </p:cNvPr>
          <p:cNvCxnSpPr>
            <a:cxnSpLocks/>
          </p:cNvCxnSpPr>
          <p:nvPr/>
        </p:nvCxnSpPr>
        <p:spPr>
          <a:xfrm>
            <a:off x="2239322" y="3596546"/>
            <a:ext cx="1719691" cy="6478"/>
          </a:xfrm>
          <a:prstGeom prst="line">
            <a:avLst/>
          </a:prstGeom>
          <a:ln w="952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6D467A4-123E-E195-16D0-1F6383C1ED1C}"/>
              </a:ext>
            </a:extLst>
          </p:cNvPr>
          <p:cNvSpPr txBox="1"/>
          <p:nvPr/>
        </p:nvSpPr>
        <p:spPr>
          <a:xfrm>
            <a:off x="4011059" y="586871"/>
            <a:ext cx="6350768" cy="276999"/>
          </a:xfrm>
          <a:prstGeom prst="rect">
            <a:avLst/>
          </a:prstGeom>
          <a:noFill/>
        </p:spPr>
        <p:txBody>
          <a:bodyPr wrap="square">
            <a:spAutoFit/>
          </a:bodyPr>
          <a:lstStyle/>
          <a:p>
            <a:r>
              <a:rPr lang="en-US" sz="1200" dirty="0">
                <a:solidFill>
                  <a:srgbClr val="000000"/>
                </a:solidFill>
                <a:latin typeface="+mn-lt"/>
                <a:ea typeface="Roboto Medium" panose="02000000000000000000" pitchFamily="2" charset="0"/>
              </a:rPr>
              <a:t>Comprehensive material characterization of commercial transmon qubits</a:t>
            </a:r>
            <a:endParaRPr lang="en-US" sz="1200" dirty="0"/>
          </a:p>
        </p:txBody>
      </p:sp>
      <p:pic>
        <p:nvPicPr>
          <p:cNvPr id="2058" name="Picture 10">
            <a:extLst>
              <a:ext uri="{FF2B5EF4-FFF2-40B4-BE49-F238E27FC236}">
                <a16:creationId xmlns:a16="http://schemas.microsoft.com/office/drawing/2014/main" id="{AA27FC31-5FB6-10E6-7BC9-9A8244FB3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4974" y="828123"/>
            <a:ext cx="1553278" cy="8011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D18340AF-BCD0-9EE8-94BA-E92A45839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8892" y="838615"/>
            <a:ext cx="836082" cy="78021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5489B94-8351-A07F-B8C8-52D60288ED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098" y="801015"/>
            <a:ext cx="1062031" cy="77311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57C87719-E798-E172-642F-2DD2242D65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8016" y="833209"/>
            <a:ext cx="1557843" cy="71285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87BE6F7-CF61-DD68-5779-7F70EB2D303F}"/>
              </a:ext>
            </a:extLst>
          </p:cNvPr>
          <p:cNvSpPr txBox="1"/>
          <p:nvPr/>
        </p:nvSpPr>
        <p:spPr>
          <a:xfrm>
            <a:off x="4011059" y="2434551"/>
            <a:ext cx="6494503" cy="276999"/>
          </a:xfrm>
          <a:prstGeom prst="rect">
            <a:avLst/>
          </a:prstGeom>
          <a:noFill/>
        </p:spPr>
        <p:txBody>
          <a:bodyPr wrap="square">
            <a:spAutoFit/>
          </a:bodyPr>
          <a:lstStyle/>
          <a:p>
            <a:r>
              <a:rPr lang="en-US" sz="1200" dirty="0">
                <a:solidFill>
                  <a:srgbClr val="000000"/>
                </a:solidFill>
                <a:latin typeface="+mn-lt"/>
                <a:ea typeface="Roboto Medium" panose="02000000000000000000" pitchFamily="2" charset="0"/>
              </a:rPr>
              <a:t>VQE for the square-octagonal Kitaev model</a:t>
            </a:r>
            <a:endParaRPr lang="en-US" sz="1200" dirty="0"/>
          </a:p>
        </p:txBody>
      </p:sp>
      <p:grpSp>
        <p:nvGrpSpPr>
          <p:cNvPr id="31" name="Group 30">
            <a:extLst>
              <a:ext uri="{FF2B5EF4-FFF2-40B4-BE49-F238E27FC236}">
                <a16:creationId xmlns:a16="http://schemas.microsoft.com/office/drawing/2014/main" id="{DF5EB674-EC95-6A26-5FEA-DECDE1A2D3EF}"/>
              </a:ext>
            </a:extLst>
          </p:cNvPr>
          <p:cNvGrpSpPr/>
          <p:nvPr/>
        </p:nvGrpSpPr>
        <p:grpSpPr>
          <a:xfrm>
            <a:off x="4050452" y="2669682"/>
            <a:ext cx="5040968" cy="1176806"/>
            <a:chOff x="4065729" y="2952162"/>
            <a:chExt cx="5040968" cy="1176806"/>
          </a:xfrm>
        </p:grpSpPr>
        <p:pic>
          <p:nvPicPr>
            <p:cNvPr id="28" name="Image" descr="Image">
              <a:extLst>
                <a:ext uri="{FF2B5EF4-FFF2-40B4-BE49-F238E27FC236}">
                  <a16:creationId xmlns:a16="http://schemas.microsoft.com/office/drawing/2014/main" id="{38D48E05-CE8B-0D9D-2508-069F4CECD944}"/>
                </a:ext>
              </a:extLst>
            </p:cNvPr>
            <p:cNvPicPr>
              <a:picLocks noChangeAspect="1"/>
            </p:cNvPicPr>
            <p:nvPr/>
          </p:nvPicPr>
          <p:blipFill>
            <a:blip r:embed="rId10"/>
            <a:stretch>
              <a:fillRect/>
            </a:stretch>
          </p:blipFill>
          <p:spPr>
            <a:xfrm>
              <a:off x="4065729" y="2952162"/>
              <a:ext cx="4086599" cy="1176806"/>
            </a:xfrm>
            <a:prstGeom prst="rect">
              <a:avLst/>
            </a:prstGeom>
            <a:ln w="12700">
              <a:miter lim="400000"/>
            </a:ln>
            <a:effectLst/>
          </p:spPr>
        </p:pic>
        <p:pic>
          <p:nvPicPr>
            <p:cNvPr id="30" name="Image" descr="Image">
              <a:extLst>
                <a:ext uri="{FF2B5EF4-FFF2-40B4-BE49-F238E27FC236}">
                  <a16:creationId xmlns:a16="http://schemas.microsoft.com/office/drawing/2014/main" id="{2CC6CAE7-7135-FBB5-398E-FFA878C14557}"/>
                </a:ext>
              </a:extLst>
            </p:cNvPr>
            <p:cNvPicPr>
              <a:picLocks noChangeAspect="1"/>
            </p:cNvPicPr>
            <p:nvPr/>
          </p:nvPicPr>
          <p:blipFill>
            <a:blip r:embed="rId11"/>
            <a:stretch>
              <a:fillRect/>
            </a:stretch>
          </p:blipFill>
          <p:spPr>
            <a:xfrm>
              <a:off x="7914354" y="2959506"/>
              <a:ext cx="1192343" cy="1162118"/>
            </a:xfrm>
            <a:prstGeom prst="rect">
              <a:avLst/>
            </a:prstGeom>
            <a:ln w="12700">
              <a:miter lim="400000"/>
            </a:ln>
            <a:effectLst/>
          </p:spPr>
        </p:pic>
      </p:grpSp>
      <p:sp>
        <p:nvSpPr>
          <p:cNvPr id="32" name="TextBox 31">
            <a:extLst>
              <a:ext uri="{FF2B5EF4-FFF2-40B4-BE49-F238E27FC236}">
                <a16:creationId xmlns:a16="http://schemas.microsoft.com/office/drawing/2014/main" id="{37BF7C16-A548-AD3F-ECFD-F70B183C6EA7}"/>
              </a:ext>
            </a:extLst>
          </p:cNvPr>
          <p:cNvSpPr txBox="1"/>
          <p:nvPr/>
        </p:nvSpPr>
        <p:spPr>
          <a:xfrm>
            <a:off x="3957734" y="3458046"/>
            <a:ext cx="6494503" cy="276999"/>
          </a:xfrm>
          <a:prstGeom prst="rect">
            <a:avLst/>
          </a:prstGeom>
          <a:noFill/>
        </p:spPr>
        <p:txBody>
          <a:bodyPr wrap="square">
            <a:spAutoFit/>
          </a:bodyPr>
          <a:lstStyle/>
          <a:p>
            <a:r>
              <a:rPr lang="en-US" sz="1200" dirty="0">
                <a:solidFill>
                  <a:srgbClr val="000000"/>
                </a:solidFill>
                <a:latin typeface="+mn-lt"/>
                <a:ea typeface="Roboto Medium" panose="02000000000000000000" pitchFamily="2" charset="0"/>
              </a:rPr>
              <a:t>Most sensitive search for dark matter-dark photons at specific frequencies </a:t>
            </a:r>
            <a:endParaRPr lang="en-US" sz="1200" dirty="0"/>
          </a:p>
        </p:txBody>
      </p:sp>
      <p:pic>
        <p:nvPicPr>
          <p:cNvPr id="11" name="Picture 10">
            <a:extLst>
              <a:ext uri="{FF2B5EF4-FFF2-40B4-BE49-F238E27FC236}">
                <a16:creationId xmlns:a16="http://schemas.microsoft.com/office/drawing/2014/main" id="{F9E3AE95-0AD5-EF6B-A70B-089380B0E8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7535"/>
          <a:stretch/>
        </p:blipFill>
        <p:spPr>
          <a:xfrm>
            <a:off x="4011059" y="3663557"/>
            <a:ext cx="3593158" cy="1382686"/>
          </a:xfrm>
          <a:prstGeom prst="rect">
            <a:avLst/>
          </a:prstGeom>
        </p:spPr>
      </p:pic>
      <p:pic>
        <p:nvPicPr>
          <p:cNvPr id="21" name="Picture 20">
            <a:extLst>
              <a:ext uri="{FF2B5EF4-FFF2-40B4-BE49-F238E27FC236}">
                <a16:creationId xmlns:a16="http://schemas.microsoft.com/office/drawing/2014/main" id="{E3C5A9F5-0CF7-B63B-9E6D-1A1CE640083F}"/>
              </a:ext>
            </a:extLst>
          </p:cNvPr>
          <p:cNvPicPr>
            <a:picLocks noChangeAspect="1"/>
          </p:cNvPicPr>
          <p:nvPr/>
        </p:nvPicPr>
        <p:blipFill>
          <a:blip r:embed="rId13"/>
          <a:stretch>
            <a:fillRect/>
          </a:stretch>
        </p:blipFill>
        <p:spPr>
          <a:xfrm>
            <a:off x="5416986" y="1686156"/>
            <a:ext cx="1071266" cy="832247"/>
          </a:xfrm>
          <a:prstGeom prst="rect">
            <a:avLst/>
          </a:prstGeom>
        </p:spPr>
      </p:pic>
    </p:spTree>
    <p:extLst>
      <p:ext uri="{BB962C8B-B14F-4D97-AF65-F5344CB8AC3E}">
        <p14:creationId xmlns:p14="http://schemas.microsoft.com/office/powerpoint/2010/main" val="113008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 calcmode="lin" valueType="num">
                                      <p:cBhvr additive="base">
                                        <p:cTn id="19" dur="500" fill="hold"/>
                                        <p:tgtEl>
                                          <p:spTgt spid="2062"/>
                                        </p:tgtEl>
                                        <p:attrNameLst>
                                          <p:attrName>ppt_x</p:attrName>
                                        </p:attrNameLst>
                                      </p:cBhvr>
                                      <p:tavLst>
                                        <p:tav tm="0">
                                          <p:val>
                                            <p:strVal val="#ppt_x"/>
                                          </p:val>
                                        </p:tav>
                                        <p:tav tm="100000">
                                          <p:val>
                                            <p:strVal val="#ppt_x"/>
                                          </p:val>
                                        </p:tav>
                                      </p:tavLst>
                                    </p:anim>
                                    <p:anim calcmode="lin" valueType="num">
                                      <p:cBhvr additive="base">
                                        <p:cTn id="20" dur="500" fill="hold"/>
                                        <p:tgtEl>
                                          <p:spTgt spid="206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66"/>
                                        </p:tgtEl>
                                        <p:attrNameLst>
                                          <p:attrName>style.visibility</p:attrName>
                                        </p:attrNameLst>
                                      </p:cBhvr>
                                      <p:to>
                                        <p:strVal val="visible"/>
                                      </p:to>
                                    </p:set>
                                    <p:anim calcmode="lin" valueType="num">
                                      <p:cBhvr additive="base">
                                        <p:cTn id="23" dur="500" fill="hold"/>
                                        <p:tgtEl>
                                          <p:spTgt spid="2066"/>
                                        </p:tgtEl>
                                        <p:attrNameLst>
                                          <p:attrName>ppt_x</p:attrName>
                                        </p:attrNameLst>
                                      </p:cBhvr>
                                      <p:tavLst>
                                        <p:tav tm="0">
                                          <p:val>
                                            <p:strVal val="#ppt_x"/>
                                          </p:val>
                                        </p:tav>
                                        <p:tav tm="100000">
                                          <p:val>
                                            <p:strVal val="#ppt_x"/>
                                          </p:val>
                                        </p:tav>
                                      </p:tavLst>
                                    </p:anim>
                                    <p:anim calcmode="lin" valueType="num">
                                      <p:cBhvr additive="base">
                                        <p:cTn id="24" dur="500" fill="hold"/>
                                        <p:tgtEl>
                                          <p:spTgt spid="20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060"/>
                                        </p:tgtEl>
                                        <p:attrNameLst>
                                          <p:attrName>ppt_x</p:attrName>
                                        </p:attrNameLst>
                                      </p:cBhvr>
                                      <p:tavLst>
                                        <p:tav tm="0">
                                          <p:val>
                                            <p:strVal val="ppt_x"/>
                                          </p:val>
                                        </p:tav>
                                        <p:tav tm="100000">
                                          <p:val>
                                            <p:strVal val="ppt_x"/>
                                          </p:val>
                                        </p:tav>
                                      </p:tavLst>
                                    </p:anim>
                                    <p:anim calcmode="lin" valueType="num">
                                      <p:cBhvr additive="base">
                                        <p:cTn id="33" dur="500"/>
                                        <p:tgtEl>
                                          <p:spTgt spid="2060"/>
                                        </p:tgtEl>
                                        <p:attrNameLst>
                                          <p:attrName>ppt_y</p:attrName>
                                        </p:attrNameLst>
                                      </p:cBhvr>
                                      <p:tavLst>
                                        <p:tav tm="0">
                                          <p:val>
                                            <p:strVal val="ppt_y"/>
                                          </p:val>
                                        </p:tav>
                                        <p:tav tm="100000">
                                          <p:val>
                                            <p:strVal val="1+ppt_h/2"/>
                                          </p:val>
                                        </p:tav>
                                      </p:tavLst>
                                    </p:anim>
                                    <p:set>
                                      <p:cBhvr>
                                        <p:cTn id="34" dur="1" fill="hold">
                                          <p:stCondLst>
                                            <p:cond delay="499"/>
                                          </p:stCondLst>
                                        </p:cTn>
                                        <p:tgtEl>
                                          <p:spTgt spid="2060"/>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058"/>
                                        </p:tgtEl>
                                        <p:attrNameLst>
                                          <p:attrName>ppt_x</p:attrName>
                                        </p:attrNameLst>
                                      </p:cBhvr>
                                      <p:tavLst>
                                        <p:tav tm="0">
                                          <p:val>
                                            <p:strVal val="ppt_x"/>
                                          </p:val>
                                        </p:tav>
                                        <p:tav tm="100000">
                                          <p:val>
                                            <p:strVal val="ppt_x"/>
                                          </p:val>
                                        </p:tav>
                                      </p:tavLst>
                                    </p:anim>
                                    <p:anim calcmode="lin" valueType="num">
                                      <p:cBhvr additive="base">
                                        <p:cTn id="37" dur="500"/>
                                        <p:tgtEl>
                                          <p:spTgt spid="2058"/>
                                        </p:tgtEl>
                                        <p:attrNameLst>
                                          <p:attrName>ppt_y</p:attrName>
                                        </p:attrNameLst>
                                      </p:cBhvr>
                                      <p:tavLst>
                                        <p:tav tm="0">
                                          <p:val>
                                            <p:strVal val="ppt_y"/>
                                          </p:val>
                                        </p:tav>
                                        <p:tav tm="100000">
                                          <p:val>
                                            <p:strVal val="1+ppt_h/2"/>
                                          </p:val>
                                        </p:tav>
                                      </p:tavLst>
                                    </p:anim>
                                    <p:set>
                                      <p:cBhvr>
                                        <p:cTn id="38" dur="1" fill="hold">
                                          <p:stCondLst>
                                            <p:cond delay="499"/>
                                          </p:stCondLst>
                                        </p:cTn>
                                        <p:tgtEl>
                                          <p:spTgt spid="2058"/>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2062"/>
                                        </p:tgtEl>
                                        <p:attrNameLst>
                                          <p:attrName>ppt_x</p:attrName>
                                        </p:attrNameLst>
                                      </p:cBhvr>
                                      <p:tavLst>
                                        <p:tav tm="0">
                                          <p:val>
                                            <p:strVal val="ppt_x"/>
                                          </p:val>
                                        </p:tav>
                                        <p:tav tm="100000">
                                          <p:val>
                                            <p:strVal val="ppt_x"/>
                                          </p:val>
                                        </p:tav>
                                      </p:tavLst>
                                    </p:anim>
                                    <p:anim calcmode="lin" valueType="num">
                                      <p:cBhvr additive="base">
                                        <p:cTn id="41" dur="500"/>
                                        <p:tgtEl>
                                          <p:spTgt spid="2062"/>
                                        </p:tgtEl>
                                        <p:attrNameLst>
                                          <p:attrName>ppt_y</p:attrName>
                                        </p:attrNameLst>
                                      </p:cBhvr>
                                      <p:tavLst>
                                        <p:tav tm="0">
                                          <p:val>
                                            <p:strVal val="ppt_y"/>
                                          </p:val>
                                        </p:tav>
                                        <p:tav tm="100000">
                                          <p:val>
                                            <p:strVal val="1+ppt_h/2"/>
                                          </p:val>
                                        </p:tav>
                                      </p:tavLst>
                                    </p:anim>
                                    <p:set>
                                      <p:cBhvr>
                                        <p:cTn id="42" dur="1" fill="hold">
                                          <p:stCondLst>
                                            <p:cond delay="499"/>
                                          </p:stCondLst>
                                        </p:cTn>
                                        <p:tgtEl>
                                          <p:spTgt spid="2062"/>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2066"/>
                                        </p:tgtEl>
                                        <p:attrNameLst>
                                          <p:attrName>ppt_x</p:attrName>
                                        </p:attrNameLst>
                                      </p:cBhvr>
                                      <p:tavLst>
                                        <p:tav tm="0">
                                          <p:val>
                                            <p:strVal val="ppt_x"/>
                                          </p:val>
                                        </p:tav>
                                        <p:tav tm="100000">
                                          <p:val>
                                            <p:strVal val="ppt_x"/>
                                          </p:val>
                                        </p:tav>
                                      </p:tavLst>
                                    </p:anim>
                                    <p:anim calcmode="lin" valueType="num">
                                      <p:cBhvr additive="base">
                                        <p:cTn id="45" dur="500"/>
                                        <p:tgtEl>
                                          <p:spTgt spid="2066"/>
                                        </p:tgtEl>
                                        <p:attrNameLst>
                                          <p:attrName>ppt_y</p:attrName>
                                        </p:attrNameLst>
                                      </p:cBhvr>
                                      <p:tavLst>
                                        <p:tav tm="0">
                                          <p:val>
                                            <p:strVal val="ppt_y"/>
                                          </p:val>
                                        </p:tav>
                                        <p:tav tm="100000">
                                          <p:val>
                                            <p:strVal val="1+ppt_h/2"/>
                                          </p:val>
                                        </p:tav>
                                      </p:tavLst>
                                    </p:anim>
                                    <p:set>
                                      <p:cBhvr>
                                        <p:cTn id="46" dur="1" fill="hold">
                                          <p:stCondLst>
                                            <p:cond delay="499"/>
                                          </p:stCondLst>
                                        </p:cTn>
                                        <p:tgtEl>
                                          <p:spTgt spid="2066"/>
                                        </p:tgtEl>
                                        <p:attrNameLst>
                                          <p:attrName>style.visibility</p:attrName>
                                        </p:attrNameLst>
                                      </p:cBhvr>
                                      <p:to>
                                        <p:strVal val="hidden"/>
                                      </p:to>
                                    </p:set>
                                  </p:childTnLst>
                                </p:cTn>
                              </p:par>
                              <p:par>
                                <p:cTn id="47" presetID="42" presetClass="path" presetSubtype="0" accel="50000" decel="50000" fill="hold" grpId="1" nodeType="withEffect">
                                  <p:stCondLst>
                                    <p:cond delay="0"/>
                                  </p:stCondLst>
                                  <p:childTnLst>
                                    <p:animMotion origin="layout" path="M 2.5E-6 6.17284E-7 L 0.00364 0.07747 " pathEditMode="relative" rAng="0" ptsTypes="AA">
                                      <p:cBhvr>
                                        <p:cTn id="48" dur="500" fill="hold"/>
                                        <p:tgtEl>
                                          <p:spTgt spid="12"/>
                                        </p:tgtEl>
                                        <p:attrNameLst>
                                          <p:attrName>ppt_x</p:attrName>
                                          <p:attrName>ppt_y</p:attrName>
                                        </p:attrNameLst>
                                      </p:cBhvr>
                                      <p:rCtr x="174" y="3858"/>
                                    </p:animMotion>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17"/>
                                        </p:tgtEl>
                                        <p:attrNameLst>
                                          <p:attrName>ppt_x</p:attrName>
                                        </p:attrNameLst>
                                      </p:cBhvr>
                                      <p:tavLst>
                                        <p:tav tm="0">
                                          <p:val>
                                            <p:strVal val="ppt_x"/>
                                          </p:val>
                                        </p:tav>
                                        <p:tav tm="100000">
                                          <p:val>
                                            <p:strVal val="ppt_x"/>
                                          </p:val>
                                        </p:tav>
                                      </p:tavLst>
                                    </p:anim>
                                    <p:anim calcmode="lin" valueType="num">
                                      <p:cBhvr additive="base">
                                        <p:cTn id="69" dur="500"/>
                                        <p:tgtEl>
                                          <p:spTgt spid="17"/>
                                        </p:tgtEl>
                                        <p:attrNameLst>
                                          <p:attrName>ppt_y</p:attrName>
                                        </p:attrNameLst>
                                      </p:cBhvr>
                                      <p:tavLst>
                                        <p:tav tm="0">
                                          <p:val>
                                            <p:strVal val="ppt_y"/>
                                          </p:val>
                                        </p:tav>
                                        <p:tav tm="100000">
                                          <p:val>
                                            <p:strVal val="1+ppt_h/2"/>
                                          </p:val>
                                        </p:tav>
                                      </p:tavLst>
                                    </p:anim>
                                    <p:set>
                                      <p:cBhvr>
                                        <p:cTn id="70" dur="1" fill="hold">
                                          <p:stCondLst>
                                            <p:cond delay="499"/>
                                          </p:stCondLst>
                                        </p:cTn>
                                        <p:tgtEl>
                                          <p:spTgt spid="17"/>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21"/>
                                        </p:tgtEl>
                                        <p:attrNameLst>
                                          <p:attrName>ppt_x</p:attrName>
                                        </p:attrNameLst>
                                      </p:cBhvr>
                                      <p:tavLst>
                                        <p:tav tm="0">
                                          <p:val>
                                            <p:strVal val="ppt_x"/>
                                          </p:val>
                                        </p:tav>
                                        <p:tav tm="100000">
                                          <p:val>
                                            <p:strVal val="ppt_x"/>
                                          </p:val>
                                        </p:tav>
                                      </p:tavLst>
                                    </p:anim>
                                    <p:anim calcmode="lin" valueType="num">
                                      <p:cBhvr additive="base">
                                        <p:cTn id="73" dur="500"/>
                                        <p:tgtEl>
                                          <p:spTgt spid="21"/>
                                        </p:tgtEl>
                                        <p:attrNameLst>
                                          <p:attrName>ppt_y</p:attrName>
                                        </p:attrNameLst>
                                      </p:cBhvr>
                                      <p:tavLst>
                                        <p:tav tm="0">
                                          <p:val>
                                            <p:strVal val="ppt_y"/>
                                          </p:val>
                                        </p:tav>
                                        <p:tav tm="100000">
                                          <p:val>
                                            <p:strVal val="1+ppt_h/2"/>
                                          </p:val>
                                        </p:tav>
                                      </p:tavLst>
                                    </p:anim>
                                    <p:set>
                                      <p:cBhvr>
                                        <p:cTn id="74" dur="1" fill="hold">
                                          <p:stCondLst>
                                            <p:cond delay="499"/>
                                          </p:stCondLst>
                                        </p:cTn>
                                        <p:tgtEl>
                                          <p:spTgt spid="21"/>
                                        </p:tgtEl>
                                        <p:attrNameLst>
                                          <p:attrName>style.visibility</p:attrName>
                                        </p:attrNameLst>
                                      </p:cBhvr>
                                      <p:to>
                                        <p:strVal val="hidden"/>
                                      </p:to>
                                    </p:set>
                                  </p:childTnLst>
                                </p:cTn>
                              </p:par>
                              <p:par>
                                <p:cTn id="75" presetID="42" presetClass="path" presetSubtype="0" accel="50000" decel="50000" fill="hold" grpId="1" nodeType="withEffect">
                                  <p:stCondLst>
                                    <p:cond delay="0"/>
                                  </p:stCondLst>
                                  <p:childTnLst>
                                    <p:animMotion origin="layout" path="M 1.38889E-6 2.09877E-6 L -0.00938 0.09537 " pathEditMode="relative" rAng="0" ptsTypes="AA">
                                      <p:cBhvr>
                                        <p:cTn id="76" dur="500" fill="hold"/>
                                        <p:tgtEl>
                                          <p:spTgt spid="16"/>
                                        </p:tgtEl>
                                        <p:attrNameLst>
                                          <p:attrName>ppt_x</p:attrName>
                                          <p:attrName>ppt_y</p:attrName>
                                        </p:attrNameLst>
                                      </p:cBhvr>
                                      <p:rCtr x="-469" y="4753"/>
                                    </p:animMotion>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ppt_x"/>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31"/>
                                        </p:tgtEl>
                                        <p:attrNameLst>
                                          <p:attrName>ppt_x</p:attrName>
                                        </p:attrNameLst>
                                      </p:cBhvr>
                                      <p:tavLst>
                                        <p:tav tm="0">
                                          <p:val>
                                            <p:strVal val="ppt_x"/>
                                          </p:val>
                                        </p:tav>
                                        <p:tav tm="100000">
                                          <p:val>
                                            <p:strVal val="ppt_x"/>
                                          </p:val>
                                        </p:tav>
                                      </p:tavLst>
                                    </p:anim>
                                    <p:anim calcmode="lin" valueType="num">
                                      <p:cBhvr additive="base">
                                        <p:cTn id="93" dur="500"/>
                                        <p:tgtEl>
                                          <p:spTgt spid="31"/>
                                        </p:tgtEl>
                                        <p:attrNameLst>
                                          <p:attrName>ppt_y</p:attrName>
                                        </p:attrNameLst>
                                      </p:cBhvr>
                                      <p:tavLst>
                                        <p:tav tm="0">
                                          <p:val>
                                            <p:strVal val="ppt_y"/>
                                          </p:val>
                                        </p:tav>
                                        <p:tav tm="100000">
                                          <p:val>
                                            <p:strVal val="1+ppt_h/2"/>
                                          </p:val>
                                        </p:tav>
                                      </p:tavLst>
                                    </p:anim>
                                    <p:set>
                                      <p:cBhvr>
                                        <p:cTn id="94" dur="1" fill="hold">
                                          <p:stCondLst>
                                            <p:cond delay="499"/>
                                          </p:stCondLst>
                                        </p:cTn>
                                        <p:tgtEl>
                                          <p:spTgt spid="31"/>
                                        </p:tgtEl>
                                        <p:attrNameLst>
                                          <p:attrName>style.visibility</p:attrName>
                                        </p:attrNameLst>
                                      </p:cBhvr>
                                      <p:to>
                                        <p:strVal val="hidden"/>
                                      </p:to>
                                    </p:set>
                                  </p:childTnLst>
                                </p:cTn>
                              </p:par>
                              <p:par>
                                <p:cTn id="95" presetID="2" presetClass="entr" presetSubtype="4"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additive="base">
                                        <p:cTn id="97" dur="500" fill="hold"/>
                                        <p:tgtEl>
                                          <p:spTgt spid="11"/>
                                        </p:tgtEl>
                                        <p:attrNameLst>
                                          <p:attrName>ppt_x</p:attrName>
                                        </p:attrNameLst>
                                      </p:cBhvr>
                                      <p:tavLst>
                                        <p:tav tm="0">
                                          <p:val>
                                            <p:strVal val="#ppt_x"/>
                                          </p:val>
                                        </p:tav>
                                        <p:tav tm="100000">
                                          <p:val>
                                            <p:strVal val="#ppt_x"/>
                                          </p:val>
                                        </p:tav>
                                      </p:tavLst>
                                    </p:anim>
                                    <p:anim calcmode="lin" valueType="num">
                                      <p:cBhvr additive="base">
                                        <p:cTn id="98" dur="500" fill="hold"/>
                                        <p:tgtEl>
                                          <p:spTgt spid="11"/>
                                        </p:tgtEl>
                                        <p:attrNameLst>
                                          <p:attrName>ppt_y</p:attrName>
                                        </p:attrNameLst>
                                      </p:cBhvr>
                                      <p:tavLst>
                                        <p:tav tm="0">
                                          <p:val>
                                            <p:strVal val="1+#ppt_h/2"/>
                                          </p:val>
                                        </p:tav>
                                        <p:tav tm="100000">
                                          <p:val>
                                            <p:strVal val="#ppt_y"/>
                                          </p:val>
                                        </p:tav>
                                      </p:tavLst>
                                    </p:anim>
                                  </p:childTnLst>
                                </p:cTn>
                              </p:par>
                              <p:par>
                                <p:cTn id="99" presetID="42" presetClass="path" presetSubtype="0" accel="50000" decel="50000" fill="hold" grpId="1" nodeType="withEffect">
                                  <p:stCondLst>
                                    <p:cond delay="0"/>
                                  </p:stCondLst>
                                  <p:childTnLst>
                                    <p:animMotion origin="layout" path="M 0 1.35802E-6 L -0.00295 0.0645 " pathEditMode="relative" rAng="0" ptsTypes="AA">
                                      <p:cBhvr>
                                        <p:cTn id="100" dur="500" fill="hold"/>
                                        <p:tgtEl>
                                          <p:spTgt spid="29"/>
                                        </p:tgtEl>
                                        <p:attrNameLst>
                                          <p:attrName>ppt_x</p:attrName>
                                          <p:attrName>ppt_y</p:attrName>
                                        </p:attrNameLst>
                                      </p:cBhvr>
                                      <p:rCtr x="-156" y="3210"/>
                                    </p:animMotion>
                                  </p:childTnLst>
                                </p:cTn>
                              </p:par>
                              <p:par>
                                <p:cTn id="101" presetID="2" presetClass="entr" presetSubtype="4"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fill="hold"/>
                                        <p:tgtEl>
                                          <p:spTgt spid="22"/>
                                        </p:tgtEl>
                                        <p:attrNameLst>
                                          <p:attrName>ppt_x</p:attrName>
                                        </p:attrNameLst>
                                      </p:cBhvr>
                                      <p:tavLst>
                                        <p:tav tm="0">
                                          <p:val>
                                            <p:strVal val="#ppt_x"/>
                                          </p:val>
                                        </p:tav>
                                        <p:tav tm="100000">
                                          <p:val>
                                            <p:strVal val="#ppt_x"/>
                                          </p:val>
                                        </p:tav>
                                      </p:tavLst>
                                    </p:anim>
                                    <p:anim calcmode="lin" valueType="num">
                                      <p:cBhvr additive="base">
                                        <p:cTn id="114" dur="500" fill="hold"/>
                                        <p:tgtEl>
                                          <p:spTgt spid="22"/>
                                        </p:tgtEl>
                                        <p:attrNameLst>
                                          <p:attrName>ppt_y</p:attrName>
                                        </p:attrNameLst>
                                      </p:cBhvr>
                                      <p:tavLst>
                                        <p:tav tm="0">
                                          <p:val>
                                            <p:strVal val="1+#ppt_h/2"/>
                                          </p:val>
                                        </p:tav>
                                        <p:tav tm="100000">
                                          <p:val>
                                            <p:strVal val="#ppt_y"/>
                                          </p:val>
                                        </p:tav>
                                      </p:tavLst>
                                    </p:anim>
                                  </p:childTnLst>
                                </p:cTn>
                              </p:par>
                              <p:par>
                                <p:cTn id="115" presetID="2" presetClass="exit" presetSubtype="4" fill="hold" nodeType="withEffect">
                                  <p:stCondLst>
                                    <p:cond delay="0"/>
                                  </p:stCondLst>
                                  <p:childTnLst>
                                    <p:anim calcmode="lin" valueType="num">
                                      <p:cBhvr additive="base">
                                        <p:cTn id="116" dur="500"/>
                                        <p:tgtEl>
                                          <p:spTgt spid="11"/>
                                        </p:tgtEl>
                                        <p:attrNameLst>
                                          <p:attrName>ppt_x</p:attrName>
                                        </p:attrNameLst>
                                      </p:cBhvr>
                                      <p:tavLst>
                                        <p:tav tm="0">
                                          <p:val>
                                            <p:strVal val="ppt_x"/>
                                          </p:val>
                                        </p:tav>
                                        <p:tav tm="100000">
                                          <p:val>
                                            <p:strVal val="ppt_x"/>
                                          </p:val>
                                        </p:tav>
                                      </p:tavLst>
                                    </p:anim>
                                    <p:anim calcmode="lin" valueType="num">
                                      <p:cBhvr additive="base">
                                        <p:cTn id="117" dur="500"/>
                                        <p:tgtEl>
                                          <p:spTgt spid="11"/>
                                        </p:tgtEl>
                                        <p:attrNameLst>
                                          <p:attrName>ppt_y</p:attrName>
                                        </p:attrNameLst>
                                      </p:cBhvr>
                                      <p:tavLst>
                                        <p:tav tm="0">
                                          <p:val>
                                            <p:strVal val="ppt_y"/>
                                          </p:val>
                                        </p:tav>
                                        <p:tav tm="100000">
                                          <p:val>
                                            <p:strVal val="1+ppt_h/2"/>
                                          </p:val>
                                        </p:tav>
                                      </p:tavLst>
                                    </p:anim>
                                    <p:set>
                                      <p:cBhvr>
                                        <p:cTn id="118" dur="1" fill="hold">
                                          <p:stCondLst>
                                            <p:cond delay="499"/>
                                          </p:stCondLst>
                                        </p:cTn>
                                        <p:tgtEl>
                                          <p:spTgt spid="11"/>
                                        </p:tgtEl>
                                        <p:attrNameLst>
                                          <p:attrName>style.visibility</p:attrName>
                                        </p:attrNameLst>
                                      </p:cBhvr>
                                      <p:to>
                                        <p:strVal val="hidden"/>
                                      </p:to>
                                    </p:set>
                                  </p:childTnLst>
                                </p:cTn>
                              </p:par>
                              <p:par>
                                <p:cTn id="119" presetID="2" presetClass="entr" presetSubtype="4" fill="hold" nodeType="withEffect">
                                  <p:stCondLst>
                                    <p:cond delay="0"/>
                                  </p:stCondLst>
                                  <p:childTnLst>
                                    <p:set>
                                      <p:cBhvr>
                                        <p:cTn id="120" dur="1" fill="hold">
                                          <p:stCondLst>
                                            <p:cond delay="0"/>
                                          </p:stCondLst>
                                        </p:cTn>
                                        <p:tgtEl>
                                          <p:spTgt spid="15"/>
                                        </p:tgtEl>
                                        <p:attrNameLst>
                                          <p:attrName>style.visibility</p:attrName>
                                        </p:attrNameLst>
                                      </p:cBhvr>
                                      <p:to>
                                        <p:strVal val="visible"/>
                                      </p:to>
                                    </p:set>
                                    <p:anim calcmode="lin" valueType="num">
                                      <p:cBhvr additive="base">
                                        <p:cTn id="121" dur="500" fill="hold"/>
                                        <p:tgtEl>
                                          <p:spTgt spid="15"/>
                                        </p:tgtEl>
                                        <p:attrNameLst>
                                          <p:attrName>ppt_x</p:attrName>
                                        </p:attrNameLst>
                                      </p:cBhvr>
                                      <p:tavLst>
                                        <p:tav tm="0">
                                          <p:val>
                                            <p:strVal val="#ppt_x"/>
                                          </p:val>
                                        </p:tav>
                                        <p:tav tm="100000">
                                          <p:val>
                                            <p:strVal val="#ppt_x"/>
                                          </p:val>
                                        </p:tav>
                                      </p:tavLst>
                                    </p:anim>
                                    <p:anim calcmode="lin" valueType="num">
                                      <p:cBhvr additive="base">
                                        <p:cTn id="1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6" grpId="1"/>
      <p:bldP spid="12" grpId="0"/>
      <p:bldP spid="12" grpId="1"/>
      <p:bldP spid="29" grpId="0"/>
      <p:bldP spid="29" grpId="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0DC957-2EA2-51DA-13E8-AACDE65076A7}"/>
              </a:ext>
            </a:extLst>
          </p:cNvPr>
          <p:cNvSpPr/>
          <p:nvPr/>
        </p:nvSpPr>
        <p:spPr>
          <a:xfrm>
            <a:off x="3825894" y="91647"/>
            <a:ext cx="5318106" cy="461498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E70EF672-3278-1645-A224-4C8076A3E6C2}"/>
              </a:ext>
            </a:extLst>
          </p:cNvPr>
          <p:cNvSpPr>
            <a:spLocks noGrp="1"/>
          </p:cNvSpPr>
          <p:nvPr>
            <p:ph type="title"/>
          </p:nvPr>
        </p:nvSpPr>
        <p:spPr>
          <a:xfrm>
            <a:off x="383400" y="373266"/>
            <a:ext cx="6515100" cy="240681"/>
          </a:xfrm>
        </p:spPr>
        <p:txBody>
          <a:bodyPr/>
          <a:lstStyle/>
          <a:p>
            <a:r>
              <a:rPr lang="en-US" sz="2200" dirty="0">
                <a:cs typeface="Calibri" panose="020F0502020204030204" pitchFamily="34" charset="0"/>
              </a:rPr>
              <a:t>SQMS Facilities Progress</a:t>
            </a:r>
          </a:p>
        </p:txBody>
      </p:sp>
      <p:pic>
        <p:nvPicPr>
          <p:cNvPr id="5" name="Picture 4">
            <a:extLst>
              <a:ext uri="{FF2B5EF4-FFF2-40B4-BE49-F238E27FC236}">
                <a16:creationId xmlns:a16="http://schemas.microsoft.com/office/drawing/2014/main" id="{BC491624-9CA9-3240-B3FA-F68941A57DEF}"/>
              </a:ext>
            </a:extLst>
          </p:cNvPr>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36229"/>
          <a:stretch/>
        </p:blipFill>
        <p:spPr bwMode="auto">
          <a:xfrm>
            <a:off x="4061950" y="233077"/>
            <a:ext cx="4608237" cy="2369797"/>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F862042A-8F2F-3C48-A07B-E7D252415AB1}"/>
              </a:ext>
            </a:extLst>
          </p:cNvPr>
          <p:cNvSpPr/>
          <p:nvPr/>
        </p:nvSpPr>
        <p:spPr>
          <a:xfrm>
            <a:off x="88673" y="747834"/>
            <a:ext cx="4140427" cy="4093428"/>
          </a:xfrm>
          <a:prstGeom prst="rect">
            <a:avLst/>
          </a:prstGeom>
        </p:spPr>
        <p:txBody>
          <a:bodyPr wrap="square">
            <a:spAutoFit/>
          </a:bodyPr>
          <a:lstStyle/>
          <a:p>
            <a:pPr defTabSz="342900"/>
            <a:r>
              <a:rPr lang="en-US" sz="1300" b="1" dirty="0">
                <a:solidFill>
                  <a:schemeClr val="accent6">
                    <a:lumMod val="75000"/>
                  </a:schemeClr>
                </a:solidFill>
                <a:latin typeface="Roboto" panose="02000000000000000000" pitchFamily="2" charset="0"/>
                <a:cs typeface="Calibri" panose="020F0502020204030204" pitchFamily="34" charset="0"/>
              </a:rPr>
              <a:t>Material Characterization Facilities</a:t>
            </a:r>
          </a:p>
          <a:p>
            <a:pPr defTabSz="342900"/>
            <a:r>
              <a:rPr lang="en-US" sz="1300" dirty="0">
                <a:solidFill>
                  <a:schemeClr val="accent6">
                    <a:lumMod val="75000"/>
                  </a:schemeClr>
                </a:solidFill>
                <a:latin typeface="Roboto" panose="02000000000000000000" pitchFamily="2" charset="0"/>
                <a:cs typeface="Calibri" panose="020F0502020204030204" pitchFamily="34" charset="0"/>
              </a:rPr>
              <a:t>Advanced characterization techniques employed for first time and extended to qubit operational regimes</a:t>
            </a:r>
          </a:p>
          <a:p>
            <a:pPr defTabSz="342900"/>
            <a:endParaRPr lang="en-US" sz="1300" dirty="0">
              <a:solidFill>
                <a:schemeClr val="accent6">
                  <a:lumMod val="75000"/>
                </a:schemeClr>
              </a:solidFill>
              <a:latin typeface="Roboto" panose="02000000000000000000" pitchFamily="2" charset="0"/>
              <a:cs typeface="Calibri" panose="020F0502020204030204" pitchFamily="34" charset="0"/>
            </a:endParaRPr>
          </a:p>
          <a:p>
            <a:pPr defTabSz="342900"/>
            <a:r>
              <a:rPr lang="en-US" sz="1300" dirty="0">
                <a:solidFill>
                  <a:schemeClr val="accent6">
                    <a:lumMod val="75000"/>
                  </a:schemeClr>
                </a:solidFill>
                <a:latin typeface="Roboto Black" panose="02000000000000000000" pitchFamily="2" charset="0"/>
                <a:ea typeface="Roboto Black" panose="02000000000000000000" pitchFamily="2" charset="0"/>
                <a:cs typeface="Calibri" panose="020F0502020204030204" pitchFamily="34" charset="0"/>
              </a:rPr>
              <a:t>Foundries</a:t>
            </a:r>
            <a:br>
              <a:rPr lang="en-US" sz="1300" dirty="0">
                <a:solidFill>
                  <a:schemeClr val="accent6">
                    <a:lumMod val="75000"/>
                  </a:schemeClr>
                </a:solidFill>
                <a:latin typeface="Roboto" panose="02000000000000000000" pitchFamily="2" charset="0"/>
                <a:ea typeface="Roboto Black"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New high-flexibility nanofabrication facility </a:t>
            </a:r>
            <a:br>
              <a:rPr lang="en-US" sz="1300" dirty="0">
                <a:solidFill>
                  <a:schemeClr val="accent6">
                    <a:lumMod val="75000"/>
                  </a:schemeClr>
                </a:solidFill>
                <a:latin typeface="Roboto"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at FNAL and NU</a:t>
            </a:r>
            <a:br>
              <a:rPr lang="en-US" sz="1300" dirty="0">
                <a:solidFill>
                  <a:schemeClr val="accent6">
                    <a:lumMod val="75000"/>
                  </a:schemeClr>
                </a:solidFill>
                <a:latin typeface="Roboto" panose="02000000000000000000" pitchFamily="2" charset="0"/>
                <a:cs typeface="Calibri" panose="020F0502020204030204" pitchFamily="34" charset="0"/>
              </a:rPr>
            </a:br>
            <a:endParaRPr lang="en-US" sz="1300" dirty="0">
              <a:solidFill>
                <a:schemeClr val="accent6">
                  <a:lumMod val="75000"/>
                </a:schemeClr>
              </a:solidFill>
              <a:latin typeface="Roboto" panose="02000000000000000000" pitchFamily="2" charset="0"/>
              <a:cs typeface="Calibri" panose="020F0502020204030204" pitchFamily="34" charset="0"/>
            </a:endParaRPr>
          </a:p>
          <a:p>
            <a:pPr defTabSz="342900"/>
            <a:r>
              <a:rPr lang="en-US" sz="1300" dirty="0">
                <a:solidFill>
                  <a:schemeClr val="accent6">
                    <a:lumMod val="75000"/>
                  </a:schemeClr>
                </a:solidFill>
                <a:latin typeface="Roboto Black" panose="02000000000000000000" pitchFamily="2" charset="0"/>
                <a:ea typeface="Roboto Black" panose="02000000000000000000" pitchFamily="2" charset="0"/>
                <a:cs typeface="Calibri" panose="020F0502020204030204" pitchFamily="34" charset="0"/>
              </a:rPr>
              <a:t>Materials testbeds</a:t>
            </a:r>
            <a:br>
              <a:rPr lang="en-US" sz="1300" dirty="0">
                <a:solidFill>
                  <a:schemeClr val="accent6">
                    <a:lumMod val="75000"/>
                  </a:schemeClr>
                </a:solidFill>
                <a:latin typeface="Roboto" panose="02000000000000000000" pitchFamily="2" charset="0"/>
                <a:ea typeface="Roboto Black"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Qubits and materials measurements in the </a:t>
            </a:r>
            <a:br>
              <a:rPr lang="en-US" sz="1300" dirty="0">
                <a:solidFill>
                  <a:schemeClr val="accent6">
                    <a:lumMod val="75000"/>
                  </a:schemeClr>
                </a:solidFill>
                <a:latin typeface="Roboto"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most precise and sensitive environments </a:t>
            </a:r>
            <a:br>
              <a:rPr lang="en-US" sz="1300" dirty="0">
                <a:solidFill>
                  <a:schemeClr val="accent6">
                    <a:lumMod val="75000"/>
                  </a:schemeClr>
                </a:solidFill>
                <a:latin typeface="Roboto" panose="02000000000000000000" pitchFamily="2" charset="0"/>
                <a:cs typeface="Calibri" panose="020F0502020204030204" pitchFamily="34" charset="0"/>
              </a:rPr>
            </a:br>
            <a:endParaRPr lang="en-US" sz="1300" dirty="0">
              <a:solidFill>
                <a:schemeClr val="accent6">
                  <a:lumMod val="75000"/>
                </a:schemeClr>
              </a:solidFill>
              <a:latin typeface="Roboto" panose="02000000000000000000" pitchFamily="2" charset="0"/>
              <a:cs typeface="Calibri" panose="020F0502020204030204" pitchFamily="34" charset="0"/>
            </a:endParaRPr>
          </a:p>
          <a:p>
            <a:pPr defTabSz="342900"/>
            <a:r>
              <a:rPr lang="en-US" sz="1300" dirty="0">
                <a:solidFill>
                  <a:schemeClr val="accent6">
                    <a:lumMod val="75000"/>
                  </a:schemeClr>
                </a:solidFill>
                <a:latin typeface="Roboto Black" panose="02000000000000000000" pitchFamily="2" charset="0"/>
                <a:ea typeface="Roboto Black" panose="02000000000000000000" pitchFamily="2" charset="0"/>
                <a:cs typeface="Calibri" panose="020F0502020204030204" pitchFamily="34" charset="0"/>
              </a:rPr>
              <a:t>Physics Testbeds</a:t>
            </a:r>
            <a:br>
              <a:rPr lang="en-US" sz="1300" dirty="0">
                <a:solidFill>
                  <a:schemeClr val="accent6">
                    <a:lumMod val="75000"/>
                  </a:schemeClr>
                </a:solidFill>
                <a:latin typeface="Roboto" panose="02000000000000000000" pitchFamily="2" charset="0"/>
                <a:ea typeface="Roboto Black"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Platforms enabling new particle searches</a:t>
            </a:r>
            <a:br>
              <a:rPr lang="en-US" sz="1300" dirty="0">
                <a:solidFill>
                  <a:schemeClr val="accent6">
                    <a:lumMod val="75000"/>
                  </a:schemeClr>
                </a:solidFill>
                <a:latin typeface="Roboto" panose="02000000000000000000" pitchFamily="2" charset="0"/>
                <a:cs typeface="Calibri" panose="020F0502020204030204" pitchFamily="34" charset="0"/>
              </a:rPr>
            </a:br>
            <a:endParaRPr lang="en-US" sz="1300" dirty="0">
              <a:solidFill>
                <a:schemeClr val="accent6">
                  <a:lumMod val="75000"/>
                </a:schemeClr>
              </a:solidFill>
              <a:latin typeface="Roboto" panose="02000000000000000000" pitchFamily="2" charset="0"/>
              <a:cs typeface="Calibri" panose="020F0502020204030204" pitchFamily="34" charset="0"/>
            </a:endParaRPr>
          </a:p>
          <a:p>
            <a:pPr defTabSz="342900"/>
            <a:r>
              <a:rPr lang="en-US" sz="1300" dirty="0">
                <a:solidFill>
                  <a:schemeClr val="accent6">
                    <a:lumMod val="75000"/>
                  </a:schemeClr>
                </a:solidFill>
                <a:latin typeface="Roboto Black" panose="02000000000000000000" pitchFamily="2" charset="0"/>
                <a:ea typeface="Roboto Black" panose="02000000000000000000" pitchFamily="2" charset="0"/>
                <a:cs typeface="Calibri" panose="020F0502020204030204" pitchFamily="34" charset="0"/>
              </a:rPr>
              <a:t>Computing Testbeds</a:t>
            </a:r>
            <a:br>
              <a:rPr lang="en-US" sz="1300" dirty="0">
                <a:solidFill>
                  <a:schemeClr val="accent6">
                    <a:lumMod val="75000"/>
                  </a:schemeClr>
                </a:solidFill>
                <a:latin typeface="Roboto" panose="02000000000000000000" pitchFamily="2" charset="0"/>
                <a:ea typeface="Roboto Black" panose="02000000000000000000" pitchFamily="2" charset="0"/>
                <a:cs typeface="Calibri" panose="020F0502020204030204" pitchFamily="34" charset="0"/>
              </a:rPr>
            </a:br>
            <a:r>
              <a:rPr lang="en-US" sz="1300" dirty="0">
                <a:solidFill>
                  <a:schemeClr val="accent6">
                    <a:lumMod val="75000"/>
                  </a:schemeClr>
                </a:solidFill>
                <a:latin typeface="Roboto" panose="02000000000000000000" pitchFamily="2" charset="0"/>
                <a:cs typeface="Calibri" panose="020F0502020204030204" pitchFamily="34" charset="0"/>
              </a:rPr>
              <a:t>2D and 3D-based quantum computer prototypes</a:t>
            </a:r>
          </a:p>
          <a:p>
            <a:pPr defTabSz="342900"/>
            <a:endParaRPr lang="en-US" sz="1300" dirty="0">
              <a:solidFill>
                <a:schemeClr val="accent6">
                  <a:lumMod val="75000"/>
                </a:schemeClr>
              </a:solidFill>
              <a:latin typeface="Roboto" panose="02000000000000000000" pitchFamily="2" charset="0"/>
              <a:cs typeface="Calibri" panose="020F0502020204030204" pitchFamily="34" charset="0"/>
            </a:endParaRPr>
          </a:p>
          <a:p>
            <a:pPr defTabSz="342900"/>
            <a:r>
              <a:rPr lang="en-US" sz="1300" b="1" dirty="0">
                <a:solidFill>
                  <a:schemeClr val="accent6">
                    <a:lumMod val="75000"/>
                  </a:schemeClr>
                </a:solidFill>
                <a:latin typeface="Roboto" panose="02000000000000000000" pitchFamily="2" charset="0"/>
                <a:cs typeface="Calibri" panose="020F0502020204030204" pitchFamily="34" charset="0"/>
              </a:rPr>
              <a:t>Colossus</a:t>
            </a:r>
          </a:p>
          <a:p>
            <a:pPr defTabSz="342900"/>
            <a:r>
              <a:rPr lang="en-US" sz="1300" dirty="0">
                <a:solidFill>
                  <a:schemeClr val="accent6">
                    <a:lumMod val="75000"/>
                  </a:schemeClr>
                </a:solidFill>
                <a:latin typeface="Roboto" panose="02000000000000000000" pitchFamily="2" charset="0"/>
                <a:cs typeface="Calibri" panose="020F0502020204030204" pitchFamily="34" charset="0"/>
              </a:rPr>
              <a:t>World’s largest dilution fridge at FNAL</a:t>
            </a:r>
          </a:p>
        </p:txBody>
      </p:sp>
      <p:pic>
        <p:nvPicPr>
          <p:cNvPr id="3074" name="Picture 2">
            <a:extLst>
              <a:ext uri="{FF2B5EF4-FFF2-40B4-BE49-F238E27FC236}">
                <a16:creationId xmlns:a16="http://schemas.microsoft.com/office/drawing/2014/main" id="{20BC0198-15E3-A98D-3F4F-46EE1AA2C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059" y="2723215"/>
            <a:ext cx="2618583" cy="1746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1666CF4-581C-54E8-6365-DF324EC13C46}"/>
              </a:ext>
            </a:extLst>
          </p:cNvPr>
          <p:cNvPicPr>
            <a:picLocks noChangeAspect="1"/>
          </p:cNvPicPr>
          <p:nvPr/>
        </p:nvPicPr>
        <p:blipFill>
          <a:blip r:embed="rId4"/>
          <a:stretch>
            <a:fillRect/>
          </a:stretch>
        </p:blipFill>
        <p:spPr>
          <a:xfrm>
            <a:off x="6592155" y="2729324"/>
            <a:ext cx="2398892" cy="1733863"/>
          </a:xfrm>
          <a:prstGeom prst="rect">
            <a:avLst/>
          </a:prstGeom>
        </p:spPr>
      </p:pic>
      <p:sp>
        <p:nvSpPr>
          <p:cNvPr id="2" name="Freeform: Shape 1">
            <a:extLst>
              <a:ext uri="{FF2B5EF4-FFF2-40B4-BE49-F238E27FC236}">
                <a16:creationId xmlns:a16="http://schemas.microsoft.com/office/drawing/2014/main" id="{E65E98F1-83E5-C2CB-894C-B33BBBA9DF67}"/>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18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BA7179-FFC5-EE4E-B190-1EDBAD9CEBB3}"/>
              </a:ext>
            </a:extLst>
          </p:cNvPr>
          <p:cNvSpPr>
            <a:spLocks noGrp="1"/>
          </p:cNvSpPr>
          <p:nvPr>
            <p:ph idx="1"/>
          </p:nvPr>
        </p:nvSpPr>
        <p:spPr>
          <a:xfrm>
            <a:off x="228604" y="728664"/>
            <a:ext cx="4162527" cy="3942072"/>
          </a:xfrm>
          <a:ln>
            <a:solidFill>
              <a:schemeClr val="tx2"/>
            </a:solidFill>
          </a:ln>
        </p:spPr>
        <p:txBody>
          <a:bodyPr/>
          <a:lstStyle/>
          <a:p>
            <a:pPr marL="0" indent="0">
              <a:buNone/>
            </a:pPr>
            <a:r>
              <a:rPr lang="en-US" dirty="0"/>
              <a:t> </a:t>
            </a:r>
            <a:r>
              <a:rPr lang="en-US" b="1" u="sng" dirty="0"/>
              <a:t>Focus Area 1: Materials</a:t>
            </a:r>
            <a:endParaRPr lang="en-US" sz="1400" b="1" u="sng" dirty="0"/>
          </a:p>
          <a:p>
            <a:pPr marL="0" indent="0">
              <a:buNone/>
            </a:pPr>
            <a:r>
              <a:rPr lang="en-US" sz="1400" u="sng" dirty="0"/>
              <a:t>Goal:</a:t>
            </a:r>
            <a:r>
              <a:rPr lang="en-US" sz="1400" dirty="0"/>
              <a:t> Understand and mitigate the key mechanisms of decoherence in superconducting qubits and SRF cavities</a:t>
            </a:r>
          </a:p>
          <a:p>
            <a:pPr marL="0" indent="0">
              <a:buNone/>
            </a:pPr>
            <a:r>
              <a:rPr lang="en-US" sz="1400" u="sng" dirty="0"/>
              <a:t>Deliverables/metrics: </a:t>
            </a:r>
            <a:r>
              <a:rPr lang="en-US" sz="1400" dirty="0"/>
              <a:t>achieve at least an order of magnitude improvement in coherence, SRF cavities &gt; 10 seconds, 2D </a:t>
            </a:r>
            <a:r>
              <a:rPr lang="en-US" sz="1400" dirty="0" err="1"/>
              <a:t>transmons</a:t>
            </a:r>
            <a:r>
              <a:rPr lang="en-US" sz="1400" dirty="0"/>
              <a:t> &gt; milliseconds with decrease in performance spread &lt; 20%</a:t>
            </a:r>
          </a:p>
          <a:p>
            <a:pPr marL="0" indent="0">
              <a:buNone/>
            </a:pPr>
            <a:endParaRPr lang="en-US" sz="1400" dirty="0"/>
          </a:p>
          <a:p>
            <a:pPr marL="0" indent="0">
              <a:buNone/>
            </a:pPr>
            <a:endParaRPr lang="en-US" dirty="0"/>
          </a:p>
        </p:txBody>
      </p:sp>
      <p:sp>
        <p:nvSpPr>
          <p:cNvPr id="3" name="Title 2">
            <a:extLst>
              <a:ext uri="{FF2B5EF4-FFF2-40B4-BE49-F238E27FC236}">
                <a16:creationId xmlns:a16="http://schemas.microsoft.com/office/drawing/2014/main" id="{AD8BD8F6-4CFC-EB4D-BF58-ACA25758712C}"/>
              </a:ext>
            </a:extLst>
          </p:cNvPr>
          <p:cNvSpPr>
            <a:spLocks noGrp="1"/>
          </p:cNvSpPr>
          <p:nvPr>
            <p:ph type="title"/>
          </p:nvPr>
        </p:nvSpPr>
        <p:spPr/>
        <p:txBody>
          <a:bodyPr/>
          <a:lstStyle/>
          <a:p>
            <a:r>
              <a:rPr lang="en-US" dirty="0"/>
              <a:t>Technology Thrust</a:t>
            </a:r>
          </a:p>
        </p:txBody>
      </p:sp>
      <p:sp>
        <p:nvSpPr>
          <p:cNvPr id="4" name="Content Placeholder 1">
            <a:extLst>
              <a:ext uri="{FF2B5EF4-FFF2-40B4-BE49-F238E27FC236}">
                <a16:creationId xmlns:a16="http://schemas.microsoft.com/office/drawing/2014/main" id="{29E4E92B-F57F-D645-8133-0A7A030EA6B1}"/>
              </a:ext>
            </a:extLst>
          </p:cNvPr>
          <p:cNvSpPr txBox="1">
            <a:spLocks/>
          </p:cNvSpPr>
          <p:nvPr/>
        </p:nvSpPr>
        <p:spPr>
          <a:xfrm>
            <a:off x="4461469" y="728664"/>
            <a:ext cx="4563626" cy="3942073"/>
          </a:xfrm>
          <a:prstGeom prst="rect">
            <a:avLst/>
          </a:prstGeom>
          <a:ln>
            <a:solidFill>
              <a:schemeClr val="tx2"/>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buNone/>
            </a:pPr>
            <a:r>
              <a:rPr lang="en-US" dirty="0"/>
              <a:t> </a:t>
            </a:r>
            <a:r>
              <a:rPr lang="en-US" b="1" u="sng" dirty="0"/>
              <a:t>Focus Area 2: Devices</a:t>
            </a:r>
            <a:endParaRPr lang="en-US" sz="1400" b="1" u="sng" dirty="0"/>
          </a:p>
          <a:p>
            <a:pPr marL="0" indent="0" defTabSz="457189">
              <a:buNone/>
            </a:pPr>
            <a:r>
              <a:rPr lang="en-US" sz="1400" u="sng" dirty="0"/>
              <a:t>Goal:</a:t>
            </a:r>
            <a:r>
              <a:rPr lang="en-US" sz="1400" dirty="0"/>
              <a:t> Device performance test, integration and quantum controls development towards high coherence 2D and 3D SC architectures</a:t>
            </a:r>
          </a:p>
          <a:p>
            <a:pPr marL="0" indent="0" defTabSz="457189">
              <a:buNone/>
            </a:pPr>
            <a:r>
              <a:rPr lang="en-US" sz="1400" u="sng" dirty="0"/>
              <a:t>Deliverables/metrics: </a:t>
            </a:r>
            <a:r>
              <a:rPr lang="en-US" sz="1400" dirty="0"/>
              <a:t>develop quantum computer prototypes of 2D/3D architectures, deploy record sized dilution fridge to host the 3D/2D quantum processors</a:t>
            </a:r>
          </a:p>
          <a:p>
            <a:pPr marL="0" indent="0" defTabSz="457189">
              <a:buNone/>
            </a:pPr>
            <a:endParaRPr lang="en-US" b="1" u="sng" dirty="0"/>
          </a:p>
        </p:txBody>
      </p:sp>
      <p:pic>
        <p:nvPicPr>
          <p:cNvPr id="5" name="Picture 4">
            <a:extLst>
              <a:ext uri="{FF2B5EF4-FFF2-40B4-BE49-F238E27FC236}">
                <a16:creationId xmlns:a16="http://schemas.microsoft.com/office/drawing/2014/main" id="{5092F06B-BBAA-8240-9930-464AA7C493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62607" y="2699699"/>
            <a:ext cx="1565651" cy="1594266"/>
          </a:xfrm>
          <a:prstGeom prst="rect">
            <a:avLst/>
          </a:prstGeom>
        </p:spPr>
      </p:pic>
      <p:pic>
        <p:nvPicPr>
          <p:cNvPr id="6" name="Picture 5">
            <a:extLst>
              <a:ext uri="{FF2B5EF4-FFF2-40B4-BE49-F238E27FC236}">
                <a16:creationId xmlns:a16="http://schemas.microsoft.com/office/drawing/2014/main" id="{5362DBAE-ABEE-2947-B2AE-72474E41B8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412" y="2919235"/>
            <a:ext cx="1565077" cy="1594265"/>
          </a:xfrm>
          <a:prstGeom prst="rect">
            <a:avLst/>
          </a:prstGeom>
        </p:spPr>
      </p:pic>
      <p:pic>
        <p:nvPicPr>
          <p:cNvPr id="8" name="Picture 7">
            <a:extLst>
              <a:ext uri="{FF2B5EF4-FFF2-40B4-BE49-F238E27FC236}">
                <a16:creationId xmlns:a16="http://schemas.microsoft.com/office/drawing/2014/main" id="{D4E7F16B-6E65-524C-A050-908A604F7F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233563" y="2668506"/>
            <a:ext cx="2106101" cy="158390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28CE34BA-7DF5-0740-AA73-7C21F66DDB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4778" y="3115910"/>
            <a:ext cx="1476209" cy="1476209"/>
          </a:xfrm>
          <a:prstGeom prst="rect">
            <a:avLst/>
          </a:prstGeom>
        </p:spPr>
      </p:pic>
      <p:pic>
        <p:nvPicPr>
          <p:cNvPr id="14" name="Picture 13">
            <a:extLst>
              <a:ext uri="{FF2B5EF4-FFF2-40B4-BE49-F238E27FC236}">
                <a16:creationId xmlns:a16="http://schemas.microsoft.com/office/drawing/2014/main" id="{E371D9FA-92C0-0E49-BEC6-E50321AF08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0595" y="2810449"/>
            <a:ext cx="1401235" cy="1750001"/>
          </a:xfrm>
          <a:prstGeom prst="rect">
            <a:avLst/>
          </a:prstGeom>
        </p:spPr>
      </p:pic>
      <p:pic>
        <p:nvPicPr>
          <p:cNvPr id="15" name="Picture 14">
            <a:extLst>
              <a:ext uri="{FF2B5EF4-FFF2-40B4-BE49-F238E27FC236}">
                <a16:creationId xmlns:a16="http://schemas.microsoft.com/office/drawing/2014/main" id="{80CE102C-628E-0B4D-A1AE-FC4E1E66C4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96319" y="2475297"/>
            <a:ext cx="1319079" cy="1939540"/>
          </a:xfrm>
          <a:prstGeom prst="rect">
            <a:avLst/>
          </a:prstGeom>
        </p:spPr>
      </p:pic>
      <p:sp>
        <p:nvSpPr>
          <p:cNvPr id="7" name="TextBox 6">
            <a:extLst>
              <a:ext uri="{FF2B5EF4-FFF2-40B4-BE49-F238E27FC236}">
                <a16:creationId xmlns:a16="http://schemas.microsoft.com/office/drawing/2014/main" id="{B9953B04-25A8-6908-DB44-1EB1013492F5}"/>
              </a:ext>
            </a:extLst>
          </p:cNvPr>
          <p:cNvSpPr txBox="1"/>
          <p:nvPr/>
        </p:nvSpPr>
        <p:spPr>
          <a:xfrm>
            <a:off x="5967248" y="49185"/>
            <a:ext cx="2948150" cy="346249"/>
          </a:xfrm>
          <a:prstGeom prst="rect">
            <a:avLst/>
          </a:prstGeom>
          <a:solidFill>
            <a:schemeClr val="accent1"/>
          </a:solidFill>
        </p:spPr>
        <p:txBody>
          <a:bodyPr wrap="square" rtlCol="0">
            <a:spAutoFit/>
          </a:bodyPr>
          <a:lstStyle/>
          <a:p>
            <a:pPr algn="ctr"/>
            <a:r>
              <a:rPr lang="en-US" sz="1650" dirty="0"/>
              <a:t>Thrust Leader: </a:t>
            </a:r>
            <a:r>
              <a:rPr lang="en-US" sz="1650" dirty="0" err="1"/>
              <a:t>Romanenko</a:t>
            </a:r>
            <a:endParaRPr lang="en-US" sz="1650" dirty="0"/>
          </a:p>
        </p:txBody>
      </p:sp>
      <p:sp>
        <p:nvSpPr>
          <p:cNvPr id="10" name="Freeform: Shape 9">
            <a:extLst>
              <a:ext uri="{FF2B5EF4-FFF2-40B4-BE49-F238E27FC236}">
                <a16:creationId xmlns:a16="http://schemas.microsoft.com/office/drawing/2014/main" id="{A0BBD569-8944-36DA-F9AA-89B9B0EEE481}"/>
              </a:ext>
            </a:extLst>
          </p:cNvPr>
          <p:cNvSpPr/>
          <p:nvPr/>
        </p:nvSpPr>
        <p:spPr>
          <a:xfrm>
            <a:off x="8884972" y="3121"/>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4479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id="{470C61B7-8FAB-D844-A2A5-DD9B8D8425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9549" y="2673617"/>
            <a:ext cx="2468460" cy="1459444"/>
          </a:xfrm>
          <a:prstGeom prst="rect">
            <a:avLst/>
          </a:prstGeom>
          <a:ln w="12700">
            <a:miter lim="400000"/>
          </a:ln>
        </p:spPr>
      </p:pic>
      <p:sp>
        <p:nvSpPr>
          <p:cNvPr id="2" name="Content Placeholder 1">
            <a:extLst>
              <a:ext uri="{FF2B5EF4-FFF2-40B4-BE49-F238E27FC236}">
                <a16:creationId xmlns:a16="http://schemas.microsoft.com/office/drawing/2014/main" id="{D8BA7179-FFC5-EE4E-B190-1EDBAD9CEBB3}"/>
              </a:ext>
            </a:extLst>
          </p:cNvPr>
          <p:cNvSpPr>
            <a:spLocks noGrp="1"/>
          </p:cNvSpPr>
          <p:nvPr>
            <p:ph idx="1"/>
          </p:nvPr>
        </p:nvSpPr>
        <p:spPr>
          <a:xfrm>
            <a:off x="228604" y="728665"/>
            <a:ext cx="4162527" cy="3943820"/>
          </a:xfrm>
          <a:ln>
            <a:solidFill>
              <a:schemeClr val="tx2"/>
            </a:solidFill>
          </a:ln>
        </p:spPr>
        <p:txBody>
          <a:bodyPr/>
          <a:lstStyle/>
          <a:p>
            <a:pPr marL="0" indent="0">
              <a:buNone/>
            </a:pPr>
            <a:r>
              <a:rPr lang="en-US" b="1" u="sng" dirty="0"/>
              <a:t>Focus Area 3: Physics and Sensing</a:t>
            </a:r>
          </a:p>
          <a:p>
            <a:pPr marL="0" indent="0">
              <a:buNone/>
            </a:pPr>
            <a:r>
              <a:rPr lang="en-US" sz="1400" u="sng" dirty="0"/>
              <a:t>Goal:</a:t>
            </a:r>
            <a:r>
              <a:rPr lang="en-US" sz="1400" dirty="0"/>
              <a:t> Exploit the center technological advancements for fundamental physics</a:t>
            </a:r>
          </a:p>
          <a:p>
            <a:pPr marL="0" indent="0">
              <a:buNone/>
            </a:pPr>
            <a:r>
              <a:rPr lang="en-US" sz="1400" u="sng" dirty="0"/>
              <a:t>Deliverables/metrics: </a:t>
            </a:r>
            <a:r>
              <a:rPr lang="en-US" sz="1400" dirty="0"/>
              <a:t>develop and deploy search schemes with detection sensitivity orders of magnitude compared to state-of-the-art</a:t>
            </a:r>
          </a:p>
          <a:p>
            <a:pPr marL="0" indent="0">
              <a:buNone/>
            </a:pPr>
            <a:endParaRPr lang="en-US" dirty="0"/>
          </a:p>
        </p:txBody>
      </p:sp>
      <p:sp>
        <p:nvSpPr>
          <p:cNvPr id="3" name="Title 2">
            <a:extLst>
              <a:ext uri="{FF2B5EF4-FFF2-40B4-BE49-F238E27FC236}">
                <a16:creationId xmlns:a16="http://schemas.microsoft.com/office/drawing/2014/main" id="{AD8BD8F6-4CFC-EB4D-BF58-ACA25758712C}"/>
              </a:ext>
            </a:extLst>
          </p:cNvPr>
          <p:cNvSpPr>
            <a:spLocks noGrp="1"/>
          </p:cNvSpPr>
          <p:nvPr>
            <p:ph type="title"/>
          </p:nvPr>
        </p:nvSpPr>
        <p:spPr/>
        <p:txBody>
          <a:bodyPr/>
          <a:lstStyle/>
          <a:p>
            <a:r>
              <a:rPr lang="en-US" dirty="0"/>
              <a:t>Science Thrust  (focus for June PAC)</a:t>
            </a:r>
          </a:p>
        </p:txBody>
      </p:sp>
      <p:sp>
        <p:nvSpPr>
          <p:cNvPr id="4" name="Content Placeholder 1">
            <a:extLst>
              <a:ext uri="{FF2B5EF4-FFF2-40B4-BE49-F238E27FC236}">
                <a16:creationId xmlns:a16="http://schemas.microsoft.com/office/drawing/2014/main" id="{29E4E92B-F57F-D645-8133-0A7A030EA6B1}"/>
              </a:ext>
            </a:extLst>
          </p:cNvPr>
          <p:cNvSpPr txBox="1">
            <a:spLocks/>
          </p:cNvSpPr>
          <p:nvPr/>
        </p:nvSpPr>
        <p:spPr>
          <a:xfrm>
            <a:off x="4461469" y="728665"/>
            <a:ext cx="4563626" cy="3943820"/>
          </a:xfrm>
          <a:prstGeom prst="rect">
            <a:avLst/>
          </a:prstGeom>
          <a:ln>
            <a:solidFill>
              <a:schemeClr val="tx2"/>
            </a:solidFill>
          </a:ln>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u="sng"/>
              <a:t>Focus Area 4: Algorithms, Simulations</a:t>
            </a:r>
          </a:p>
          <a:p>
            <a:pPr marL="0" indent="0">
              <a:buNone/>
            </a:pPr>
            <a:r>
              <a:rPr lang="en-US" sz="1400" u="sng"/>
              <a:t>Goal: </a:t>
            </a:r>
            <a:r>
              <a:rPr lang="en-US" sz="1400"/>
              <a:t>Investigate and develop quantum algorithms and simulations enabled by the groundbreaking SQMS 3D and 2D prototypes through co-design principles</a:t>
            </a:r>
          </a:p>
          <a:p>
            <a:pPr marL="0" indent="0">
              <a:buNone/>
            </a:pPr>
            <a:r>
              <a:rPr lang="en-US" sz="1400" u="sng"/>
              <a:t>Deliverables/metrics: </a:t>
            </a:r>
            <a:r>
              <a:rPr lang="en-US" sz="1400"/>
              <a:t>simulations of the dynamics of theories approximating QCD, simulate LHC physics, plasma early universe conditions, quantum materials far from equilibrium, intermediate electron/phonon SC</a:t>
            </a:r>
            <a:endParaRPr lang="en-US"/>
          </a:p>
        </p:txBody>
      </p:sp>
      <p:pic>
        <p:nvPicPr>
          <p:cNvPr id="5" name="Picture 4">
            <a:extLst>
              <a:ext uri="{FF2B5EF4-FFF2-40B4-BE49-F238E27FC236}">
                <a16:creationId xmlns:a16="http://schemas.microsoft.com/office/drawing/2014/main" id="{FF1103E4-5EA1-194C-B3C2-BCA921B2D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3822" y="2723856"/>
            <a:ext cx="1782722" cy="1690980"/>
          </a:xfrm>
          <a:prstGeom prst="rect">
            <a:avLst/>
          </a:prstGeom>
        </p:spPr>
      </p:pic>
      <p:pic>
        <p:nvPicPr>
          <p:cNvPr id="6" name="Picture 5" descr="A group of people standing in front of a building&#10;&#10;Description automatically generated">
            <a:extLst>
              <a:ext uri="{FF2B5EF4-FFF2-40B4-BE49-F238E27FC236}">
                <a16:creationId xmlns:a16="http://schemas.microsoft.com/office/drawing/2014/main" id="{D7E82F37-F39B-9641-9DEC-1FDF1551D0A4}"/>
              </a:ext>
            </a:extLst>
          </p:cNvPr>
          <p:cNvPicPr/>
          <p:nvPr/>
        </p:nvPicPr>
        <p:blipFill>
          <a:blip r:embed="rId4" cstate="screen">
            <a:extLst>
              <a:ext uri="{28A0092B-C50C-407E-A947-70E740481C1C}">
                <a14:useLocalDpi xmlns:a14="http://schemas.microsoft.com/office/drawing/2010/main"/>
              </a:ext>
            </a:extLst>
          </a:blip>
          <a:stretch>
            <a:fillRect/>
          </a:stretch>
        </p:blipFill>
        <p:spPr>
          <a:xfrm>
            <a:off x="435239" y="2265989"/>
            <a:ext cx="1557495" cy="2322597"/>
          </a:xfrm>
          <a:prstGeom prst="rect">
            <a:avLst/>
          </a:prstGeom>
        </p:spPr>
      </p:pic>
      <p:pic>
        <p:nvPicPr>
          <p:cNvPr id="7" name="Picture 6">
            <a:extLst>
              <a:ext uri="{FF2B5EF4-FFF2-40B4-BE49-F238E27FC236}">
                <a16:creationId xmlns:a16="http://schemas.microsoft.com/office/drawing/2014/main" id="{571BBD4C-C310-DF4D-A6A1-8299897326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2217" y="3328633"/>
            <a:ext cx="1771502" cy="1259954"/>
          </a:xfrm>
          <a:prstGeom prst="rect">
            <a:avLst/>
          </a:prstGeom>
        </p:spPr>
      </p:pic>
      <p:pic>
        <p:nvPicPr>
          <p:cNvPr id="9" name="Picture 8">
            <a:extLst>
              <a:ext uri="{FF2B5EF4-FFF2-40B4-BE49-F238E27FC236}">
                <a16:creationId xmlns:a16="http://schemas.microsoft.com/office/drawing/2014/main" id="{2F3FF236-5814-A146-AC1E-5AFB759380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7766" y="2571750"/>
            <a:ext cx="2196243" cy="672984"/>
          </a:xfrm>
          <a:prstGeom prst="rect">
            <a:avLst/>
          </a:prstGeom>
        </p:spPr>
      </p:pic>
      <p:sp>
        <p:nvSpPr>
          <p:cNvPr id="11" name="TextBox 10">
            <a:extLst>
              <a:ext uri="{FF2B5EF4-FFF2-40B4-BE49-F238E27FC236}">
                <a16:creationId xmlns:a16="http://schemas.microsoft.com/office/drawing/2014/main" id="{0910240D-8102-B44E-8931-38A35041500C}"/>
              </a:ext>
            </a:extLst>
          </p:cNvPr>
          <p:cNvSpPr txBox="1"/>
          <p:nvPr/>
        </p:nvSpPr>
        <p:spPr>
          <a:xfrm>
            <a:off x="5667704" y="109612"/>
            <a:ext cx="3357393" cy="346249"/>
          </a:xfrm>
          <a:prstGeom prst="rect">
            <a:avLst/>
          </a:prstGeom>
          <a:solidFill>
            <a:schemeClr val="accent1"/>
          </a:solidFill>
        </p:spPr>
        <p:txBody>
          <a:bodyPr wrap="square" rtlCol="0">
            <a:spAutoFit/>
          </a:bodyPr>
          <a:lstStyle/>
          <a:p>
            <a:pPr algn="ctr"/>
            <a:r>
              <a:rPr lang="en-US" sz="1650" dirty="0"/>
              <a:t>Thrust Leader: </a:t>
            </a:r>
            <a:r>
              <a:rPr lang="en-US" sz="1650" dirty="0" err="1"/>
              <a:t>Harnik</a:t>
            </a:r>
            <a:endParaRPr lang="en-US" sz="1650" dirty="0"/>
          </a:p>
        </p:txBody>
      </p:sp>
      <p:sp>
        <p:nvSpPr>
          <p:cNvPr id="8" name="Freeform: Shape 7">
            <a:extLst>
              <a:ext uri="{FF2B5EF4-FFF2-40B4-BE49-F238E27FC236}">
                <a16:creationId xmlns:a16="http://schemas.microsoft.com/office/drawing/2014/main" id="{1274AA08-A041-B1B1-CD92-2BE3EFD01A1C}"/>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922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6B4BF0-89E4-A019-2C50-189906222B07}"/>
              </a:ext>
            </a:extLst>
          </p:cNvPr>
          <p:cNvSpPr>
            <a:spLocks noGrp="1"/>
          </p:cNvSpPr>
          <p:nvPr>
            <p:ph type="title"/>
          </p:nvPr>
        </p:nvSpPr>
        <p:spPr>
          <a:xfrm>
            <a:off x="328466" y="257472"/>
            <a:ext cx="8175766" cy="320908"/>
          </a:xfrm>
        </p:spPr>
        <p:txBody>
          <a:bodyPr/>
          <a:lstStyle/>
          <a:p>
            <a:r>
              <a:rPr lang="en-US" dirty="0"/>
              <a:t>Motivation</a:t>
            </a:r>
          </a:p>
        </p:txBody>
      </p:sp>
      <p:sp>
        <p:nvSpPr>
          <p:cNvPr id="4" name="TextBox 3">
            <a:extLst>
              <a:ext uri="{FF2B5EF4-FFF2-40B4-BE49-F238E27FC236}">
                <a16:creationId xmlns:a16="http://schemas.microsoft.com/office/drawing/2014/main" id="{D8FC97D8-72ED-F726-EEAC-62229AC91894}"/>
              </a:ext>
            </a:extLst>
          </p:cNvPr>
          <p:cNvSpPr txBox="1"/>
          <p:nvPr/>
        </p:nvSpPr>
        <p:spPr>
          <a:xfrm>
            <a:off x="2778079" y="695942"/>
            <a:ext cx="3587842" cy="400110"/>
          </a:xfrm>
          <a:prstGeom prst="rect">
            <a:avLst/>
          </a:prstGeom>
          <a:noFill/>
        </p:spPr>
        <p:txBody>
          <a:bodyPr wrap="none" rtlCol="0">
            <a:spAutoFit/>
          </a:bodyPr>
          <a:lstStyle/>
          <a:p>
            <a:pPr algn="l"/>
            <a:r>
              <a:rPr lang="en-US" sz="2000" dirty="0">
                <a:solidFill>
                  <a:srgbClr val="000000"/>
                </a:solidFill>
                <a:latin typeface="Roboto" panose="02000000000000000000" pitchFamily="2" charset="0"/>
                <a:ea typeface="Roboto" panose="02000000000000000000" pitchFamily="2" charset="0"/>
              </a:rPr>
              <a:t>Quantum Information Science</a:t>
            </a:r>
          </a:p>
        </p:txBody>
      </p:sp>
      <p:sp>
        <p:nvSpPr>
          <p:cNvPr id="5" name="TextBox 4">
            <a:extLst>
              <a:ext uri="{FF2B5EF4-FFF2-40B4-BE49-F238E27FC236}">
                <a16:creationId xmlns:a16="http://schemas.microsoft.com/office/drawing/2014/main" id="{9C6834D6-0AAF-DE3B-991A-1A7405241B15}"/>
              </a:ext>
            </a:extLst>
          </p:cNvPr>
          <p:cNvSpPr txBox="1"/>
          <p:nvPr/>
        </p:nvSpPr>
        <p:spPr>
          <a:xfrm>
            <a:off x="249666" y="1994235"/>
            <a:ext cx="1148071" cy="738664"/>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Quantum</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Sensing</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&amp; Metrology</a:t>
            </a:r>
          </a:p>
        </p:txBody>
      </p:sp>
      <p:sp>
        <p:nvSpPr>
          <p:cNvPr id="6" name="TextBox 5">
            <a:extLst>
              <a:ext uri="{FF2B5EF4-FFF2-40B4-BE49-F238E27FC236}">
                <a16:creationId xmlns:a16="http://schemas.microsoft.com/office/drawing/2014/main" id="{62FA4327-B5A6-B0F9-6165-137192790F23}"/>
              </a:ext>
            </a:extLst>
          </p:cNvPr>
          <p:cNvSpPr txBox="1"/>
          <p:nvPr/>
        </p:nvSpPr>
        <p:spPr>
          <a:xfrm>
            <a:off x="2753059" y="1994235"/>
            <a:ext cx="1064715"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Quantum</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Computing</a:t>
            </a:r>
          </a:p>
        </p:txBody>
      </p:sp>
      <p:sp>
        <p:nvSpPr>
          <p:cNvPr id="7" name="TextBox 6">
            <a:extLst>
              <a:ext uri="{FF2B5EF4-FFF2-40B4-BE49-F238E27FC236}">
                <a16:creationId xmlns:a16="http://schemas.microsoft.com/office/drawing/2014/main" id="{CBD25EFA-5090-D5D2-D461-53597E2B55AB}"/>
              </a:ext>
            </a:extLst>
          </p:cNvPr>
          <p:cNvSpPr txBox="1"/>
          <p:nvPr/>
        </p:nvSpPr>
        <p:spPr>
          <a:xfrm>
            <a:off x="1333849" y="1994235"/>
            <a:ext cx="1255472"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Quantum</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Cryptography</a:t>
            </a:r>
          </a:p>
        </p:txBody>
      </p:sp>
      <p:sp>
        <p:nvSpPr>
          <p:cNvPr id="8" name="TextBox 7">
            <a:extLst>
              <a:ext uri="{FF2B5EF4-FFF2-40B4-BE49-F238E27FC236}">
                <a16:creationId xmlns:a16="http://schemas.microsoft.com/office/drawing/2014/main" id="{22EBDD2D-3365-7DA4-07D2-6F3ADBC7D503}"/>
              </a:ext>
            </a:extLst>
          </p:cNvPr>
          <p:cNvSpPr txBox="1"/>
          <p:nvPr/>
        </p:nvSpPr>
        <p:spPr>
          <a:xfrm>
            <a:off x="5181110" y="1994235"/>
            <a:ext cx="1457450"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Quantum</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Communication</a:t>
            </a:r>
          </a:p>
        </p:txBody>
      </p:sp>
      <p:sp>
        <p:nvSpPr>
          <p:cNvPr id="9" name="TextBox 8">
            <a:extLst>
              <a:ext uri="{FF2B5EF4-FFF2-40B4-BE49-F238E27FC236}">
                <a16:creationId xmlns:a16="http://schemas.microsoft.com/office/drawing/2014/main" id="{C7FE0DDA-57D7-7473-FBAB-995B2CE89B18}"/>
              </a:ext>
            </a:extLst>
          </p:cNvPr>
          <p:cNvSpPr txBox="1"/>
          <p:nvPr/>
        </p:nvSpPr>
        <p:spPr>
          <a:xfrm>
            <a:off x="3981512" y="1994235"/>
            <a:ext cx="1035861"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Quantum</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Simulation</a:t>
            </a:r>
          </a:p>
        </p:txBody>
      </p:sp>
      <p:sp>
        <p:nvSpPr>
          <p:cNvPr id="10" name="TextBox 9">
            <a:extLst>
              <a:ext uri="{FF2B5EF4-FFF2-40B4-BE49-F238E27FC236}">
                <a16:creationId xmlns:a16="http://schemas.microsoft.com/office/drawing/2014/main" id="{CB8EE4EB-B75F-20EC-5161-BAB562255801}"/>
              </a:ext>
            </a:extLst>
          </p:cNvPr>
          <p:cNvSpPr txBox="1"/>
          <p:nvPr/>
        </p:nvSpPr>
        <p:spPr>
          <a:xfrm>
            <a:off x="7112347" y="2730148"/>
            <a:ext cx="1795684" cy="2031325"/>
          </a:xfrm>
          <a:prstGeom prst="rect">
            <a:avLst/>
          </a:prstGeom>
          <a:solidFill>
            <a:schemeClr val="bg1">
              <a:lumMod val="95000"/>
            </a:schemeClr>
          </a:solidFill>
        </p:spPr>
        <p:txBody>
          <a:bodyPr wrap="none" rtlCol="0">
            <a:spAutoFit/>
          </a:bodyPr>
          <a:lstStyle/>
          <a:p>
            <a:pPr algn="l"/>
            <a:r>
              <a:rPr lang="en-US" sz="1400" i="1" dirty="0">
                <a:solidFill>
                  <a:srgbClr val="000000"/>
                </a:solidFill>
                <a:latin typeface="Roboto" panose="02000000000000000000" pitchFamily="2" charset="0"/>
                <a:ea typeface="Roboto" panose="02000000000000000000" pitchFamily="2" charset="0"/>
              </a:rPr>
              <a:t>Foundations of </a:t>
            </a:r>
            <a:br>
              <a:rPr lang="en-US" sz="1400" i="1" dirty="0">
                <a:solidFill>
                  <a:srgbClr val="000000"/>
                </a:solidFill>
                <a:latin typeface="Roboto" panose="02000000000000000000" pitchFamily="2" charset="0"/>
                <a:ea typeface="Roboto" panose="02000000000000000000" pitchFamily="2" charset="0"/>
              </a:rPr>
            </a:br>
            <a:r>
              <a:rPr lang="en-US" sz="1400" i="1" dirty="0">
                <a:solidFill>
                  <a:srgbClr val="000000"/>
                </a:solidFill>
                <a:latin typeface="Roboto" panose="02000000000000000000" pitchFamily="2" charset="0"/>
                <a:ea typeface="Roboto" panose="02000000000000000000" pitchFamily="2" charset="0"/>
              </a:rPr>
              <a:t>Quantum Mechanics</a:t>
            </a:r>
            <a:br>
              <a:rPr lang="en-US" sz="1400" i="1" dirty="0">
                <a:solidFill>
                  <a:srgbClr val="000000"/>
                </a:solidFill>
                <a:latin typeface="Roboto" panose="02000000000000000000" pitchFamily="2" charset="0"/>
                <a:ea typeface="Roboto" panose="02000000000000000000" pitchFamily="2" charset="0"/>
              </a:rPr>
            </a:br>
            <a:br>
              <a:rPr lang="en-US" sz="1400" i="1" dirty="0">
                <a:solidFill>
                  <a:srgbClr val="000000"/>
                </a:solidFill>
                <a:latin typeface="Roboto" panose="02000000000000000000" pitchFamily="2" charset="0"/>
                <a:ea typeface="Roboto" panose="02000000000000000000" pitchFamily="2" charset="0"/>
              </a:rPr>
            </a:br>
            <a:r>
              <a:rPr lang="en-US" sz="1400" i="1" dirty="0">
                <a:solidFill>
                  <a:srgbClr val="000000"/>
                </a:solidFill>
                <a:latin typeface="Roboto" panose="02000000000000000000" pitchFamily="2" charset="0"/>
                <a:ea typeface="Roboto" panose="02000000000000000000" pitchFamily="2" charset="0"/>
              </a:rPr>
              <a:t>Physics beyond</a:t>
            </a:r>
            <a:br>
              <a:rPr lang="en-US" sz="1400" i="1" dirty="0">
                <a:solidFill>
                  <a:srgbClr val="000000"/>
                </a:solidFill>
                <a:latin typeface="Roboto" panose="02000000000000000000" pitchFamily="2" charset="0"/>
                <a:ea typeface="Roboto" panose="02000000000000000000" pitchFamily="2" charset="0"/>
              </a:rPr>
            </a:br>
            <a:r>
              <a:rPr lang="en-US" sz="1400" i="1" dirty="0">
                <a:solidFill>
                  <a:srgbClr val="000000"/>
                </a:solidFill>
                <a:latin typeface="Roboto" panose="02000000000000000000" pitchFamily="2" charset="0"/>
                <a:ea typeface="Roboto" panose="02000000000000000000" pitchFamily="2" charset="0"/>
              </a:rPr>
              <a:t>Standard Model</a:t>
            </a:r>
          </a:p>
          <a:p>
            <a:pPr algn="l"/>
            <a:endParaRPr lang="en-US" sz="1400" i="1" dirty="0">
              <a:solidFill>
                <a:srgbClr val="000000"/>
              </a:solidFill>
              <a:latin typeface="Roboto" panose="02000000000000000000" pitchFamily="2" charset="0"/>
              <a:ea typeface="Roboto" panose="02000000000000000000" pitchFamily="2" charset="0"/>
            </a:endParaRPr>
          </a:p>
          <a:p>
            <a:pPr algn="l"/>
            <a:r>
              <a:rPr lang="en-US" sz="1400" i="1" dirty="0">
                <a:solidFill>
                  <a:srgbClr val="000000"/>
                </a:solidFill>
                <a:latin typeface="Roboto" panose="02000000000000000000" pitchFamily="2" charset="0"/>
                <a:ea typeface="Roboto" panose="02000000000000000000" pitchFamily="2" charset="0"/>
              </a:rPr>
              <a:t>Dark Matter</a:t>
            </a:r>
          </a:p>
          <a:p>
            <a:pPr algn="l"/>
            <a:endParaRPr lang="en-US" sz="1400" i="1" dirty="0">
              <a:solidFill>
                <a:srgbClr val="000000"/>
              </a:solidFill>
              <a:latin typeface="Roboto" panose="02000000000000000000" pitchFamily="2" charset="0"/>
              <a:ea typeface="Roboto" panose="02000000000000000000" pitchFamily="2" charset="0"/>
            </a:endParaRPr>
          </a:p>
          <a:p>
            <a:pPr algn="l"/>
            <a:r>
              <a:rPr lang="en-US" sz="1400" i="1" dirty="0">
                <a:solidFill>
                  <a:srgbClr val="000000"/>
                </a:solidFill>
                <a:latin typeface="Roboto" panose="02000000000000000000" pitchFamily="2" charset="0"/>
                <a:ea typeface="Roboto" panose="02000000000000000000" pitchFamily="2" charset="0"/>
              </a:rPr>
              <a:t>        …</a:t>
            </a:r>
          </a:p>
        </p:txBody>
      </p:sp>
      <p:cxnSp>
        <p:nvCxnSpPr>
          <p:cNvPr id="12" name="Straight Connector 11">
            <a:extLst>
              <a:ext uri="{FF2B5EF4-FFF2-40B4-BE49-F238E27FC236}">
                <a16:creationId xmlns:a16="http://schemas.microsoft.com/office/drawing/2014/main" id="{258B7FEE-3207-7897-E06B-9110FAFA4EA3}"/>
              </a:ext>
            </a:extLst>
          </p:cNvPr>
          <p:cNvCxnSpPr>
            <a:cxnSpLocks/>
          </p:cNvCxnSpPr>
          <p:nvPr/>
        </p:nvCxnSpPr>
        <p:spPr>
          <a:xfrm>
            <a:off x="709889" y="1707120"/>
            <a:ext cx="7092159"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6662A04-7C45-24FE-C8B5-141D9682D6CF}"/>
              </a:ext>
            </a:extLst>
          </p:cNvPr>
          <p:cNvCxnSpPr>
            <a:cxnSpLocks/>
          </p:cNvCxnSpPr>
          <p:nvPr/>
        </p:nvCxnSpPr>
        <p:spPr>
          <a:xfrm>
            <a:off x="4403768" y="1226114"/>
            <a:ext cx="0" cy="611068"/>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EACA960-87F9-0BB5-B88E-F65ED5BC3CCD}"/>
              </a:ext>
            </a:extLst>
          </p:cNvPr>
          <p:cNvCxnSpPr>
            <a:cxnSpLocks/>
          </p:cNvCxnSpPr>
          <p:nvPr/>
        </p:nvCxnSpPr>
        <p:spPr>
          <a:xfrm>
            <a:off x="709888" y="1707120"/>
            <a:ext cx="0" cy="2616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0FEE964-1874-0473-19AA-DEBC9EA028D7}"/>
              </a:ext>
            </a:extLst>
          </p:cNvPr>
          <p:cNvCxnSpPr>
            <a:cxnSpLocks/>
          </p:cNvCxnSpPr>
          <p:nvPr/>
        </p:nvCxnSpPr>
        <p:spPr>
          <a:xfrm>
            <a:off x="1807897" y="1707120"/>
            <a:ext cx="0" cy="2616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7778D00-4035-1811-1425-96D830D0A15A}"/>
              </a:ext>
            </a:extLst>
          </p:cNvPr>
          <p:cNvCxnSpPr>
            <a:cxnSpLocks/>
          </p:cNvCxnSpPr>
          <p:nvPr/>
        </p:nvCxnSpPr>
        <p:spPr>
          <a:xfrm>
            <a:off x="3233591" y="1707119"/>
            <a:ext cx="0" cy="2616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BC12712-93AD-1AAD-3E32-91E974C4422B}"/>
              </a:ext>
            </a:extLst>
          </p:cNvPr>
          <p:cNvCxnSpPr>
            <a:cxnSpLocks/>
          </p:cNvCxnSpPr>
          <p:nvPr/>
        </p:nvCxnSpPr>
        <p:spPr>
          <a:xfrm>
            <a:off x="4403768" y="1707118"/>
            <a:ext cx="0" cy="2616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46684D5-867C-A796-613C-9EA773B10649}"/>
              </a:ext>
            </a:extLst>
          </p:cNvPr>
          <p:cNvCxnSpPr>
            <a:cxnSpLocks/>
          </p:cNvCxnSpPr>
          <p:nvPr/>
        </p:nvCxnSpPr>
        <p:spPr>
          <a:xfrm>
            <a:off x="5592410" y="1706368"/>
            <a:ext cx="0" cy="2616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B5B2814-06AC-DE91-916D-0DC96C95BBFD}"/>
              </a:ext>
            </a:extLst>
          </p:cNvPr>
          <p:cNvCxnSpPr>
            <a:cxnSpLocks/>
          </p:cNvCxnSpPr>
          <p:nvPr/>
        </p:nvCxnSpPr>
        <p:spPr>
          <a:xfrm>
            <a:off x="7802048" y="1706368"/>
            <a:ext cx="0" cy="1016539"/>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26" name="Picture 2" descr="Sensor Icons – Download for Free in PNG and SVG">
            <a:extLst>
              <a:ext uri="{FF2B5EF4-FFF2-40B4-BE49-F238E27FC236}">
                <a16:creationId xmlns:a16="http://schemas.microsoft.com/office/drawing/2014/main" id="{06228566-7C9C-0C68-3DCA-1D24912A4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19" y="2732899"/>
            <a:ext cx="828138" cy="828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cryption icon PNG and SVG Vector Free Download">
            <a:extLst>
              <a:ext uri="{FF2B5EF4-FFF2-40B4-BE49-F238E27FC236}">
                <a16:creationId xmlns:a16="http://schemas.microsoft.com/office/drawing/2014/main" id="{2F03A697-82A5-7329-E409-569906E8B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326" y="2732899"/>
            <a:ext cx="798221" cy="7140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ktop Computer Icon transparent PNG - StickPNG">
            <a:extLst>
              <a:ext uri="{FF2B5EF4-FFF2-40B4-BE49-F238E27FC236}">
                <a16:creationId xmlns:a16="http://schemas.microsoft.com/office/drawing/2014/main" id="{8333748E-1238-DC87-9528-86EE3EB6F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215" y="2698377"/>
            <a:ext cx="798221" cy="79822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371850-E349-143E-1919-2ADE218DEE77}"/>
              </a:ext>
            </a:extLst>
          </p:cNvPr>
          <p:cNvSpPr txBox="1"/>
          <p:nvPr/>
        </p:nvSpPr>
        <p:spPr>
          <a:xfrm>
            <a:off x="3034538" y="2755865"/>
            <a:ext cx="348172" cy="461665"/>
          </a:xfrm>
          <a:prstGeom prst="rect">
            <a:avLst/>
          </a:prstGeom>
          <a:noFill/>
        </p:spPr>
        <p:txBody>
          <a:bodyPr wrap="none" rtlCol="0">
            <a:spAutoFit/>
          </a:bodyPr>
          <a:lstStyle/>
          <a:p>
            <a:pPr algn="l"/>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ħ</a:t>
            </a:r>
            <a:endParaRPr lang="en-US" dirty="0">
              <a:solidFill>
                <a:srgbClr val="000000"/>
              </a:solidFill>
              <a:latin typeface="Roboto" panose="02000000000000000000" pitchFamily="2" charset="0"/>
              <a:ea typeface="Roboto" panose="02000000000000000000" pitchFamily="2" charset="0"/>
            </a:endParaRPr>
          </a:p>
        </p:txBody>
      </p:sp>
      <p:pic>
        <p:nvPicPr>
          <p:cNvPr id="1032" name="Picture 8" descr="Simulation - Free computer icons">
            <a:extLst>
              <a:ext uri="{FF2B5EF4-FFF2-40B4-BE49-F238E27FC236}">
                <a16:creationId xmlns:a16="http://schemas.microsoft.com/office/drawing/2014/main" id="{632F58F9-724E-3F1E-54CF-6C13419C8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280" y="2722907"/>
            <a:ext cx="713473" cy="7134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ownload communication png icon Transparent Background Image for Free  Download - HubPng | Free PNG Photos">
            <a:extLst>
              <a:ext uri="{FF2B5EF4-FFF2-40B4-BE49-F238E27FC236}">
                <a16:creationId xmlns:a16="http://schemas.microsoft.com/office/drawing/2014/main" id="{83BBFFB2-853B-9D2B-364D-2B23E8BD4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4231" y="2657410"/>
            <a:ext cx="928700" cy="7982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DC18C91-ABEC-4B8D-DB88-9FE5CBBA943F}"/>
              </a:ext>
            </a:extLst>
          </p:cNvPr>
          <p:cNvSpPr txBox="1"/>
          <p:nvPr/>
        </p:nvSpPr>
        <p:spPr>
          <a:xfrm>
            <a:off x="5515070" y="2730113"/>
            <a:ext cx="348172" cy="461665"/>
          </a:xfrm>
          <a:prstGeom prst="rect">
            <a:avLst/>
          </a:prstGeom>
          <a:noFill/>
        </p:spPr>
        <p:txBody>
          <a:bodyPr wrap="none" rtlCol="0">
            <a:spAutoFit/>
          </a:bodyPr>
          <a:lstStyle/>
          <a:p>
            <a:pPr algn="l"/>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ħ</a:t>
            </a:r>
            <a:endParaRPr lang="en-US" dirty="0">
              <a:solidFill>
                <a:srgbClr val="000000"/>
              </a:solidFill>
              <a:latin typeface="Roboto" panose="02000000000000000000" pitchFamily="2" charset="0"/>
              <a:ea typeface="Roboto" panose="02000000000000000000" pitchFamily="2" charset="0"/>
            </a:endParaRPr>
          </a:p>
        </p:txBody>
      </p:sp>
      <p:sp>
        <p:nvSpPr>
          <p:cNvPr id="27" name="TextBox 26">
            <a:extLst>
              <a:ext uri="{FF2B5EF4-FFF2-40B4-BE49-F238E27FC236}">
                <a16:creationId xmlns:a16="http://schemas.microsoft.com/office/drawing/2014/main" id="{F123E98E-DDFA-C7E2-2A33-3C1D12E41E05}"/>
              </a:ext>
            </a:extLst>
          </p:cNvPr>
          <p:cNvSpPr txBox="1"/>
          <p:nvPr/>
        </p:nvSpPr>
        <p:spPr>
          <a:xfrm>
            <a:off x="2921682" y="3924338"/>
            <a:ext cx="3856141" cy="523220"/>
          </a:xfrm>
          <a:prstGeom prst="rect">
            <a:avLst/>
          </a:prstGeom>
          <a:noFill/>
        </p:spPr>
        <p:txBody>
          <a:bodyPr wrap="square" rtlCol="0">
            <a:spAutoFit/>
          </a:bodyPr>
          <a:lstStyle/>
          <a:p>
            <a:pPr algn="l"/>
            <a:r>
              <a:rPr lang="en-US" sz="1400" dirty="0">
                <a:solidFill>
                  <a:srgbClr val="000000"/>
                </a:solidFill>
                <a:latin typeface="Roboto" panose="02000000000000000000" pitchFamily="2" charset="0"/>
                <a:ea typeface="Roboto" panose="02000000000000000000" pitchFamily="2" charset="0"/>
              </a:rPr>
              <a:t>Leveraging quantum technologies</a:t>
            </a:r>
          </a:p>
          <a:p>
            <a:pPr algn="l"/>
            <a:r>
              <a:rPr lang="en-US" sz="1400" dirty="0">
                <a:solidFill>
                  <a:srgbClr val="000000"/>
                </a:solidFill>
                <a:latin typeface="Roboto" panose="02000000000000000000" pitchFamily="2" charset="0"/>
                <a:ea typeface="Roboto" panose="02000000000000000000" pitchFamily="2" charset="0"/>
              </a:rPr>
              <a:t>for studying fundamental physics</a:t>
            </a:r>
          </a:p>
        </p:txBody>
      </p:sp>
      <p:sp>
        <p:nvSpPr>
          <p:cNvPr id="2" name="Freeform: Shape 1">
            <a:extLst>
              <a:ext uri="{FF2B5EF4-FFF2-40B4-BE49-F238E27FC236}">
                <a16:creationId xmlns:a16="http://schemas.microsoft.com/office/drawing/2014/main" id="{D247F1CC-5248-EF86-78D3-8EC6E4D682D2}"/>
              </a:ext>
            </a:extLst>
          </p:cNvPr>
          <p:cNvSpPr/>
          <p:nvPr/>
        </p:nvSpPr>
        <p:spPr>
          <a:xfrm rot="21427904">
            <a:off x="678578" y="3489512"/>
            <a:ext cx="2202637" cy="659237"/>
          </a:xfrm>
          <a:custGeom>
            <a:avLst/>
            <a:gdLst>
              <a:gd name="connsiteX0" fmla="*/ 497 w 1076262"/>
              <a:gd name="connsiteY0" fmla="*/ 0 h 665629"/>
              <a:gd name="connsiteX1" fmla="*/ 175309 w 1076262"/>
              <a:gd name="connsiteY1" fmla="*/ 510988 h 665629"/>
              <a:gd name="connsiteX2" fmla="*/ 1076262 w 1076262"/>
              <a:gd name="connsiteY2" fmla="*/ 665629 h 665629"/>
            </a:gdLst>
            <a:ahLst/>
            <a:cxnLst>
              <a:cxn ang="0">
                <a:pos x="connsiteX0" y="connsiteY0"/>
              </a:cxn>
              <a:cxn ang="0">
                <a:pos x="connsiteX1" y="connsiteY1"/>
              </a:cxn>
              <a:cxn ang="0">
                <a:pos x="connsiteX2" y="connsiteY2"/>
              </a:cxn>
            </a:cxnLst>
            <a:rect l="l" t="t" r="r" b="b"/>
            <a:pathLst>
              <a:path w="1076262" h="665629">
                <a:moveTo>
                  <a:pt x="497" y="0"/>
                </a:moveTo>
                <a:cubicBezTo>
                  <a:pt x="-1744" y="200025"/>
                  <a:pt x="-3985" y="400050"/>
                  <a:pt x="175309" y="510988"/>
                </a:cubicBezTo>
                <a:cubicBezTo>
                  <a:pt x="354603" y="621926"/>
                  <a:pt x="1076262" y="665629"/>
                  <a:pt x="1076262" y="665629"/>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CE58D5E-EAE9-34CB-ED47-C54A614AD06A}"/>
              </a:ext>
            </a:extLst>
          </p:cNvPr>
          <p:cNvSpPr/>
          <p:nvPr/>
        </p:nvSpPr>
        <p:spPr>
          <a:xfrm>
            <a:off x="4493016" y="3566588"/>
            <a:ext cx="78984" cy="332815"/>
          </a:xfrm>
          <a:custGeom>
            <a:avLst/>
            <a:gdLst>
              <a:gd name="connsiteX0" fmla="*/ 497 w 1076262"/>
              <a:gd name="connsiteY0" fmla="*/ 0 h 665629"/>
              <a:gd name="connsiteX1" fmla="*/ 175309 w 1076262"/>
              <a:gd name="connsiteY1" fmla="*/ 510988 h 665629"/>
              <a:gd name="connsiteX2" fmla="*/ 1076262 w 1076262"/>
              <a:gd name="connsiteY2" fmla="*/ 665629 h 665629"/>
            </a:gdLst>
            <a:ahLst/>
            <a:cxnLst>
              <a:cxn ang="0">
                <a:pos x="connsiteX0" y="connsiteY0"/>
              </a:cxn>
              <a:cxn ang="0">
                <a:pos x="connsiteX1" y="connsiteY1"/>
              </a:cxn>
              <a:cxn ang="0">
                <a:pos x="connsiteX2" y="connsiteY2"/>
              </a:cxn>
            </a:cxnLst>
            <a:rect l="l" t="t" r="r" b="b"/>
            <a:pathLst>
              <a:path w="1076262" h="665629">
                <a:moveTo>
                  <a:pt x="497" y="0"/>
                </a:moveTo>
                <a:cubicBezTo>
                  <a:pt x="-1744" y="200025"/>
                  <a:pt x="-3985" y="400050"/>
                  <a:pt x="175309" y="510988"/>
                </a:cubicBezTo>
                <a:cubicBezTo>
                  <a:pt x="354603" y="621926"/>
                  <a:pt x="1076262" y="665629"/>
                  <a:pt x="1076262" y="665629"/>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A9EE2B7-FF2D-1C2B-EE2B-0159D70D6BDE}"/>
              </a:ext>
            </a:extLst>
          </p:cNvPr>
          <p:cNvCxnSpPr>
            <a:cxnSpLocks/>
          </p:cNvCxnSpPr>
          <p:nvPr/>
        </p:nvCxnSpPr>
        <p:spPr>
          <a:xfrm>
            <a:off x="5838123" y="4151779"/>
            <a:ext cx="1040048" cy="0"/>
          </a:xfrm>
          <a:prstGeom prst="straightConnector1">
            <a:avLst/>
          </a:pr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cxnSp>
      <p:sp>
        <p:nvSpPr>
          <p:cNvPr id="13" name="Freeform: Shape 12">
            <a:extLst>
              <a:ext uri="{FF2B5EF4-FFF2-40B4-BE49-F238E27FC236}">
                <a16:creationId xmlns:a16="http://schemas.microsoft.com/office/drawing/2014/main" id="{C9CEDAD9-C2F6-D1D3-7710-0A54ED7AE555}"/>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339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a:extLst>
              <a:ext uri="{FF2B5EF4-FFF2-40B4-BE49-F238E27FC236}">
                <a16:creationId xmlns:a16="http://schemas.microsoft.com/office/drawing/2014/main" id="{C42CB5FE-30D8-ED4B-9F55-B4230AEB306C}"/>
              </a:ext>
            </a:extLst>
          </p:cNvPr>
          <p:cNvSpPr txBox="1"/>
          <p:nvPr/>
        </p:nvSpPr>
        <p:spPr>
          <a:xfrm>
            <a:off x="0" y="4096529"/>
            <a:ext cx="9130635" cy="1041907"/>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3087"/>
              </a:solidFill>
              <a:effectLst/>
              <a:uLnTx/>
              <a:uFillTx/>
              <a:latin typeface="Calibri" charset="0"/>
              <a:ea typeface="Geneva" charset="0"/>
            </a:endParaRPr>
          </a:p>
        </p:txBody>
      </p:sp>
      <p:sp>
        <p:nvSpPr>
          <p:cNvPr id="3" name="Title 2">
            <a:extLst>
              <a:ext uri="{FF2B5EF4-FFF2-40B4-BE49-F238E27FC236}">
                <a16:creationId xmlns:a16="http://schemas.microsoft.com/office/drawing/2014/main" id="{59BB9A4B-8828-034E-99B7-05692ACE5CF0}"/>
              </a:ext>
            </a:extLst>
          </p:cNvPr>
          <p:cNvSpPr>
            <a:spLocks noGrp="1"/>
          </p:cNvSpPr>
          <p:nvPr>
            <p:ph type="title"/>
          </p:nvPr>
        </p:nvSpPr>
        <p:spPr>
          <a:xfrm>
            <a:off x="228600" y="59684"/>
            <a:ext cx="8686800" cy="320908"/>
          </a:xfrm>
        </p:spPr>
        <p:txBody>
          <a:bodyPr/>
          <a:lstStyle/>
          <a:p>
            <a:r>
              <a:rPr lang="en-US" dirty="0"/>
              <a:t>Physics and Sensing 5-year Roadmap  (focus for June PAC)</a:t>
            </a:r>
          </a:p>
        </p:txBody>
      </p:sp>
      <p:graphicFrame>
        <p:nvGraphicFramePr>
          <p:cNvPr id="9" name="Diagram 8">
            <a:extLst>
              <a:ext uri="{FF2B5EF4-FFF2-40B4-BE49-F238E27FC236}">
                <a16:creationId xmlns:a16="http://schemas.microsoft.com/office/drawing/2014/main" id="{D17D2289-A4E4-5348-8BED-2F078C916BC9}"/>
              </a:ext>
            </a:extLst>
          </p:cNvPr>
          <p:cNvGraphicFramePr/>
          <p:nvPr/>
        </p:nvGraphicFramePr>
        <p:xfrm>
          <a:off x="-196345" y="1049106"/>
          <a:ext cx="2768864" cy="4020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5C728B2-F822-9B4A-9B5B-127311E196FD}"/>
              </a:ext>
            </a:extLst>
          </p:cNvPr>
          <p:cNvSpPr txBox="1"/>
          <p:nvPr/>
        </p:nvSpPr>
        <p:spPr>
          <a:xfrm>
            <a:off x="2406683" y="480870"/>
            <a:ext cx="1188720" cy="457200"/>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Geneva" charset="0"/>
                <a:cs typeface="Times New Roman" panose="02020603050405020304" pitchFamily="18" charset="0"/>
              </a:rPr>
              <a:t>Year 1</a:t>
            </a:r>
          </a:p>
        </p:txBody>
      </p:sp>
      <p:sp>
        <p:nvSpPr>
          <p:cNvPr id="13" name="TextBox 12">
            <a:extLst>
              <a:ext uri="{FF2B5EF4-FFF2-40B4-BE49-F238E27FC236}">
                <a16:creationId xmlns:a16="http://schemas.microsoft.com/office/drawing/2014/main" id="{7D43C8C2-065C-C148-912A-723F54375638}"/>
              </a:ext>
            </a:extLst>
          </p:cNvPr>
          <p:cNvSpPr txBox="1"/>
          <p:nvPr/>
        </p:nvSpPr>
        <p:spPr>
          <a:xfrm>
            <a:off x="3729770" y="480870"/>
            <a:ext cx="1188720" cy="457200"/>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Geneva" charset="0"/>
                <a:cs typeface="Times New Roman" panose="02020603050405020304" pitchFamily="18" charset="0"/>
              </a:rPr>
              <a:t>Year 2</a:t>
            </a:r>
          </a:p>
        </p:txBody>
      </p:sp>
      <p:sp>
        <p:nvSpPr>
          <p:cNvPr id="14" name="TextBox 13">
            <a:extLst>
              <a:ext uri="{FF2B5EF4-FFF2-40B4-BE49-F238E27FC236}">
                <a16:creationId xmlns:a16="http://schemas.microsoft.com/office/drawing/2014/main" id="{7818F045-F919-0F4F-A184-BBB2085EABBE}"/>
              </a:ext>
            </a:extLst>
          </p:cNvPr>
          <p:cNvSpPr txBox="1"/>
          <p:nvPr/>
        </p:nvSpPr>
        <p:spPr>
          <a:xfrm>
            <a:off x="5052857" y="479157"/>
            <a:ext cx="1188720" cy="457200"/>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Geneva" charset="0"/>
                <a:cs typeface="Times New Roman" panose="02020603050405020304" pitchFamily="18" charset="0"/>
              </a:rPr>
              <a:t>Year 3</a:t>
            </a:r>
          </a:p>
        </p:txBody>
      </p:sp>
      <p:sp>
        <p:nvSpPr>
          <p:cNvPr id="15" name="TextBox 14">
            <a:extLst>
              <a:ext uri="{FF2B5EF4-FFF2-40B4-BE49-F238E27FC236}">
                <a16:creationId xmlns:a16="http://schemas.microsoft.com/office/drawing/2014/main" id="{183A9663-52A7-DF4A-A138-C55B1383B0B5}"/>
              </a:ext>
            </a:extLst>
          </p:cNvPr>
          <p:cNvSpPr txBox="1"/>
          <p:nvPr/>
        </p:nvSpPr>
        <p:spPr>
          <a:xfrm>
            <a:off x="6375944" y="479157"/>
            <a:ext cx="1188720" cy="457200"/>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Geneva" charset="0"/>
                <a:cs typeface="Times New Roman" panose="02020603050405020304" pitchFamily="18" charset="0"/>
              </a:rPr>
              <a:t>Year 4</a:t>
            </a:r>
          </a:p>
        </p:txBody>
      </p:sp>
      <p:sp>
        <p:nvSpPr>
          <p:cNvPr id="16" name="TextBox 15">
            <a:extLst>
              <a:ext uri="{FF2B5EF4-FFF2-40B4-BE49-F238E27FC236}">
                <a16:creationId xmlns:a16="http://schemas.microsoft.com/office/drawing/2014/main" id="{682AE16E-86A7-8D49-805A-70C290F8F260}"/>
              </a:ext>
            </a:extLst>
          </p:cNvPr>
          <p:cNvSpPr txBox="1"/>
          <p:nvPr/>
        </p:nvSpPr>
        <p:spPr>
          <a:xfrm>
            <a:off x="7699031" y="479157"/>
            <a:ext cx="1188720" cy="457200"/>
          </a:xfrm>
          <a:prstGeom prst="rect">
            <a:avLst/>
          </a:prstGeom>
          <a:solidFill>
            <a:schemeClr val="tx1"/>
          </a:solidFill>
          <a:ln>
            <a:noFill/>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Geneva" charset="0"/>
                <a:cs typeface="Times New Roman" panose="02020603050405020304" pitchFamily="18" charset="0"/>
              </a:rPr>
              <a:t>Year 5</a:t>
            </a:r>
          </a:p>
        </p:txBody>
      </p:sp>
      <p:sp>
        <p:nvSpPr>
          <p:cNvPr id="18" name="TextBox 17">
            <a:extLst>
              <a:ext uri="{FF2B5EF4-FFF2-40B4-BE49-F238E27FC236}">
                <a16:creationId xmlns:a16="http://schemas.microsoft.com/office/drawing/2014/main" id="{FA7F1287-1362-5943-975B-4E5C88305055}"/>
              </a:ext>
            </a:extLst>
          </p:cNvPr>
          <p:cNvSpPr txBox="1"/>
          <p:nvPr/>
        </p:nvSpPr>
        <p:spPr>
          <a:xfrm>
            <a:off x="2366162" y="1070102"/>
            <a:ext cx="3490331"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Measure in </a:t>
            </a:r>
            <a:r>
              <a:rPr kumimoji="0" lang="en-US" sz="1600" b="0" i="0" u="none" strike="noStrike" kern="1200" cap="none" spc="0" normalizeH="0" baseline="0" noProof="0" dirty="0" err="1">
                <a:ln>
                  <a:noFill/>
                </a:ln>
                <a:solidFill>
                  <a:srgbClr val="003087">
                    <a:lumMod val="75000"/>
                  </a:srgbClr>
                </a:solidFill>
                <a:effectLst/>
                <a:uLnTx/>
                <a:uFillTx/>
                <a:latin typeface="Calibri" charset="0"/>
                <a:ea typeface="Geneva" charset="0"/>
              </a:rPr>
              <a:t>LHe</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1</a:t>
            </a:r>
            <a:r>
              <a:rPr kumimoji="0" lang="en-US" sz="1600" b="0" i="0" u="none" strike="noStrike" kern="1200" cap="none" spc="0" normalizeH="0" baseline="30000" noProof="0" dirty="0">
                <a:ln>
                  <a:noFill/>
                </a:ln>
                <a:solidFill>
                  <a:srgbClr val="003087">
                    <a:lumMod val="75000"/>
                  </a:srgbClr>
                </a:solidFill>
                <a:effectLst/>
                <a:uLnTx/>
                <a:uFillTx/>
                <a:latin typeface="Calibri" charset="0"/>
                <a:ea typeface="Geneva" charset="0"/>
              </a:rPr>
              <a:t>st</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a:t>
            </a:r>
            <a:r>
              <a:rPr kumimoji="0" lang="en-US" sz="1600" b="0" i="0" u="none" strike="noStrike" kern="1200" cap="none" spc="0" normalizeH="0" baseline="0" noProof="0" dirty="0" err="1">
                <a:ln>
                  <a:noFill/>
                </a:ln>
                <a:solidFill>
                  <a:srgbClr val="003087">
                    <a:lumMod val="75000"/>
                  </a:srgbClr>
                </a:solidFill>
                <a:effectLst/>
                <a:uLnTx/>
                <a:uFillTx/>
                <a:latin typeface="Calibri" charset="0"/>
                <a:ea typeface="Geneva" charset="0"/>
              </a:rPr>
              <a:t>DarkSRF</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publication</a:t>
            </a:r>
          </a:p>
        </p:txBody>
      </p:sp>
      <p:sp>
        <p:nvSpPr>
          <p:cNvPr id="19" name="TextBox 18">
            <a:extLst>
              <a:ext uri="{FF2B5EF4-FFF2-40B4-BE49-F238E27FC236}">
                <a16:creationId xmlns:a16="http://schemas.microsoft.com/office/drawing/2014/main" id="{854EFD99-ADBD-5445-B450-76725B24F2CC}"/>
              </a:ext>
            </a:extLst>
          </p:cNvPr>
          <p:cNvSpPr txBox="1"/>
          <p:nvPr/>
        </p:nvSpPr>
        <p:spPr>
          <a:xfrm>
            <a:off x="2575128" y="1341886"/>
            <a:ext cx="3666449"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Implement in DR, quantum regime!</a:t>
            </a:r>
          </a:p>
        </p:txBody>
      </p:sp>
      <p:sp>
        <p:nvSpPr>
          <p:cNvPr id="20" name="TextBox 19">
            <a:extLst>
              <a:ext uri="{FF2B5EF4-FFF2-40B4-BE49-F238E27FC236}">
                <a16:creationId xmlns:a16="http://schemas.microsoft.com/office/drawing/2014/main" id="{3D17722E-3399-F34E-9BFF-6D9CA3E14F94}"/>
              </a:ext>
            </a:extLst>
          </p:cNvPr>
          <p:cNvSpPr txBox="1"/>
          <p:nvPr/>
        </p:nvSpPr>
        <p:spPr>
          <a:xfrm>
            <a:off x="6114897" y="1343455"/>
            <a:ext cx="2946912"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Improve Q</a:t>
            </a:r>
            <a:r>
              <a:rPr kumimoji="0" lang="en-US" sz="1600" b="0" i="0" u="none" strike="noStrike" kern="1200" cap="none" spc="0" normalizeH="0" baseline="-25000" noProof="0" dirty="0">
                <a:ln>
                  <a:noFill/>
                </a:ln>
                <a:solidFill>
                  <a:srgbClr val="003087">
                    <a:lumMod val="75000"/>
                  </a:srgbClr>
                </a:solidFill>
                <a:effectLst/>
                <a:uLnTx/>
                <a:uFillTx/>
                <a:latin typeface="Calibri" charset="0"/>
                <a:ea typeface="Geneva" charset="0"/>
              </a:rPr>
              <a:t>0</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towards 1e12</a:t>
            </a:r>
          </a:p>
        </p:txBody>
      </p:sp>
      <p:sp>
        <p:nvSpPr>
          <p:cNvPr id="21" name="TextBox 20">
            <a:extLst>
              <a:ext uri="{FF2B5EF4-FFF2-40B4-BE49-F238E27FC236}">
                <a16:creationId xmlns:a16="http://schemas.microsoft.com/office/drawing/2014/main" id="{5267BE26-FF0D-DB46-92B0-5A724DF93CBA}"/>
              </a:ext>
            </a:extLst>
          </p:cNvPr>
          <p:cNvSpPr txBox="1"/>
          <p:nvPr/>
        </p:nvSpPr>
        <p:spPr>
          <a:xfrm>
            <a:off x="5829763" y="1078209"/>
            <a:ext cx="235697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Phase sensitive readout</a:t>
            </a:r>
          </a:p>
        </p:txBody>
      </p:sp>
      <p:sp>
        <p:nvSpPr>
          <p:cNvPr id="38" name="TextBox 37">
            <a:extLst>
              <a:ext uri="{FF2B5EF4-FFF2-40B4-BE49-F238E27FC236}">
                <a16:creationId xmlns:a16="http://schemas.microsoft.com/office/drawing/2014/main" id="{57C773A2-75FF-6641-B1E0-A25CC16A0E8C}"/>
              </a:ext>
            </a:extLst>
          </p:cNvPr>
          <p:cNvSpPr txBox="1"/>
          <p:nvPr/>
        </p:nvSpPr>
        <p:spPr>
          <a:xfrm>
            <a:off x="2603767" y="2026018"/>
            <a:ext cx="2768864"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2- and 3- mode 1-cavity design</a:t>
            </a:r>
          </a:p>
        </p:txBody>
      </p:sp>
      <p:sp>
        <p:nvSpPr>
          <p:cNvPr id="39" name="TextBox 38">
            <a:extLst>
              <a:ext uri="{FF2B5EF4-FFF2-40B4-BE49-F238E27FC236}">
                <a16:creationId xmlns:a16="http://schemas.microsoft.com/office/drawing/2014/main" id="{267950D3-0270-2949-B3BC-6384DC9EA5F2}"/>
              </a:ext>
            </a:extLst>
          </p:cNvPr>
          <p:cNvSpPr txBox="1"/>
          <p:nvPr/>
        </p:nvSpPr>
        <p:spPr>
          <a:xfrm>
            <a:off x="4272155" y="1759728"/>
            <a:ext cx="3023360"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2-cavity multimode design</a:t>
            </a:r>
          </a:p>
        </p:txBody>
      </p:sp>
      <p:sp>
        <p:nvSpPr>
          <p:cNvPr id="42" name="TextBox 41">
            <a:extLst>
              <a:ext uri="{FF2B5EF4-FFF2-40B4-BE49-F238E27FC236}">
                <a16:creationId xmlns:a16="http://schemas.microsoft.com/office/drawing/2014/main" id="{2F39273E-E19F-1B44-A361-5AC504896163}"/>
              </a:ext>
            </a:extLst>
          </p:cNvPr>
          <p:cNvSpPr txBox="1"/>
          <p:nvPr/>
        </p:nvSpPr>
        <p:spPr>
          <a:xfrm>
            <a:off x="2257838" y="3415149"/>
            <a:ext cx="3490331"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Evaluate Nb</a:t>
            </a:r>
            <a:r>
              <a:rPr kumimoji="0" lang="en-US" sz="1600" b="0" i="0" u="none" strike="noStrike" kern="1200" cap="none" spc="0" normalizeH="0" baseline="-25000" noProof="0" dirty="0">
                <a:ln>
                  <a:noFill/>
                </a:ln>
                <a:solidFill>
                  <a:srgbClr val="003087">
                    <a:lumMod val="75000"/>
                  </a:srgbClr>
                </a:solidFill>
                <a:effectLst/>
                <a:uLnTx/>
                <a:uFillTx/>
                <a:latin typeface="Calibri" charset="0"/>
                <a:ea typeface="Geneva" charset="0"/>
              </a:rPr>
              <a:t>3</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Sn, </a:t>
            </a:r>
            <a:r>
              <a:rPr kumimoji="0" lang="en-US" sz="1600" b="0" i="0" u="none" strike="noStrike" kern="1200" cap="none" spc="0" normalizeH="0" baseline="0" noProof="0" dirty="0" err="1">
                <a:ln>
                  <a:noFill/>
                </a:ln>
                <a:solidFill>
                  <a:srgbClr val="003087">
                    <a:lumMod val="75000"/>
                  </a:srgbClr>
                </a:solidFill>
                <a:effectLst/>
                <a:uLnTx/>
                <a:uFillTx/>
                <a:latin typeface="Calibri" charset="0"/>
                <a:ea typeface="Geneva" charset="0"/>
              </a:rPr>
              <a:t>NbTi</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Q</a:t>
            </a:r>
            <a:r>
              <a:rPr kumimoji="0" lang="en-US" sz="1600" b="0" i="0" u="none" strike="noStrike" kern="1200" cap="none" spc="0" normalizeH="0" baseline="-25000" noProof="0" dirty="0">
                <a:ln>
                  <a:noFill/>
                </a:ln>
                <a:solidFill>
                  <a:srgbClr val="003087">
                    <a:lumMod val="75000"/>
                  </a:srgbClr>
                </a:solidFill>
                <a:effectLst/>
                <a:uLnTx/>
                <a:uFillTx/>
                <a:latin typeface="Calibri" charset="0"/>
                <a:ea typeface="Geneva" charset="0"/>
              </a:rPr>
              <a:t>0</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in high B</a:t>
            </a:r>
          </a:p>
        </p:txBody>
      </p:sp>
      <p:sp>
        <p:nvSpPr>
          <p:cNvPr id="43" name="TextBox 42">
            <a:extLst>
              <a:ext uri="{FF2B5EF4-FFF2-40B4-BE49-F238E27FC236}">
                <a16:creationId xmlns:a16="http://schemas.microsoft.com/office/drawing/2014/main" id="{778267C0-5E1C-8845-9AB2-E4F6B96DDDE1}"/>
              </a:ext>
            </a:extLst>
          </p:cNvPr>
          <p:cNvSpPr txBox="1"/>
          <p:nvPr/>
        </p:nvSpPr>
        <p:spPr>
          <a:xfrm>
            <a:off x="2517274" y="3128123"/>
            <a:ext cx="340804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Co-design w/ materials &amp; devices</a:t>
            </a:r>
          </a:p>
        </p:txBody>
      </p:sp>
      <p:sp>
        <p:nvSpPr>
          <p:cNvPr id="44" name="TextBox 43">
            <a:extLst>
              <a:ext uri="{FF2B5EF4-FFF2-40B4-BE49-F238E27FC236}">
                <a16:creationId xmlns:a16="http://schemas.microsoft.com/office/drawing/2014/main" id="{822B3C07-D8BA-F049-A208-BFAFBE55F192}"/>
              </a:ext>
            </a:extLst>
          </p:cNvPr>
          <p:cNvSpPr txBox="1"/>
          <p:nvPr/>
        </p:nvSpPr>
        <p:spPr>
          <a:xfrm>
            <a:off x="5911954" y="3398727"/>
            <a:ext cx="2946912"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Evaluate search w/ AC B-field</a:t>
            </a:r>
          </a:p>
        </p:txBody>
      </p:sp>
      <p:sp>
        <p:nvSpPr>
          <p:cNvPr id="45" name="TextBox 44">
            <a:extLst>
              <a:ext uri="{FF2B5EF4-FFF2-40B4-BE49-F238E27FC236}">
                <a16:creationId xmlns:a16="http://schemas.microsoft.com/office/drawing/2014/main" id="{F5797322-CC5A-0E4A-9232-40FF058CCFE7}"/>
              </a:ext>
            </a:extLst>
          </p:cNvPr>
          <p:cNvSpPr txBox="1"/>
          <p:nvPr/>
        </p:nvSpPr>
        <p:spPr>
          <a:xfrm>
            <a:off x="5911954" y="3123805"/>
            <a:ext cx="323204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Searches w/ best cavities and qubits</a:t>
            </a:r>
          </a:p>
        </p:txBody>
      </p:sp>
      <p:sp>
        <p:nvSpPr>
          <p:cNvPr id="46" name="TextBox 45">
            <a:extLst>
              <a:ext uri="{FF2B5EF4-FFF2-40B4-BE49-F238E27FC236}">
                <a16:creationId xmlns:a16="http://schemas.microsoft.com/office/drawing/2014/main" id="{32C32CFB-8BEF-BE44-9EC1-620F4811BEC1}"/>
              </a:ext>
            </a:extLst>
          </p:cNvPr>
          <p:cNvSpPr txBox="1"/>
          <p:nvPr/>
        </p:nvSpPr>
        <p:spPr>
          <a:xfrm>
            <a:off x="2308308" y="3843774"/>
            <a:ext cx="3490331"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Design high Q cavity geometry</a:t>
            </a:r>
          </a:p>
        </p:txBody>
      </p:sp>
      <p:sp>
        <p:nvSpPr>
          <p:cNvPr id="47" name="TextBox 46">
            <a:extLst>
              <a:ext uri="{FF2B5EF4-FFF2-40B4-BE49-F238E27FC236}">
                <a16:creationId xmlns:a16="http://schemas.microsoft.com/office/drawing/2014/main" id="{672FE63D-D249-A84B-A56D-52B65FA6A76C}"/>
              </a:ext>
            </a:extLst>
          </p:cNvPr>
          <p:cNvSpPr txBox="1"/>
          <p:nvPr/>
        </p:nvSpPr>
        <p:spPr>
          <a:xfrm>
            <a:off x="2517274" y="4116751"/>
            <a:ext cx="3666449"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Prototype cavities &amp; squids</a:t>
            </a:r>
          </a:p>
        </p:txBody>
      </p:sp>
      <p:sp>
        <p:nvSpPr>
          <p:cNvPr id="48" name="TextBox 47">
            <a:extLst>
              <a:ext uri="{FF2B5EF4-FFF2-40B4-BE49-F238E27FC236}">
                <a16:creationId xmlns:a16="http://schemas.microsoft.com/office/drawing/2014/main" id="{90C8478A-ABA2-5043-98C3-495F67AE9903}"/>
              </a:ext>
            </a:extLst>
          </p:cNvPr>
          <p:cNvSpPr txBox="1"/>
          <p:nvPr/>
        </p:nvSpPr>
        <p:spPr>
          <a:xfrm>
            <a:off x="5925319" y="4118320"/>
            <a:ext cx="320531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1</a:t>
            </a:r>
            <a:r>
              <a:rPr kumimoji="0" lang="en-US" sz="1600" b="0" i="0" u="none" strike="noStrike" kern="1200" cap="none" spc="0" normalizeH="0" baseline="30000" noProof="0" dirty="0">
                <a:ln>
                  <a:noFill/>
                </a:ln>
                <a:solidFill>
                  <a:srgbClr val="003087">
                    <a:lumMod val="75000"/>
                  </a:srgbClr>
                </a:solidFill>
                <a:effectLst/>
                <a:uLnTx/>
                <a:uFillTx/>
                <a:latin typeface="Calibri" charset="0"/>
                <a:ea typeface="Geneva" charset="0"/>
              </a:rPr>
              <a:t>st</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next gen e- </a:t>
            </a:r>
            <a:r>
              <a:rPr kumimoji="0" lang="el-GR" sz="1600" b="0" i="1" u="none" strike="noStrike" kern="1200" cap="none" spc="0" normalizeH="0" baseline="0" noProof="0" dirty="0">
                <a:ln>
                  <a:noFill/>
                </a:ln>
                <a:solidFill>
                  <a:srgbClr val="003087">
                    <a:lumMod val="75000"/>
                  </a:srgbClr>
                </a:solidFill>
                <a:effectLst/>
                <a:uLnTx/>
                <a:uFillTx/>
                <a:latin typeface="Calibri" charset="0"/>
                <a:ea typeface="Geneva" charset="0"/>
              </a:rPr>
              <a:t>μ</a:t>
            </a:r>
            <a:r>
              <a:rPr kumimoji="0" lang="el-GR" sz="1600" b="0" i="0" u="none" strike="noStrike" kern="1200" cap="none" spc="0" normalizeH="0" baseline="0" noProof="0" dirty="0">
                <a:ln>
                  <a:noFill/>
                </a:ln>
                <a:solidFill>
                  <a:srgbClr val="003087">
                    <a:lumMod val="75000"/>
                  </a:srgbClr>
                </a:solidFill>
                <a:effectLst/>
                <a:uLnTx/>
                <a:uFillTx/>
                <a:latin typeface="Calibri" charset="0"/>
                <a:ea typeface="Geneva" charset="0"/>
              </a:rPr>
              <a:t>/</a:t>
            </a:r>
            <a:r>
              <a:rPr kumimoji="0" lang="el-GR" sz="1600" b="0" i="1" u="none" strike="noStrike" kern="1200" cap="none" spc="0" normalizeH="0" baseline="0" noProof="0" dirty="0">
                <a:ln>
                  <a:noFill/>
                </a:ln>
                <a:solidFill>
                  <a:srgbClr val="003087">
                    <a:lumMod val="75000"/>
                  </a:srgbClr>
                </a:solidFill>
                <a:effectLst/>
                <a:uLnTx/>
                <a:uFillTx/>
                <a:latin typeface="Calibri" charset="0"/>
                <a:ea typeface="Geneva" charset="0"/>
              </a:rPr>
              <a:t>μ</a:t>
            </a:r>
            <a:r>
              <a:rPr kumimoji="0" lang="en-US" sz="1600" b="0" i="0" u="none" strike="noStrike" kern="1200" cap="none" spc="0" normalizeH="0" baseline="-25000" noProof="0" dirty="0">
                <a:ln>
                  <a:noFill/>
                </a:ln>
                <a:solidFill>
                  <a:srgbClr val="003087">
                    <a:lumMod val="75000"/>
                  </a:srgbClr>
                </a:solidFill>
                <a:effectLst/>
                <a:uLnTx/>
                <a:uFillTx/>
                <a:latin typeface="Calibri" charset="0"/>
                <a:ea typeface="Geneva" charset="0"/>
              </a:rPr>
              <a:t>B</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measurements</a:t>
            </a:r>
          </a:p>
        </p:txBody>
      </p:sp>
      <p:sp>
        <p:nvSpPr>
          <p:cNvPr id="49" name="TextBox 48">
            <a:extLst>
              <a:ext uri="{FF2B5EF4-FFF2-40B4-BE49-F238E27FC236}">
                <a16:creationId xmlns:a16="http://schemas.microsoft.com/office/drawing/2014/main" id="{3C39C7B6-601C-064A-BD7B-8A0566BF5BF9}"/>
              </a:ext>
            </a:extLst>
          </p:cNvPr>
          <p:cNvSpPr txBox="1"/>
          <p:nvPr/>
        </p:nvSpPr>
        <p:spPr>
          <a:xfrm>
            <a:off x="5771908" y="3843930"/>
            <a:ext cx="2946911"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Testing optimized cavities/squids</a:t>
            </a:r>
          </a:p>
        </p:txBody>
      </p:sp>
      <p:sp>
        <p:nvSpPr>
          <p:cNvPr id="52" name="TextBox 51">
            <a:extLst>
              <a:ext uri="{FF2B5EF4-FFF2-40B4-BE49-F238E27FC236}">
                <a16:creationId xmlns:a16="http://schemas.microsoft.com/office/drawing/2014/main" id="{61D88FE4-82CD-CF4F-A72D-FE70908EE6FF}"/>
              </a:ext>
            </a:extLst>
          </p:cNvPr>
          <p:cNvSpPr txBox="1"/>
          <p:nvPr/>
        </p:nvSpPr>
        <p:spPr>
          <a:xfrm>
            <a:off x="2686673" y="4787519"/>
            <a:ext cx="6372389"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Evaluate SRF cavities for gravitational wave detection, DM with traps.</a:t>
            </a:r>
          </a:p>
        </p:txBody>
      </p:sp>
      <p:sp>
        <p:nvSpPr>
          <p:cNvPr id="53" name="TextBox 52">
            <a:extLst>
              <a:ext uri="{FF2B5EF4-FFF2-40B4-BE49-F238E27FC236}">
                <a16:creationId xmlns:a16="http://schemas.microsoft.com/office/drawing/2014/main" id="{F425B3FD-702D-654F-B89D-2C88B35A26F7}"/>
              </a:ext>
            </a:extLst>
          </p:cNvPr>
          <p:cNvSpPr txBox="1"/>
          <p:nvPr/>
        </p:nvSpPr>
        <p:spPr>
          <a:xfrm>
            <a:off x="2308308" y="4513129"/>
            <a:ext cx="6835692"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Theory study of QIS for dark radiation detection, Quantum Sensor Network,</a:t>
            </a:r>
          </a:p>
        </p:txBody>
      </p:sp>
      <p:sp>
        <p:nvSpPr>
          <p:cNvPr id="55" name="TextBox 54">
            <a:extLst>
              <a:ext uri="{FF2B5EF4-FFF2-40B4-BE49-F238E27FC236}">
                <a16:creationId xmlns:a16="http://schemas.microsoft.com/office/drawing/2014/main" id="{1CA5ED86-08EE-1F4C-876D-2FC4C4D38822}"/>
              </a:ext>
            </a:extLst>
          </p:cNvPr>
          <p:cNvSpPr txBox="1"/>
          <p:nvPr/>
        </p:nvSpPr>
        <p:spPr>
          <a:xfrm>
            <a:off x="2468758" y="1746645"/>
            <a:ext cx="186859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Nonlinearity studies</a:t>
            </a:r>
          </a:p>
        </p:txBody>
      </p:sp>
      <p:sp>
        <p:nvSpPr>
          <p:cNvPr id="56" name="TextBox 55">
            <a:extLst>
              <a:ext uri="{FF2B5EF4-FFF2-40B4-BE49-F238E27FC236}">
                <a16:creationId xmlns:a16="http://schemas.microsoft.com/office/drawing/2014/main" id="{E38C2E49-3346-0A4D-8E98-A02614B50C49}"/>
              </a:ext>
            </a:extLst>
          </p:cNvPr>
          <p:cNvSpPr txBox="1"/>
          <p:nvPr/>
        </p:nvSpPr>
        <p:spPr>
          <a:xfrm>
            <a:off x="7178876" y="1773698"/>
            <a:ext cx="1785028"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2-cavity 1</a:t>
            </a:r>
            <a:r>
              <a:rPr kumimoji="0" lang="en-US" sz="1600" b="0" i="0" u="none" strike="noStrike" kern="1200" cap="none" spc="0" normalizeH="0" baseline="30000" noProof="0" dirty="0">
                <a:ln>
                  <a:noFill/>
                </a:ln>
                <a:solidFill>
                  <a:srgbClr val="003087">
                    <a:lumMod val="75000"/>
                  </a:srgbClr>
                </a:solidFill>
                <a:effectLst/>
                <a:uLnTx/>
                <a:uFillTx/>
                <a:latin typeface="Calibri" charset="0"/>
                <a:ea typeface="Geneva" charset="0"/>
              </a:rPr>
              <a:t>st</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test</a:t>
            </a:r>
          </a:p>
        </p:txBody>
      </p:sp>
      <p:sp>
        <p:nvSpPr>
          <p:cNvPr id="57" name="TextBox 56">
            <a:extLst>
              <a:ext uri="{FF2B5EF4-FFF2-40B4-BE49-F238E27FC236}">
                <a16:creationId xmlns:a16="http://schemas.microsoft.com/office/drawing/2014/main" id="{83AAB974-DF6E-E746-AB38-332FCAAA6909}"/>
              </a:ext>
            </a:extLst>
          </p:cNvPr>
          <p:cNvSpPr txBox="1"/>
          <p:nvPr/>
        </p:nvSpPr>
        <p:spPr>
          <a:xfrm>
            <a:off x="5334258" y="2037861"/>
            <a:ext cx="3023360" cy="246221"/>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lvl="0">
              <a:defRPr/>
            </a:pPr>
            <a:r>
              <a:rPr lang="en-US" dirty="0">
                <a:solidFill>
                  <a:srgbClr val="003087">
                    <a:lumMod val="75000"/>
                  </a:srgbClr>
                </a:solidFill>
              </a:rPr>
              <a:t>2- and 3- mode 1-cavity 1</a:t>
            </a:r>
            <a:r>
              <a:rPr kumimoji="0" lang="en-US" sz="1600" b="0" i="0" u="none" strike="noStrike" kern="1200" cap="none" spc="0" normalizeH="0" baseline="30000" noProof="0" dirty="0" err="1">
                <a:ln>
                  <a:noFill/>
                </a:ln>
                <a:solidFill>
                  <a:srgbClr val="003087">
                    <a:lumMod val="75000"/>
                  </a:srgbClr>
                </a:solidFill>
                <a:effectLst/>
                <a:uLnTx/>
                <a:uFillTx/>
                <a:latin typeface="Calibri" charset="0"/>
                <a:ea typeface="Geneva" charset="0"/>
              </a:rPr>
              <a:t>st</a:t>
            </a: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 test</a:t>
            </a:r>
          </a:p>
        </p:txBody>
      </p:sp>
      <p:sp>
        <p:nvSpPr>
          <p:cNvPr id="31" name="TextBox 30">
            <a:extLst>
              <a:ext uri="{FF2B5EF4-FFF2-40B4-BE49-F238E27FC236}">
                <a16:creationId xmlns:a16="http://schemas.microsoft.com/office/drawing/2014/main" id="{2A6478F1-3C33-D143-99CE-AC22443E42C1}"/>
              </a:ext>
            </a:extLst>
          </p:cNvPr>
          <p:cNvSpPr txBox="1"/>
          <p:nvPr/>
        </p:nvSpPr>
        <p:spPr>
          <a:xfrm>
            <a:off x="2885767" y="2454091"/>
            <a:ext cx="2511807"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Design and fabricate cavity</a:t>
            </a:r>
          </a:p>
        </p:txBody>
      </p:sp>
      <p:sp>
        <p:nvSpPr>
          <p:cNvPr id="32" name="TextBox 31">
            <a:extLst>
              <a:ext uri="{FF2B5EF4-FFF2-40B4-BE49-F238E27FC236}">
                <a16:creationId xmlns:a16="http://schemas.microsoft.com/office/drawing/2014/main" id="{5AD6F793-5900-934D-A9CB-53C486F9A3F6}"/>
              </a:ext>
            </a:extLst>
          </p:cNvPr>
          <p:cNvSpPr txBox="1"/>
          <p:nvPr/>
        </p:nvSpPr>
        <p:spPr>
          <a:xfrm>
            <a:off x="3094733" y="2693527"/>
            <a:ext cx="3499248"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Study heterodyne vs photon counting</a:t>
            </a:r>
          </a:p>
        </p:txBody>
      </p:sp>
      <p:sp>
        <p:nvSpPr>
          <p:cNvPr id="33" name="TextBox 32">
            <a:extLst>
              <a:ext uri="{FF2B5EF4-FFF2-40B4-BE49-F238E27FC236}">
                <a16:creationId xmlns:a16="http://schemas.microsoft.com/office/drawing/2014/main" id="{132B75F5-7BC0-AA47-88E9-8D0CA3B73290}"/>
              </a:ext>
            </a:extLst>
          </p:cNvPr>
          <p:cNvSpPr txBox="1"/>
          <p:nvPr/>
        </p:nvSpPr>
        <p:spPr>
          <a:xfrm>
            <a:off x="6528142" y="2720910"/>
            <a:ext cx="2289244"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Data taking runs</a:t>
            </a:r>
          </a:p>
        </p:txBody>
      </p:sp>
      <p:sp>
        <p:nvSpPr>
          <p:cNvPr id="34" name="TextBox 33">
            <a:extLst>
              <a:ext uri="{FF2B5EF4-FFF2-40B4-BE49-F238E27FC236}">
                <a16:creationId xmlns:a16="http://schemas.microsoft.com/office/drawing/2014/main" id="{672B9002-01BA-0846-B551-D80799A9FEAA}"/>
              </a:ext>
            </a:extLst>
          </p:cNvPr>
          <p:cNvSpPr txBox="1"/>
          <p:nvPr/>
        </p:nvSpPr>
        <p:spPr>
          <a:xfrm>
            <a:off x="5542173" y="2435359"/>
            <a:ext cx="2356976" cy="274320"/>
          </a:xfrm>
          <a:prstGeom prst="rect">
            <a:avLst/>
          </a:prstGeom>
          <a:gradFill flip="none" rotWithShape="1">
            <a:gsLst>
              <a:gs pos="100000">
                <a:schemeClr val="bg1"/>
              </a:gs>
              <a:gs pos="0">
                <a:schemeClr val="bg1"/>
              </a:gs>
              <a:gs pos="83000">
                <a:schemeClr val="tx1">
                  <a:lumMod val="20000"/>
                  <a:lumOff val="80000"/>
                  <a:alpha val="40000"/>
                </a:schemeClr>
              </a:gs>
              <a:gs pos="25000">
                <a:schemeClr val="tx1">
                  <a:lumMod val="20000"/>
                  <a:lumOff val="80000"/>
                  <a:alpha val="36000"/>
                </a:schemeClr>
              </a:gs>
            </a:gsLst>
            <a:lin ang="0" scaled="1"/>
            <a:tileRect/>
          </a:gradFill>
        </p:spPr>
        <p:txBody>
          <a:bodyPr wrap="square" tIns="0" bIns="0" rtlCol="0" anchor="ctr" anchorCtr="0">
            <a:spAutoFit/>
          </a:bodyPr>
          <a:lstStyle>
            <a:defPPr>
              <a:defRPr lang="en-US"/>
            </a:defPPr>
            <a:lvl1pPr algn="ctr">
              <a:defRPr sz="1600">
                <a:solidFill>
                  <a:schemeClr val="tx1">
                    <a:lumMod val="75000"/>
                  </a:schemeClr>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087">
                    <a:lumMod val="75000"/>
                  </a:srgbClr>
                </a:solidFill>
                <a:effectLst/>
                <a:uLnTx/>
                <a:uFillTx/>
                <a:latin typeface="Calibri" charset="0"/>
                <a:ea typeface="Geneva" charset="0"/>
              </a:rPr>
              <a:t>Trial runs, feedback</a:t>
            </a:r>
          </a:p>
        </p:txBody>
      </p:sp>
      <p:sp>
        <p:nvSpPr>
          <p:cNvPr id="2" name="Date Placeholder 1">
            <a:extLst>
              <a:ext uri="{FF2B5EF4-FFF2-40B4-BE49-F238E27FC236}">
                <a16:creationId xmlns:a16="http://schemas.microsoft.com/office/drawing/2014/main" id="{FEF2F8E0-05AF-7941-AD3B-BEBE492CDA39}"/>
              </a:ext>
            </a:extLst>
          </p:cNvPr>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0EF37B7F-8E8B-1E41-9E7C-AC966BE1261C}" type="datetime1">
              <a:rPr lang="en-US" smtClean="0"/>
              <a:pPr>
                <a:defRPr/>
              </a:pPr>
              <a:t>1/17/23</a:t>
            </a:fld>
            <a:endParaRPr lang="en-US" dirty="0"/>
          </a:p>
        </p:txBody>
      </p:sp>
      <p:sp>
        <p:nvSpPr>
          <p:cNvPr id="5" name="Slide Number Placeholder 4">
            <a:extLst>
              <a:ext uri="{FF2B5EF4-FFF2-40B4-BE49-F238E27FC236}">
                <a16:creationId xmlns:a16="http://schemas.microsoft.com/office/drawing/2014/main" id="{19A81B43-30AA-7643-84DB-AAFA4A442B22}"/>
              </a:ext>
            </a:extLst>
          </p:cNvPr>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20</a:t>
            </a:fld>
            <a:endParaRPr lang="en-US" dirty="0"/>
          </a:p>
        </p:txBody>
      </p:sp>
      <p:sp>
        <p:nvSpPr>
          <p:cNvPr id="4" name="Freeform: Shape 3">
            <a:extLst>
              <a:ext uri="{FF2B5EF4-FFF2-40B4-BE49-F238E27FC236}">
                <a16:creationId xmlns:a16="http://schemas.microsoft.com/office/drawing/2014/main" id="{F32EA13A-8320-3E24-35F3-0B70CCADE0A3}"/>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795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A8A8-4055-D5A9-EAD3-6B1A58218994}"/>
              </a:ext>
            </a:extLst>
          </p:cNvPr>
          <p:cNvSpPr>
            <a:spLocks noGrp="1"/>
          </p:cNvSpPr>
          <p:nvPr>
            <p:ph type="title"/>
          </p:nvPr>
        </p:nvSpPr>
        <p:spPr>
          <a:xfrm>
            <a:off x="300566" y="595213"/>
            <a:ext cx="8686800" cy="320908"/>
          </a:xfrm>
        </p:spPr>
        <p:txBody>
          <a:bodyPr/>
          <a:lstStyle/>
          <a:p>
            <a:r>
              <a:rPr lang="en-US" dirty="0"/>
              <a:t>Quantum control &amp; measurement </a:t>
            </a:r>
            <a:br>
              <a:rPr lang="en-US" dirty="0"/>
            </a:br>
            <a:r>
              <a:rPr lang="en-US" dirty="0"/>
              <a:t>with SC qubits &amp; cavities</a:t>
            </a:r>
          </a:p>
        </p:txBody>
      </p:sp>
      <p:pic>
        <p:nvPicPr>
          <p:cNvPr id="4" name="Picture 2">
            <a:extLst>
              <a:ext uri="{FF2B5EF4-FFF2-40B4-BE49-F238E27FC236}">
                <a16:creationId xmlns:a16="http://schemas.microsoft.com/office/drawing/2014/main" id="{374E4546-3F78-8D83-1949-355CFE106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53"/>
          <a:stretch/>
        </p:blipFill>
        <p:spPr bwMode="auto">
          <a:xfrm>
            <a:off x="300566" y="1622444"/>
            <a:ext cx="4026013" cy="22976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4EB6209-165C-CF3F-5868-806FC2C5A1FB}"/>
              </a:ext>
            </a:extLst>
          </p:cNvPr>
          <p:cNvSpPr txBox="1"/>
          <p:nvPr/>
        </p:nvSpPr>
        <p:spPr>
          <a:xfrm>
            <a:off x="363070" y="1362149"/>
            <a:ext cx="1011815"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SRF cavity</a:t>
            </a:r>
          </a:p>
        </p:txBody>
      </p:sp>
      <p:sp>
        <p:nvSpPr>
          <p:cNvPr id="17" name="TextBox 16">
            <a:extLst>
              <a:ext uri="{FF2B5EF4-FFF2-40B4-BE49-F238E27FC236}">
                <a16:creationId xmlns:a16="http://schemas.microsoft.com/office/drawing/2014/main" id="{17953317-5D2C-453B-60FC-8C995E710DE4}"/>
              </a:ext>
            </a:extLst>
          </p:cNvPr>
          <p:cNvSpPr txBox="1"/>
          <p:nvPr/>
        </p:nvSpPr>
        <p:spPr>
          <a:xfrm>
            <a:off x="4798746" y="1188715"/>
            <a:ext cx="954107"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transmon</a:t>
            </a:r>
          </a:p>
          <a:p>
            <a:pPr algn="l"/>
            <a:r>
              <a:rPr lang="en-US" sz="1400" dirty="0">
                <a:solidFill>
                  <a:srgbClr val="000000"/>
                </a:solidFill>
                <a:latin typeface="Roboto" panose="02000000000000000000" pitchFamily="2" charset="0"/>
                <a:ea typeface="Roboto" panose="02000000000000000000" pitchFamily="2" charset="0"/>
              </a:rPr>
              <a:t>circuit</a:t>
            </a:r>
          </a:p>
        </p:txBody>
      </p:sp>
      <p:pic>
        <p:nvPicPr>
          <p:cNvPr id="19" name="Picture 18">
            <a:extLst>
              <a:ext uri="{FF2B5EF4-FFF2-40B4-BE49-F238E27FC236}">
                <a16:creationId xmlns:a16="http://schemas.microsoft.com/office/drawing/2014/main" id="{6A273201-A5B6-3C3E-D7E9-1B09B4DC920D}"/>
              </a:ext>
            </a:extLst>
          </p:cNvPr>
          <p:cNvPicPr>
            <a:picLocks noChangeAspect="1"/>
          </p:cNvPicPr>
          <p:nvPr/>
        </p:nvPicPr>
        <p:blipFill>
          <a:blip r:embed="rId3"/>
          <a:stretch>
            <a:fillRect/>
          </a:stretch>
        </p:blipFill>
        <p:spPr>
          <a:xfrm>
            <a:off x="5010384" y="1659035"/>
            <a:ext cx="470048" cy="2261032"/>
          </a:xfrm>
          <a:prstGeom prst="rect">
            <a:avLst/>
          </a:prstGeom>
        </p:spPr>
      </p:pic>
    </p:spTree>
    <p:extLst>
      <p:ext uri="{BB962C8B-B14F-4D97-AF65-F5344CB8AC3E}">
        <p14:creationId xmlns:p14="http://schemas.microsoft.com/office/powerpoint/2010/main" val="346855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A8A8-4055-D5A9-EAD3-6B1A58218994}"/>
              </a:ext>
            </a:extLst>
          </p:cNvPr>
          <p:cNvSpPr>
            <a:spLocks noGrp="1"/>
          </p:cNvSpPr>
          <p:nvPr>
            <p:ph type="title"/>
          </p:nvPr>
        </p:nvSpPr>
        <p:spPr>
          <a:xfrm>
            <a:off x="300566" y="595213"/>
            <a:ext cx="8686800" cy="320908"/>
          </a:xfrm>
        </p:spPr>
        <p:txBody>
          <a:bodyPr/>
          <a:lstStyle/>
          <a:p>
            <a:r>
              <a:rPr lang="en-US" dirty="0"/>
              <a:t>Quantum control &amp; measurement </a:t>
            </a:r>
            <a:br>
              <a:rPr lang="en-US" dirty="0"/>
            </a:br>
            <a:r>
              <a:rPr lang="en-US" dirty="0"/>
              <a:t>with SC qubits &amp; cavities</a:t>
            </a:r>
          </a:p>
        </p:txBody>
      </p:sp>
      <p:pic>
        <p:nvPicPr>
          <p:cNvPr id="4" name="Picture 2">
            <a:extLst>
              <a:ext uri="{FF2B5EF4-FFF2-40B4-BE49-F238E27FC236}">
                <a16:creationId xmlns:a16="http://schemas.microsoft.com/office/drawing/2014/main" id="{374E4546-3F78-8D83-1949-355CFE1062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53"/>
          <a:stretch/>
        </p:blipFill>
        <p:spPr bwMode="auto">
          <a:xfrm>
            <a:off x="300566" y="1622444"/>
            <a:ext cx="4026013" cy="2297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F57CC8-AEFF-21DB-F565-F92617B1CAA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6944053">
            <a:off x="5105620" y="3085196"/>
            <a:ext cx="104534" cy="502829"/>
          </a:xfrm>
          <a:prstGeom prst="rect">
            <a:avLst/>
          </a:prstGeom>
        </p:spPr>
      </p:pic>
      <p:sp>
        <p:nvSpPr>
          <p:cNvPr id="32" name="TextBox 31">
            <a:extLst>
              <a:ext uri="{FF2B5EF4-FFF2-40B4-BE49-F238E27FC236}">
                <a16:creationId xmlns:a16="http://schemas.microsoft.com/office/drawing/2014/main" id="{8F94E279-3F57-8067-EB83-C4BD819D41EB}"/>
              </a:ext>
            </a:extLst>
          </p:cNvPr>
          <p:cNvSpPr txBox="1"/>
          <p:nvPr/>
        </p:nvSpPr>
        <p:spPr>
          <a:xfrm>
            <a:off x="2776818" y="1118860"/>
            <a:ext cx="1625766"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EM mode coupled</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to transmon</a:t>
            </a:r>
          </a:p>
        </p:txBody>
      </p:sp>
      <p:sp>
        <p:nvSpPr>
          <p:cNvPr id="33" name="Oval 32">
            <a:extLst>
              <a:ext uri="{FF2B5EF4-FFF2-40B4-BE49-F238E27FC236}">
                <a16:creationId xmlns:a16="http://schemas.microsoft.com/office/drawing/2014/main" id="{60EFD52C-6D53-EF93-1F30-E1C566C15EBD}"/>
              </a:ext>
            </a:extLst>
          </p:cNvPr>
          <p:cNvSpPr/>
          <p:nvPr/>
        </p:nvSpPr>
        <p:spPr>
          <a:xfrm>
            <a:off x="8004022" y="2397373"/>
            <a:ext cx="652182" cy="652182"/>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8B8C698-38F0-ABDF-DD9B-51B9C1012D50}"/>
              </a:ext>
            </a:extLst>
          </p:cNvPr>
          <p:cNvSpPr/>
          <p:nvPr/>
        </p:nvSpPr>
        <p:spPr>
          <a:xfrm>
            <a:off x="5879726" y="2397374"/>
            <a:ext cx="1362234" cy="65218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documentclass{article}&#10;\usepackage{amsmath}&#10;\pagestyle{empty}&#10;\begin{document}&#10;&#10;&#10;\[&#10;\omega a^\dag a&#10;\]&#10;&#10;\end{document}" title="IguanaTex Bitmap Display">
            <a:extLst>
              <a:ext uri="{FF2B5EF4-FFF2-40B4-BE49-F238E27FC236}">
                <a16:creationId xmlns:a16="http://schemas.microsoft.com/office/drawing/2014/main" id="{0ED536DE-32D8-2481-7493-A23587E9EDA7}"/>
              </a:ext>
            </a:extLst>
          </p:cNvPr>
          <p:cNvPicPr>
            <a:picLocks noChangeAspect="1"/>
          </p:cNvPicPr>
          <p:nvPr>
            <p:custDataLst>
              <p:tags r:id="rId1"/>
            </p:custDataLst>
          </p:nvPr>
        </p:nvPicPr>
        <p:blipFill>
          <a:blip r:embed="rId8"/>
          <a:stretch>
            <a:fillRect/>
          </a:stretch>
        </p:blipFill>
        <p:spPr>
          <a:xfrm>
            <a:off x="6579692" y="2731384"/>
            <a:ext cx="530286" cy="233143"/>
          </a:xfrm>
          <a:prstGeom prst="rect">
            <a:avLst/>
          </a:prstGeom>
        </p:spPr>
      </p:pic>
      <p:cxnSp>
        <p:nvCxnSpPr>
          <p:cNvPr id="43" name="Straight Connector 42">
            <a:extLst>
              <a:ext uri="{FF2B5EF4-FFF2-40B4-BE49-F238E27FC236}">
                <a16:creationId xmlns:a16="http://schemas.microsoft.com/office/drawing/2014/main" id="{91DC6E37-2546-9E17-543E-6CE6559D2E08}"/>
              </a:ext>
            </a:extLst>
          </p:cNvPr>
          <p:cNvCxnSpPr/>
          <p:nvPr/>
        </p:nvCxnSpPr>
        <p:spPr>
          <a:xfrm>
            <a:off x="6054538" y="2964527"/>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0BE4888-38FB-484A-B552-21E3EB85D638}"/>
              </a:ext>
            </a:extLst>
          </p:cNvPr>
          <p:cNvCxnSpPr/>
          <p:nvPr/>
        </p:nvCxnSpPr>
        <p:spPr>
          <a:xfrm>
            <a:off x="6054538" y="2891689"/>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06252CB-DFDE-9BAE-BAA3-C48C656BCF33}"/>
              </a:ext>
            </a:extLst>
          </p:cNvPr>
          <p:cNvCxnSpPr/>
          <p:nvPr/>
        </p:nvCxnSpPr>
        <p:spPr>
          <a:xfrm>
            <a:off x="6054538"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1F96CCA-22B9-F93A-6929-DD7324F04E50}"/>
              </a:ext>
            </a:extLst>
          </p:cNvPr>
          <p:cNvCxnSpPr/>
          <p:nvPr/>
        </p:nvCxnSpPr>
        <p:spPr>
          <a:xfrm>
            <a:off x="6054538"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473FDAB-F887-192E-CAFA-E062E4AFD3F4}"/>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AD85FEC-3A45-184E-B02C-CB1BA3F6EDF6}"/>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5111112-2296-BE49-40B0-C4F95CAD0CC8}"/>
              </a:ext>
            </a:extLst>
          </p:cNvPr>
          <p:cNvCxnSpPr/>
          <p:nvPr/>
        </p:nvCxnSpPr>
        <p:spPr>
          <a:xfrm>
            <a:off x="6054538" y="2673175"/>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2E53BFF-1DA6-8C64-B081-74DB91FFFF61}"/>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9FFD1BD-6E42-806F-DA2D-44C1C4A09119}"/>
              </a:ext>
            </a:extLst>
          </p:cNvPr>
          <p:cNvCxnSpPr/>
          <p:nvPr/>
        </p:nvCxnSpPr>
        <p:spPr>
          <a:xfrm>
            <a:off x="6054538" y="2673175"/>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518475B-0AF0-8AED-C298-828B82A10D88}"/>
              </a:ext>
            </a:extLst>
          </p:cNvPr>
          <p:cNvCxnSpPr/>
          <p:nvPr/>
        </p:nvCxnSpPr>
        <p:spPr>
          <a:xfrm>
            <a:off x="6054538" y="2600337"/>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AAD9F7F6-7BBF-4A5C-862C-4E4E8E7765EA}"/>
              </a:ext>
            </a:extLst>
          </p:cNvPr>
          <p:cNvSpPr txBox="1"/>
          <p:nvPr/>
        </p:nvSpPr>
        <p:spPr>
          <a:xfrm rot="16200000">
            <a:off x="6012854" y="2342221"/>
            <a:ext cx="304892"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a:t>
            </a:r>
          </a:p>
        </p:txBody>
      </p:sp>
      <p:cxnSp>
        <p:nvCxnSpPr>
          <p:cNvPr id="62" name="Straight Connector 61">
            <a:extLst>
              <a:ext uri="{FF2B5EF4-FFF2-40B4-BE49-F238E27FC236}">
                <a16:creationId xmlns:a16="http://schemas.microsoft.com/office/drawing/2014/main" id="{910DBC83-E7B4-4965-AD8B-9ED616BE37AC}"/>
              </a:ext>
            </a:extLst>
          </p:cNvPr>
          <p:cNvCxnSpPr/>
          <p:nvPr/>
        </p:nvCxnSpPr>
        <p:spPr>
          <a:xfrm>
            <a:off x="8154281"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8E268B2-6E93-826A-5E8E-A63D40A7A7E4}"/>
              </a:ext>
            </a:extLst>
          </p:cNvPr>
          <p:cNvCxnSpPr/>
          <p:nvPr/>
        </p:nvCxnSpPr>
        <p:spPr>
          <a:xfrm>
            <a:off x="8154281" y="2625499"/>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6" name="Picture 65" descr="\documentclass{article}&#10;\usepackage{amsmath}&#10;\pagestyle{empty}&#10;\begin{document}&#10;&#10;&#10;\[&#10;|0\rangle&#10;\]&#10;&#10;\end{document}" title="IguanaTex Bitmap Display">
            <a:extLst>
              <a:ext uri="{FF2B5EF4-FFF2-40B4-BE49-F238E27FC236}">
                <a16:creationId xmlns:a16="http://schemas.microsoft.com/office/drawing/2014/main" id="{54F2E4D8-D205-D6BE-0971-5714E1AB07A2}"/>
              </a:ext>
            </a:extLst>
          </p:cNvPr>
          <p:cNvPicPr>
            <a:picLocks noChangeAspect="1"/>
          </p:cNvPicPr>
          <p:nvPr>
            <p:custDataLst>
              <p:tags r:id="rId2"/>
            </p:custDataLst>
          </p:nvPr>
        </p:nvPicPr>
        <p:blipFill>
          <a:blip r:embed="rId9"/>
          <a:stretch>
            <a:fillRect/>
          </a:stretch>
        </p:blipFill>
        <p:spPr>
          <a:xfrm>
            <a:off x="8733227" y="2774795"/>
            <a:ext cx="146472" cy="155801"/>
          </a:xfrm>
          <a:prstGeom prst="rect">
            <a:avLst/>
          </a:prstGeom>
        </p:spPr>
      </p:pic>
      <p:pic>
        <p:nvPicPr>
          <p:cNvPr id="69" name="Picture 68" descr="\documentclass{article}&#10;\usepackage{amsmath}&#10;\pagestyle{empty}&#10;\begin{document}&#10;&#10;&#10;\[&#10;|1\rangle&#10;\]&#10;&#10;\end{document}" title="IguanaTex Bitmap Display">
            <a:extLst>
              <a:ext uri="{FF2B5EF4-FFF2-40B4-BE49-F238E27FC236}">
                <a16:creationId xmlns:a16="http://schemas.microsoft.com/office/drawing/2014/main" id="{4F621991-1F15-E8EB-A947-84A98F5C1EE2}"/>
              </a:ext>
            </a:extLst>
          </p:cNvPr>
          <p:cNvPicPr>
            <a:picLocks noChangeAspect="1"/>
          </p:cNvPicPr>
          <p:nvPr>
            <p:custDataLst>
              <p:tags r:id="rId3"/>
            </p:custDataLst>
          </p:nvPr>
        </p:nvPicPr>
        <p:blipFill>
          <a:blip r:embed="rId10"/>
          <a:stretch>
            <a:fillRect/>
          </a:stretch>
        </p:blipFill>
        <p:spPr>
          <a:xfrm>
            <a:off x="8733227" y="2528699"/>
            <a:ext cx="146472" cy="155801"/>
          </a:xfrm>
          <a:prstGeom prst="rect">
            <a:avLst/>
          </a:prstGeom>
        </p:spPr>
      </p:pic>
      <p:cxnSp>
        <p:nvCxnSpPr>
          <p:cNvPr id="71" name="Straight Arrow Connector 70">
            <a:extLst>
              <a:ext uri="{FF2B5EF4-FFF2-40B4-BE49-F238E27FC236}">
                <a16:creationId xmlns:a16="http://schemas.microsoft.com/office/drawing/2014/main" id="{96B37BCE-F452-7193-161C-A17841FDBEBD}"/>
              </a:ext>
            </a:extLst>
          </p:cNvPr>
          <p:cNvCxnSpPr>
            <a:cxnSpLocks/>
          </p:cNvCxnSpPr>
          <p:nvPr/>
        </p:nvCxnSpPr>
        <p:spPr>
          <a:xfrm>
            <a:off x="7332009" y="2723464"/>
            <a:ext cx="605117" cy="0"/>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77" name="Picture 76" descr="\documentclass{article}&#10;\usepackage{amsmath}&#10;\pagestyle{empty}&#10;\begin{document}&#10;&#10;&#10;\[&#10;\epsilon \,\sigma_+\sigma_- &#10;\]&#10;&#10;\end{document}" title="IguanaTex Bitmap Display">
            <a:extLst>
              <a:ext uri="{FF2B5EF4-FFF2-40B4-BE49-F238E27FC236}">
                <a16:creationId xmlns:a16="http://schemas.microsoft.com/office/drawing/2014/main" id="{C53FD8F4-4B64-84CF-CFC3-DECB374E2A91}"/>
              </a:ext>
            </a:extLst>
          </p:cNvPr>
          <p:cNvPicPr>
            <a:picLocks noChangeAspect="1"/>
          </p:cNvPicPr>
          <p:nvPr>
            <p:custDataLst>
              <p:tags r:id="rId4"/>
            </p:custDataLst>
          </p:nvPr>
        </p:nvPicPr>
        <p:blipFill>
          <a:blip r:embed="rId11"/>
          <a:stretch>
            <a:fillRect/>
          </a:stretch>
        </p:blipFill>
        <p:spPr>
          <a:xfrm>
            <a:off x="8035392" y="3123947"/>
            <a:ext cx="731428" cy="169143"/>
          </a:xfrm>
          <a:prstGeom prst="rect">
            <a:avLst/>
          </a:prstGeom>
        </p:spPr>
      </p:pic>
      <p:sp>
        <p:nvSpPr>
          <p:cNvPr id="78" name="TextBox 77">
            <a:extLst>
              <a:ext uri="{FF2B5EF4-FFF2-40B4-BE49-F238E27FC236}">
                <a16:creationId xmlns:a16="http://schemas.microsoft.com/office/drawing/2014/main" id="{7EBD99ED-2E4B-9722-9B48-ED2086F8B267}"/>
              </a:ext>
            </a:extLst>
          </p:cNvPr>
          <p:cNvSpPr txBox="1"/>
          <p:nvPr/>
        </p:nvSpPr>
        <p:spPr>
          <a:xfrm>
            <a:off x="5772112" y="1133527"/>
            <a:ext cx="2715808" cy="523220"/>
          </a:xfrm>
          <a:prstGeom prst="rect">
            <a:avLst/>
          </a:prstGeom>
          <a:noFill/>
        </p:spPr>
        <p:txBody>
          <a:bodyPr wrap="none" rtlCol="0">
            <a:spAutoFit/>
          </a:bodyPr>
          <a:lstStyle/>
          <a:p>
            <a:pPr algn="l"/>
            <a:r>
              <a:rPr lang="en-US" sz="1400" b="1" dirty="0">
                <a:solidFill>
                  <a:srgbClr val="000000"/>
                </a:solidFill>
                <a:latin typeface="Roboto" panose="02000000000000000000" pitchFamily="2" charset="0"/>
                <a:ea typeface="Roboto" panose="02000000000000000000" pitchFamily="2" charset="0"/>
              </a:rPr>
              <a:t>Minimal description: </a:t>
            </a:r>
            <a:br>
              <a:rPr lang="en-US" sz="1400" b="1" dirty="0">
                <a:solidFill>
                  <a:srgbClr val="000000"/>
                </a:solidFill>
                <a:latin typeface="Roboto" panose="02000000000000000000" pitchFamily="2" charset="0"/>
                <a:ea typeface="Roboto" panose="02000000000000000000" pitchFamily="2" charset="0"/>
              </a:rPr>
            </a:br>
            <a:r>
              <a:rPr lang="en-US" sz="1400" b="1" dirty="0">
                <a:solidFill>
                  <a:srgbClr val="000000"/>
                </a:solidFill>
                <a:latin typeface="Roboto" panose="02000000000000000000" pitchFamily="2" charset="0"/>
                <a:ea typeface="Roboto" panose="02000000000000000000" pitchFamily="2" charset="0"/>
              </a:rPr>
              <a:t>	Jaynes-Cummings model</a:t>
            </a:r>
          </a:p>
        </p:txBody>
      </p:sp>
      <p:sp>
        <p:nvSpPr>
          <p:cNvPr id="87" name="TextBox 86">
            <a:extLst>
              <a:ext uri="{FF2B5EF4-FFF2-40B4-BE49-F238E27FC236}">
                <a16:creationId xmlns:a16="http://schemas.microsoft.com/office/drawing/2014/main" id="{E1E807AB-9273-E747-0DAC-0572A6E0992F}"/>
              </a:ext>
            </a:extLst>
          </p:cNvPr>
          <p:cNvSpPr txBox="1"/>
          <p:nvPr/>
        </p:nvSpPr>
        <p:spPr>
          <a:xfrm>
            <a:off x="6059625" y="1934404"/>
            <a:ext cx="925253"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oscillator</a:t>
            </a:r>
          </a:p>
        </p:txBody>
      </p:sp>
      <p:sp>
        <p:nvSpPr>
          <p:cNvPr id="88" name="TextBox 87">
            <a:extLst>
              <a:ext uri="{FF2B5EF4-FFF2-40B4-BE49-F238E27FC236}">
                <a16:creationId xmlns:a16="http://schemas.microsoft.com/office/drawing/2014/main" id="{07900C19-37AF-A8E2-B68B-E50A9A7AF16A}"/>
              </a:ext>
            </a:extLst>
          </p:cNvPr>
          <p:cNvSpPr txBox="1"/>
          <p:nvPr/>
        </p:nvSpPr>
        <p:spPr>
          <a:xfrm>
            <a:off x="8004022" y="1928894"/>
            <a:ext cx="590226"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qubit</a:t>
            </a:r>
          </a:p>
        </p:txBody>
      </p:sp>
      <p:sp>
        <p:nvSpPr>
          <p:cNvPr id="5" name="Freeform: Shape 4">
            <a:extLst>
              <a:ext uri="{FF2B5EF4-FFF2-40B4-BE49-F238E27FC236}">
                <a16:creationId xmlns:a16="http://schemas.microsoft.com/office/drawing/2014/main" id="{EBAD0022-6A1F-3038-538B-A37B8D24D793}"/>
              </a:ext>
            </a:extLst>
          </p:cNvPr>
          <p:cNvSpPr/>
          <p:nvPr/>
        </p:nvSpPr>
        <p:spPr>
          <a:xfrm rot="17120498">
            <a:off x="1559331" y="1066747"/>
            <a:ext cx="1501474" cy="3414858"/>
          </a:xfrm>
          <a:custGeom>
            <a:avLst/>
            <a:gdLst>
              <a:gd name="connsiteX0" fmla="*/ 1493137 w 1501474"/>
              <a:gd name="connsiteY0" fmla="*/ 1588737 h 3414858"/>
              <a:gd name="connsiteX1" fmla="*/ 1500625 w 1501474"/>
              <a:gd name="connsiteY1" fmla="*/ 1627139 h 3414858"/>
              <a:gd name="connsiteX2" fmla="*/ 1075220 w 1501474"/>
              <a:gd name="connsiteY2" fmla="*/ 2019197 h 3414858"/>
              <a:gd name="connsiteX3" fmla="*/ 1055352 w 1501474"/>
              <a:gd name="connsiteY3" fmla="*/ 2024242 h 3414858"/>
              <a:gd name="connsiteX4" fmla="*/ 923246 w 1501474"/>
              <a:gd name="connsiteY4" fmla="*/ 3414858 h 3414858"/>
              <a:gd name="connsiteX5" fmla="*/ 501690 w 1501474"/>
              <a:gd name="connsiteY5" fmla="*/ 2074307 h 3414858"/>
              <a:gd name="connsiteX6" fmla="*/ 491440 w 1501474"/>
              <a:gd name="connsiteY6" fmla="*/ 2073664 h 3414858"/>
              <a:gd name="connsiteX7" fmla="*/ 849 w 1501474"/>
              <a:gd name="connsiteY7" fmla="*/ 1767071 h 3414858"/>
              <a:gd name="connsiteX8" fmla="*/ 426254 w 1501474"/>
              <a:gd name="connsiteY8" fmla="*/ 1375014 h 3414858"/>
              <a:gd name="connsiteX9" fmla="*/ 454271 w 1501474"/>
              <a:gd name="connsiteY9" fmla="*/ 1367899 h 3414858"/>
              <a:gd name="connsiteX10" fmla="*/ 731124 w 1501474"/>
              <a:gd name="connsiteY10" fmla="*/ 0 h 3414858"/>
              <a:gd name="connsiteX11" fmla="*/ 998242 w 1501474"/>
              <a:gd name="connsiteY11" fmla="*/ 1319806 h 3414858"/>
              <a:gd name="connsiteX12" fmla="*/ 1010034 w 1501474"/>
              <a:gd name="connsiteY12" fmla="*/ 1320546 h 3414858"/>
              <a:gd name="connsiteX13" fmla="*/ 1493137 w 1501474"/>
              <a:gd name="connsiteY13" fmla="*/ 1588737 h 34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1474" h="3414858">
                <a:moveTo>
                  <a:pt x="1493137" y="1588737"/>
                </a:moveTo>
                <a:cubicBezTo>
                  <a:pt x="1496886" y="1601243"/>
                  <a:pt x="1499404" y="1614053"/>
                  <a:pt x="1500625" y="1627139"/>
                </a:cubicBezTo>
                <a:cubicBezTo>
                  <a:pt x="1515277" y="1784175"/>
                  <a:pt x="1338996" y="1936531"/>
                  <a:pt x="1075220" y="2019197"/>
                </a:cubicBezTo>
                <a:lnTo>
                  <a:pt x="1055352" y="2024242"/>
                </a:lnTo>
                <a:lnTo>
                  <a:pt x="923246" y="3414858"/>
                </a:lnTo>
                <a:lnTo>
                  <a:pt x="501690" y="2074307"/>
                </a:lnTo>
                <a:lnTo>
                  <a:pt x="491440" y="2073664"/>
                </a:lnTo>
                <a:cubicBezTo>
                  <a:pt x="216924" y="2041223"/>
                  <a:pt x="15501" y="1924108"/>
                  <a:pt x="849" y="1767071"/>
                </a:cubicBezTo>
                <a:cubicBezTo>
                  <a:pt x="-13803" y="1610035"/>
                  <a:pt x="162478" y="1457679"/>
                  <a:pt x="426254" y="1375014"/>
                </a:cubicBezTo>
                <a:lnTo>
                  <a:pt x="454271" y="1367899"/>
                </a:lnTo>
                <a:lnTo>
                  <a:pt x="731124" y="0"/>
                </a:lnTo>
                <a:lnTo>
                  <a:pt x="998242" y="1319806"/>
                </a:lnTo>
                <a:lnTo>
                  <a:pt x="1010034" y="1320546"/>
                </a:lnTo>
                <a:cubicBezTo>
                  <a:pt x="1261674" y="1350284"/>
                  <a:pt x="1451895" y="1451171"/>
                  <a:pt x="1493137" y="1588737"/>
                </a:cubicBezTo>
                <a:close/>
              </a:path>
            </a:pathLst>
          </a:custGeom>
          <a:solidFill>
            <a:srgbClr val="FFC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1026" name="Picture 2" descr="Control System of Superconducting Quantum Computers | SpringerLink">
            <a:extLst>
              <a:ext uri="{FF2B5EF4-FFF2-40B4-BE49-F238E27FC236}">
                <a16:creationId xmlns:a16="http://schemas.microsoft.com/office/drawing/2014/main" id="{2E2194F6-D118-BE10-0C71-7DD67D748D7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1045" r="1913" b="6536"/>
          <a:stretch/>
        </p:blipFill>
        <p:spPr bwMode="auto">
          <a:xfrm>
            <a:off x="2892713" y="4077012"/>
            <a:ext cx="1874269" cy="998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9B8F18-E89D-B8D4-22CB-DB28D07E76E4}"/>
              </a:ext>
            </a:extLst>
          </p:cNvPr>
          <p:cNvSpPr txBox="1"/>
          <p:nvPr/>
        </p:nvSpPr>
        <p:spPr>
          <a:xfrm>
            <a:off x="195530" y="1368962"/>
            <a:ext cx="386644"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3d</a:t>
            </a:r>
          </a:p>
        </p:txBody>
      </p:sp>
      <p:sp>
        <p:nvSpPr>
          <p:cNvPr id="7" name="TextBox 6">
            <a:extLst>
              <a:ext uri="{FF2B5EF4-FFF2-40B4-BE49-F238E27FC236}">
                <a16:creationId xmlns:a16="http://schemas.microsoft.com/office/drawing/2014/main" id="{45AD800D-2BA8-FE01-9462-3D59F2F8E07D}"/>
              </a:ext>
            </a:extLst>
          </p:cNvPr>
          <p:cNvSpPr txBox="1"/>
          <p:nvPr/>
        </p:nvSpPr>
        <p:spPr>
          <a:xfrm>
            <a:off x="4469379" y="3844651"/>
            <a:ext cx="386644"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2d</a:t>
            </a:r>
          </a:p>
        </p:txBody>
      </p:sp>
    </p:spTree>
    <p:extLst>
      <p:ext uri="{BB962C8B-B14F-4D97-AF65-F5344CB8AC3E}">
        <p14:creationId xmlns:p14="http://schemas.microsoft.com/office/powerpoint/2010/main" val="3701553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3.20988E-6 L -0.14757 -0.05371 " pathEditMode="relative" rAng="0" ptsTypes="AA">
                                      <p:cBhvr>
                                        <p:cTn id="6" dur="2000" fill="hold"/>
                                        <p:tgtEl>
                                          <p:spTgt spid="2"/>
                                        </p:tgtEl>
                                        <p:attrNameLst>
                                          <p:attrName>ppt_x</p:attrName>
                                          <p:attrName>ppt_y</p:attrName>
                                        </p:attrNameLst>
                                      </p:cBhvr>
                                      <p:rCtr x="-7378" y="-2685"/>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8"/>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61" grpId="0"/>
      <p:bldP spid="78" grpId="0"/>
      <p:bldP spid="87" grpId="0"/>
      <p:bldP spid="88" grpId="0"/>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E1A8A8-4055-D5A9-EAD3-6B1A58218994}"/>
              </a:ext>
            </a:extLst>
          </p:cNvPr>
          <p:cNvSpPr>
            <a:spLocks noGrp="1"/>
          </p:cNvSpPr>
          <p:nvPr>
            <p:ph type="title"/>
          </p:nvPr>
        </p:nvSpPr>
        <p:spPr>
          <a:xfrm>
            <a:off x="300566" y="595213"/>
            <a:ext cx="8686800" cy="320908"/>
          </a:xfrm>
        </p:spPr>
        <p:txBody>
          <a:bodyPr/>
          <a:lstStyle/>
          <a:p>
            <a:r>
              <a:rPr lang="en-US" dirty="0"/>
              <a:t>Quantum control &amp; measurement </a:t>
            </a:r>
            <a:br>
              <a:rPr lang="en-US" dirty="0"/>
            </a:br>
            <a:r>
              <a:rPr lang="en-US" dirty="0"/>
              <a:t>with SC qubits &amp; cavities</a:t>
            </a:r>
          </a:p>
        </p:txBody>
      </p:sp>
      <p:pic>
        <p:nvPicPr>
          <p:cNvPr id="4" name="Picture 2">
            <a:extLst>
              <a:ext uri="{FF2B5EF4-FFF2-40B4-BE49-F238E27FC236}">
                <a16:creationId xmlns:a16="http://schemas.microsoft.com/office/drawing/2014/main" id="{374E4546-3F78-8D83-1949-355CFE1062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53"/>
          <a:stretch/>
        </p:blipFill>
        <p:spPr bwMode="auto">
          <a:xfrm>
            <a:off x="301921" y="1597201"/>
            <a:ext cx="4026013" cy="2297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F57CC8-AEFF-21DB-F565-F92617B1CAA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6944053">
            <a:off x="3769054" y="2807929"/>
            <a:ext cx="104534" cy="502829"/>
          </a:xfrm>
          <a:prstGeom prst="rect">
            <a:avLst/>
          </a:prstGeom>
        </p:spPr>
      </p:pic>
      <p:sp>
        <p:nvSpPr>
          <p:cNvPr id="32" name="TextBox 31">
            <a:extLst>
              <a:ext uri="{FF2B5EF4-FFF2-40B4-BE49-F238E27FC236}">
                <a16:creationId xmlns:a16="http://schemas.microsoft.com/office/drawing/2014/main" id="{8F94E279-3F57-8067-EB83-C4BD819D41EB}"/>
              </a:ext>
            </a:extLst>
          </p:cNvPr>
          <p:cNvSpPr txBox="1"/>
          <p:nvPr/>
        </p:nvSpPr>
        <p:spPr>
          <a:xfrm>
            <a:off x="2776818" y="1118860"/>
            <a:ext cx="1625766"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EM mode coupled</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to transmon</a:t>
            </a:r>
          </a:p>
        </p:txBody>
      </p:sp>
      <p:sp>
        <p:nvSpPr>
          <p:cNvPr id="33" name="Oval 32">
            <a:extLst>
              <a:ext uri="{FF2B5EF4-FFF2-40B4-BE49-F238E27FC236}">
                <a16:creationId xmlns:a16="http://schemas.microsoft.com/office/drawing/2014/main" id="{60EFD52C-6D53-EF93-1F30-E1C566C15EBD}"/>
              </a:ext>
            </a:extLst>
          </p:cNvPr>
          <p:cNvSpPr/>
          <p:nvPr/>
        </p:nvSpPr>
        <p:spPr>
          <a:xfrm>
            <a:off x="8004022" y="2397373"/>
            <a:ext cx="652182" cy="652182"/>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8B8C698-38F0-ABDF-DD9B-51B9C1012D50}"/>
              </a:ext>
            </a:extLst>
          </p:cNvPr>
          <p:cNvSpPr/>
          <p:nvPr/>
        </p:nvSpPr>
        <p:spPr>
          <a:xfrm>
            <a:off x="5879726" y="2397374"/>
            <a:ext cx="1362234" cy="65218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descr="\documentclass{article}&#10;\usepackage{amsmath}&#10;\pagestyle{empty}&#10;\begin{document}&#10;&#10;&#10;\[&#10;\omega a^\dag a&#10;\]&#10;&#10;\end{document}" title="IguanaTex Bitmap Display">
            <a:extLst>
              <a:ext uri="{FF2B5EF4-FFF2-40B4-BE49-F238E27FC236}">
                <a16:creationId xmlns:a16="http://schemas.microsoft.com/office/drawing/2014/main" id="{0ED536DE-32D8-2481-7493-A23587E9EDA7}"/>
              </a:ext>
            </a:extLst>
          </p:cNvPr>
          <p:cNvPicPr>
            <a:picLocks noChangeAspect="1"/>
          </p:cNvPicPr>
          <p:nvPr>
            <p:custDataLst>
              <p:tags r:id="rId1"/>
            </p:custDataLst>
          </p:nvPr>
        </p:nvPicPr>
        <p:blipFill>
          <a:blip r:embed="rId8"/>
          <a:stretch>
            <a:fillRect/>
          </a:stretch>
        </p:blipFill>
        <p:spPr>
          <a:xfrm>
            <a:off x="6579692" y="2731384"/>
            <a:ext cx="530286" cy="233143"/>
          </a:xfrm>
          <a:prstGeom prst="rect">
            <a:avLst/>
          </a:prstGeom>
        </p:spPr>
      </p:pic>
      <p:cxnSp>
        <p:nvCxnSpPr>
          <p:cNvPr id="43" name="Straight Connector 42">
            <a:extLst>
              <a:ext uri="{FF2B5EF4-FFF2-40B4-BE49-F238E27FC236}">
                <a16:creationId xmlns:a16="http://schemas.microsoft.com/office/drawing/2014/main" id="{91DC6E37-2546-9E17-543E-6CE6559D2E08}"/>
              </a:ext>
            </a:extLst>
          </p:cNvPr>
          <p:cNvCxnSpPr/>
          <p:nvPr/>
        </p:nvCxnSpPr>
        <p:spPr>
          <a:xfrm>
            <a:off x="6054538" y="2964527"/>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0BE4888-38FB-484A-B552-21E3EB85D638}"/>
              </a:ext>
            </a:extLst>
          </p:cNvPr>
          <p:cNvCxnSpPr/>
          <p:nvPr/>
        </p:nvCxnSpPr>
        <p:spPr>
          <a:xfrm>
            <a:off x="6054538" y="2891689"/>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06252CB-DFDE-9BAE-BAA3-C48C656BCF33}"/>
              </a:ext>
            </a:extLst>
          </p:cNvPr>
          <p:cNvCxnSpPr/>
          <p:nvPr/>
        </p:nvCxnSpPr>
        <p:spPr>
          <a:xfrm>
            <a:off x="6054538"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1F96CCA-22B9-F93A-6929-DD7324F04E50}"/>
              </a:ext>
            </a:extLst>
          </p:cNvPr>
          <p:cNvCxnSpPr/>
          <p:nvPr/>
        </p:nvCxnSpPr>
        <p:spPr>
          <a:xfrm>
            <a:off x="6054538"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473FDAB-F887-192E-CAFA-E062E4AFD3F4}"/>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AD85FEC-3A45-184E-B02C-CB1BA3F6EDF6}"/>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5111112-2296-BE49-40B0-C4F95CAD0CC8}"/>
              </a:ext>
            </a:extLst>
          </p:cNvPr>
          <p:cNvCxnSpPr/>
          <p:nvPr/>
        </p:nvCxnSpPr>
        <p:spPr>
          <a:xfrm>
            <a:off x="6054538" y="2673175"/>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2E53BFF-1DA6-8C64-B081-74DB91FFFF61}"/>
              </a:ext>
            </a:extLst>
          </p:cNvPr>
          <p:cNvCxnSpPr/>
          <p:nvPr/>
        </p:nvCxnSpPr>
        <p:spPr>
          <a:xfrm>
            <a:off x="6054538" y="2746013"/>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9FFD1BD-6E42-806F-DA2D-44C1C4A09119}"/>
              </a:ext>
            </a:extLst>
          </p:cNvPr>
          <p:cNvCxnSpPr/>
          <p:nvPr/>
        </p:nvCxnSpPr>
        <p:spPr>
          <a:xfrm>
            <a:off x="6054538" y="2673175"/>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518475B-0AF0-8AED-C298-828B82A10D88}"/>
              </a:ext>
            </a:extLst>
          </p:cNvPr>
          <p:cNvCxnSpPr/>
          <p:nvPr/>
        </p:nvCxnSpPr>
        <p:spPr>
          <a:xfrm>
            <a:off x="6054538" y="2600337"/>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AAD9F7F6-7BBF-4A5C-862C-4E4E8E7765EA}"/>
              </a:ext>
            </a:extLst>
          </p:cNvPr>
          <p:cNvSpPr txBox="1"/>
          <p:nvPr/>
        </p:nvSpPr>
        <p:spPr>
          <a:xfrm rot="16200000">
            <a:off x="6012854" y="2342221"/>
            <a:ext cx="304892"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a:t>
            </a:r>
          </a:p>
        </p:txBody>
      </p:sp>
      <p:cxnSp>
        <p:nvCxnSpPr>
          <p:cNvPr id="62" name="Straight Connector 61">
            <a:extLst>
              <a:ext uri="{FF2B5EF4-FFF2-40B4-BE49-F238E27FC236}">
                <a16:creationId xmlns:a16="http://schemas.microsoft.com/office/drawing/2014/main" id="{910DBC83-E7B4-4965-AD8B-9ED616BE37AC}"/>
              </a:ext>
            </a:extLst>
          </p:cNvPr>
          <p:cNvCxnSpPr/>
          <p:nvPr/>
        </p:nvCxnSpPr>
        <p:spPr>
          <a:xfrm>
            <a:off x="8154281" y="2818851"/>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8E268B2-6E93-826A-5E8E-A63D40A7A7E4}"/>
              </a:ext>
            </a:extLst>
          </p:cNvPr>
          <p:cNvCxnSpPr/>
          <p:nvPr/>
        </p:nvCxnSpPr>
        <p:spPr>
          <a:xfrm>
            <a:off x="8154281" y="2625499"/>
            <a:ext cx="35166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6" name="Picture 65" descr="\documentclass{article}&#10;\usepackage{amsmath}&#10;\pagestyle{empty}&#10;\begin{document}&#10;&#10;&#10;\[&#10;|0\rangle&#10;\]&#10;&#10;\end{document}" title="IguanaTex Bitmap Display">
            <a:extLst>
              <a:ext uri="{FF2B5EF4-FFF2-40B4-BE49-F238E27FC236}">
                <a16:creationId xmlns:a16="http://schemas.microsoft.com/office/drawing/2014/main" id="{54F2E4D8-D205-D6BE-0971-5714E1AB07A2}"/>
              </a:ext>
            </a:extLst>
          </p:cNvPr>
          <p:cNvPicPr>
            <a:picLocks noChangeAspect="1"/>
          </p:cNvPicPr>
          <p:nvPr>
            <p:custDataLst>
              <p:tags r:id="rId2"/>
            </p:custDataLst>
          </p:nvPr>
        </p:nvPicPr>
        <p:blipFill>
          <a:blip r:embed="rId9"/>
          <a:stretch>
            <a:fillRect/>
          </a:stretch>
        </p:blipFill>
        <p:spPr>
          <a:xfrm>
            <a:off x="8733227" y="2774795"/>
            <a:ext cx="146472" cy="155801"/>
          </a:xfrm>
          <a:prstGeom prst="rect">
            <a:avLst/>
          </a:prstGeom>
        </p:spPr>
      </p:pic>
      <p:pic>
        <p:nvPicPr>
          <p:cNvPr id="69" name="Picture 68" descr="\documentclass{article}&#10;\usepackage{amsmath}&#10;\pagestyle{empty}&#10;\begin{document}&#10;&#10;&#10;\[&#10;|1\rangle&#10;\]&#10;&#10;\end{document}" title="IguanaTex Bitmap Display">
            <a:extLst>
              <a:ext uri="{FF2B5EF4-FFF2-40B4-BE49-F238E27FC236}">
                <a16:creationId xmlns:a16="http://schemas.microsoft.com/office/drawing/2014/main" id="{4F621991-1F15-E8EB-A947-84A98F5C1EE2}"/>
              </a:ext>
            </a:extLst>
          </p:cNvPr>
          <p:cNvPicPr>
            <a:picLocks noChangeAspect="1"/>
          </p:cNvPicPr>
          <p:nvPr>
            <p:custDataLst>
              <p:tags r:id="rId3"/>
            </p:custDataLst>
          </p:nvPr>
        </p:nvPicPr>
        <p:blipFill>
          <a:blip r:embed="rId10"/>
          <a:stretch>
            <a:fillRect/>
          </a:stretch>
        </p:blipFill>
        <p:spPr>
          <a:xfrm>
            <a:off x="8733227" y="2528699"/>
            <a:ext cx="146472" cy="155801"/>
          </a:xfrm>
          <a:prstGeom prst="rect">
            <a:avLst/>
          </a:prstGeom>
        </p:spPr>
      </p:pic>
      <p:cxnSp>
        <p:nvCxnSpPr>
          <p:cNvPr id="71" name="Straight Arrow Connector 70">
            <a:extLst>
              <a:ext uri="{FF2B5EF4-FFF2-40B4-BE49-F238E27FC236}">
                <a16:creationId xmlns:a16="http://schemas.microsoft.com/office/drawing/2014/main" id="{96B37BCE-F452-7193-161C-A17841FDBEBD}"/>
              </a:ext>
            </a:extLst>
          </p:cNvPr>
          <p:cNvCxnSpPr>
            <a:cxnSpLocks/>
          </p:cNvCxnSpPr>
          <p:nvPr/>
        </p:nvCxnSpPr>
        <p:spPr>
          <a:xfrm>
            <a:off x="7332009" y="2723464"/>
            <a:ext cx="605117" cy="0"/>
          </a:xfrm>
          <a:prstGeom prst="straightConnector1">
            <a:avLst/>
          </a:prstGeom>
          <a:ln>
            <a:solidFill>
              <a:srgbClr val="00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pic>
        <p:nvPicPr>
          <p:cNvPr id="77" name="Picture 76" descr="\documentclass{article}&#10;\usepackage{amsmath}&#10;\pagestyle{empty}&#10;\begin{document}&#10;&#10;&#10;\[&#10;\epsilon \,\sigma_+\sigma_- &#10;\]&#10;&#10;\end{document}" title="IguanaTex Bitmap Display">
            <a:extLst>
              <a:ext uri="{FF2B5EF4-FFF2-40B4-BE49-F238E27FC236}">
                <a16:creationId xmlns:a16="http://schemas.microsoft.com/office/drawing/2014/main" id="{C53FD8F4-4B64-84CF-CFC3-DECB374E2A91}"/>
              </a:ext>
            </a:extLst>
          </p:cNvPr>
          <p:cNvPicPr>
            <a:picLocks noChangeAspect="1"/>
          </p:cNvPicPr>
          <p:nvPr>
            <p:custDataLst>
              <p:tags r:id="rId4"/>
            </p:custDataLst>
          </p:nvPr>
        </p:nvPicPr>
        <p:blipFill>
          <a:blip r:embed="rId11"/>
          <a:stretch>
            <a:fillRect/>
          </a:stretch>
        </p:blipFill>
        <p:spPr>
          <a:xfrm>
            <a:off x="8035392" y="3123947"/>
            <a:ext cx="731428" cy="169143"/>
          </a:xfrm>
          <a:prstGeom prst="rect">
            <a:avLst/>
          </a:prstGeom>
        </p:spPr>
      </p:pic>
      <p:pic>
        <p:nvPicPr>
          <p:cNvPr id="84" name="Picture 83">
            <a:extLst>
              <a:ext uri="{FF2B5EF4-FFF2-40B4-BE49-F238E27FC236}">
                <a16:creationId xmlns:a16="http://schemas.microsoft.com/office/drawing/2014/main" id="{059A3C45-7C06-5AC9-6EE3-4BCA12FAA040}"/>
              </a:ext>
            </a:extLst>
          </p:cNvPr>
          <p:cNvPicPr>
            <a:picLocks noChangeAspect="1"/>
          </p:cNvPicPr>
          <p:nvPr/>
        </p:nvPicPr>
        <p:blipFill>
          <a:blip r:embed="rId12"/>
          <a:stretch>
            <a:fillRect/>
          </a:stretch>
        </p:blipFill>
        <p:spPr>
          <a:xfrm>
            <a:off x="5027958" y="2628873"/>
            <a:ext cx="795099" cy="203045"/>
          </a:xfrm>
          <a:prstGeom prst="rect">
            <a:avLst/>
          </a:prstGeom>
        </p:spPr>
      </p:pic>
      <p:pic>
        <p:nvPicPr>
          <p:cNvPr id="85" name="Picture 84">
            <a:extLst>
              <a:ext uri="{FF2B5EF4-FFF2-40B4-BE49-F238E27FC236}">
                <a16:creationId xmlns:a16="http://schemas.microsoft.com/office/drawing/2014/main" id="{D39C44C1-47E4-337B-D446-3BEE11669DC0}"/>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4991037" y="2677631"/>
            <a:ext cx="795099" cy="203045"/>
          </a:xfrm>
          <a:prstGeom prst="rect">
            <a:avLst/>
          </a:prstGeom>
        </p:spPr>
      </p:pic>
      <p:pic>
        <p:nvPicPr>
          <p:cNvPr id="86" name="Picture 85">
            <a:extLst>
              <a:ext uri="{FF2B5EF4-FFF2-40B4-BE49-F238E27FC236}">
                <a16:creationId xmlns:a16="http://schemas.microsoft.com/office/drawing/2014/main" id="{E43745E7-FBA2-9A70-DEA4-9BB092331B69}"/>
              </a:ext>
            </a:extLst>
          </p:cNvPr>
          <p:cNvPicPr>
            <a:picLocks noChangeAspect="1"/>
          </p:cNvPicPr>
          <p:nvPr/>
        </p:nvPicPr>
        <p:blipFill>
          <a:blip r:embed="rId12">
            <a:duotone>
              <a:schemeClr val="accent2">
                <a:shade val="45000"/>
                <a:satMod val="135000"/>
              </a:schemeClr>
              <a:prstClr val="white"/>
            </a:duotone>
          </a:blip>
          <a:stretch>
            <a:fillRect/>
          </a:stretch>
        </p:blipFill>
        <p:spPr>
          <a:xfrm rot="8100000" flipV="1">
            <a:off x="8462862" y="2124893"/>
            <a:ext cx="607916" cy="203045"/>
          </a:xfrm>
          <a:prstGeom prst="rect">
            <a:avLst/>
          </a:prstGeom>
        </p:spPr>
      </p:pic>
      <p:sp>
        <p:nvSpPr>
          <p:cNvPr id="5" name="Oval 4">
            <a:extLst>
              <a:ext uri="{FF2B5EF4-FFF2-40B4-BE49-F238E27FC236}">
                <a16:creationId xmlns:a16="http://schemas.microsoft.com/office/drawing/2014/main" id="{3CC921D2-1F5E-0775-1FCF-05065B617308}"/>
              </a:ext>
            </a:extLst>
          </p:cNvPr>
          <p:cNvSpPr/>
          <p:nvPr/>
        </p:nvSpPr>
        <p:spPr>
          <a:xfrm>
            <a:off x="8293473" y="2788243"/>
            <a:ext cx="73957" cy="73957"/>
          </a:xfrm>
          <a:prstGeom prst="ellipse">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DBAA0D0D-7BF0-754D-8A1E-71C85B95527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685" t="18623" r="7879" b="17784"/>
          <a:stretch/>
        </p:blipFill>
        <p:spPr bwMode="auto">
          <a:xfrm rot="10800000">
            <a:off x="6587024" y="2452793"/>
            <a:ext cx="540459" cy="2517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C0B902-CF75-C630-D6AE-8FDBCF304305}"/>
              </a:ext>
            </a:extLst>
          </p:cNvPr>
          <p:cNvSpPr txBox="1"/>
          <p:nvPr/>
        </p:nvSpPr>
        <p:spPr>
          <a:xfrm>
            <a:off x="5105534" y="655421"/>
            <a:ext cx="3885139" cy="3539430"/>
          </a:xfrm>
          <a:prstGeom prst="rect">
            <a:avLst/>
          </a:prstGeom>
          <a:noFill/>
        </p:spPr>
        <p:txBody>
          <a:bodyPr wrap="square" rtlCol="0">
            <a:spAutoFit/>
          </a:bodyPr>
          <a:lstStyle/>
          <a:p>
            <a:pPr algn="l"/>
            <a:r>
              <a:rPr lang="en-US" sz="1600" b="1" dirty="0">
                <a:solidFill>
                  <a:srgbClr val="000000"/>
                </a:solidFill>
                <a:latin typeface="Roboto" panose="02000000000000000000" pitchFamily="2" charset="0"/>
                <a:ea typeface="Roboto" panose="02000000000000000000" pitchFamily="2" charset="0"/>
              </a:rPr>
              <a:t>Encode, manipulate and measure</a:t>
            </a:r>
            <a:br>
              <a:rPr lang="en-US" sz="1600" b="1" dirty="0">
                <a:solidFill>
                  <a:srgbClr val="000000"/>
                </a:solidFill>
                <a:latin typeface="Roboto" panose="02000000000000000000" pitchFamily="2" charset="0"/>
                <a:ea typeface="Roboto" panose="02000000000000000000" pitchFamily="2" charset="0"/>
              </a:rPr>
            </a:br>
            <a:r>
              <a:rPr lang="en-US" sz="1600" b="1" dirty="0">
                <a:solidFill>
                  <a:srgbClr val="000000"/>
                </a:solidFill>
                <a:latin typeface="Roboto" panose="02000000000000000000" pitchFamily="2" charset="0"/>
                <a:ea typeface="Roboto" panose="02000000000000000000" pitchFamily="2" charset="0"/>
              </a:rPr>
              <a:t>quantum information</a:t>
            </a:r>
          </a:p>
          <a:p>
            <a:pPr algn="l"/>
            <a:endParaRPr lang="en-US" sz="1200" dirty="0">
              <a:solidFill>
                <a:srgbClr val="000000"/>
              </a:solidFill>
              <a:latin typeface="Roboto" panose="02000000000000000000" pitchFamily="2" charset="0"/>
              <a:ea typeface="Roboto" panose="02000000000000000000" pitchFamily="2" charset="0"/>
            </a:endParaRPr>
          </a:p>
          <a:p>
            <a:pPr marL="342900" indent="-342900" algn="l">
              <a:buAutoNum type="alphaLcParenBoth"/>
            </a:pPr>
            <a:r>
              <a:rPr lang="en-US" sz="1200" dirty="0">
                <a:solidFill>
                  <a:srgbClr val="000000"/>
                </a:solidFill>
                <a:latin typeface="Roboto" panose="02000000000000000000" pitchFamily="2" charset="0"/>
                <a:ea typeface="Roboto" panose="02000000000000000000" pitchFamily="2" charset="0"/>
              </a:rPr>
              <a:t>in the transmon,</a:t>
            </a:r>
            <a:br>
              <a:rPr lang="en-US" sz="1200" dirty="0">
                <a:solidFill>
                  <a:srgbClr val="000000"/>
                </a:solidFill>
                <a:latin typeface="Roboto" panose="02000000000000000000" pitchFamily="2" charset="0"/>
                <a:ea typeface="Roboto" panose="02000000000000000000" pitchFamily="2" charset="0"/>
              </a:rPr>
            </a:br>
            <a:r>
              <a:rPr lang="en-US" sz="1200" dirty="0">
                <a:solidFill>
                  <a:srgbClr val="000000"/>
                </a:solidFill>
                <a:latin typeface="Roboto" panose="02000000000000000000" pitchFamily="2" charset="0"/>
                <a:ea typeface="Roboto" panose="02000000000000000000" pitchFamily="2" charset="0"/>
              </a:rPr>
              <a:t>      using cavity for driving  &amp; readout</a:t>
            </a: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br>
              <a:rPr lang="en-US" sz="1200" dirty="0">
                <a:solidFill>
                  <a:srgbClr val="000000"/>
                </a:solidFill>
                <a:latin typeface="Roboto" panose="02000000000000000000" pitchFamily="2" charset="0"/>
                <a:ea typeface="Roboto" panose="02000000000000000000" pitchFamily="2" charset="0"/>
              </a:rPr>
            </a:br>
            <a:endParaRPr lang="en-US" sz="1200" dirty="0">
              <a:solidFill>
                <a:srgbClr val="000000"/>
              </a:solidFill>
              <a:latin typeface="Roboto" panose="02000000000000000000" pitchFamily="2" charset="0"/>
              <a:ea typeface="Roboto" panose="02000000000000000000" pitchFamily="2" charset="0"/>
            </a:endParaRPr>
          </a:p>
          <a:p>
            <a:pPr marL="342900" indent="-342900" algn="l">
              <a:buAutoNum type="alphaLcParenBoth"/>
            </a:pPr>
            <a:r>
              <a:rPr lang="en-US" sz="1200" dirty="0">
                <a:solidFill>
                  <a:srgbClr val="000000"/>
                </a:solidFill>
                <a:latin typeface="Roboto" panose="02000000000000000000" pitchFamily="2" charset="0"/>
                <a:ea typeface="Roboto" panose="02000000000000000000" pitchFamily="2" charset="0"/>
              </a:rPr>
              <a:t>In the cavity mode</a:t>
            </a:r>
            <a:br>
              <a:rPr lang="en-US" sz="1200" dirty="0">
                <a:solidFill>
                  <a:srgbClr val="000000"/>
                </a:solidFill>
                <a:latin typeface="Roboto" panose="02000000000000000000" pitchFamily="2" charset="0"/>
                <a:ea typeface="Roboto" panose="02000000000000000000" pitchFamily="2" charset="0"/>
              </a:rPr>
            </a:br>
            <a:r>
              <a:rPr lang="en-US" sz="1200" dirty="0">
                <a:solidFill>
                  <a:srgbClr val="000000"/>
                </a:solidFill>
                <a:latin typeface="Roboto" panose="02000000000000000000" pitchFamily="2" charset="0"/>
                <a:ea typeface="Roboto" panose="02000000000000000000" pitchFamily="2" charset="0"/>
              </a:rPr>
              <a:t>	    using transmon for control &amp; readout</a:t>
            </a:r>
          </a:p>
        </p:txBody>
      </p:sp>
      <p:sp>
        <p:nvSpPr>
          <p:cNvPr id="13" name="Freeform: Shape 12">
            <a:extLst>
              <a:ext uri="{FF2B5EF4-FFF2-40B4-BE49-F238E27FC236}">
                <a16:creationId xmlns:a16="http://schemas.microsoft.com/office/drawing/2014/main" id="{2EAECC70-848E-1CC3-E862-21BC2100A119}"/>
              </a:ext>
            </a:extLst>
          </p:cNvPr>
          <p:cNvSpPr/>
          <p:nvPr/>
        </p:nvSpPr>
        <p:spPr>
          <a:xfrm rot="17120498">
            <a:off x="1559331" y="1066747"/>
            <a:ext cx="1501474" cy="3414858"/>
          </a:xfrm>
          <a:custGeom>
            <a:avLst/>
            <a:gdLst>
              <a:gd name="connsiteX0" fmla="*/ 1493137 w 1501474"/>
              <a:gd name="connsiteY0" fmla="*/ 1588737 h 3414858"/>
              <a:gd name="connsiteX1" fmla="*/ 1500625 w 1501474"/>
              <a:gd name="connsiteY1" fmla="*/ 1627139 h 3414858"/>
              <a:gd name="connsiteX2" fmla="*/ 1075220 w 1501474"/>
              <a:gd name="connsiteY2" fmla="*/ 2019197 h 3414858"/>
              <a:gd name="connsiteX3" fmla="*/ 1055352 w 1501474"/>
              <a:gd name="connsiteY3" fmla="*/ 2024242 h 3414858"/>
              <a:gd name="connsiteX4" fmla="*/ 923246 w 1501474"/>
              <a:gd name="connsiteY4" fmla="*/ 3414858 h 3414858"/>
              <a:gd name="connsiteX5" fmla="*/ 501690 w 1501474"/>
              <a:gd name="connsiteY5" fmla="*/ 2074307 h 3414858"/>
              <a:gd name="connsiteX6" fmla="*/ 491440 w 1501474"/>
              <a:gd name="connsiteY6" fmla="*/ 2073664 h 3414858"/>
              <a:gd name="connsiteX7" fmla="*/ 849 w 1501474"/>
              <a:gd name="connsiteY7" fmla="*/ 1767071 h 3414858"/>
              <a:gd name="connsiteX8" fmla="*/ 426254 w 1501474"/>
              <a:gd name="connsiteY8" fmla="*/ 1375014 h 3414858"/>
              <a:gd name="connsiteX9" fmla="*/ 454271 w 1501474"/>
              <a:gd name="connsiteY9" fmla="*/ 1367899 h 3414858"/>
              <a:gd name="connsiteX10" fmla="*/ 731124 w 1501474"/>
              <a:gd name="connsiteY10" fmla="*/ 0 h 3414858"/>
              <a:gd name="connsiteX11" fmla="*/ 998242 w 1501474"/>
              <a:gd name="connsiteY11" fmla="*/ 1319806 h 3414858"/>
              <a:gd name="connsiteX12" fmla="*/ 1010034 w 1501474"/>
              <a:gd name="connsiteY12" fmla="*/ 1320546 h 3414858"/>
              <a:gd name="connsiteX13" fmla="*/ 1493137 w 1501474"/>
              <a:gd name="connsiteY13" fmla="*/ 1588737 h 341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1474" h="3414858">
                <a:moveTo>
                  <a:pt x="1493137" y="1588737"/>
                </a:moveTo>
                <a:cubicBezTo>
                  <a:pt x="1496886" y="1601243"/>
                  <a:pt x="1499404" y="1614053"/>
                  <a:pt x="1500625" y="1627139"/>
                </a:cubicBezTo>
                <a:cubicBezTo>
                  <a:pt x="1515277" y="1784175"/>
                  <a:pt x="1338996" y="1936531"/>
                  <a:pt x="1075220" y="2019197"/>
                </a:cubicBezTo>
                <a:lnTo>
                  <a:pt x="1055352" y="2024242"/>
                </a:lnTo>
                <a:lnTo>
                  <a:pt x="923246" y="3414858"/>
                </a:lnTo>
                <a:lnTo>
                  <a:pt x="501690" y="2074307"/>
                </a:lnTo>
                <a:lnTo>
                  <a:pt x="491440" y="2073664"/>
                </a:lnTo>
                <a:cubicBezTo>
                  <a:pt x="216924" y="2041223"/>
                  <a:pt x="15501" y="1924108"/>
                  <a:pt x="849" y="1767071"/>
                </a:cubicBezTo>
                <a:cubicBezTo>
                  <a:pt x="-13803" y="1610035"/>
                  <a:pt x="162478" y="1457679"/>
                  <a:pt x="426254" y="1375014"/>
                </a:cubicBezTo>
                <a:lnTo>
                  <a:pt x="454271" y="1367899"/>
                </a:lnTo>
                <a:lnTo>
                  <a:pt x="731124" y="0"/>
                </a:lnTo>
                <a:lnTo>
                  <a:pt x="998242" y="1319806"/>
                </a:lnTo>
                <a:lnTo>
                  <a:pt x="1010034" y="1320546"/>
                </a:lnTo>
                <a:cubicBezTo>
                  <a:pt x="1261674" y="1350284"/>
                  <a:pt x="1451895" y="1451171"/>
                  <a:pt x="1493137" y="1588737"/>
                </a:cubicBezTo>
                <a:close/>
              </a:path>
            </a:pathLst>
          </a:custGeom>
          <a:solidFill>
            <a:srgbClr val="FFC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7678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2" presetClass="entr" presetSubtype="8"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0-#ppt_w/2"/>
                                          </p:val>
                                        </p:tav>
                                        <p:tav tm="100000">
                                          <p:val>
                                            <p:strVal val="#ppt_x"/>
                                          </p:val>
                                        </p:tav>
                                      </p:tavLst>
                                    </p:anim>
                                    <p:anim calcmode="lin" valueType="num">
                                      <p:cBhvr additive="base">
                                        <p:cTn id="12" dur="500" fill="hold"/>
                                        <p:tgtEl>
                                          <p:spTgt spid="8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0-#ppt_w/2"/>
                                          </p:val>
                                        </p:tav>
                                        <p:tav tm="100000">
                                          <p:val>
                                            <p:strVal val="#ppt_x"/>
                                          </p:val>
                                        </p:tav>
                                      </p:tavLst>
                                    </p:anim>
                                    <p:anim calcmode="lin" valueType="num">
                                      <p:cBhvr additive="base">
                                        <p:cTn id="16" dur="500" fill="hold"/>
                                        <p:tgtEl>
                                          <p:spTgt spid="8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path" presetSubtype="0" repeatCount="3000" fill="hold" grpId="0" nodeType="afterEffect">
                                  <p:stCondLst>
                                    <p:cond delay="0"/>
                                  </p:stCondLst>
                                  <p:childTnLst>
                                    <p:animMotion origin="layout" path="M 2.5E-6 -4.07407E-6 C -0.00156 -4.07407E-6 -0.00261 -0.01018 -0.00261 -0.02191 C -0.00261 -0.03395 -0.00156 -0.04351 2.5E-6 -0.04351 C 0.00139 -0.04351 0.00243 -0.03395 0.00243 -0.02191 C 0.00243 -0.01018 0.00139 -4.07407E-6 2.5E-6 -4.07407E-6 Z " pathEditMode="relative" rAng="0" ptsTypes="AAAAA">
                                      <p:cBhvr>
                                        <p:cTn id="19" dur="1000" fill="hold"/>
                                        <p:tgtEl>
                                          <p:spTgt spid="5"/>
                                        </p:tgtEl>
                                        <p:attrNameLst>
                                          <p:attrName>ppt_x</p:attrName>
                                          <p:attrName>ppt_y</p:attrName>
                                        </p:attrNameLst>
                                      </p:cBhvr>
                                      <p:rCtr x="-17" y="-2191"/>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14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8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856658-BA6D-9AF6-584F-26C690DC599C}"/>
              </a:ext>
            </a:extLst>
          </p:cNvPr>
          <p:cNvSpPr>
            <a:spLocks noGrp="1"/>
          </p:cNvSpPr>
          <p:nvPr>
            <p:ph idx="1"/>
          </p:nvPr>
        </p:nvSpPr>
        <p:spPr/>
        <p:txBody>
          <a:bodyPr/>
          <a:lstStyle/>
          <a:p>
            <a:pPr marL="0" indent="0">
              <a:buNone/>
            </a:pPr>
            <a:r>
              <a:rPr lang="en-US"/>
              <a:t>			Slide </a:t>
            </a:r>
            <a:r>
              <a:rPr lang="en-US" dirty="0"/>
              <a:t>from 2009:</a:t>
            </a:r>
          </a:p>
        </p:txBody>
      </p:sp>
      <p:sp>
        <p:nvSpPr>
          <p:cNvPr id="3" name="Title 2">
            <a:extLst>
              <a:ext uri="{FF2B5EF4-FFF2-40B4-BE49-F238E27FC236}">
                <a16:creationId xmlns:a16="http://schemas.microsoft.com/office/drawing/2014/main" id="{0B12298B-897A-F820-7809-C44E1C985384}"/>
              </a:ext>
            </a:extLst>
          </p:cNvPr>
          <p:cNvSpPr>
            <a:spLocks noGrp="1"/>
          </p:cNvSpPr>
          <p:nvPr>
            <p:ph type="title"/>
          </p:nvPr>
        </p:nvSpPr>
        <p:spPr>
          <a:xfrm>
            <a:off x="228603" y="188814"/>
            <a:ext cx="8686800" cy="320908"/>
          </a:xfrm>
        </p:spPr>
        <p:txBody>
          <a:bodyPr/>
          <a:lstStyle/>
          <a:p>
            <a:r>
              <a:rPr lang="en-US" dirty="0"/>
              <a:t>Role of Materials Science</a:t>
            </a:r>
          </a:p>
        </p:txBody>
      </p:sp>
      <p:pic>
        <p:nvPicPr>
          <p:cNvPr id="5" name="Picture 4">
            <a:extLst>
              <a:ext uri="{FF2B5EF4-FFF2-40B4-BE49-F238E27FC236}">
                <a16:creationId xmlns:a16="http://schemas.microsoft.com/office/drawing/2014/main" id="{1F3DC5AE-4897-9CEE-A521-5BC416C40A46}"/>
              </a:ext>
            </a:extLst>
          </p:cNvPr>
          <p:cNvPicPr>
            <a:picLocks noChangeAspect="1"/>
          </p:cNvPicPr>
          <p:nvPr/>
        </p:nvPicPr>
        <p:blipFill>
          <a:blip r:embed="rId2"/>
          <a:stretch>
            <a:fillRect/>
          </a:stretch>
        </p:blipFill>
        <p:spPr>
          <a:xfrm>
            <a:off x="3577381" y="620314"/>
            <a:ext cx="5291986" cy="4146535"/>
          </a:xfrm>
          <a:prstGeom prst="rect">
            <a:avLst/>
          </a:prstGeom>
        </p:spPr>
      </p:pic>
    </p:spTree>
    <p:extLst>
      <p:ext uri="{BB962C8B-B14F-4D97-AF65-F5344CB8AC3E}">
        <p14:creationId xmlns:p14="http://schemas.microsoft.com/office/powerpoint/2010/main" val="1667952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2"/>
          <p:cNvSpPr txBox="1"/>
          <p:nvPr/>
        </p:nvSpPr>
        <p:spPr>
          <a:xfrm>
            <a:off x="5843100" y="3989650"/>
            <a:ext cx="3300900" cy="471300"/>
          </a:xfrm>
          <a:prstGeom prst="rect">
            <a:avLst/>
          </a:prstGeom>
          <a:noFill/>
          <a:ln>
            <a:noFill/>
          </a:ln>
        </p:spPr>
        <p:txBody>
          <a:bodyPr spcFirstLastPara="1" wrap="square" lIns="91425" tIns="91425" rIns="91425" bIns="91425" anchor="t" anchorCtr="0">
            <a:noAutofit/>
          </a:bodyPr>
          <a:lstStyle/>
          <a:p>
            <a:r>
              <a:rPr lang="en-US" sz="800" dirty="0">
                <a:solidFill>
                  <a:srgbClr val="666666"/>
                </a:solidFill>
                <a:latin typeface="Helvetica" pitchFamily="2" charset="0"/>
                <a:ea typeface="Roboto"/>
                <a:cs typeface="Roboto"/>
                <a:sym typeface="Roboto"/>
              </a:rPr>
              <a:t>1. Koch, J. </a:t>
            </a:r>
            <a:r>
              <a:rPr lang="en-US" sz="800" i="1" dirty="0">
                <a:solidFill>
                  <a:srgbClr val="666666"/>
                </a:solidFill>
                <a:latin typeface="Helvetica" pitchFamily="2" charset="0"/>
                <a:ea typeface="Roboto"/>
                <a:cs typeface="Roboto"/>
                <a:sym typeface="Roboto"/>
              </a:rPr>
              <a:t>et al.</a:t>
            </a:r>
            <a:r>
              <a:rPr lang="en-US" sz="800" dirty="0">
                <a:solidFill>
                  <a:srgbClr val="666666"/>
                </a:solidFill>
                <a:latin typeface="Helvetica" pitchFamily="2" charset="0"/>
                <a:ea typeface="Roboto"/>
                <a:cs typeface="Roboto"/>
                <a:sym typeface="Roboto"/>
              </a:rPr>
              <a:t> Physical Review A </a:t>
            </a:r>
            <a:r>
              <a:rPr lang="en-US" sz="800" b="1" dirty="0">
                <a:solidFill>
                  <a:srgbClr val="666666"/>
                </a:solidFill>
                <a:latin typeface="Helvetica" pitchFamily="2" charset="0"/>
                <a:ea typeface="Roboto"/>
                <a:cs typeface="Roboto"/>
                <a:sym typeface="Roboto"/>
              </a:rPr>
              <a:t>76</a:t>
            </a:r>
            <a:r>
              <a:rPr lang="en-US" sz="800" dirty="0">
                <a:solidFill>
                  <a:srgbClr val="666666"/>
                </a:solidFill>
                <a:latin typeface="Helvetica" pitchFamily="2" charset="0"/>
                <a:ea typeface="Roboto"/>
                <a:cs typeface="Roboto"/>
                <a:sym typeface="Roboto"/>
              </a:rPr>
              <a:t>, 042319 (2007)</a:t>
            </a:r>
            <a:endParaRPr sz="800" dirty="0">
              <a:solidFill>
                <a:srgbClr val="666666"/>
              </a:solidFill>
              <a:latin typeface="Helvetica" pitchFamily="2" charset="0"/>
              <a:ea typeface="Roboto"/>
              <a:cs typeface="Roboto"/>
              <a:sym typeface="Roboto"/>
            </a:endParaRPr>
          </a:p>
          <a:p>
            <a:r>
              <a:rPr lang="en-US" sz="800" dirty="0">
                <a:solidFill>
                  <a:srgbClr val="666666"/>
                </a:solidFill>
                <a:latin typeface="Helvetica" pitchFamily="2" charset="0"/>
                <a:ea typeface="Roboto"/>
                <a:cs typeface="Roboto"/>
                <a:sym typeface="Roboto"/>
              </a:rPr>
              <a:t>2. </a:t>
            </a:r>
            <a:r>
              <a:rPr lang="en-US" sz="800" dirty="0" err="1">
                <a:solidFill>
                  <a:srgbClr val="666666"/>
                </a:solidFill>
                <a:latin typeface="Helvetica" pitchFamily="2" charset="0"/>
                <a:ea typeface="Roboto"/>
                <a:cs typeface="Roboto"/>
                <a:sym typeface="Roboto"/>
              </a:rPr>
              <a:t>Wenner</a:t>
            </a:r>
            <a:r>
              <a:rPr lang="en-US" sz="800" dirty="0">
                <a:solidFill>
                  <a:srgbClr val="666666"/>
                </a:solidFill>
                <a:latin typeface="Helvetica" pitchFamily="2" charset="0"/>
                <a:ea typeface="Roboto"/>
                <a:cs typeface="Roboto"/>
                <a:sym typeface="Roboto"/>
              </a:rPr>
              <a:t>, J. </a:t>
            </a:r>
            <a:r>
              <a:rPr lang="en-US" sz="800" i="1" dirty="0">
                <a:solidFill>
                  <a:srgbClr val="666666"/>
                </a:solidFill>
                <a:latin typeface="Helvetica" pitchFamily="2" charset="0"/>
                <a:ea typeface="Roboto"/>
                <a:cs typeface="Roboto"/>
                <a:sym typeface="Roboto"/>
              </a:rPr>
              <a:t>et al.</a:t>
            </a:r>
            <a:r>
              <a:rPr lang="en-US" sz="800" dirty="0">
                <a:solidFill>
                  <a:srgbClr val="666666"/>
                </a:solidFill>
                <a:latin typeface="Helvetica" pitchFamily="2" charset="0"/>
                <a:ea typeface="Roboto"/>
                <a:cs typeface="Roboto"/>
                <a:sym typeface="Roboto"/>
              </a:rPr>
              <a:t> Applied Physics Letters </a:t>
            </a:r>
            <a:r>
              <a:rPr lang="en-US" sz="800" b="1" dirty="0">
                <a:solidFill>
                  <a:srgbClr val="666666"/>
                </a:solidFill>
                <a:latin typeface="Helvetica" pitchFamily="2" charset="0"/>
                <a:ea typeface="Roboto"/>
                <a:cs typeface="Roboto"/>
                <a:sym typeface="Roboto"/>
              </a:rPr>
              <a:t>99</a:t>
            </a:r>
            <a:r>
              <a:rPr lang="en-US" sz="800" dirty="0">
                <a:solidFill>
                  <a:srgbClr val="666666"/>
                </a:solidFill>
                <a:latin typeface="Helvetica" pitchFamily="2" charset="0"/>
                <a:ea typeface="Roboto"/>
                <a:cs typeface="Roboto"/>
                <a:sym typeface="Roboto"/>
              </a:rPr>
              <a:t>, 113513 (2011)</a:t>
            </a:r>
            <a:endParaRPr sz="800" dirty="0">
              <a:solidFill>
                <a:srgbClr val="666666"/>
              </a:solidFill>
              <a:latin typeface="Helvetica" pitchFamily="2" charset="0"/>
              <a:ea typeface="Roboto"/>
              <a:cs typeface="Roboto"/>
              <a:sym typeface="Roboto"/>
            </a:endParaRPr>
          </a:p>
          <a:p>
            <a:r>
              <a:rPr lang="en-US" sz="800" dirty="0">
                <a:solidFill>
                  <a:srgbClr val="666666"/>
                </a:solidFill>
                <a:latin typeface="Helvetica" pitchFamily="2" charset="0"/>
                <a:ea typeface="Roboto"/>
                <a:cs typeface="Roboto"/>
                <a:sym typeface="Roboto"/>
              </a:rPr>
              <a:t>3. Wang et al. Appl. Phys. Lett. 107, 162601 (2015)</a:t>
            </a:r>
            <a:endParaRPr sz="800" dirty="0">
              <a:solidFill>
                <a:srgbClr val="666666"/>
              </a:solidFill>
              <a:latin typeface="Helvetica" pitchFamily="2" charset="0"/>
              <a:ea typeface="Roboto"/>
              <a:cs typeface="Roboto"/>
              <a:sym typeface="Roboto"/>
            </a:endParaRPr>
          </a:p>
          <a:p>
            <a:r>
              <a:rPr lang="en-US" sz="800" dirty="0">
                <a:solidFill>
                  <a:srgbClr val="666666"/>
                </a:solidFill>
                <a:latin typeface="Helvetica" pitchFamily="2" charset="0"/>
                <a:ea typeface="Roboto"/>
                <a:cs typeface="Roboto"/>
                <a:sym typeface="Roboto"/>
              </a:rPr>
              <a:t>4. </a:t>
            </a:r>
            <a:r>
              <a:rPr lang="en-US" sz="800" dirty="0" err="1">
                <a:solidFill>
                  <a:srgbClr val="666666"/>
                </a:solidFill>
                <a:latin typeface="Helvetica" pitchFamily="2" charset="0"/>
                <a:ea typeface="Roboto"/>
                <a:cs typeface="Roboto"/>
                <a:sym typeface="Roboto"/>
              </a:rPr>
              <a:t>Calusine</a:t>
            </a:r>
            <a:r>
              <a:rPr lang="en-US" sz="800" dirty="0">
                <a:solidFill>
                  <a:srgbClr val="666666"/>
                </a:solidFill>
                <a:latin typeface="Helvetica" pitchFamily="2" charset="0"/>
                <a:ea typeface="Roboto"/>
                <a:cs typeface="Roboto"/>
                <a:sym typeface="Roboto"/>
              </a:rPr>
              <a:t>, G. </a:t>
            </a:r>
            <a:r>
              <a:rPr lang="en-US" sz="800" i="1" dirty="0">
                <a:solidFill>
                  <a:srgbClr val="666666"/>
                </a:solidFill>
                <a:latin typeface="Helvetica" pitchFamily="2" charset="0"/>
                <a:ea typeface="Roboto"/>
                <a:cs typeface="Roboto"/>
                <a:sym typeface="Roboto"/>
              </a:rPr>
              <a:t>et al.</a:t>
            </a:r>
            <a:r>
              <a:rPr lang="en-US" sz="800" dirty="0">
                <a:solidFill>
                  <a:srgbClr val="666666"/>
                </a:solidFill>
                <a:latin typeface="Helvetica" pitchFamily="2" charset="0"/>
                <a:ea typeface="Roboto"/>
                <a:cs typeface="Roboto"/>
                <a:sym typeface="Roboto"/>
              </a:rPr>
              <a:t> Applied Physics Letters </a:t>
            </a:r>
            <a:r>
              <a:rPr lang="en-US" sz="800" b="1" dirty="0">
                <a:solidFill>
                  <a:srgbClr val="666666"/>
                </a:solidFill>
                <a:latin typeface="Helvetica" pitchFamily="2" charset="0"/>
                <a:ea typeface="Roboto"/>
                <a:cs typeface="Roboto"/>
                <a:sym typeface="Roboto"/>
              </a:rPr>
              <a:t>112</a:t>
            </a:r>
            <a:r>
              <a:rPr lang="en-US" sz="800" dirty="0">
                <a:solidFill>
                  <a:srgbClr val="666666"/>
                </a:solidFill>
                <a:latin typeface="Helvetica" pitchFamily="2" charset="0"/>
                <a:ea typeface="Roboto"/>
                <a:cs typeface="Roboto"/>
                <a:sym typeface="Roboto"/>
              </a:rPr>
              <a:t>, 062601 (2018)</a:t>
            </a:r>
            <a:endParaRPr sz="800" dirty="0">
              <a:solidFill>
                <a:srgbClr val="666666"/>
              </a:solidFill>
              <a:latin typeface="Helvetica" pitchFamily="2" charset="0"/>
              <a:ea typeface="Roboto"/>
              <a:cs typeface="Roboto"/>
              <a:sym typeface="Roboto"/>
            </a:endParaRPr>
          </a:p>
          <a:p>
            <a:endParaRPr sz="800" dirty="0">
              <a:solidFill>
                <a:srgbClr val="666666"/>
              </a:solidFill>
              <a:latin typeface="Helvetica" pitchFamily="2" charset="0"/>
              <a:ea typeface="Roboto"/>
              <a:cs typeface="Roboto"/>
              <a:sym typeface="Roboto"/>
            </a:endParaRPr>
          </a:p>
          <a:p>
            <a:endParaRPr sz="800" dirty="0">
              <a:solidFill>
                <a:srgbClr val="666666"/>
              </a:solidFill>
              <a:latin typeface="Helvetica" pitchFamily="2" charset="0"/>
              <a:ea typeface="Roboto"/>
              <a:cs typeface="Roboto"/>
              <a:sym typeface="Roboto"/>
            </a:endParaRPr>
          </a:p>
          <a:p>
            <a:endParaRPr sz="800" dirty="0">
              <a:solidFill>
                <a:srgbClr val="666666"/>
              </a:solidFill>
              <a:latin typeface="Helvetica" pitchFamily="2" charset="0"/>
              <a:ea typeface="Roboto"/>
              <a:cs typeface="Roboto"/>
              <a:sym typeface="Roboto"/>
            </a:endParaRPr>
          </a:p>
          <a:p>
            <a:endParaRPr sz="800" dirty="0">
              <a:solidFill>
                <a:srgbClr val="666666"/>
              </a:solidFill>
              <a:latin typeface="Helvetica" pitchFamily="2" charset="0"/>
              <a:ea typeface="Roboto"/>
              <a:cs typeface="Roboto"/>
              <a:sym typeface="Roboto"/>
            </a:endParaRPr>
          </a:p>
          <a:p>
            <a:endParaRPr sz="600" dirty="0">
              <a:latin typeface="Helvetica" pitchFamily="2" charset="0"/>
              <a:ea typeface="Roboto"/>
              <a:cs typeface="Roboto"/>
              <a:sym typeface="Roboto"/>
            </a:endParaRPr>
          </a:p>
        </p:txBody>
      </p:sp>
      <p:pic>
        <p:nvPicPr>
          <p:cNvPr id="115" name="Google Shape;115;p12" descr="\begin{equation}&#10;\gamma= \sum_i \gamma_i + \Gamma= \omega\sum_i{p_i \tan\delta_i} + \Gamma   &#10;\end{equation}" title="MathEquation,#000000"/>
          <p:cNvPicPr preferRelativeResize="0"/>
          <p:nvPr/>
        </p:nvPicPr>
        <p:blipFill>
          <a:blip r:embed="rId3">
            <a:alphaModFix/>
          </a:blip>
          <a:stretch>
            <a:fillRect/>
          </a:stretch>
        </p:blipFill>
        <p:spPr>
          <a:xfrm>
            <a:off x="1223038" y="1973428"/>
            <a:ext cx="4334868" cy="346800"/>
          </a:xfrm>
          <a:prstGeom prst="rect">
            <a:avLst/>
          </a:prstGeom>
          <a:noFill/>
          <a:ln>
            <a:noFill/>
          </a:ln>
        </p:spPr>
      </p:pic>
      <p:sp>
        <p:nvSpPr>
          <p:cNvPr id="116" name="Google Shape;116;p12"/>
          <p:cNvSpPr txBox="1"/>
          <p:nvPr/>
        </p:nvSpPr>
        <p:spPr>
          <a:xfrm>
            <a:off x="178925" y="2687016"/>
            <a:ext cx="29061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Lossy elements with known </a:t>
            </a:r>
            <a:r>
              <a:rPr lang="en-US" sz="1200" dirty="0" err="1">
                <a:latin typeface="Helvetica" pitchFamily="2" charset="0"/>
                <a:ea typeface="Roboto"/>
                <a:cs typeface="Roboto"/>
                <a:sym typeface="Roboto"/>
              </a:rPr>
              <a:t>E</a:t>
            </a:r>
            <a:r>
              <a:rPr lang="en-US" sz="1200" baseline="-25000" dirty="0" err="1">
                <a:latin typeface="Helvetica" pitchFamily="2" charset="0"/>
                <a:ea typeface="Roboto"/>
                <a:cs typeface="Roboto"/>
                <a:sym typeface="Roboto"/>
              </a:rPr>
              <a:t>stored</a:t>
            </a:r>
            <a:r>
              <a:rPr lang="en-US" sz="1200" dirty="0">
                <a:latin typeface="Helvetica" pitchFamily="2" charset="0"/>
                <a:ea typeface="Roboto"/>
                <a:cs typeface="Roboto"/>
                <a:sym typeface="Roboto"/>
              </a:rPr>
              <a:t> /</a:t>
            </a:r>
            <a:r>
              <a:rPr lang="en-US" sz="1200" dirty="0" err="1">
                <a:latin typeface="Helvetica" pitchFamily="2" charset="0"/>
                <a:ea typeface="Roboto"/>
                <a:cs typeface="Roboto"/>
                <a:sym typeface="Roboto"/>
              </a:rPr>
              <a:t>E</a:t>
            </a:r>
            <a:r>
              <a:rPr lang="en-US" sz="1200" baseline="-25000" dirty="0" err="1">
                <a:latin typeface="Helvetica" pitchFamily="2" charset="0"/>
                <a:ea typeface="Roboto"/>
                <a:cs typeface="Roboto"/>
                <a:sym typeface="Roboto"/>
              </a:rPr>
              <a:t>total</a:t>
            </a:r>
            <a:endParaRPr sz="1200" dirty="0">
              <a:latin typeface="Helvetica" pitchFamily="2" charset="0"/>
              <a:ea typeface="Roboto"/>
              <a:cs typeface="Roboto"/>
              <a:sym typeface="Roboto"/>
            </a:endParaRPr>
          </a:p>
        </p:txBody>
      </p:sp>
      <p:cxnSp>
        <p:nvCxnSpPr>
          <p:cNvPr id="117" name="Google Shape;117;p12"/>
          <p:cNvCxnSpPr/>
          <p:nvPr/>
        </p:nvCxnSpPr>
        <p:spPr>
          <a:xfrm rot="10800000" flipH="1">
            <a:off x="1866150" y="2370916"/>
            <a:ext cx="308100" cy="425400"/>
          </a:xfrm>
          <a:prstGeom prst="straightConnector1">
            <a:avLst/>
          </a:prstGeom>
          <a:noFill/>
          <a:ln w="19050" cap="flat" cmpd="sng">
            <a:solidFill>
              <a:srgbClr val="66ACB4"/>
            </a:solidFill>
            <a:prstDash val="solid"/>
            <a:round/>
            <a:headEnd type="none" w="med" len="med"/>
            <a:tailEnd type="triangle" w="med" len="med"/>
          </a:ln>
        </p:spPr>
      </p:cxnSp>
      <p:cxnSp>
        <p:nvCxnSpPr>
          <p:cNvPr id="118" name="Google Shape;118;p12"/>
          <p:cNvCxnSpPr/>
          <p:nvPr/>
        </p:nvCxnSpPr>
        <p:spPr>
          <a:xfrm>
            <a:off x="2789050" y="1547016"/>
            <a:ext cx="116700" cy="381600"/>
          </a:xfrm>
          <a:prstGeom prst="straightConnector1">
            <a:avLst/>
          </a:prstGeom>
          <a:noFill/>
          <a:ln w="19050" cap="flat" cmpd="sng">
            <a:solidFill>
              <a:srgbClr val="66ACB4"/>
            </a:solidFill>
            <a:prstDash val="solid"/>
            <a:round/>
            <a:headEnd type="none" w="med" len="med"/>
            <a:tailEnd type="triangle" w="med" len="med"/>
          </a:ln>
        </p:spPr>
      </p:cxnSp>
      <p:sp>
        <p:nvSpPr>
          <p:cNvPr id="119" name="Google Shape;119;p12"/>
          <p:cNvSpPr txBox="1"/>
          <p:nvPr/>
        </p:nvSpPr>
        <p:spPr>
          <a:xfrm>
            <a:off x="1926249" y="1007191"/>
            <a:ext cx="1637727"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Other channels </a:t>
            </a:r>
            <a:endParaRPr sz="1200" dirty="0">
              <a:latin typeface="Helvetica" pitchFamily="2" charset="0"/>
              <a:ea typeface="Roboto"/>
              <a:cs typeface="Roboto"/>
              <a:sym typeface="Roboto"/>
            </a:endParaRPr>
          </a:p>
          <a:p>
            <a:r>
              <a:rPr lang="en-US" sz="1200" dirty="0">
                <a:latin typeface="Helvetica" pitchFamily="2" charset="0"/>
                <a:ea typeface="Roboto"/>
                <a:cs typeface="Roboto"/>
                <a:sym typeface="Roboto"/>
              </a:rPr>
              <a:t>(e.g. radiative decay)</a:t>
            </a:r>
            <a:endParaRPr sz="1200" dirty="0">
              <a:latin typeface="Helvetica" pitchFamily="2" charset="0"/>
              <a:ea typeface="Roboto"/>
              <a:cs typeface="Roboto"/>
              <a:sym typeface="Roboto"/>
            </a:endParaRPr>
          </a:p>
        </p:txBody>
      </p:sp>
      <p:sp>
        <p:nvSpPr>
          <p:cNvPr id="120" name="Google Shape;120;p12"/>
          <p:cNvSpPr txBox="1"/>
          <p:nvPr/>
        </p:nvSpPr>
        <p:spPr>
          <a:xfrm>
            <a:off x="3221650" y="2687016"/>
            <a:ext cx="14379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Qubit frequency</a:t>
            </a:r>
            <a:endParaRPr sz="1200" dirty="0">
              <a:latin typeface="Helvetica" pitchFamily="2" charset="0"/>
              <a:ea typeface="Roboto"/>
              <a:cs typeface="Roboto"/>
              <a:sym typeface="Roboto"/>
            </a:endParaRPr>
          </a:p>
        </p:txBody>
      </p:sp>
      <p:cxnSp>
        <p:nvCxnSpPr>
          <p:cNvPr id="121" name="Google Shape;121;p12"/>
          <p:cNvCxnSpPr/>
          <p:nvPr/>
        </p:nvCxnSpPr>
        <p:spPr>
          <a:xfrm rot="10800000">
            <a:off x="3685900" y="2391166"/>
            <a:ext cx="116100" cy="371400"/>
          </a:xfrm>
          <a:prstGeom prst="straightConnector1">
            <a:avLst/>
          </a:prstGeom>
          <a:noFill/>
          <a:ln w="19050" cap="flat" cmpd="sng">
            <a:solidFill>
              <a:srgbClr val="66ACB4"/>
            </a:solidFill>
            <a:prstDash val="solid"/>
            <a:round/>
            <a:headEnd type="none" w="med" len="med"/>
            <a:tailEnd type="triangle" w="med" len="med"/>
          </a:ln>
        </p:spPr>
      </p:cxnSp>
      <p:cxnSp>
        <p:nvCxnSpPr>
          <p:cNvPr id="122" name="Google Shape;122;p12"/>
          <p:cNvCxnSpPr/>
          <p:nvPr/>
        </p:nvCxnSpPr>
        <p:spPr>
          <a:xfrm flipH="1">
            <a:off x="4204050" y="1580791"/>
            <a:ext cx="408300" cy="420000"/>
          </a:xfrm>
          <a:prstGeom prst="straightConnector1">
            <a:avLst/>
          </a:prstGeom>
          <a:noFill/>
          <a:ln w="19050" cap="flat" cmpd="sng">
            <a:solidFill>
              <a:srgbClr val="66ACB4"/>
            </a:solidFill>
            <a:prstDash val="solid"/>
            <a:round/>
            <a:headEnd type="none" w="med" len="med"/>
            <a:tailEnd type="triangle" w="med" len="med"/>
          </a:ln>
        </p:spPr>
      </p:cxnSp>
      <p:sp>
        <p:nvSpPr>
          <p:cNvPr id="123" name="Google Shape;123;p12"/>
          <p:cNvSpPr txBox="1"/>
          <p:nvPr/>
        </p:nvSpPr>
        <p:spPr>
          <a:xfrm>
            <a:off x="4517050" y="2687016"/>
            <a:ext cx="11022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Loss tangent</a:t>
            </a:r>
            <a:endParaRPr sz="1200" dirty="0">
              <a:latin typeface="Helvetica" pitchFamily="2" charset="0"/>
              <a:ea typeface="Roboto"/>
              <a:cs typeface="Roboto"/>
              <a:sym typeface="Roboto"/>
            </a:endParaRPr>
          </a:p>
        </p:txBody>
      </p:sp>
      <p:cxnSp>
        <p:nvCxnSpPr>
          <p:cNvPr id="124" name="Google Shape;124;p12"/>
          <p:cNvCxnSpPr/>
          <p:nvPr/>
        </p:nvCxnSpPr>
        <p:spPr>
          <a:xfrm rot="10800000">
            <a:off x="4813500" y="2391141"/>
            <a:ext cx="136500" cy="326400"/>
          </a:xfrm>
          <a:prstGeom prst="straightConnector1">
            <a:avLst/>
          </a:prstGeom>
          <a:noFill/>
          <a:ln w="19050" cap="flat" cmpd="sng">
            <a:solidFill>
              <a:srgbClr val="66ACB4"/>
            </a:solidFill>
            <a:prstDash val="solid"/>
            <a:round/>
            <a:headEnd type="none" w="med" len="med"/>
            <a:tailEnd type="triangle" w="med" len="med"/>
          </a:ln>
        </p:spPr>
      </p:cxnSp>
      <p:cxnSp>
        <p:nvCxnSpPr>
          <p:cNvPr id="125" name="Google Shape;125;p12"/>
          <p:cNvCxnSpPr>
            <a:endCxn id="115" idx="1"/>
          </p:cNvCxnSpPr>
          <p:nvPr/>
        </p:nvCxnSpPr>
        <p:spPr>
          <a:xfrm>
            <a:off x="909538" y="1603228"/>
            <a:ext cx="313500" cy="543600"/>
          </a:xfrm>
          <a:prstGeom prst="straightConnector1">
            <a:avLst/>
          </a:prstGeom>
          <a:noFill/>
          <a:ln w="19050" cap="flat" cmpd="sng">
            <a:solidFill>
              <a:srgbClr val="66ACB4"/>
            </a:solidFill>
            <a:prstDash val="solid"/>
            <a:round/>
            <a:headEnd type="none" w="med" len="med"/>
            <a:tailEnd type="triangle" w="med" len="med"/>
          </a:ln>
        </p:spPr>
      </p:cxnSp>
      <p:sp>
        <p:nvSpPr>
          <p:cNvPr id="126" name="Google Shape;126;p12"/>
          <p:cNvSpPr txBox="1"/>
          <p:nvPr/>
        </p:nvSpPr>
        <p:spPr>
          <a:xfrm>
            <a:off x="0" y="1159591"/>
            <a:ext cx="15453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Total decay rate </a:t>
            </a:r>
            <a:r>
              <a:rPr lang="en-US" sz="1200" baseline="30000" dirty="0">
                <a:solidFill>
                  <a:srgbClr val="666666"/>
                </a:solidFill>
                <a:latin typeface="Helvetica" pitchFamily="2" charset="0"/>
                <a:ea typeface="Roboto"/>
                <a:cs typeface="Roboto"/>
                <a:sym typeface="Roboto"/>
              </a:rPr>
              <a:t>1,2,3</a:t>
            </a:r>
            <a:endParaRPr sz="1200" dirty="0">
              <a:latin typeface="Helvetica" pitchFamily="2" charset="0"/>
              <a:ea typeface="Roboto"/>
              <a:cs typeface="Roboto"/>
              <a:sym typeface="Roboto"/>
            </a:endParaRPr>
          </a:p>
        </p:txBody>
      </p:sp>
      <p:pic>
        <p:nvPicPr>
          <p:cNvPr id="127" name="Google Shape;127;p12" descr="\begin{equation}&#10;T_1 \leq 1/\gamma_i&#10;\end{equation}" title="MathEquation,#000000"/>
          <p:cNvPicPr preferRelativeResize="0"/>
          <p:nvPr/>
        </p:nvPicPr>
        <p:blipFill>
          <a:blip r:embed="rId4">
            <a:alphaModFix/>
          </a:blip>
          <a:stretch>
            <a:fillRect/>
          </a:stretch>
        </p:blipFill>
        <p:spPr>
          <a:xfrm>
            <a:off x="5814406" y="3074958"/>
            <a:ext cx="1233690" cy="350100"/>
          </a:xfrm>
          <a:prstGeom prst="rect">
            <a:avLst/>
          </a:prstGeom>
          <a:noFill/>
          <a:ln>
            <a:noFill/>
          </a:ln>
        </p:spPr>
      </p:pic>
      <p:sp>
        <p:nvSpPr>
          <p:cNvPr id="128" name="Google Shape;128;p12"/>
          <p:cNvSpPr txBox="1"/>
          <p:nvPr/>
        </p:nvSpPr>
        <p:spPr>
          <a:xfrm>
            <a:off x="5912055" y="2279204"/>
            <a:ext cx="16002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Each channel bounds T1:</a:t>
            </a:r>
            <a:endParaRPr sz="1200" dirty="0">
              <a:latin typeface="Helvetica" pitchFamily="2" charset="0"/>
              <a:ea typeface="Roboto"/>
              <a:cs typeface="Roboto"/>
              <a:sym typeface="Roboto"/>
            </a:endParaRPr>
          </a:p>
        </p:txBody>
      </p:sp>
      <p:sp>
        <p:nvSpPr>
          <p:cNvPr id="129" name="Google Shape;129;p12"/>
          <p:cNvSpPr txBox="1"/>
          <p:nvPr/>
        </p:nvSpPr>
        <p:spPr>
          <a:xfrm>
            <a:off x="7270425" y="2238562"/>
            <a:ext cx="1600200" cy="346800"/>
          </a:xfrm>
          <a:prstGeom prst="rect">
            <a:avLst/>
          </a:prstGeom>
          <a:noFill/>
          <a:ln>
            <a:noFill/>
          </a:ln>
        </p:spPr>
        <p:txBody>
          <a:bodyPr spcFirstLastPara="1" wrap="square" lIns="91425" tIns="91425" rIns="91425" bIns="91425" anchor="t" anchorCtr="0">
            <a:noAutofit/>
          </a:bodyPr>
          <a:lstStyle/>
          <a:p>
            <a:r>
              <a:rPr lang="en-US" sz="1200" dirty="0">
                <a:latin typeface="Helvetica" pitchFamily="2" charset="0"/>
                <a:ea typeface="Roboto"/>
                <a:cs typeface="Roboto"/>
                <a:sym typeface="Roboto"/>
              </a:rPr>
              <a:t>Looking for changes channel-by-channel:</a:t>
            </a:r>
            <a:endParaRPr sz="1200" dirty="0">
              <a:latin typeface="Helvetica" pitchFamily="2" charset="0"/>
              <a:ea typeface="Roboto"/>
              <a:cs typeface="Roboto"/>
              <a:sym typeface="Roboto"/>
            </a:endParaRPr>
          </a:p>
        </p:txBody>
      </p:sp>
      <p:pic>
        <p:nvPicPr>
          <p:cNvPr id="130" name="Google Shape;130;p12" descr="\begin{equation}&#10;\Delta \gamma = \sum_i \delta\gamma_i&#10;\end{equation}" title="MathEquation,#000000"/>
          <p:cNvPicPr preferRelativeResize="0"/>
          <p:nvPr/>
        </p:nvPicPr>
        <p:blipFill>
          <a:blip r:embed="rId5">
            <a:alphaModFix/>
          </a:blip>
          <a:stretch>
            <a:fillRect/>
          </a:stretch>
        </p:blipFill>
        <p:spPr>
          <a:xfrm>
            <a:off x="7264006" y="2985427"/>
            <a:ext cx="1613038" cy="346800"/>
          </a:xfrm>
          <a:prstGeom prst="rect">
            <a:avLst/>
          </a:prstGeom>
          <a:noFill/>
          <a:ln>
            <a:noFill/>
          </a:ln>
        </p:spPr>
      </p:pic>
      <p:sp>
        <p:nvSpPr>
          <p:cNvPr id="131" name="Google Shape;131;p12"/>
          <p:cNvSpPr/>
          <p:nvPr/>
        </p:nvSpPr>
        <p:spPr>
          <a:xfrm>
            <a:off x="7181775" y="2906933"/>
            <a:ext cx="1777500" cy="575400"/>
          </a:xfrm>
          <a:prstGeom prst="roundRect">
            <a:avLst>
              <a:gd name="adj" fmla="val 16667"/>
            </a:avLst>
          </a:prstGeom>
          <a:noFill/>
          <a:ln w="28575" cap="flat" cmpd="sng">
            <a:solidFill>
              <a:srgbClr val="66ACB4"/>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132" name="Google Shape;132;p12"/>
          <p:cNvSpPr txBox="1"/>
          <p:nvPr/>
        </p:nvSpPr>
        <p:spPr>
          <a:xfrm>
            <a:off x="3678850" y="1135866"/>
            <a:ext cx="2556300" cy="346800"/>
          </a:xfrm>
          <a:prstGeom prst="rect">
            <a:avLst/>
          </a:prstGeom>
          <a:noFill/>
          <a:ln>
            <a:noFill/>
          </a:ln>
        </p:spPr>
        <p:txBody>
          <a:bodyPr spcFirstLastPara="1" wrap="square" lIns="91425" tIns="91425" rIns="91425" bIns="91425" anchor="t" anchorCtr="0">
            <a:noAutofit/>
          </a:bodyPr>
          <a:lstStyle/>
          <a:p>
            <a:pPr>
              <a:buClr>
                <a:srgbClr val="0D0D36"/>
              </a:buClr>
              <a:buSzPts val="1100"/>
            </a:pPr>
            <a:r>
              <a:rPr lang="en-US" sz="1200" dirty="0">
                <a:solidFill>
                  <a:srgbClr val="0D0D36"/>
                </a:solidFill>
                <a:latin typeface="Helvetica" pitchFamily="2" charset="0"/>
                <a:ea typeface="Roboto"/>
                <a:cs typeface="Roboto"/>
                <a:sym typeface="Roboto"/>
              </a:rPr>
              <a:t>Participation ratio </a:t>
            </a:r>
            <a:r>
              <a:rPr lang="en-US" sz="1200" dirty="0" err="1">
                <a:solidFill>
                  <a:srgbClr val="0D0D36"/>
                </a:solidFill>
                <a:latin typeface="Helvetica" pitchFamily="2" charset="0"/>
                <a:ea typeface="Roboto"/>
                <a:cs typeface="Roboto"/>
                <a:sym typeface="Roboto"/>
              </a:rPr>
              <a:t>E</a:t>
            </a:r>
            <a:r>
              <a:rPr lang="en-US" sz="1200" baseline="-25000" dirty="0" err="1">
                <a:solidFill>
                  <a:srgbClr val="0D0D36"/>
                </a:solidFill>
                <a:latin typeface="Helvetica" pitchFamily="2" charset="0"/>
                <a:ea typeface="Roboto"/>
                <a:cs typeface="Roboto"/>
                <a:sym typeface="Roboto"/>
              </a:rPr>
              <a:t>stored</a:t>
            </a:r>
            <a:r>
              <a:rPr lang="en-US" sz="1200" dirty="0">
                <a:solidFill>
                  <a:srgbClr val="0D0D36"/>
                </a:solidFill>
                <a:latin typeface="Helvetica" pitchFamily="2" charset="0"/>
                <a:ea typeface="Roboto"/>
                <a:cs typeface="Roboto"/>
                <a:sym typeface="Roboto"/>
              </a:rPr>
              <a:t> /</a:t>
            </a:r>
            <a:r>
              <a:rPr lang="en-US" sz="1200" dirty="0" err="1">
                <a:solidFill>
                  <a:srgbClr val="0D0D36"/>
                </a:solidFill>
                <a:latin typeface="Helvetica" pitchFamily="2" charset="0"/>
                <a:ea typeface="Roboto"/>
                <a:cs typeface="Roboto"/>
                <a:sym typeface="Roboto"/>
              </a:rPr>
              <a:t>E</a:t>
            </a:r>
            <a:r>
              <a:rPr lang="en-US" sz="1200" baseline="-25000" dirty="0" err="1">
                <a:solidFill>
                  <a:srgbClr val="0D0D36"/>
                </a:solidFill>
                <a:latin typeface="Helvetica" pitchFamily="2" charset="0"/>
                <a:ea typeface="Roboto"/>
                <a:cs typeface="Roboto"/>
                <a:sym typeface="Roboto"/>
              </a:rPr>
              <a:t>total</a:t>
            </a:r>
            <a:r>
              <a:rPr lang="en-US" sz="1200" baseline="-25000" dirty="0">
                <a:solidFill>
                  <a:srgbClr val="0D0D36"/>
                </a:solidFill>
                <a:latin typeface="Helvetica" pitchFamily="2" charset="0"/>
                <a:ea typeface="Roboto"/>
                <a:cs typeface="Roboto"/>
                <a:sym typeface="Roboto"/>
              </a:rPr>
              <a:t>   </a:t>
            </a:r>
            <a:endParaRPr sz="1200" dirty="0">
              <a:solidFill>
                <a:srgbClr val="0D0D36"/>
              </a:solidFill>
              <a:latin typeface="Helvetica" pitchFamily="2" charset="0"/>
              <a:ea typeface="Roboto"/>
              <a:cs typeface="Roboto"/>
              <a:sym typeface="Roboto"/>
            </a:endParaRPr>
          </a:p>
          <a:p>
            <a:endParaRPr sz="1000" dirty="0">
              <a:latin typeface="Helvetica" pitchFamily="2" charset="0"/>
              <a:ea typeface="Roboto"/>
              <a:cs typeface="Roboto"/>
              <a:sym typeface="Roboto"/>
            </a:endParaRPr>
          </a:p>
        </p:txBody>
      </p:sp>
      <p:sp>
        <p:nvSpPr>
          <p:cNvPr id="133" name="Google Shape;133;p12"/>
          <p:cNvSpPr txBox="1">
            <a:spLocks noGrp="1"/>
          </p:cNvSpPr>
          <p:nvPr>
            <p:ph type="title"/>
          </p:nvPr>
        </p:nvSpPr>
        <p:spPr>
          <a:xfrm>
            <a:off x="228600" y="468049"/>
            <a:ext cx="8686800" cy="321000"/>
          </a:xfrm>
          <a:prstGeom prst="rect">
            <a:avLst/>
          </a:prstGeom>
          <a:noFill/>
          <a:ln>
            <a:noFill/>
          </a:ln>
        </p:spPr>
        <p:txBody>
          <a:bodyPr spcFirstLastPara="1" vert="horz" wrap="square" lIns="0" tIns="0" rIns="0" bIns="0" rtlCol="0" anchor="b" anchorCtr="0">
            <a:noAutofit/>
          </a:bodyPr>
          <a:lstStyle/>
          <a:p>
            <a:pPr>
              <a:spcBef>
                <a:spcPts val="0"/>
              </a:spcBef>
            </a:pPr>
            <a:r>
              <a:rPr lang="en-US" sz="2000" dirty="0">
                <a:latin typeface="Arial" panose="020B0604020202020204" pitchFamily="34" charset="0"/>
                <a:ea typeface="Calibri"/>
                <a:cs typeface="Arial" panose="020B0604020202020204" pitchFamily="34" charset="0"/>
                <a:sym typeface="Calibri"/>
              </a:rPr>
              <a:t>Decoherence channels in 2D superconducting qubits:</a:t>
            </a:r>
            <a:br>
              <a:rPr lang="en-US" sz="2000" dirty="0">
                <a:latin typeface="Arial" panose="020B0604020202020204" pitchFamily="34" charset="0"/>
                <a:ea typeface="Calibri"/>
                <a:cs typeface="Arial" panose="020B0604020202020204" pitchFamily="34" charset="0"/>
                <a:sym typeface="Calibri"/>
              </a:rPr>
            </a:br>
            <a:r>
              <a:rPr lang="en-US" sz="1600" dirty="0">
                <a:latin typeface="Arial" panose="020B0604020202020204" pitchFamily="34" charset="0"/>
                <a:ea typeface="Calibri"/>
                <a:cs typeface="Arial" panose="020B0604020202020204" pitchFamily="34" charset="0"/>
                <a:sym typeface="Calibri"/>
              </a:rPr>
              <a:t>two-level systems, bulk substrate losses, quasiparticles</a:t>
            </a:r>
            <a:endParaRPr sz="1600" dirty="0">
              <a:latin typeface="Arial" panose="020B0604020202020204" pitchFamily="34" charset="0"/>
              <a:cs typeface="Arial" panose="020B0604020202020204" pitchFamily="34" charset="0"/>
            </a:endParaRPr>
          </a:p>
        </p:txBody>
      </p:sp>
      <p:pic>
        <p:nvPicPr>
          <p:cNvPr id="135" name="Google Shape;135;p12"/>
          <p:cNvPicPr preferRelativeResize="0"/>
          <p:nvPr/>
        </p:nvPicPr>
        <p:blipFill rotWithShape="1">
          <a:blip r:embed="rId6">
            <a:alphaModFix/>
          </a:blip>
          <a:srcRect/>
          <a:stretch/>
        </p:blipFill>
        <p:spPr>
          <a:xfrm>
            <a:off x="617574" y="3311650"/>
            <a:ext cx="4233063" cy="880752"/>
          </a:xfrm>
          <a:prstGeom prst="rect">
            <a:avLst/>
          </a:prstGeom>
          <a:noFill/>
          <a:ln>
            <a:noFill/>
          </a:ln>
        </p:spPr>
      </p:pic>
      <p:sp>
        <p:nvSpPr>
          <p:cNvPr id="136" name="Google Shape;136;p12"/>
          <p:cNvSpPr txBox="1"/>
          <p:nvPr/>
        </p:nvSpPr>
        <p:spPr>
          <a:xfrm>
            <a:off x="388762" y="4287131"/>
            <a:ext cx="4712700" cy="246300"/>
          </a:xfrm>
          <a:prstGeom prst="rect">
            <a:avLst/>
          </a:prstGeom>
          <a:noFill/>
          <a:ln>
            <a:noFill/>
          </a:ln>
        </p:spPr>
        <p:txBody>
          <a:bodyPr spcFirstLastPara="1" wrap="square" lIns="0" tIns="0" rIns="0" bIns="0" anchor="ctr" anchorCtr="0">
            <a:noAutofit/>
          </a:bodyPr>
          <a:lstStyle/>
          <a:p>
            <a:pPr algn="ctr"/>
            <a:r>
              <a:rPr lang="en-US" sz="1000" dirty="0">
                <a:solidFill>
                  <a:srgbClr val="999999"/>
                </a:solidFill>
                <a:latin typeface="Helvetica" pitchFamily="2" charset="0"/>
                <a:ea typeface="Roboto Mono"/>
                <a:cs typeface="Roboto Mono"/>
                <a:sym typeface="Roboto Mono"/>
              </a:rPr>
              <a:t> MS: Metal-Substrate | SA: Substrate-Air | MA: Metal-Air | MM: Metal-Metal</a:t>
            </a:r>
            <a:endParaRPr sz="1000" dirty="0">
              <a:solidFill>
                <a:srgbClr val="999999"/>
              </a:solidFill>
              <a:latin typeface="Helvetica" pitchFamily="2" charset="0"/>
              <a:ea typeface="Roboto Mono"/>
              <a:cs typeface="Roboto Mono"/>
              <a:sym typeface="Roboto Mono"/>
            </a:endParaRPr>
          </a:p>
        </p:txBody>
      </p:sp>
      <p:sp>
        <p:nvSpPr>
          <p:cNvPr id="137" name="Google Shape;137;p12"/>
          <p:cNvSpPr txBox="1"/>
          <p:nvPr/>
        </p:nvSpPr>
        <p:spPr>
          <a:xfrm>
            <a:off x="3471825" y="3652679"/>
            <a:ext cx="378300" cy="635400"/>
          </a:xfrm>
          <a:prstGeom prst="rect">
            <a:avLst/>
          </a:prstGeom>
          <a:noFill/>
          <a:ln>
            <a:noFill/>
          </a:ln>
        </p:spPr>
        <p:txBody>
          <a:bodyPr spcFirstLastPara="1" wrap="square" lIns="91425" tIns="91425" rIns="91425" bIns="91425" anchor="t" anchorCtr="0">
            <a:noAutofit/>
          </a:bodyPr>
          <a:lstStyle/>
          <a:p>
            <a:r>
              <a:rPr lang="en-US" sz="1100">
                <a:solidFill>
                  <a:srgbClr val="F3F3F3"/>
                </a:solidFill>
                <a:latin typeface="Open Sans"/>
                <a:ea typeface="Open Sans"/>
                <a:cs typeface="Open Sans"/>
                <a:sym typeface="Open Sans"/>
              </a:rPr>
              <a:t>Al</a:t>
            </a:r>
            <a:endParaRPr sz="1100">
              <a:solidFill>
                <a:srgbClr val="F3F3F3"/>
              </a:solidFill>
              <a:latin typeface="Open Sans"/>
              <a:ea typeface="Open Sans"/>
              <a:cs typeface="Open Sans"/>
              <a:sym typeface="Open Sans"/>
            </a:endParaRPr>
          </a:p>
        </p:txBody>
      </p:sp>
      <p:pic>
        <p:nvPicPr>
          <p:cNvPr id="2" name="Content Placeholder 8" descr="Chart&#10;&#10;Description automatically generated with medium confidence">
            <a:extLst>
              <a:ext uri="{FF2B5EF4-FFF2-40B4-BE49-F238E27FC236}">
                <a16:creationId xmlns:a16="http://schemas.microsoft.com/office/drawing/2014/main" id="{137F4D2D-5893-E58C-450C-2C8E79DF631E}"/>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12188" r="-1" b="18795"/>
          <a:stretch/>
        </p:blipFill>
        <p:spPr>
          <a:xfrm>
            <a:off x="5987284" y="831385"/>
            <a:ext cx="2932774" cy="1265056"/>
          </a:xfrm>
          <a:noFill/>
          <a:ln>
            <a:solidFill>
              <a:schemeClr val="tx1"/>
            </a:solidFill>
          </a:ln>
        </p:spPr>
      </p:pic>
      <p:sp>
        <p:nvSpPr>
          <p:cNvPr id="3" name="Freeform: Shape 2">
            <a:extLst>
              <a:ext uri="{FF2B5EF4-FFF2-40B4-BE49-F238E27FC236}">
                <a16:creationId xmlns:a16="http://schemas.microsoft.com/office/drawing/2014/main" id="{5AA2423E-821C-7F34-88B8-6E686D0B53F5}"/>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5748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cavity">
            <a:extLst>
              <a:ext uri="{FF2B5EF4-FFF2-40B4-BE49-F238E27FC236}">
                <a16:creationId xmlns:a16="http://schemas.microsoft.com/office/drawing/2014/main" id="{54858552-CBEC-01C2-2E47-22EB8B32FB47}"/>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693439" y="2497325"/>
            <a:ext cx="1899128" cy="1424061"/>
          </a:xfrm>
          <a:prstGeom prst="rect">
            <a:avLst/>
          </a:prstGeom>
        </p:spPr>
      </p:pic>
      <p:pic>
        <p:nvPicPr>
          <p:cNvPr id="34" name="Picture 33">
            <a:extLst>
              <a:ext uri="{FF2B5EF4-FFF2-40B4-BE49-F238E27FC236}">
                <a16:creationId xmlns:a16="http://schemas.microsoft.com/office/drawing/2014/main" id="{402CDB84-BE65-3E19-12BA-5B9ADFCCD8A0}"/>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5512"/>
                    </a14:imgEffect>
                    <a14:imgEffect>
                      <a14:saturation sat="107000"/>
                    </a14:imgEffect>
                    <a14:imgEffect>
                      <a14:brightnessContrast bright="20000" contrast="18000"/>
                    </a14:imgEffect>
                  </a14:imgLayer>
                </a14:imgProps>
              </a:ext>
              <a:ext uri="{28A0092B-C50C-407E-A947-70E740481C1C}">
                <a14:useLocalDpi xmlns:a14="http://schemas.microsoft.com/office/drawing/2010/main"/>
              </a:ext>
            </a:extLst>
          </a:blip>
          <a:stretch>
            <a:fillRect/>
          </a:stretch>
        </p:blipFill>
        <p:spPr>
          <a:xfrm>
            <a:off x="4336975" y="2511513"/>
            <a:ext cx="1899128" cy="1397106"/>
          </a:xfrm>
          <a:prstGeom prst="rect">
            <a:avLst/>
          </a:prstGeom>
        </p:spPr>
      </p:pic>
      <p:pic>
        <p:nvPicPr>
          <p:cNvPr id="32" name="Picture 31">
            <a:extLst>
              <a:ext uri="{FF2B5EF4-FFF2-40B4-BE49-F238E27FC236}">
                <a16:creationId xmlns:a16="http://schemas.microsoft.com/office/drawing/2014/main" id="{B751B24F-AF45-5BC7-DA89-467D574BF768}"/>
              </a:ext>
            </a:extLst>
          </p:cNvPr>
          <p:cNvPicPr>
            <a:picLocks noChangeAspect="1"/>
          </p:cNvPicPr>
          <p:nvPr/>
        </p:nvPicPr>
        <p:blipFill>
          <a:blip r:embed="rId6"/>
          <a:stretch>
            <a:fillRect/>
          </a:stretch>
        </p:blipFill>
        <p:spPr>
          <a:xfrm>
            <a:off x="6666777" y="938349"/>
            <a:ext cx="1925790" cy="1521847"/>
          </a:xfrm>
          <a:prstGeom prst="rect">
            <a:avLst/>
          </a:prstGeom>
        </p:spPr>
      </p:pic>
      <p:pic>
        <p:nvPicPr>
          <p:cNvPr id="30" name="Picture 2">
            <a:extLst>
              <a:ext uri="{FF2B5EF4-FFF2-40B4-BE49-F238E27FC236}">
                <a16:creationId xmlns:a16="http://schemas.microsoft.com/office/drawing/2014/main" id="{45471BF1-EC20-2D5B-A187-7626A82080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3857" y="920672"/>
            <a:ext cx="2038522" cy="15306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6CC1B04-B11F-5551-1F17-C5B65697AF41}"/>
              </a:ext>
            </a:extLst>
          </p:cNvPr>
          <p:cNvPicPr preferRelativeResize="0">
            <a:picLocks/>
          </p:cNvPicPr>
          <p:nvPr/>
        </p:nvPicPr>
        <p:blipFill rotWithShape="1">
          <a:blip r:embed="rId8"/>
          <a:srcRect l="2" t="19136" r="29918" b="29277"/>
          <a:stretch/>
        </p:blipFill>
        <p:spPr>
          <a:xfrm>
            <a:off x="2287504" y="2511513"/>
            <a:ext cx="2014875" cy="1397106"/>
          </a:xfrm>
          <a:prstGeom prst="rect">
            <a:avLst/>
          </a:prstGeom>
        </p:spPr>
      </p:pic>
      <p:sp>
        <p:nvSpPr>
          <p:cNvPr id="24" name="TextBox 23">
            <a:extLst>
              <a:ext uri="{FF2B5EF4-FFF2-40B4-BE49-F238E27FC236}">
                <a16:creationId xmlns:a16="http://schemas.microsoft.com/office/drawing/2014/main" id="{E62DA07C-7CCD-834C-B560-5F1B38371E0C}"/>
              </a:ext>
            </a:extLst>
          </p:cNvPr>
          <p:cNvSpPr txBox="1"/>
          <p:nvPr/>
        </p:nvSpPr>
        <p:spPr>
          <a:xfrm>
            <a:off x="2250132" y="3950261"/>
            <a:ext cx="1965913" cy="669414"/>
          </a:xfrm>
          <a:prstGeom prst="rect">
            <a:avLst/>
          </a:prstGeom>
          <a:noFill/>
          <a:ln>
            <a:solidFill>
              <a:schemeClr val="accent6">
                <a:lumMod val="50000"/>
              </a:schemeClr>
            </a:solidFill>
          </a:ln>
        </p:spPr>
        <p:txBody>
          <a:bodyPr wrap="square" lIns="68580" tIns="34290" rIns="68580" bIns="34290" rtlCol="0" anchor="t">
            <a:spAutoFit/>
          </a:bodyPr>
          <a:lstStyle/>
          <a:p>
            <a:pPr algn="ctr" defTabSz="685783"/>
            <a:r>
              <a:rPr lang="en-US" sz="1300" dirty="0">
                <a:solidFill>
                  <a:prstClr val="black"/>
                </a:solidFill>
                <a:latin typeface="Calibri" panose="020F0502020204030204"/>
              </a:rPr>
              <a:t>Material/superconducting analysis of qubits and cavities fragments</a:t>
            </a:r>
          </a:p>
        </p:txBody>
      </p:sp>
      <p:sp>
        <p:nvSpPr>
          <p:cNvPr id="26" name="TextBox 25">
            <a:extLst>
              <a:ext uri="{FF2B5EF4-FFF2-40B4-BE49-F238E27FC236}">
                <a16:creationId xmlns:a16="http://schemas.microsoft.com/office/drawing/2014/main" id="{4F9BC108-8023-B940-8126-022D1DCBA80D}"/>
              </a:ext>
            </a:extLst>
          </p:cNvPr>
          <p:cNvSpPr txBox="1"/>
          <p:nvPr/>
        </p:nvSpPr>
        <p:spPr>
          <a:xfrm>
            <a:off x="4241153" y="3956734"/>
            <a:ext cx="2400517" cy="669414"/>
          </a:xfrm>
          <a:prstGeom prst="rect">
            <a:avLst/>
          </a:prstGeom>
          <a:noFill/>
          <a:ln>
            <a:solidFill>
              <a:schemeClr val="accent6">
                <a:lumMod val="50000"/>
              </a:schemeClr>
            </a:solidFill>
          </a:ln>
        </p:spPr>
        <p:txBody>
          <a:bodyPr wrap="square" lIns="68580" tIns="34290" rIns="68580" bIns="34290" rtlCol="0" anchor="t">
            <a:spAutoFit/>
          </a:bodyPr>
          <a:lstStyle/>
          <a:p>
            <a:pPr algn="ctr" defTabSz="685783"/>
            <a:r>
              <a:rPr lang="en-US" sz="1300" dirty="0">
                <a:solidFill>
                  <a:prstClr val="black"/>
                </a:solidFill>
                <a:latin typeface="Calibri" panose="020F0502020204030204"/>
              </a:rPr>
              <a:t>Qubits and cavities fabrication processes modifications guided by materials knowledge</a:t>
            </a:r>
          </a:p>
        </p:txBody>
      </p:sp>
      <p:sp>
        <p:nvSpPr>
          <p:cNvPr id="27" name="TextBox 26">
            <a:extLst>
              <a:ext uri="{FF2B5EF4-FFF2-40B4-BE49-F238E27FC236}">
                <a16:creationId xmlns:a16="http://schemas.microsoft.com/office/drawing/2014/main" id="{9BDE42AF-1DED-0B4E-BF07-15AF0F2331A3}"/>
              </a:ext>
            </a:extLst>
          </p:cNvPr>
          <p:cNvSpPr txBox="1"/>
          <p:nvPr/>
        </p:nvSpPr>
        <p:spPr>
          <a:xfrm>
            <a:off x="6666776" y="3956734"/>
            <a:ext cx="2248623" cy="669414"/>
          </a:xfrm>
          <a:prstGeom prst="rect">
            <a:avLst/>
          </a:prstGeom>
          <a:noFill/>
          <a:ln>
            <a:solidFill>
              <a:schemeClr val="accent6">
                <a:lumMod val="50000"/>
              </a:schemeClr>
            </a:solidFill>
          </a:ln>
        </p:spPr>
        <p:txBody>
          <a:bodyPr wrap="square" lIns="68580" tIns="34290" rIns="68580" bIns="34290" rtlCol="0" anchor="t">
            <a:spAutoFit/>
          </a:bodyPr>
          <a:lstStyle/>
          <a:p>
            <a:pPr algn="ctr" defTabSz="685783"/>
            <a:r>
              <a:rPr lang="en-US" sz="1300" dirty="0">
                <a:solidFill>
                  <a:prstClr val="black"/>
                </a:solidFill>
                <a:latin typeface="Calibri" panose="020F0502020204030204"/>
              </a:rPr>
              <a:t>Quantum processor of 2D and 3D architectures built with high coherence qubits</a:t>
            </a:r>
          </a:p>
        </p:txBody>
      </p:sp>
      <p:pic>
        <p:nvPicPr>
          <p:cNvPr id="28" name="Google Shape;1189;g8905bb5195_8_14">
            <a:extLst>
              <a:ext uri="{FF2B5EF4-FFF2-40B4-BE49-F238E27FC236}">
                <a16:creationId xmlns:a16="http://schemas.microsoft.com/office/drawing/2014/main" id="{7E060CD2-349F-3F44-A2F9-58D36755DFA9}"/>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341206" y="929595"/>
            <a:ext cx="1925790" cy="1521847"/>
          </a:xfrm>
          <a:prstGeom prst="rect">
            <a:avLst/>
          </a:prstGeom>
          <a:noFill/>
          <a:ln>
            <a:noFill/>
          </a:ln>
        </p:spPr>
      </p:pic>
      <p:pic>
        <p:nvPicPr>
          <p:cNvPr id="17" name="Picture 16" descr="Diagram&#10;&#10;Description automatically generated">
            <a:extLst>
              <a:ext uri="{FF2B5EF4-FFF2-40B4-BE49-F238E27FC236}">
                <a16:creationId xmlns:a16="http://schemas.microsoft.com/office/drawing/2014/main" id="{76430F33-0031-D9C8-E5E1-DA709CFCA7C8}"/>
              </a:ext>
            </a:extLst>
          </p:cNvPr>
          <p:cNvPicPr>
            <a:picLocks noChangeAspect="1"/>
          </p:cNvPicPr>
          <p:nvPr/>
        </p:nvPicPr>
        <p:blipFill>
          <a:blip r:embed="rId10"/>
          <a:stretch>
            <a:fillRect/>
          </a:stretch>
        </p:blipFill>
        <p:spPr>
          <a:xfrm>
            <a:off x="233803" y="929595"/>
            <a:ext cx="1989518" cy="1530601"/>
          </a:xfrm>
          <a:prstGeom prst="rect">
            <a:avLst/>
          </a:prstGeom>
        </p:spPr>
      </p:pic>
      <p:pic>
        <p:nvPicPr>
          <p:cNvPr id="18" name="Content Placeholder 4">
            <a:extLst>
              <a:ext uri="{FF2B5EF4-FFF2-40B4-BE49-F238E27FC236}">
                <a16:creationId xmlns:a16="http://schemas.microsoft.com/office/drawing/2014/main" id="{5255F002-EF81-B962-345E-0A7E437C6F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3803" y="2497325"/>
            <a:ext cx="1989518" cy="1397106"/>
          </a:xfrm>
          <a:prstGeom prst="rect">
            <a:avLst/>
          </a:prstGeom>
        </p:spPr>
      </p:pic>
      <p:sp>
        <p:nvSpPr>
          <p:cNvPr id="31" name="Right Arrow 30">
            <a:extLst>
              <a:ext uri="{FF2B5EF4-FFF2-40B4-BE49-F238E27FC236}">
                <a16:creationId xmlns:a16="http://schemas.microsoft.com/office/drawing/2014/main" id="{AFBB0247-572A-6D20-757B-9EA3B86212B5}"/>
              </a:ext>
            </a:extLst>
          </p:cNvPr>
          <p:cNvSpPr/>
          <p:nvPr/>
        </p:nvSpPr>
        <p:spPr>
          <a:xfrm>
            <a:off x="6152086" y="2280494"/>
            <a:ext cx="629602" cy="4336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800">
              <a:solidFill>
                <a:prstClr val="white"/>
              </a:solidFill>
              <a:latin typeface="Calibri" panose="020F0502020204030204"/>
            </a:endParaRPr>
          </a:p>
        </p:txBody>
      </p:sp>
      <p:sp>
        <p:nvSpPr>
          <p:cNvPr id="33" name="TextBox 32">
            <a:extLst>
              <a:ext uri="{FF2B5EF4-FFF2-40B4-BE49-F238E27FC236}">
                <a16:creationId xmlns:a16="http://schemas.microsoft.com/office/drawing/2014/main" id="{6094D668-422E-2166-7855-37A564CE9686}"/>
              </a:ext>
            </a:extLst>
          </p:cNvPr>
          <p:cNvSpPr txBox="1"/>
          <p:nvPr/>
        </p:nvSpPr>
        <p:spPr>
          <a:xfrm>
            <a:off x="228600" y="3950261"/>
            <a:ext cx="1965913" cy="469359"/>
          </a:xfrm>
          <a:prstGeom prst="rect">
            <a:avLst/>
          </a:prstGeom>
          <a:noFill/>
          <a:ln>
            <a:solidFill>
              <a:schemeClr val="accent6">
                <a:lumMod val="50000"/>
              </a:schemeClr>
            </a:solidFill>
          </a:ln>
        </p:spPr>
        <p:txBody>
          <a:bodyPr wrap="square" lIns="68580" tIns="34290" rIns="68580" bIns="34290" rtlCol="0" anchor="t">
            <a:spAutoFit/>
          </a:bodyPr>
          <a:lstStyle/>
          <a:p>
            <a:pPr algn="ctr" defTabSz="685783"/>
            <a:r>
              <a:rPr lang="en-US" sz="1300" dirty="0">
                <a:solidFill>
                  <a:prstClr val="black"/>
                </a:solidFill>
                <a:latin typeface="Calibri" panose="020F0502020204030204"/>
              </a:rPr>
              <a:t>Qubits/cavity devices microwave measurements</a:t>
            </a:r>
          </a:p>
        </p:txBody>
      </p:sp>
      <p:sp>
        <p:nvSpPr>
          <p:cNvPr id="39" name="TextBox 38">
            <a:extLst>
              <a:ext uri="{FF2B5EF4-FFF2-40B4-BE49-F238E27FC236}">
                <a16:creationId xmlns:a16="http://schemas.microsoft.com/office/drawing/2014/main" id="{A650BDC5-51F0-957E-EB8B-0391956A00A2}"/>
              </a:ext>
            </a:extLst>
          </p:cNvPr>
          <p:cNvSpPr txBox="1"/>
          <p:nvPr/>
        </p:nvSpPr>
        <p:spPr>
          <a:xfrm>
            <a:off x="3581074" y="3082435"/>
            <a:ext cx="536352" cy="261610"/>
          </a:xfrm>
          <a:prstGeom prst="rect">
            <a:avLst/>
          </a:prstGeom>
          <a:noFill/>
        </p:spPr>
        <p:txBody>
          <a:bodyPr wrap="square" rtlCol="0">
            <a:spAutoFit/>
          </a:bodyPr>
          <a:lstStyle/>
          <a:p>
            <a:pPr defTabSz="457189"/>
            <a:r>
              <a:rPr lang="en-US" sz="1100" dirty="0" err="1">
                <a:solidFill>
                  <a:prstClr val="white"/>
                </a:solidFill>
              </a:rPr>
              <a:t>NbO</a:t>
            </a:r>
            <a:r>
              <a:rPr lang="en-US" sz="1100" baseline="-25000" dirty="0" err="1">
                <a:solidFill>
                  <a:prstClr val="white"/>
                </a:solidFill>
              </a:rPr>
              <a:t>x</a:t>
            </a:r>
            <a:endParaRPr lang="en-US" sz="1100" baseline="-25000" dirty="0">
              <a:solidFill>
                <a:prstClr val="white"/>
              </a:solidFill>
            </a:endParaRPr>
          </a:p>
        </p:txBody>
      </p:sp>
      <p:sp>
        <p:nvSpPr>
          <p:cNvPr id="40" name="TextBox 39">
            <a:extLst>
              <a:ext uri="{FF2B5EF4-FFF2-40B4-BE49-F238E27FC236}">
                <a16:creationId xmlns:a16="http://schemas.microsoft.com/office/drawing/2014/main" id="{D92E83DF-D59E-1766-FCCF-A96EAB184B3F}"/>
              </a:ext>
            </a:extLst>
          </p:cNvPr>
          <p:cNvSpPr txBox="1"/>
          <p:nvPr/>
        </p:nvSpPr>
        <p:spPr>
          <a:xfrm>
            <a:off x="3645801" y="3550756"/>
            <a:ext cx="482691" cy="261610"/>
          </a:xfrm>
          <a:prstGeom prst="rect">
            <a:avLst/>
          </a:prstGeom>
          <a:noFill/>
        </p:spPr>
        <p:txBody>
          <a:bodyPr wrap="square" rtlCol="0">
            <a:spAutoFit/>
          </a:bodyPr>
          <a:lstStyle/>
          <a:p>
            <a:pPr defTabSz="457189"/>
            <a:r>
              <a:rPr lang="en-US" sz="1100" dirty="0">
                <a:solidFill>
                  <a:prstClr val="white"/>
                </a:solidFill>
              </a:rPr>
              <a:t>Nb</a:t>
            </a:r>
          </a:p>
        </p:txBody>
      </p:sp>
      <p:sp>
        <p:nvSpPr>
          <p:cNvPr id="41" name="TextBox 40">
            <a:extLst>
              <a:ext uri="{FF2B5EF4-FFF2-40B4-BE49-F238E27FC236}">
                <a16:creationId xmlns:a16="http://schemas.microsoft.com/office/drawing/2014/main" id="{701587C3-9394-00FA-C5FA-59EE36F68FE5}"/>
              </a:ext>
            </a:extLst>
          </p:cNvPr>
          <p:cNvSpPr txBox="1"/>
          <p:nvPr/>
        </p:nvSpPr>
        <p:spPr>
          <a:xfrm>
            <a:off x="2322099" y="3532944"/>
            <a:ext cx="530978" cy="261610"/>
          </a:xfrm>
          <a:prstGeom prst="rect">
            <a:avLst/>
          </a:prstGeom>
          <a:noFill/>
        </p:spPr>
        <p:txBody>
          <a:bodyPr wrap="square" rtlCol="0">
            <a:spAutoFit/>
          </a:bodyPr>
          <a:lstStyle/>
          <a:p>
            <a:pPr defTabSz="457189"/>
            <a:r>
              <a:rPr lang="en-US" sz="1100" dirty="0">
                <a:solidFill>
                  <a:prstClr val="white"/>
                </a:solidFill>
              </a:rPr>
              <a:t>10nm</a:t>
            </a:r>
          </a:p>
        </p:txBody>
      </p:sp>
      <p:cxnSp>
        <p:nvCxnSpPr>
          <p:cNvPr id="49" name="Straight Connector 48">
            <a:extLst>
              <a:ext uri="{FF2B5EF4-FFF2-40B4-BE49-F238E27FC236}">
                <a16:creationId xmlns:a16="http://schemas.microsoft.com/office/drawing/2014/main" id="{AB765F6E-CE4F-A80F-809B-97FEDFBF9614}"/>
              </a:ext>
            </a:extLst>
          </p:cNvPr>
          <p:cNvCxnSpPr/>
          <p:nvPr/>
        </p:nvCxnSpPr>
        <p:spPr>
          <a:xfrm>
            <a:off x="2365191" y="3755186"/>
            <a:ext cx="373475" cy="75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Left-Right Arrow 49">
            <a:extLst>
              <a:ext uri="{FF2B5EF4-FFF2-40B4-BE49-F238E27FC236}">
                <a16:creationId xmlns:a16="http://schemas.microsoft.com/office/drawing/2014/main" id="{ADC145D7-5C9E-F4A1-902B-EE2BCCE01B9F}"/>
              </a:ext>
            </a:extLst>
          </p:cNvPr>
          <p:cNvSpPr/>
          <p:nvPr/>
        </p:nvSpPr>
        <p:spPr>
          <a:xfrm>
            <a:off x="1864076" y="2297798"/>
            <a:ext cx="821243" cy="363474"/>
          </a:xfrm>
          <a:prstGeom prst="lef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1" name="Left-Right Arrow 50">
            <a:extLst>
              <a:ext uri="{FF2B5EF4-FFF2-40B4-BE49-F238E27FC236}">
                <a16:creationId xmlns:a16="http://schemas.microsoft.com/office/drawing/2014/main" id="{407F6758-3479-C571-E02F-B2F07BBB2204}"/>
              </a:ext>
            </a:extLst>
          </p:cNvPr>
          <p:cNvSpPr/>
          <p:nvPr/>
        </p:nvSpPr>
        <p:spPr>
          <a:xfrm>
            <a:off x="3904972" y="2290357"/>
            <a:ext cx="821243" cy="363474"/>
          </a:xfrm>
          <a:prstGeom prst="lef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2">
            <a:extLst>
              <a:ext uri="{FF2B5EF4-FFF2-40B4-BE49-F238E27FC236}">
                <a16:creationId xmlns:a16="http://schemas.microsoft.com/office/drawing/2014/main" id="{B20BD564-0131-5C84-2435-2C09B38E8F96}"/>
              </a:ext>
            </a:extLst>
          </p:cNvPr>
          <p:cNvSpPr>
            <a:spLocks noGrp="1"/>
          </p:cNvSpPr>
          <p:nvPr>
            <p:ph type="title"/>
          </p:nvPr>
        </p:nvSpPr>
        <p:spPr>
          <a:xfrm>
            <a:off x="228600" y="438423"/>
            <a:ext cx="8686800" cy="320908"/>
          </a:xfrm>
        </p:spPr>
        <p:txBody>
          <a:bodyPr/>
          <a:lstStyle/>
          <a:p>
            <a:r>
              <a:rPr lang="en-US" dirty="0"/>
              <a:t>Pushing performance</a:t>
            </a:r>
            <a:br>
              <a:rPr lang="en-US" dirty="0"/>
            </a:br>
            <a:r>
              <a:rPr lang="en-US" dirty="0"/>
              <a:t>from materials to devices to quantum processors</a:t>
            </a:r>
          </a:p>
        </p:txBody>
      </p:sp>
      <p:sp>
        <p:nvSpPr>
          <p:cNvPr id="3" name="Freeform: Shape 2">
            <a:extLst>
              <a:ext uri="{FF2B5EF4-FFF2-40B4-BE49-F238E27FC236}">
                <a16:creationId xmlns:a16="http://schemas.microsoft.com/office/drawing/2014/main" id="{D39E5632-A106-D36A-C904-A12BD2DBE91B}"/>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4512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βNMR at TRIUMF/ISAC:">
            <a:extLst>
              <a:ext uri="{FF2B5EF4-FFF2-40B4-BE49-F238E27FC236}">
                <a16:creationId xmlns:a16="http://schemas.microsoft.com/office/drawing/2014/main" id="{4243BC59-5D40-D2A0-9932-CE33637D9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332" y="2663235"/>
            <a:ext cx="1814494" cy="13591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icroscopes, scanning probe, ppms spm, aufbau">
            <a:extLst>
              <a:ext uri="{FF2B5EF4-FFF2-40B4-BE49-F238E27FC236}">
                <a16:creationId xmlns:a16="http://schemas.microsoft.com/office/drawing/2014/main" id="{7206C0B9-888A-1C02-4296-A2671B595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936" y="692638"/>
            <a:ext cx="2094653"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2E1F5E-09A4-C046-AF4C-39615526674C}"/>
              </a:ext>
            </a:extLst>
          </p:cNvPr>
          <p:cNvSpPr txBox="1"/>
          <p:nvPr/>
        </p:nvSpPr>
        <p:spPr>
          <a:xfrm>
            <a:off x="7484286" y="4157741"/>
            <a:ext cx="1372724" cy="408623"/>
          </a:xfrm>
          <a:prstGeom prst="roundRect">
            <a:avLst/>
          </a:prstGeom>
          <a:solidFill>
            <a:schemeClr val="accent3">
              <a:lumMod val="40000"/>
              <a:lumOff val="60000"/>
            </a:schemeClr>
          </a:solidFill>
          <a:ln>
            <a:noFill/>
          </a:ln>
        </p:spPr>
        <p:txBody>
          <a:bodyPr wrap="none" rtlCol="0">
            <a:spAutoFit/>
          </a:bodyPr>
          <a:lstStyle/>
          <a:p>
            <a:pPr algn="ctr"/>
            <a:r>
              <a:rPr lang="en-US" sz="1800" b="1" dirty="0">
                <a:solidFill>
                  <a:schemeClr val="accent3">
                    <a:lumMod val="50000"/>
                  </a:schemeClr>
                </a:solidFill>
              </a:rPr>
              <a:t>β-NMR/</a:t>
            </a:r>
            <a:r>
              <a:rPr lang="en-US" sz="1800" b="1" dirty="0" err="1">
                <a:solidFill>
                  <a:schemeClr val="accent3">
                    <a:lumMod val="50000"/>
                  </a:schemeClr>
                </a:solidFill>
              </a:rPr>
              <a:t>μSR</a:t>
            </a:r>
            <a:endParaRPr lang="en-US" sz="1800" b="1" dirty="0">
              <a:solidFill>
                <a:schemeClr val="accent3">
                  <a:lumMod val="50000"/>
                </a:schemeClr>
              </a:solidFill>
            </a:endParaRPr>
          </a:p>
        </p:txBody>
      </p:sp>
      <p:sp>
        <p:nvSpPr>
          <p:cNvPr id="16" name="TextBox 15">
            <a:extLst>
              <a:ext uri="{FF2B5EF4-FFF2-40B4-BE49-F238E27FC236}">
                <a16:creationId xmlns:a16="http://schemas.microsoft.com/office/drawing/2014/main" id="{D8ED33BA-84ED-DD43-9996-EEA560A40D13}"/>
              </a:ext>
            </a:extLst>
          </p:cNvPr>
          <p:cNvSpPr txBox="1"/>
          <p:nvPr/>
        </p:nvSpPr>
        <p:spPr>
          <a:xfrm>
            <a:off x="2571936" y="4171413"/>
            <a:ext cx="1892117" cy="408623"/>
          </a:xfrm>
          <a:prstGeom prst="roundRect">
            <a:avLst/>
          </a:prstGeom>
          <a:solidFill>
            <a:schemeClr val="accent3">
              <a:lumMod val="40000"/>
              <a:lumOff val="60000"/>
            </a:schemeClr>
          </a:solidFill>
          <a:ln>
            <a:noFill/>
          </a:ln>
        </p:spPr>
        <p:txBody>
          <a:bodyPr wrap="none" rtlCol="0">
            <a:spAutoFit/>
          </a:bodyPr>
          <a:lstStyle/>
          <a:p>
            <a:pPr algn="ctr"/>
            <a:r>
              <a:rPr lang="en-US" sz="1800" b="1" dirty="0">
                <a:solidFill>
                  <a:schemeClr val="accent3">
                    <a:lumMod val="50000"/>
                  </a:schemeClr>
                </a:solidFill>
              </a:rPr>
              <a:t>THz Spectroscopy</a:t>
            </a:r>
          </a:p>
        </p:txBody>
      </p:sp>
      <p:sp>
        <p:nvSpPr>
          <p:cNvPr id="18" name="TextBox 17">
            <a:extLst>
              <a:ext uri="{FF2B5EF4-FFF2-40B4-BE49-F238E27FC236}">
                <a16:creationId xmlns:a16="http://schemas.microsoft.com/office/drawing/2014/main" id="{E627248F-D0E4-814E-8A3E-74ED10FD77E6}"/>
              </a:ext>
            </a:extLst>
          </p:cNvPr>
          <p:cNvSpPr txBox="1"/>
          <p:nvPr/>
        </p:nvSpPr>
        <p:spPr>
          <a:xfrm>
            <a:off x="5304581" y="2153902"/>
            <a:ext cx="642454" cy="408623"/>
          </a:xfrm>
          <a:prstGeom prst="roundRect">
            <a:avLst/>
          </a:prstGeom>
          <a:solidFill>
            <a:schemeClr val="accent3">
              <a:lumMod val="40000"/>
              <a:lumOff val="60000"/>
            </a:schemeClr>
          </a:solidFill>
          <a:ln>
            <a:noFill/>
          </a:ln>
        </p:spPr>
        <p:txBody>
          <a:bodyPr wrap="none" rtlCol="0">
            <a:spAutoFit/>
          </a:bodyPr>
          <a:lstStyle/>
          <a:p>
            <a:pPr algn="ctr"/>
            <a:r>
              <a:rPr lang="en-US" sz="1800" b="1" dirty="0">
                <a:solidFill>
                  <a:schemeClr val="accent3">
                    <a:lumMod val="50000"/>
                  </a:schemeClr>
                </a:solidFill>
              </a:rPr>
              <a:t>STM</a:t>
            </a:r>
          </a:p>
        </p:txBody>
      </p:sp>
      <p:sp>
        <p:nvSpPr>
          <p:cNvPr id="19" name="TextBox 18">
            <a:extLst>
              <a:ext uri="{FF2B5EF4-FFF2-40B4-BE49-F238E27FC236}">
                <a16:creationId xmlns:a16="http://schemas.microsoft.com/office/drawing/2014/main" id="{C762B1D9-3D68-904C-B2D9-950C30E30217}"/>
              </a:ext>
            </a:extLst>
          </p:cNvPr>
          <p:cNvSpPr txBox="1"/>
          <p:nvPr/>
        </p:nvSpPr>
        <p:spPr>
          <a:xfrm>
            <a:off x="4606083" y="4163371"/>
            <a:ext cx="2252133" cy="408623"/>
          </a:xfrm>
          <a:prstGeom prst="roundRect">
            <a:avLst/>
          </a:prstGeom>
          <a:solidFill>
            <a:schemeClr val="accent3">
              <a:lumMod val="40000"/>
              <a:lumOff val="60000"/>
            </a:schemeClr>
          </a:solidFill>
          <a:ln>
            <a:noFill/>
          </a:ln>
        </p:spPr>
        <p:txBody>
          <a:bodyPr wrap="square" rtlCol="0">
            <a:spAutoFit/>
          </a:bodyPr>
          <a:lstStyle/>
          <a:p>
            <a:pPr algn="ctr"/>
            <a:r>
              <a:rPr lang="en-US" sz="1800" b="1" dirty="0">
                <a:solidFill>
                  <a:schemeClr val="accent3">
                    <a:lumMod val="50000"/>
                  </a:schemeClr>
                </a:solidFill>
              </a:rPr>
              <a:t>Magneto-optical</a:t>
            </a:r>
          </a:p>
        </p:txBody>
      </p:sp>
      <p:sp>
        <p:nvSpPr>
          <p:cNvPr id="33" name="TextBox 32">
            <a:extLst>
              <a:ext uri="{FF2B5EF4-FFF2-40B4-BE49-F238E27FC236}">
                <a16:creationId xmlns:a16="http://schemas.microsoft.com/office/drawing/2014/main" id="{4C4C1380-545A-6A6B-BC4A-57CDA5EAB7FC}"/>
              </a:ext>
            </a:extLst>
          </p:cNvPr>
          <p:cNvSpPr txBox="1"/>
          <p:nvPr/>
        </p:nvSpPr>
        <p:spPr>
          <a:xfrm>
            <a:off x="6575676" y="2156934"/>
            <a:ext cx="2493989" cy="408623"/>
          </a:xfrm>
          <a:prstGeom prst="roundRect">
            <a:avLst/>
          </a:prstGeom>
          <a:solidFill>
            <a:schemeClr val="accent3">
              <a:lumMod val="40000"/>
              <a:lumOff val="60000"/>
            </a:schemeClr>
          </a:solidFill>
          <a:ln>
            <a:noFill/>
          </a:ln>
        </p:spPr>
        <p:txBody>
          <a:bodyPr wrap="none" rtlCol="0">
            <a:spAutoFit/>
          </a:bodyPr>
          <a:lstStyle/>
          <a:p>
            <a:pPr algn="ctr"/>
            <a:r>
              <a:rPr lang="en-US" sz="1800" b="1" dirty="0">
                <a:solidFill>
                  <a:schemeClr val="accent3">
                    <a:lumMod val="50000"/>
                  </a:schemeClr>
                </a:solidFill>
              </a:rPr>
              <a:t>Point-Contact Tunneling</a:t>
            </a:r>
          </a:p>
        </p:txBody>
      </p:sp>
      <p:sp>
        <p:nvSpPr>
          <p:cNvPr id="35" name="TextBox 34">
            <a:extLst>
              <a:ext uri="{FF2B5EF4-FFF2-40B4-BE49-F238E27FC236}">
                <a16:creationId xmlns:a16="http://schemas.microsoft.com/office/drawing/2014/main" id="{FA8A2D4C-CC0D-1CAA-8FA3-799EA4680E96}"/>
              </a:ext>
            </a:extLst>
          </p:cNvPr>
          <p:cNvSpPr txBox="1"/>
          <p:nvPr/>
        </p:nvSpPr>
        <p:spPr>
          <a:xfrm>
            <a:off x="2521408" y="2170778"/>
            <a:ext cx="1958589" cy="408623"/>
          </a:xfrm>
          <a:prstGeom prst="roundRect">
            <a:avLst/>
          </a:prstGeom>
          <a:solidFill>
            <a:schemeClr val="accent3">
              <a:lumMod val="40000"/>
              <a:lumOff val="60000"/>
            </a:schemeClr>
          </a:solidFill>
          <a:ln>
            <a:noFill/>
          </a:ln>
        </p:spPr>
        <p:txBody>
          <a:bodyPr wrap="none" rtlCol="0">
            <a:spAutoFit/>
          </a:bodyPr>
          <a:lstStyle/>
          <a:p>
            <a:pPr algn="ctr"/>
            <a:r>
              <a:rPr lang="en-US" sz="1800" b="1" dirty="0">
                <a:solidFill>
                  <a:schemeClr val="accent3">
                    <a:lumMod val="50000"/>
                  </a:schemeClr>
                </a:solidFill>
              </a:rPr>
              <a:t>PPMS- AFM/MFM</a:t>
            </a:r>
          </a:p>
        </p:txBody>
      </p:sp>
      <p:pic>
        <p:nvPicPr>
          <p:cNvPr id="50" name="Picture 49" descr="Icon&#10;&#10;Description automatically generated">
            <a:extLst>
              <a:ext uri="{FF2B5EF4-FFF2-40B4-BE49-F238E27FC236}">
                <a16:creationId xmlns:a16="http://schemas.microsoft.com/office/drawing/2014/main" id="{2B798685-5F98-F8D7-BF20-3958D1AF4CF4}"/>
              </a:ext>
            </a:extLst>
          </p:cNvPr>
          <p:cNvPicPr>
            <a:picLocks noChangeAspect="1"/>
          </p:cNvPicPr>
          <p:nvPr/>
        </p:nvPicPr>
        <p:blipFill>
          <a:blip r:embed="rId5"/>
          <a:stretch>
            <a:fillRect/>
          </a:stretch>
        </p:blipFill>
        <p:spPr>
          <a:xfrm>
            <a:off x="4204934" y="633550"/>
            <a:ext cx="367066" cy="365760"/>
          </a:xfrm>
          <a:prstGeom prst="rect">
            <a:avLst/>
          </a:prstGeom>
        </p:spPr>
      </p:pic>
      <p:pic>
        <p:nvPicPr>
          <p:cNvPr id="51" name="Picture 4" descr="Fermilab (@Fermilab) / Twitter">
            <a:extLst>
              <a:ext uri="{FF2B5EF4-FFF2-40B4-BE49-F238E27FC236}">
                <a16:creationId xmlns:a16="http://schemas.microsoft.com/office/drawing/2014/main" id="{DB8B4962-637C-2C48-29F1-7BE2878CF8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0434" y="617863"/>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vel methods in XFEL-based structural biology at Paul Scherrer Institut |  X-Probe">
            <a:extLst>
              <a:ext uri="{FF2B5EF4-FFF2-40B4-BE49-F238E27FC236}">
                <a16:creationId xmlns:a16="http://schemas.microsoft.com/office/drawing/2014/main" id="{C95D3B6F-BEC5-008B-3EA6-1D7436926A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424" b="30882"/>
          <a:stretch/>
        </p:blipFill>
        <p:spPr bwMode="auto">
          <a:xfrm>
            <a:off x="8249305" y="2843844"/>
            <a:ext cx="731521" cy="2757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ogo - Download | TRIUMF : Canada's particle accelerator centre">
            <a:extLst>
              <a:ext uri="{FF2B5EF4-FFF2-40B4-BE49-F238E27FC236}">
                <a16:creationId xmlns:a16="http://schemas.microsoft.com/office/drawing/2014/main" id="{547E4D84-DCD8-1C21-2C65-1401B87610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330" y="2654303"/>
            <a:ext cx="1062496" cy="1920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A6389A3-36F9-3B5D-F58A-5AF5B9FF75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908" y="689609"/>
            <a:ext cx="241342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igure">
            <a:extLst>
              <a:ext uri="{FF2B5EF4-FFF2-40B4-BE49-F238E27FC236}">
                <a16:creationId xmlns:a16="http://schemas.microsoft.com/office/drawing/2014/main" id="{99CA0A23-1B91-8D2F-F00F-DE8FE44B739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318" r="62035"/>
          <a:stretch/>
        </p:blipFill>
        <p:spPr bwMode="auto">
          <a:xfrm>
            <a:off x="7384502" y="721203"/>
            <a:ext cx="1273277" cy="13489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B6EB26E-F207-23D5-802C-A87AACE88CCB}"/>
              </a:ext>
            </a:extLst>
          </p:cNvPr>
          <p:cNvGrpSpPr>
            <a:grpSpLocks noChangeAspect="1"/>
          </p:cNvGrpSpPr>
          <p:nvPr/>
        </p:nvGrpSpPr>
        <p:grpSpPr>
          <a:xfrm>
            <a:off x="2817088" y="2689864"/>
            <a:ext cx="1361731" cy="1371600"/>
            <a:chOff x="228599" y="1053191"/>
            <a:chExt cx="3034496" cy="3056490"/>
          </a:xfrm>
        </p:grpSpPr>
        <p:pic>
          <p:nvPicPr>
            <p:cNvPr id="8" name="Picture 7" descr="A picture containing indoor&#10;&#10;Description automatically generated">
              <a:extLst>
                <a:ext uri="{FF2B5EF4-FFF2-40B4-BE49-F238E27FC236}">
                  <a16:creationId xmlns:a16="http://schemas.microsoft.com/office/drawing/2014/main" id="{5595052F-F8FC-8456-1391-BCAE3FE3616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382" t="16946" r="13735" b="12693"/>
            <a:stretch/>
          </p:blipFill>
          <p:spPr>
            <a:xfrm>
              <a:off x="228599" y="1053191"/>
              <a:ext cx="1756475" cy="3056490"/>
            </a:xfrm>
            <a:prstGeom prst="rect">
              <a:avLst/>
            </a:prstGeom>
          </p:spPr>
        </p:pic>
        <p:pic>
          <p:nvPicPr>
            <p:cNvPr id="9" name="Picture 8" descr="A picture containing text, indoor, cluttered&#10;&#10;Description automatically generated">
              <a:extLst>
                <a:ext uri="{FF2B5EF4-FFF2-40B4-BE49-F238E27FC236}">
                  <a16:creationId xmlns:a16="http://schemas.microsoft.com/office/drawing/2014/main" id="{AFCCE9CC-169A-B528-35BA-0A0EE5AAEAD5}"/>
                </a:ext>
              </a:extLst>
            </p:cNvPr>
            <p:cNvPicPr>
              <a:picLocks noChangeAspect="1"/>
            </p:cNvPicPr>
            <p:nvPr/>
          </p:nvPicPr>
          <p:blipFill rotWithShape="1">
            <a:blip r:embed="rId12">
              <a:extLst>
                <a:ext uri="{28A0092B-C50C-407E-A947-70E740481C1C}">
                  <a14:useLocalDpi xmlns:a14="http://schemas.microsoft.com/office/drawing/2010/main" val="0"/>
                </a:ext>
              </a:extLst>
            </a:blip>
            <a:srcRect l="30529" t="29795" r="33984" b="4722"/>
            <a:stretch/>
          </p:blipFill>
          <p:spPr>
            <a:xfrm>
              <a:off x="2020111" y="1053191"/>
              <a:ext cx="1242984" cy="3056490"/>
            </a:xfrm>
            <a:prstGeom prst="rect">
              <a:avLst/>
            </a:prstGeom>
          </p:spPr>
        </p:pic>
      </p:grpSp>
      <p:pic>
        <p:nvPicPr>
          <p:cNvPr id="13" name="Picture 12">
            <a:extLst>
              <a:ext uri="{FF2B5EF4-FFF2-40B4-BE49-F238E27FC236}">
                <a16:creationId xmlns:a16="http://schemas.microsoft.com/office/drawing/2014/main" id="{8E368563-B5EF-F36F-6440-0E5CE1733DC8}"/>
              </a:ext>
            </a:extLst>
          </p:cNvPr>
          <p:cNvPicPr>
            <a:picLocks noChangeAspect="1"/>
          </p:cNvPicPr>
          <p:nvPr/>
        </p:nvPicPr>
        <p:blipFill>
          <a:blip r:embed="rId13"/>
          <a:stretch>
            <a:fillRect/>
          </a:stretch>
        </p:blipFill>
        <p:spPr>
          <a:xfrm>
            <a:off x="4572000" y="2656994"/>
            <a:ext cx="2252133" cy="1371600"/>
          </a:xfrm>
          <a:prstGeom prst="rect">
            <a:avLst/>
          </a:prstGeom>
        </p:spPr>
      </p:pic>
      <p:pic>
        <p:nvPicPr>
          <p:cNvPr id="14" name="Picture 13" descr="Logo_AL_Tag_DOE Horiz.tif">
            <a:extLst>
              <a:ext uri="{FF2B5EF4-FFF2-40B4-BE49-F238E27FC236}">
                <a16:creationId xmlns:a16="http://schemas.microsoft.com/office/drawing/2014/main" id="{D5C99AB7-F051-693F-7C08-BB15A272A34E}"/>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001955" y="2715837"/>
            <a:ext cx="429097" cy="320040"/>
          </a:xfrm>
          <a:prstGeom prst="rect">
            <a:avLst/>
          </a:prstGeom>
        </p:spPr>
      </p:pic>
      <p:pic>
        <p:nvPicPr>
          <p:cNvPr id="15" name="Picture 14" descr="Logo_AL_Tag_DOE Horiz.tif">
            <a:extLst>
              <a:ext uri="{FF2B5EF4-FFF2-40B4-BE49-F238E27FC236}">
                <a16:creationId xmlns:a16="http://schemas.microsoft.com/office/drawing/2014/main" id="{660FF597-7749-18AD-221C-E3C1DD995B83}"/>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455339" y="2697773"/>
            <a:ext cx="429097" cy="320040"/>
          </a:xfrm>
          <a:prstGeom prst="rect">
            <a:avLst/>
          </a:prstGeom>
        </p:spPr>
      </p:pic>
      <p:pic>
        <p:nvPicPr>
          <p:cNvPr id="17" name="Picture 6">
            <a:extLst>
              <a:ext uri="{FF2B5EF4-FFF2-40B4-BE49-F238E27FC236}">
                <a16:creationId xmlns:a16="http://schemas.microsoft.com/office/drawing/2014/main" id="{0D7D8323-4065-418A-3ABE-9EB29A75F02E}"/>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771619" y="701007"/>
            <a:ext cx="365760" cy="41392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IT Chicago in India - Home | Facebook">
            <a:extLst>
              <a:ext uri="{FF2B5EF4-FFF2-40B4-BE49-F238E27FC236}">
                <a16:creationId xmlns:a16="http://schemas.microsoft.com/office/drawing/2014/main" id="{6A034615-0560-5E0E-5A66-9F7F56C76A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57930" y="684543"/>
            <a:ext cx="598160" cy="59816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75;p11">
            <a:extLst>
              <a:ext uri="{FF2B5EF4-FFF2-40B4-BE49-F238E27FC236}">
                <a16:creationId xmlns:a16="http://schemas.microsoft.com/office/drawing/2014/main" id="{925CFF5B-1C0F-DE2B-2252-43EA57F0374E}"/>
              </a:ext>
            </a:extLst>
          </p:cNvPr>
          <p:cNvPicPr preferRelativeResize="0"/>
          <p:nvPr/>
        </p:nvPicPr>
        <p:blipFill>
          <a:blip r:embed="rId17" cstate="email">
            <a:alphaModFix/>
            <a:extLst>
              <a:ext uri="{28A0092B-C50C-407E-A947-70E740481C1C}">
                <a14:useLocalDpi xmlns:a14="http://schemas.microsoft.com/office/drawing/2010/main"/>
              </a:ext>
            </a:extLst>
          </a:blip>
          <a:stretch>
            <a:fillRect/>
          </a:stretch>
        </p:blipFill>
        <p:spPr>
          <a:xfrm>
            <a:off x="297817" y="668399"/>
            <a:ext cx="845485" cy="2803471"/>
          </a:xfrm>
          <a:prstGeom prst="rect">
            <a:avLst/>
          </a:prstGeom>
          <a:noFill/>
          <a:ln>
            <a:noFill/>
          </a:ln>
        </p:spPr>
      </p:pic>
      <p:pic>
        <p:nvPicPr>
          <p:cNvPr id="10" name="Picture 9">
            <a:extLst>
              <a:ext uri="{FF2B5EF4-FFF2-40B4-BE49-F238E27FC236}">
                <a16:creationId xmlns:a16="http://schemas.microsoft.com/office/drawing/2014/main" id="{9AFF37CE-FE3F-2497-5AF0-5D695FA71BEC}"/>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1076082" y="825057"/>
            <a:ext cx="853172" cy="869084"/>
          </a:xfrm>
          <a:prstGeom prst="rect">
            <a:avLst/>
          </a:prstGeom>
        </p:spPr>
      </p:pic>
      <p:pic>
        <p:nvPicPr>
          <p:cNvPr id="11" name="Picture 10">
            <a:extLst>
              <a:ext uri="{FF2B5EF4-FFF2-40B4-BE49-F238E27FC236}">
                <a16:creationId xmlns:a16="http://schemas.microsoft.com/office/drawing/2014/main" id="{1AD0F219-E1C0-DA14-1FE6-13070C4E9A5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090585" y="2058359"/>
            <a:ext cx="853485" cy="869085"/>
          </a:xfrm>
          <a:prstGeom prst="rect">
            <a:avLst/>
          </a:prstGeom>
        </p:spPr>
      </p:pic>
      <p:sp>
        <p:nvSpPr>
          <p:cNvPr id="12" name="Title 2">
            <a:extLst>
              <a:ext uri="{FF2B5EF4-FFF2-40B4-BE49-F238E27FC236}">
                <a16:creationId xmlns:a16="http://schemas.microsoft.com/office/drawing/2014/main" id="{C1CE4B2D-6AFA-6F7C-D890-B8D77345A101}"/>
              </a:ext>
            </a:extLst>
          </p:cNvPr>
          <p:cNvSpPr>
            <a:spLocks noGrp="1"/>
          </p:cNvSpPr>
          <p:nvPr>
            <p:ph type="title"/>
          </p:nvPr>
        </p:nvSpPr>
        <p:spPr>
          <a:xfrm>
            <a:off x="207580" y="26374"/>
            <a:ext cx="11582400" cy="427877"/>
          </a:xfrm>
        </p:spPr>
        <p:txBody>
          <a:bodyPr>
            <a:noAutofit/>
          </a:bodyPr>
          <a:lstStyle/>
          <a:p>
            <a:r>
              <a:rPr lang="en-US" sz="2000" dirty="0">
                <a:ea typeface="Roboto" panose="02000000000000000000" pitchFamily="2" charset="0"/>
                <a:cs typeface="Roboto" panose="02000000000000000000" pitchFamily="2" charset="0"/>
              </a:rPr>
              <a:t>SQMS innovative approaches to QIS materials and devices characterization</a:t>
            </a:r>
          </a:p>
        </p:txBody>
      </p:sp>
      <p:sp>
        <p:nvSpPr>
          <p:cNvPr id="21" name="Right Arrow 20">
            <a:extLst>
              <a:ext uri="{FF2B5EF4-FFF2-40B4-BE49-F238E27FC236}">
                <a16:creationId xmlns:a16="http://schemas.microsoft.com/office/drawing/2014/main" id="{E706E05D-4CF1-61F6-BCC3-E322C6F87600}"/>
              </a:ext>
            </a:extLst>
          </p:cNvPr>
          <p:cNvSpPr/>
          <p:nvPr/>
        </p:nvSpPr>
        <p:spPr>
          <a:xfrm>
            <a:off x="1672429" y="1657670"/>
            <a:ext cx="629602" cy="43366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800">
              <a:solidFill>
                <a:prstClr val="white"/>
              </a:solidFill>
              <a:latin typeface="Calibri" panose="020F0502020204030204"/>
            </a:endParaRPr>
          </a:p>
        </p:txBody>
      </p:sp>
      <p:sp>
        <p:nvSpPr>
          <p:cNvPr id="22" name="TextBox 21">
            <a:extLst>
              <a:ext uri="{FF2B5EF4-FFF2-40B4-BE49-F238E27FC236}">
                <a16:creationId xmlns:a16="http://schemas.microsoft.com/office/drawing/2014/main" id="{1CC8667A-1BA1-56AD-464B-4EE60BF633AF}"/>
              </a:ext>
            </a:extLst>
          </p:cNvPr>
          <p:cNvSpPr txBox="1"/>
          <p:nvPr/>
        </p:nvSpPr>
        <p:spPr>
          <a:xfrm>
            <a:off x="-56393" y="3564373"/>
            <a:ext cx="2831786" cy="1015663"/>
          </a:xfrm>
          <a:prstGeom prst="rect">
            <a:avLst/>
          </a:prstGeom>
          <a:noFill/>
        </p:spPr>
        <p:txBody>
          <a:bodyPr wrap="square" rtlCol="0">
            <a:spAutoFit/>
          </a:bodyPr>
          <a:lstStyle/>
          <a:p>
            <a:pPr marL="171450" indent="-171450" defTabSz="914377">
              <a:buFont typeface="Arial" panose="020B0604020202020204" pitchFamily="34" charset="0"/>
              <a:buChar char="•"/>
            </a:pPr>
            <a:r>
              <a:rPr lang="en-US" sz="1200" dirty="0">
                <a:solidFill>
                  <a:prstClr val="black"/>
                </a:solidFill>
                <a:latin typeface="Calibri" panose="020F0502020204030204"/>
              </a:rPr>
              <a:t>Dissecting and studying fragments of microwave performance characterized devices</a:t>
            </a:r>
          </a:p>
          <a:p>
            <a:pPr marL="171450" indent="-171450" defTabSz="914377">
              <a:buFont typeface="Arial" panose="020B0604020202020204" pitchFamily="34" charset="0"/>
              <a:buChar char="•"/>
            </a:pPr>
            <a:r>
              <a:rPr lang="en-US" sz="1200" dirty="0">
                <a:solidFill>
                  <a:prstClr val="black"/>
                </a:solidFill>
                <a:latin typeface="Calibri" panose="020F0502020204030204"/>
              </a:rPr>
              <a:t>Leveraging DOE and SQMS partners user facilities</a:t>
            </a:r>
          </a:p>
        </p:txBody>
      </p:sp>
      <p:sp>
        <p:nvSpPr>
          <p:cNvPr id="2" name="Freeform: Shape 1">
            <a:extLst>
              <a:ext uri="{FF2B5EF4-FFF2-40B4-BE49-F238E27FC236}">
                <a16:creationId xmlns:a16="http://schemas.microsoft.com/office/drawing/2014/main" id="{9492FC7B-A6B8-1A97-81CB-5E406C3DB0C5}"/>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6166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E1F5E-09A4-C046-AF4C-39615526674C}"/>
              </a:ext>
            </a:extLst>
          </p:cNvPr>
          <p:cNvSpPr txBox="1"/>
          <p:nvPr/>
        </p:nvSpPr>
        <p:spPr>
          <a:xfrm>
            <a:off x="1190439" y="130739"/>
            <a:ext cx="2141607" cy="408623"/>
          </a:xfrm>
          <a:prstGeom prst="roundRect">
            <a:avLst/>
          </a:prstGeom>
          <a:solidFill>
            <a:schemeClr val="accent1"/>
          </a:solidFill>
          <a:ln>
            <a:noFill/>
          </a:ln>
        </p:spPr>
        <p:txBody>
          <a:bodyPr wrap="none" rtlCol="0">
            <a:spAutoFit/>
          </a:bodyPr>
          <a:lstStyle/>
          <a:p>
            <a:pPr algn="ctr"/>
            <a:r>
              <a:rPr lang="en-US" sz="1800" b="1" dirty="0"/>
              <a:t>Electron Microscopy</a:t>
            </a:r>
          </a:p>
        </p:txBody>
      </p:sp>
      <p:sp>
        <p:nvSpPr>
          <p:cNvPr id="16" name="TextBox 15">
            <a:extLst>
              <a:ext uri="{FF2B5EF4-FFF2-40B4-BE49-F238E27FC236}">
                <a16:creationId xmlns:a16="http://schemas.microsoft.com/office/drawing/2014/main" id="{D8ED33BA-84ED-DD43-9996-EEA560A40D13}"/>
              </a:ext>
            </a:extLst>
          </p:cNvPr>
          <p:cNvSpPr txBox="1"/>
          <p:nvPr/>
        </p:nvSpPr>
        <p:spPr>
          <a:xfrm>
            <a:off x="829861" y="2934173"/>
            <a:ext cx="1137042" cy="408623"/>
          </a:xfrm>
          <a:prstGeom prst="roundRect">
            <a:avLst/>
          </a:prstGeom>
          <a:solidFill>
            <a:schemeClr val="accent1"/>
          </a:solidFill>
          <a:ln>
            <a:noFill/>
          </a:ln>
        </p:spPr>
        <p:txBody>
          <a:bodyPr wrap="none" rtlCol="0">
            <a:spAutoFit/>
          </a:bodyPr>
          <a:lstStyle/>
          <a:p>
            <a:pPr algn="ctr"/>
            <a:r>
              <a:rPr lang="en-US" sz="1800" b="1" dirty="0"/>
              <a:t>TOF-SIMS</a:t>
            </a:r>
          </a:p>
        </p:txBody>
      </p:sp>
      <p:sp>
        <p:nvSpPr>
          <p:cNvPr id="18" name="TextBox 17">
            <a:extLst>
              <a:ext uri="{FF2B5EF4-FFF2-40B4-BE49-F238E27FC236}">
                <a16:creationId xmlns:a16="http://schemas.microsoft.com/office/drawing/2014/main" id="{E627248F-D0E4-814E-8A3E-74ED10FD77E6}"/>
              </a:ext>
            </a:extLst>
          </p:cNvPr>
          <p:cNvSpPr txBox="1"/>
          <p:nvPr/>
        </p:nvSpPr>
        <p:spPr>
          <a:xfrm>
            <a:off x="4771728" y="130739"/>
            <a:ext cx="1103853" cy="408623"/>
          </a:xfrm>
          <a:prstGeom prst="roundRect">
            <a:avLst/>
          </a:prstGeom>
          <a:solidFill>
            <a:schemeClr val="accent1"/>
          </a:solidFill>
          <a:ln>
            <a:noFill/>
          </a:ln>
        </p:spPr>
        <p:txBody>
          <a:bodyPr wrap="none" rtlCol="0">
            <a:spAutoFit/>
          </a:bodyPr>
          <a:lstStyle/>
          <a:p>
            <a:pPr algn="ctr"/>
            <a:r>
              <a:rPr lang="en-US" sz="1800" b="1" dirty="0"/>
              <a:t>XRR/XRD</a:t>
            </a:r>
          </a:p>
        </p:txBody>
      </p:sp>
      <p:sp>
        <p:nvSpPr>
          <p:cNvPr id="19" name="TextBox 18">
            <a:extLst>
              <a:ext uri="{FF2B5EF4-FFF2-40B4-BE49-F238E27FC236}">
                <a16:creationId xmlns:a16="http://schemas.microsoft.com/office/drawing/2014/main" id="{C762B1D9-3D68-904C-B2D9-950C30E30217}"/>
              </a:ext>
            </a:extLst>
          </p:cNvPr>
          <p:cNvSpPr txBox="1"/>
          <p:nvPr/>
        </p:nvSpPr>
        <p:spPr>
          <a:xfrm>
            <a:off x="3202527" y="2942868"/>
            <a:ext cx="760815" cy="408623"/>
          </a:xfrm>
          <a:prstGeom prst="roundRect">
            <a:avLst/>
          </a:prstGeom>
          <a:solidFill>
            <a:schemeClr val="accent1"/>
          </a:solidFill>
          <a:ln>
            <a:noFill/>
          </a:ln>
        </p:spPr>
        <p:txBody>
          <a:bodyPr wrap="square" rtlCol="0">
            <a:spAutoFit/>
          </a:bodyPr>
          <a:lstStyle/>
          <a:p>
            <a:pPr algn="ctr"/>
            <a:r>
              <a:rPr lang="en-US" sz="1800" b="1" dirty="0"/>
              <a:t>XPS</a:t>
            </a:r>
          </a:p>
        </p:txBody>
      </p:sp>
      <p:sp>
        <p:nvSpPr>
          <p:cNvPr id="21" name="TextBox 20">
            <a:extLst>
              <a:ext uri="{FF2B5EF4-FFF2-40B4-BE49-F238E27FC236}">
                <a16:creationId xmlns:a16="http://schemas.microsoft.com/office/drawing/2014/main" id="{CE8466F5-AB29-E24C-84EB-7BDC302EEB2D}"/>
              </a:ext>
            </a:extLst>
          </p:cNvPr>
          <p:cNvSpPr txBox="1"/>
          <p:nvPr/>
        </p:nvSpPr>
        <p:spPr>
          <a:xfrm>
            <a:off x="4834067" y="2942868"/>
            <a:ext cx="1277052" cy="408623"/>
          </a:xfrm>
          <a:prstGeom prst="roundRect">
            <a:avLst/>
          </a:prstGeom>
          <a:solidFill>
            <a:schemeClr val="accent1"/>
          </a:solidFill>
          <a:ln>
            <a:noFill/>
          </a:ln>
        </p:spPr>
        <p:txBody>
          <a:bodyPr wrap="none" rtlCol="0">
            <a:spAutoFit/>
          </a:bodyPr>
          <a:lstStyle/>
          <a:p>
            <a:pPr algn="ctr"/>
            <a:r>
              <a:rPr lang="en-US" sz="1800" b="1" dirty="0"/>
              <a:t>AFM/MFM</a:t>
            </a:r>
          </a:p>
        </p:txBody>
      </p:sp>
      <p:pic>
        <p:nvPicPr>
          <p:cNvPr id="25" name="Picture 2" descr="ARM200-web">
            <a:extLst>
              <a:ext uri="{FF2B5EF4-FFF2-40B4-BE49-F238E27FC236}">
                <a16:creationId xmlns:a16="http://schemas.microsoft.com/office/drawing/2014/main" id="{42A39DAD-2E26-2B69-9693-C59D560B2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3" y="530012"/>
            <a:ext cx="1299963" cy="15355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280242EF-8FF1-31F7-D6DA-B84CE6785762}"/>
              </a:ext>
            </a:extLst>
          </p:cNvPr>
          <p:cNvPicPr>
            <a:picLocks noChangeAspect="1"/>
          </p:cNvPicPr>
          <p:nvPr/>
        </p:nvPicPr>
        <p:blipFill rotWithShape="1">
          <a:blip r:embed="rId4"/>
          <a:srcRect b="54506"/>
          <a:stretch/>
        </p:blipFill>
        <p:spPr>
          <a:xfrm>
            <a:off x="790759" y="683917"/>
            <a:ext cx="799361" cy="468352"/>
          </a:xfrm>
          <a:prstGeom prst="rect">
            <a:avLst/>
          </a:prstGeom>
        </p:spPr>
      </p:pic>
      <p:pic>
        <p:nvPicPr>
          <p:cNvPr id="28" name="Picture 2" descr="Equipment">
            <a:extLst>
              <a:ext uri="{FF2B5EF4-FFF2-40B4-BE49-F238E27FC236}">
                <a16:creationId xmlns:a16="http://schemas.microsoft.com/office/drawing/2014/main" id="{9EDCB6F8-5020-7667-C996-47B9D02B9C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309" y="720306"/>
            <a:ext cx="1716626" cy="11437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8202058-CEE7-4069-3ABA-134015C26B2A}"/>
              </a:ext>
            </a:extLst>
          </p:cNvPr>
          <p:cNvPicPr>
            <a:picLocks noChangeAspect="1"/>
          </p:cNvPicPr>
          <p:nvPr/>
        </p:nvPicPr>
        <p:blipFill rotWithShape="1">
          <a:blip r:embed="rId6">
            <a:extLst>
              <a:ext uri="{28A0092B-C50C-407E-A947-70E740481C1C}">
                <a14:useLocalDpi xmlns:a14="http://schemas.microsoft.com/office/drawing/2010/main" val="0"/>
              </a:ext>
            </a:extLst>
          </a:blip>
          <a:srcRect l="73004" t="35790" r="-1"/>
          <a:stretch/>
        </p:blipFill>
        <p:spPr>
          <a:xfrm>
            <a:off x="5083404" y="3351127"/>
            <a:ext cx="572428" cy="1355243"/>
          </a:xfrm>
          <a:prstGeom prst="rect">
            <a:avLst/>
          </a:prstGeom>
        </p:spPr>
      </p:pic>
      <p:pic>
        <p:nvPicPr>
          <p:cNvPr id="30" name="Picture 29" descr="A machine on the white cover&#10;&#10;Description automatically generated with low confidence">
            <a:extLst>
              <a:ext uri="{FF2B5EF4-FFF2-40B4-BE49-F238E27FC236}">
                <a16:creationId xmlns:a16="http://schemas.microsoft.com/office/drawing/2014/main" id="{848333CE-B6B6-51C2-021A-67DC78C819E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53547" y="3073573"/>
            <a:ext cx="2777833" cy="1910353"/>
          </a:xfrm>
          <a:prstGeom prst="rect">
            <a:avLst/>
          </a:prstGeom>
        </p:spPr>
      </p:pic>
      <p:pic>
        <p:nvPicPr>
          <p:cNvPr id="31" name="Picture 30">
            <a:extLst>
              <a:ext uri="{FF2B5EF4-FFF2-40B4-BE49-F238E27FC236}">
                <a16:creationId xmlns:a16="http://schemas.microsoft.com/office/drawing/2014/main" id="{E9B80ABE-7BD8-4F86-4B3E-2014B86FC9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05" y="3400517"/>
            <a:ext cx="1814494" cy="1266925"/>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C100F28C-3714-B794-86F5-33F07103D3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3476" y="637679"/>
            <a:ext cx="1689234" cy="1266925"/>
          </a:xfrm>
          <a:prstGeom prst="rect">
            <a:avLst/>
          </a:prstGeom>
        </p:spPr>
      </p:pic>
      <p:pic>
        <p:nvPicPr>
          <p:cNvPr id="1026" name="Picture 2">
            <a:extLst>
              <a:ext uri="{FF2B5EF4-FFF2-40B4-BE49-F238E27FC236}">
                <a16:creationId xmlns:a16="http://schemas.microsoft.com/office/drawing/2014/main" id="{CDBFB7CF-AEEB-BCE6-505D-F35EF032F4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1572" y="617857"/>
            <a:ext cx="1862667" cy="124615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C4C1380-545A-6A6B-BC4A-57CDA5EAB7FC}"/>
              </a:ext>
            </a:extLst>
          </p:cNvPr>
          <p:cNvSpPr txBox="1"/>
          <p:nvPr/>
        </p:nvSpPr>
        <p:spPr>
          <a:xfrm>
            <a:off x="7332572" y="130739"/>
            <a:ext cx="598622" cy="408623"/>
          </a:xfrm>
          <a:prstGeom prst="roundRect">
            <a:avLst/>
          </a:prstGeom>
          <a:solidFill>
            <a:schemeClr val="accent1"/>
          </a:solidFill>
          <a:ln>
            <a:noFill/>
          </a:ln>
        </p:spPr>
        <p:txBody>
          <a:bodyPr wrap="none" rtlCol="0">
            <a:spAutoFit/>
          </a:bodyPr>
          <a:lstStyle/>
          <a:p>
            <a:pPr algn="ctr"/>
            <a:r>
              <a:rPr lang="en-US" sz="1800" b="1" dirty="0"/>
              <a:t>APT</a:t>
            </a:r>
          </a:p>
        </p:txBody>
      </p:sp>
      <p:pic>
        <p:nvPicPr>
          <p:cNvPr id="34" name="Image 9" descr="Une image contenant microscope, objet, moniteur, grand&#10;&#10;Description générée automatiquement">
            <a:extLst>
              <a:ext uri="{FF2B5EF4-FFF2-40B4-BE49-F238E27FC236}">
                <a16:creationId xmlns:a16="http://schemas.microsoft.com/office/drawing/2014/main" id="{DA282FA8-163E-4D56-CF2D-A5270F5A6F2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31805" y="3400517"/>
            <a:ext cx="2237090" cy="1491393"/>
          </a:xfrm>
          <a:prstGeom prst="rect">
            <a:avLst/>
          </a:prstGeom>
        </p:spPr>
      </p:pic>
      <p:sp>
        <p:nvSpPr>
          <p:cNvPr id="35" name="TextBox 34">
            <a:extLst>
              <a:ext uri="{FF2B5EF4-FFF2-40B4-BE49-F238E27FC236}">
                <a16:creationId xmlns:a16="http://schemas.microsoft.com/office/drawing/2014/main" id="{FA8A2D4C-CC0D-1CAA-8FA3-799EA4680E96}"/>
              </a:ext>
            </a:extLst>
          </p:cNvPr>
          <p:cNvSpPr txBox="1"/>
          <p:nvPr/>
        </p:nvSpPr>
        <p:spPr>
          <a:xfrm>
            <a:off x="7186345" y="2942868"/>
            <a:ext cx="886121" cy="408623"/>
          </a:xfrm>
          <a:prstGeom prst="roundRect">
            <a:avLst/>
          </a:prstGeom>
          <a:solidFill>
            <a:schemeClr val="accent1"/>
          </a:solidFill>
          <a:ln>
            <a:noFill/>
          </a:ln>
        </p:spPr>
        <p:txBody>
          <a:bodyPr wrap="none" rtlCol="0">
            <a:spAutoFit/>
          </a:bodyPr>
          <a:lstStyle/>
          <a:p>
            <a:pPr algn="ctr"/>
            <a:r>
              <a:rPr lang="en-US" sz="1800" b="1" dirty="0"/>
              <a:t>Raman</a:t>
            </a:r>
          </a:p>
        </p:txBody>
      </p:sp>
      <p:pic>
        <p:nvPicPr>
          <p:cNvPr id="36" name="Picture 35" descr="Logo_AL_Tag_DOE Horiz.tif">
            <a:extLst>
              <a:ext uri="{FF2B5EF4-FFF2-40B4-BE49-F238E27FC236}">
                <a16:creationId xmlns:a16="http://schemas.microsoft.com/office/drawing/2014/main" id="{CE7FE603-7C26-408B-D3E6-B472909749E1}"/>
              </a:ext>
            </a:extLst>
          </p:cNvPr>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75105" y="2027687"/>
            <a:ext cx="429097" cy="320040"/>
          </a:xfrm>
          <a:prstGeom prst="rect">
            <a:avLst/>
          </a:prstGeom>
        </p:spPr>
      </p:pic>
      <p:pic>
        <p:nvPicPr>
          <p:cNvPr id="41" name="Picture 40" descr="Icon&#10;&#10;Description automatically generated">
            <a:extLst>
              <a:ext uri="{FF2B5EF4-FFF2-40B4-BE49-F238E27FC236}">
                <a16:creationId xmlns:a16="http://schemas.microsoft.com/office/drawing/2014/main" id="{0EDD68ED-0FEE-D808-DC4B-F0200AA5ABA4}"/>
              </a:ext>
            </a:extLst>
          </p:cNvPr>
          <p:cNvPicPr>
            <a:picLocks noChangeAspect="1"/>
          </p:cNvPicPr>
          <p:nvPr/>
        </p:nvPicPr>
        <p:blipFill>
          <a:blip r:embed="rId14"/>
          <a:stretch>
            <a:fillRect/>
          </a:stretch>
        </p:blipFill>
        <p:spPr>
          <a:xfrm>
            <a:off x="905040" y="2017104"/>
            <a:ext cx="367066" cy="365760"/>
          </a:xfrm>
          <a:prstGeom prst="rect">
            <a:avLst/>
          </a:prstGeom>
        </p:spPr>
      </p:pic>
      <p:pic>
        <p:nvPicPr>
          <p:cNvPr id="1028" name="Picture 4" descr="Fermilab (@Fermilab) / Twitter">
            <a:extLst>
              <a:ext uri="{FF2B5EF4-FFF2-40B4-BE49-F238E27FC236}">
                <a16:creationId xmlns:a16="http://schemas.microsoft.com/office/drawing/2014/main" id="{80E9164A-99FE-D5D7-56F1-45DC29093C5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7174" y="71303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a:extLst>
              <a:ext uri="{FF2B5EF4-FFF2-40B4-BE49-F238E27FC236}">
                <a16:creationId xmlns:a16="http://schemas.microsoft.com/office/drawing/2014/main" id="{1DEF3670-134F-2B75-2B30-6B38A78B296B}"/>
              </a:ext>
            </a:extLst>
          </p:cNvPr>
          <p:cNvPicPr>
            <a:picLocks noChangeAspect="1"/>
          </p:cNvPicPr>
          <p:nvPr/>
        </p:nvPicPr>
        <p:blipFill>
          <a:blip r:embed="rId14"/>
          <a:stretch>
            <a:fillRect/>
          </a:stretch>
        </p:blipFill>
        <p:spPr>
          <a:xfrm>
            <a:off x="5785644" y="637679"/>
            <a:ext cx="367066" cy="365760"/>
          </a:xfrm>
          <a:prstGeom prst="rect">
            <a:avLst/>
          </a:prstGeom>
        </p:spPr>
      </p:pic>
      <p:pic>
        <p:nvPicPr>
          <p:cNvPr id="43" name="Picture 42" descr="Icon&#10;&#10;Description automatically generated">
            <a:extLst>
              <a:ext uri="{FF2B5EF4-FFF2-40B4-BE49-F238E27FC236}">
                <a16:creationId xmlns:a16="http://schemas.microsoft.com/office/drawing/2014/main" id="{90FBFD17-62C3-875E-A47F-E2D3C9B48037}"/>
              </a:ext>
            </a:extLst>
          </p:cNvPr>
          <p:cNvPicPr>
            <a:picLocks noChangeAspect="1"/>
          </p:cNvPicPr>
          <p:nvPr/>
        </p:nvPicPr>
        <p:blipFill>
          <a:blip r:embed="rId14"/>
          <a:stretch>
            <a:fillRect/>
          </a:stretch>
        </p:blipFill>
        <p:spPr>
          <a:xfrm>
            <a:off x="8169708" y="621550"/>
            <a:ext cx="367066" cy="365760"/>
          </a:xfrm>
          <a:prstGeom prst="rect">
            <a:avLst/>
          </a:prstGeom>
        </p:spPr>
      </p:pic>
      <p:pic>
        <p:nvPicPr>
          <p:cNvPr id="44" name="Picture 4" descr="Fermilab (@Fermilab) / Twitter">
            <a:extLst>
              <a:ext uri="{FF2B5EF4-FFF2-40B4-BE49-F238E27FC236}">
                <a16:creationId xmlns:a16="http://schemas.microsoft.com/office/drawing/2014/main" id="{B2DF2CFF-7E99-78CE-7120-9F4606AD1C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5430" y="432545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Icon&#10;&#10;Description automatically generated">
            <a:extLst>
              <a:ext uri="{FF2B5EF4-FFF2-40B4-BE49-F238E27FC236}">
                <a16:creationId xmlns:a16="http://schemas.microsoft.com/office/drawing/2014/main" id="{DA133878-9F9B-39E5-7FEE-C674CF407CBE}"/>
              </a:ext>
            </a:extLst>
          </p:cNvPr>
          <p:cNvPicPr>
            <a:picLocks noChangeAspect="1"/>
          </p:cNvPicPr>
          <p:nvPr/>
        </p:nvPicPr>
        <p:blipFill>
          <a:blip r:embed="rId14"/>
          <a:stretch>
            <a:fillRect/>
          </a:stretch>
        </p:blipFill>
        <p:spPr>
          <a:xfrm>
            <a:off x="1923877" y="4301682"/>
            <a:ext cx="367066" cy="365760"/>
          </a:xfrm>
          <a:prstGeom prst="rect">
            <a:avLst/>
          </a:prstGeom>
        </p:spPr>
      </p:pic>
      <p:pic>
        <p:nvPicPr>
          <p:cNvPr id="46" name="Picture 4" descr="Fermilab (@Fermilab) / Twitter">
            <a:extLst>
              <a:ext uri="{FF2B5EF4-FFF2-40B4-BE49-F238E27FC236}">
                <a16:creationId xmlns:a16="http://schemas.microsoft.com/office/drawing/2014/main" id="{4DEFB9D9-1944-279A-45F0-0F1C9C28A3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59583" y="478961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Icon&#10;&#10;Description automatically generated">
            <a:extLst>
              <a:ext uri="{FF2B5EF4-FFF2-40B4-BE49-F238E27FC236}">
                <a16:creationId xmlns:a16="http://schemas.microsoft.com/office/drawing/2014/main" id="{8599CA55-18C8-96EE-5A51-B0D0D68FA680}"/>
              </a:ext>
            </a:extLst>
          </p:cNvPr>
          <p:cNvPicPr>
            <a:picLocks noChangeAspect="1"/>
          </p:cNvPicPr>
          <p:nvPr/>
        </p:nvPicPr>
        <p:blipFill>
          <a:blip r:embed="rId14"/>
          <a:stretch>
            <a:fillRect/>
          </a:stretch>
        </p:blipFill>
        <p:spPr>
          <a:xfrm>
            <a:off x="3635403" y="4770410"/>
            <a:ext cx="367066" cy="365760"/>
          </a:xfrm>
          <a:prstGeom prst="rect">
            <a:avLst/>
          </a:prstGeom>
        </p:spPr>
      </p:pic>
      <p:pic>
        <p:nvPicPr>
          <p:cNvPr id="50" name="Picture 49" descr="Icon&#10;&#10;Description automatically generated">
            <a:extLst>
              <a:ext uri="{FF2B5EF4-FFF2-40B4-BE49-F238E27FC236}">
                <a16:creationId xmlns:a16="http://schemas.microsoft.com/office/drawing/2014/main" id="{2B798685-5F98-F8D7-BF20-3958D1AF4CF4}"/>
              </a:ext>
            </a:extLst>
          </p:cNvPr>
          <p:cNvPicPr>
            <a:picLocks noChangeAspect="1"/>
          </p:cNvPicPr>
          <p:nvPr/>
        </p:nvPicPr>
        <p:blipFill>
          <a:blip r:embed="rId14"/>
          <a:stretch>
            <a:fillRect/>
          </a:stretch>
        </p:blipFill>
        <p:spPr>
          <a:xfrm>
            <a:off x="6575200" y="3400517"/>
            <a:ext cx="367066" cy="365760"/>
          </a:xfrm>
          <a:prstGeom prst="rect">
            <a:avLst/>
          </a:prstGeom>
        </p:spPr>
      </p:pic>
      <p:pic>
        <p:nvPicPr>
          <p:cNvPr id="51" name="Picture 4" descr="Fermilab (@Fermilab) / Twitter">
            <a:extLst>
              <a:ext uri="{FF2B5EF4-FFF2-40B4-BE49-F238E27FC236}">
                <a16:creationId xmlns:a16="http://schemas.microsoft.com/office/drawing/2014/main" id="{DB8B4962-637C-2C48-29F1-7BE2878CF8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1050" y="475734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Icon&#10;&#10;Description automatically generated">
            <a:extLst>
              <a:ext uri="{FF2B5EF4-FFF2-40B4-BE49-F238E27FC236}">
                <a16:creationId xmlns:a16="http://schemas.microsoft.com/office/drawing/2014/main" id="{157A5A4B-9D81-818A-4FEA-61C01A52C892}"/>
              </a:ext>
            </a:extLst>
          </p:cNvPr>
          <p:cNvPicPr>
            <a:picLocks noChangeAspect="1"/>
          </p:cNvPicPr>
          <p:nvPr/>
        </p:nvPicPr>
        <p:blipFill>
          <a:blip r:embed="rId14"/>
          <a:stretch>
            <a:fillRect/>
          </a:stretch>
        </p:blipFill>
        <p:spPr>
          <a:xfrm>
            <a:off x="5310487" y="4757347"/>
            <a:ext cx="367066" cy="365760"/>
          </a:xfrm>
          <a:prstGeom prst="rect">
            <a:avLst/>
          </a:prstGeom>
        </p:spPr>
      </p:pic>
      <p:pic>
        <p:nvPicPr>
          <p:cNvPr id="53" name="Google Shape;75;p11">
            <a:extLst>
              <a:ext uri="{FF2B5EF4-FFF2-40B4-BE49-F238E27FC236}">
                <a16:creationId xmlns:a16="http://schemas.microsoft.com/office/drawing/2014/main" id="{79A18F63-C0AA-C8A2-9E16-B127E3EFD338}"/>
              </a:ext>
            </a:extLst>
          </p:cNvPr>
          <p:cNvPicPr preferRelativeResize="0"/>
          <p:nvPr/>
        </p:nvPicPr>
        <p:blipFill>
          <a:blip r:embed="rId16" cstate="email">
            <a:alphaModFix/>
            <a:extLst>
              <a:ext uri="{28A0092B-C50C-407E-A947-70E740481C1C}">
                <a14:useLocalDpi xmlns:a14="http://schemas.microsoft.com/office/drawing/2010/main"/>
              </a:ext>
            </a:extLst>
          </a:blip>
          <a:stretch>
            <a:fillRect/>
          </a:stretch>
        </p:blipFill>
        <p:spPr>
          <a:xfrm rot="5400000">
            <a:off x="4050942" y="1044965"/>
            <a:ext cx="845485" cy="2803471"/>
          </a:xfrm>
          <a:prstGeom prst="rect">
            <a:avLst/>
          </a:prstGeom>
          <a:noFill/>
          <a:ln>
            <a:noFill/>
          </a:ln>
        </p:spPr>
      </p:pic>
      <p:pic>
        <p:nvPicPr>
          <p:cNvPr id="48" name="Picture 47">
            <a:extLst>
              <a:ext uri="{FF2B5EF4-FFF2-40B4-BE49-F238E27FC236}">
                <a16:creationId xmlns:a16="http://schemas.microsoft.com/office/drawing/2014/main" id="{916B8825-FD57-C129-FEEE-69ADD6AE512F}"/>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186122" y="2023958"/>
            <a:ext cx="853172" cy="869084"/>
          </a:xfrm>
          <a:prstGeom prst="rect">
            <a:avLst/>
          </a:prstGeom>
        </p:spPr>
      </p:pic>
      <p:pic>
        <p:nvPicPr>
          <p:cNvPr id="49" name="Picture 48">
            <a:extLst>
              <a:ext uri="{FF2B5EF4-FFF2-40B4-BE49-F238E27FC236}">
                <a16:creationId xmlns:a16="http://schemas.microsoft.com/office/drawing/2014/main" id="{8D69F3AA-3602-3892-90C7-FBC094CF6589}"/>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891749" y="2033187"/>
            <a:ext cx="853485" cy="869085"/>
          </a:xfrm>
          <a:prstGeom prst="rect">
            <a:avLst/>
          </a:prstGeom>
        </p:spPr>
      </p:pic>
      <p:sp>
        <p:nvSpPr>
          <p:cNvPr id="2" name="Freeform: Shape 1">
            <a:extLst>
              <a:ext uri="{FF2B5EF4-FFF2-40B4-BE49-F238E27FC236}">
                <a16:creationId xmlns:a16="http://schemas.microsoft.com/office/drawing/2014/main" id="{2F965AEC-2B51-B6FF-4C07-AF4E21414724}"/>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0969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76678D40-1801-4494-946F-FF4917C8EF4A}"/>
              </a:ext>
            </a:extLst>
          </p:cNvPr>
          <p:cNvSpPr txBox="1"/>
          <p:nvPr/>
        </p:nvSpPr>
        <p:spPr>
          <a:xfrm>
            <a:off x="246678" y="701631"/>
            <a:ext cx="4505578" cy="1077218"/>
          </a:xfrm>
          <a:prstGeom prst="rect">
            <a:avLst/>
          </a:prstGeom>
          <a:noFill/>
        </p:spPr>
        <p:txBody>
          <a:bodyPr wrap="square">
            <a:spAutoFit/>
          </a:bodyPr>
          <a:lstStyle/>
          <a:p>
            <a:pPr algn="ctr" defTabSz="457189">
              <a:defRPr/>
            </a:pPr>
            <a:r>
              <a:rPr lang="en-US" sz="1600" dirty="0">
                <a:ln w="0"/>
                <a:solidFill>
                  <a:prstClr val="black"/>
                </a:solidFill>
                <a:effectLst>
                  <a:outerShdw blurRad="38100" dist="19050" dir="2700000" algn="tl" rotWithShape="0">
                    <a:prstClr val="black">
                      <a:alpha val="40000"/>
                    </a:prstClr>
                  </a:outerShdw>
                </a:effectLst>
              </a:rPr>
              <a:t>Nb-Oxide interface</a:t>
            </a:r>
          </a:p>
          <a:p>
            <a:pPr marL="285736" indent="-285736" defTabSz="457178">
              <a:buFont typeface="Arial" panose="020B0604020202020204" pitchFamily="34" charset="0"/>
              <a:buChar char="•"/>
              <a:defRPr/>
            </a:pPr>
            <a:r>
              <a:rPr lang="en-US" sz="1600" dirty="0">
                <a:solidFill>
                  <a:srgbClr val="F79646">
                    <a:lumMod val="50000"/>
                  </a:srgbClr>
                </a:solidFill>
              </a:rPr>
              <a:t>There is a ~4-6nm amorphous </a:t>
            </a:r>
            <a:r>
              <a:rPr lang="en-US" sz="1600" dirty="0" err="1">
                <a:solidFill>
                  <a:srgbClr val="F79646">
                    <a:lumMod val="50000"/>
                  </a:srgbClr>
                </a:solidFill>
              </a:rPr>
              <a:t>NbO</a:t>
            </a:r>
            <a:r>
              <a:rPr lang="en-US" sz="1600" baseline="-25000" dirty="0" err="1">
                <a:solidFill>
                  <a:srgbClr val="F79646">
                    <a:lumMod val="50000"/>
                  </a:srgbClr>
                </a:solidFill>
              </a:rPr>
              <a:t>x</a:t>
            </a:r>
            <a:r>
              <a:rPr lang="en-US" sz="1600" dirty="0">
                <a:solidFill>
                  <a:srgbClr val="F79646">
                    <a:lumMod val="50000"/>
                  </a:srgbClr>
                </a:solidFill>
              </a:rPr>
              <a:t> layer on Nb metal surface both in the SRF cavity and the </a:t>
            </a:r>
            <a:r>
              <a:rPr lang="en-US" sz="1600" dirty="0" err="1">
                <a:solidFill>
                  <a:srgbClr val="F79646">
                    <a:lumMod val="50000"/>
                  </a:srgbClr>
                </a:solidFill>
              </a:rPr>
              <a:t>Rigetti</a:t>
            </a:r>
            <a:r>
              <a:rPr lang="en-US" sz="1600" dirty="0">
                <a:solidFill>
                  <a:srgbClr val="F79646">
                    <a:lumMod val="50000"/>
                  </a:srgbClr>
                </a:solidFill>
              </a:rPr>
              <a:t> transmon. </a:t>
            </a:r>
          </a:p>
        </p:txBody>
      </p:sp>
      <p:sp>
        <p:nvSpPr>
          <p:cNvPr id="58" name="TextBox 57">
            <a:extLst>
              <a:ext uri="{FF2B5EF4-FFF2-40B4-BE49-F238E27FC236}">
                <a16:creationId xmlns:a16="http://schemas.microsoft.com/office/drawing/2014/main" id="{C2A24510-963F-4C5D-978F-F11D68F9A479}"/>
              </a:ext>
            </a:extLst>
          </p:cNvPr>
          <p:cNvSpPr txBox="1"/>
          <p:nvPr/>
        </p:nvSpPr>
        <p:spPr>
          <a:xfrm>
            <a:off x="5000740" y="701629"/>
            <a:ext cx="3945569" cy="830997"/>
          </a:xfrm>
          <a:prstGeom prst="rect">
            <a:avLst/>
          </a:prstGeom>
          <a:noFill/>
        </p:spPr>
        <p:txBody>
          <a:bodyPr wrap="square">
            <a:spAutoFit/>
          </a:bodyPr>
          <a:lstStyle/>
          <a:p>
            <a:pPr algn="ctr" defTabSz="457189">
              <a:defRPr/>
            </a:pPr>
            <a:r>
              <a:rPr lang="en-US" sz="1600" dirty="0">
                <a:ln w="0"/>
                <a:solidFill>
                  <a:prstClr val="black"/>
                </a:solidFill>
                <a:effectLst>
                  <a:outerShdw blurRad="38100" dist="19050" dir="2700000" algn="tl" rotWithShape="0">
                    <a:prstClr val="black">
                      <a:alpha val="40000"/>
                    </a:prstClr>
                  </a:outerShdw>
                </a:effectLst>
              </a:rPr>
              <a:t>Si-air interface</a:t>
            </a:r>
          </a:p>
          <a:p>
            <a:pPr marL="285736" indent="-285736" defTabSz="457189">
              <a:buFont typeface="Arial" panose="020B0604020202020204" pitchFamily="34" charset="0"/>
              <a:buChar char="•"/>
            </a:pPr>
            <a:r>
              <a:rPr lang="en-US" sz="1600" dirty="0">
                <a:solidFill>
                  <a:srgbClr val="F79646">
                    <a:lumMod val="50000"/>
                  </a:srgbClr>
                </a:solidFill>
              </a:rPr>
              <a:t>A Thin amorphous Si-oxide layer (~2nm) is detected between Si/air interface.</a:t>
            </a:r>
          </a:p>
        </p:txBody>
      </p:sp>
      <p:grpSp>
        <p:nvGrpSpPr>
          <p:cNvPr id="22" name="Group 21">
            <a:extLst>
              <a:ext uri="{FF2B5EF4-FFF2-40B4-BE49-F238E27FC236}">
                <a16:creationId xmlns:a16="http://schemas.microsoft.com/office/drawing/2014/main" id="{42AA4220-22D9-4376-8129-5FDAA863D10A}"/>
              </a:ext>
            </a:extLst>
          </p:cNvPr>
          <p:cNvGrpSpPr>
            <a:grpSpLocks noChangeAspect="1"/>
          </p:cNvGrpSpPr>
          <p:nvPr/>
        </p:nvGrpSpPr>
        <p:grpSpPr>
          <a:xfrm>
            <a:off x="5583005" y="1803843"/>
            <a:ext cx="2738509" cy="2743200"/>
            <a:chOff x="5598875" y="1924335"/>
            <a:chExt cx="2030749" cy="2034230"/>
          </a:xfrm>
        </p:grpSpPr>
        <p:pic>
          <p:nvPicPr>
            <p:cNvPr id="59" name="Picture 58">
              <a:extLst>
                <a:ext uri="{FF2B5EF4-FFF2-40B4-BE49-F238E27FC236}">
                  <a16:creationId xmlns:a16="http://schemas.microsoft.com/office/drawing/2014/main" id="{0BA33009-58FC-4328-911D-DC92E3F632E7}"/>
                </a:ext>
              </a:extLst>
            </p:cNvPr>
            <p:cNvPicPr>
              <a:picLocks noChangeAspect="1"/>
            </p:cNvPicPr>
            <p:nvPr/>
          </p:nvPicPr>
          <p:blipFill>
            <a:blip r:embed="rId2"/>
            <a:stretch>
              <a:fillRect/>
            </a:stretch>
          </p:blipFill>
          <p:spPr>
            <a:xfrm>
              <a:off x="5598875" y="1932421"/>
              <a:ext cx="2030749" cy="1005840"/>
            </a:xfrm>
            <a:prstGeom prst="rect">
              <a:avLst/>
            </a:prstGeom>
          </p:spPr>
        </p:pic>
        <p:pic>
          <p:nvPicPr>
            <p:cNvPr id="61" name="Picture 60">
              <a:extLst>
                <a:ext uri="{FF2B5EF4-FFF2-40B4-BE49-F238E27FC236}">
                  <a16:creationId xmlns:a16="http://schemas.microsoft.com/office/drawing/2014/main" id="{EDB40ADF-5C7B-4899-BCDC-418F27150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875" y="2952725"/>
              <a:ext cx="1005841" cy="1005840"/>
            </a:xfrm>
            <a:prstGeom prst="rect">
              <a:avLst/>
            </a:prstGeom>
          </p:spPr>
        </p:pic>
        <p:sp>
          <p:nvSpPr>
            <p:cNvPr id="2" name="TextBox 1">
              <a:extLst>
                <a:ext uri="{FF2B5EF4-FFF2-40B4-BE49-F238E27FC236}">
                  <a16:creationId xmlns:a16="http://schemas.microsoft.com/office/drawing/2014/main" id="{A43BD807-4AE8-4691-975B-D0B2B2B61F6F}"/>
                </a:ext>
              </a:extLst>
            </p:cNvPr>
            <p:cNvSpPr txBox="1"/>
            <p:nvPr/>
          </p:nvSpPr>
          <p:spPr>
            <a:xfrm>
              <a:off x="6623783" y="1924335"/>
              <a:ext cx="784639" cy="193998"/>
            </a:xfrm>
            <a:prstGeom prst="rect">
              <a:avLst/>
            </a:prstGeom>
            <a:noFill/>
          </p:spPr>
          <p:txBody>
            <a:bodyPr wrap="square" rtlCol="0">
              <a:spAutoFit/>
            </a:bodyPr>
            <a:lstStyle/>
            <a:p>
              <a:pPr defTabSz="457189"/>
              <a:r>
                <a:rPr lang="en-US" sz="1100" dirty="0">
                  <a:solidFill>
                    <a:prstClr val="white"/>
                  </a:solidFill>
                </a:rPr>
                <a:t>side wall</a:t>
              </a:r>
            </a:p>
          </p:txBody>
        </p:sp>
        <p:sp>
          <p:nvSpPr>
            <p:cNvPr id="62" name="TextBox 61">
              <a:extLst>
                <a:ext uri="{FF2B5EF4-FFF2-40B4-BE49-F238E27FC236}">
                  <a16:creationId xmlns:a16="http://schemas.microsoft.com/office/drawing/2014/main" id="{ACF9B060-790A-4C1D-BF01-72CB17559412}"/>
                </a:ext>
              </a:extLst>
            </p:cNvPr>
            <p:cNvSpPr txBox="1"/>
            <p:nvPr/>
          </p:nvSpPr>
          <p:spPr>
            <a:xfrm>
              <a:off x="5808614" y="2576365"/>
              <a:ext cx="784639" cy="193998"/>
            </a:xfrm>
            <a:prstGeom prst="rect">
              <a:avLst/>
            </a:prstGeom>
            <a:noFill/>
          </p:spPr>
          <p:txBody>
            <a:bodyPr wrap="square" rtlCol="0">
              <a:spAutoFit/>
            </a:bodyPr>
            <a:lstStyle/>
            <a:p>
              <a:pPr defTabSz="457189"/>
              <a:r>
                <a:rPr lang="en-US" sz="1100" dirty="0">
                  <a:solidFill>
                    <a:prstClr val="white"/>
                  </a:solidFill>
                </a:rPr>
                <a:t>Si</a:t>
              </a:r>
            </a:p>
          </p:txBody>
        </p:sp>
        <p:pic>
          <p:nvPicPr>
            <p:cNvPr id="57" name="Picture 56">
              <a:extLst>
                <a:ext uri="{FF2B5EF4-FFF2-40B4-BE49-F238E27FC236}">
                  <a16:creationId xmlns:a16="http://schemas.microsoft.com/office/drawing/2014/main" id="{17EC9F74-D753-43B2-8740-76AE8CFB44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3783" y="2952725"/>
              <a:ext cx="1005841" cy="1005840"/>
            </a:xfrm>
            <a:prstGeom prst="rect">
              <a:avLst/>
            </a:prstGeom>
          </p:spPr>
        </p:pic>
      </p:grpSp>
      <p:sp>
        <p:nvSpPr>
          <p:cNvPr id="63" name="Title 2">
            <a:extLst>
              <a:ext uri="{FF2B5EF4-FFF2-40B4-BE49-F238E27FC236}">
                <a16:creationId xmlns:a16="http://schemas.microsoft.com/office/drawing/2014/main" id="{24510EC1-607B-4E86-8936-B86803155564}"/>
              </a:ext>
            </a:extLst>
          </p:cNvPr>
          <p:cNvSpPr>
            <a:spLocks noGrp="1"/>
          </p:cNvSpPr>
          <p:nvPr>
            <p:ph type="title"/>
          </p:nvPr>
        </p:nvSpPr>
        <p:spPr>
          <a:xfrm>
            <a:off x="115287" y="95693"/>
            <a:ext cx="8913430" cy="345558"/>
          </a:xfrm>
        </p:spPr>
        <p:txBody>
          <a:bodyPr/>
          <a:lstStyle/>
          <a:p>
            <a:r>
              <a:rPr lang="en-US" dirty="0"/>
              <a:t>Possible interface loss structures revealed by electron microscopy</a:t>
            </a:r>
          </a:p>
        </p:txBody>
      </p:sp>
      <p:grpSp>
        <p:nvGrpSpPr>
          <p:cNvPr id="30" name="Group 29">
            <a:extLst>
              <a:ext uri="{FF2B5EF4-FFF2-40B4-BE49-F238E27FC236}">
                <a16:creationId xmlns:a16="http://schemas.microsoft.com/office/drawing/2014/main" id="{0BC59C3E-4CA1-42CB-B1AF-DD2655A1425F}"/>
              </a:ext>
            </a:extLst>
          </p:cNvPr>
          <p:cNvGrpSpPr/>
          <p:nvPr/>
        </p:nvGrpSpPr>
        <p:grpSpPr>
          <a:xfrm>
            <a:off x="643139" y="1818065"/>
            <a:ext cx="3761391" cy="2709452"/>
            <a:chOff x="709326" y="1786651"/>
            <a:chExt cx="3761391" cy="2709452"/>
          </a:xfrm>
        </p:grpSpPr>
        <p:pic>
          <p:nvPicPr>
            <p:cNvPr id="65" name="Picture 64">
              <a:extLst>
                <a:ext uri="{FF2B5EF4-FFF2-40B4-BE49-F238E27FC236}">
                  <a16:creationId xmlns:a16="http://schemas.microsoft.com/office/drawing/2014/main" id="{E30CE153-7412-45AA-B51A-0BBEBF209A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5913" t="6596" b="16339"/>
            <a:stretch/>
          </p:blipFill>
          <p:spPr>
            <a:xfrm>
              <a:off x="2583622" y="3155919"/>
              <a:ext cx="939686" cy="1338930"/>
            </a:xfrm>
            <a:prstGeom prst="rect">
              <a:avLst/>
            </a:prstGeom>
          </p:spPr>
        </p:pic>
        <p:pic>
          <p:nvPicPr>
            <p:cNvPr id="66" name="Picture 65">
              <a:extLst>
                <a:ext uri="{FF2B5EF4-FFF2-40B4-BE49-F238E27FC236}">
                  <a16:creationId xmlns:a16="http://schemas.microsoft.com/office/drawing/2014/main" id="{A0AAC525-6DC0-4DC6-AD28-1B1DDB9285A5}"/>
                </a:ext>
              </a:extLst>
            </p:cNvPr>
            <p:cNvPicPr>
              <a:picLocks noChangeAspect="1"/>
            </p:cNvPicPr>
            <p:nvPr/>
          </p:nvPicPr>
          <p:blipFill rotWithShape="1">
            <a:blip r:embed="rId6"/>
            <a:srcRect l="23002" t="10837" r="20680" b="48413"/>
            <a:stretch/>
          </p:blipFill>
          <p:spPr>
            <a:xfrm>
              <a:off x="709326" y="3154666"/>
              <a:ext cx="1853903" cy="1341437"/>
            </a:xfrm>
            <a:prstGeom prst="rect">
              <a:avLst/>
            </a:prstGeom>
          </p:spPr>
        </p:pic>
        <p:grpSp>
          <p:nvGrpSpPr>
            <p:cNvPr id="67" name="Group 66">
              <a:extLst>
                <a:ext uri="{FF2B5EF4-FFF2-40B4-BE49-F238E27FC236}">
                  <a16:creationId xmlns:a16="http://schemas.microsoft.com/office/drawing/2014/main" id="{44C5F26D-85CB-412A-88FE-F9A560CC62A5}"/>
                </a:ext>
              </a:extLst>
            </p:cNvPr>
            <p:cNvGrpSpPr>
              <a:grpSpLocks noChangeAspect="1"/>
            </p:cNvGrpSpPr>
            <p:nvPr/>
          </p:nvGrpSpPr>
          <p:grpSpPr>
            <a:xfrm>
              <a:off x="715515" y="1786651"/>
              <a:ext cx="3753299" cy="1342583"/>
              <a:chOff x="741350" y="1581439"/>
              <a:chExt cx="5553716" cy="1986605"/>
            </a:xfrm>
          </p:grpSpPr>
          <p:pic>
            <p:nvPicPr>
              <p:cNvPr id="77" name="Picture 76">
                <a:extLst>
                  <a:ext uri="{FF2B5EF4-FFF2-40B4-BE49-F238E27FC236}">
                    <a16:creationId xmlns:a16="http://schemas.microsoft.com/office/drawing/2014/main" id="{385447B4-6C2C-43B3-8C6A-718B123E884E}"/>
                  </a:ext>
                </a:extLst>
              </p:cNvPr>
              <p:cNvPicPr preferRelativeResize="0">
                <a:picLocks/>
              </p:cNvPicPr>
              <p:nvPr/>
            </p:nvPicPr>
            <p:blipFill rotWithShape="1">
              <a:blip r:embed="rId7"/>
              <a:srcRect l="2" t="19136" r="29918" b="29277"/>
              <a:stretch/>
            </p:blipFill>
            <p:spPr>
              <a:xfrm>
                <a:off x="741350" y="1586844"/>
                <a:ext cx="2743200" cy="1981200"/>
              </a:xfrm>
              <a:prstGeom prst="rect">
                <a:avLst/>
              </a:prstGeom>
            </p:spPr>
          </p:pic>
          <p:cxnSp>
            <p:nvCxnSpPr>
              <p:cNvPr id="78" name="Straight Connector 77">
                <a:extLst>
                  <a:ext uri="{FF2B5EF4-FFF2-40B4-BE49-F238E27FC236}">
                    <a16:creationId xmlns:a16="http://schemas.microsoft.com/office/drawing/2014/main" id="{10B7813E-8822-4638-8D10-66750A45DA97}"/>
                  </a:ext>
                </a:extLst>
              </p:cNvPr>
              <p:cNvCxnSpPr/>
              <p:nvPr/>
            </p:nvCxnSpPr>
            <p:spPr>
              <a:xfrm>
                <a:off x="849053" y="3365623"/>
                <a:ext cx="552627" cy="111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C3A56F3-3FBC-4BC6-B3C1-16DFFCAF5A8C}"/>
                  </a:ext>
                </a:extLst>
              </p:cNvPr>
              <p:cNvSpPr txBox="1"/>
              <p:nvPr/>
            </p:nvSpPr>
            <p:spPr>
              <a:xfrm>
                <a:off x="766494" y="3031565"/>
                <a:ext cx="785682" cy="387101"/>
              </a:xfrm>
              <a:prstGeom prst="rect">
                <a:avLst/>
              </a:prstGeom>
              <a:noFill/>
            </p:spPr>
            <p:txBody>
              <a:bodyPr wrap="square" rtlCol="0">
                <a:spAutoFit/>
              </a:bodyPr>
              <a:lstStyle/>
              <a:p>
                <a:pPr defTabSz="457189"/>
                <a:r>
                  <a:rPr lang="en-US" sz="1100" dirty="0">
                    <a:solidFill>
                      <a:prstClr val="white"/>
                    </a:solidFill>
                  </a:rPr>
                  <a:t>10nm</a:t>
                </a:r>
              </a:p>
            </p:txBody>
          </p:sp>
          <p:sp>
            <p:nvSpPr>
              <p:cNvPr id="80" name="TextBox 79">
                <a:extLst>
                  <a:ext uri="{FF2B5EF4-FFF2-40B4-BE49-F238E27FC236}">
                    <a16:creationId xmlns:a16="http://schemas.microsoft.com/office/drawing/2014/main" id="{B5F7604D-F7B1-439F-94E1-F0AFD30FFE57}"/>
                  </a:ext>
                </a:extLst>
              </p:cNvPr>
              <p:cNvSpPr txBox="1"/>
              <p:nvPr/>
            </p:nvSpPr>
            <p:spPr>
              <a:xfrm>
                <a:off x="2237012" y="2827574"/>
                <a:ext cx="714233" cy="387101"/>
              </a:xfrm>
              <a:prstGeom prst="rect">
                <a:avLst/>
              </a:prstGeom>
              <a:noFill/>
            </p:spPr>
            <p:txBody>
              <a:bodyPr wrap="square" rtlCol="0">
                <a:spAutoFit/>
              </a:bodyPr>
              <a:lstStyle/>
              <a:p>
                <a:pPr defTabSz="457189"/>
                <a:r>
                  <a:rPr lang="en-US" sz="1100" dirty="0">
                    <a:solidFill>
                      <a:prstClr val="white"/>
                    </a:solidFill>
                  </a:rPr>
                  <a:t>Nb</a:t>
                </a:r>
              </a:p>
            </p:txBody>
          </p:sp>
          <p:sp>
            <p:nvSpPr>
              <p:cNvPr id="81" name="TextBox 80">
                <a:extLst>
                  <a:ext uri="{FF2B5EF4-FFF2-40B4-BE49-F238E27FC236}">
                    <a16:creationId xmlns:a16="http://schemas.microsoft.com/office/drawing/2014/main" id="{6DC8192D-3338-4063-89C9-90004CFED33F}"/>
                  </a:ext>
                </a:extLst>
              </p:cNvPr>
              <p:cNvSpPr txBox="1"/>
              <p:nvPr/>
            </p:nvSpPr>
            <p:spPr>
              <a:xfrm>
                <a:off x="2211782" y="2402841"/>
                <a:ext cx="793634" cy="387101"/>
              </a:xfrm>
              <a:prstGeom prst="rect">
                <a:avLst/>
              </a:prstGeom>
              <a:noFill/>
            </p:spPr>
            <p:txBody>
              <a:bodyPr wrap="square" rtlCol="0">
                <a:spAutoFit/>
              </a:bodyPr>
              <a:lstStyle/>
              <a:p>
                <a:pPr defTabSz="457189"/>
                <a:r>
                  <a:rPr lang="en-US" sz="1100" dirty="0" err="1">
                    <a:solidFill>
                      <a:prstClr val="white"/>
                    </a:solidFill>
                  </a:rPr>
                  <a:t>NbO</a:t>
                </a:r>
                <a:r>
                  <a:rPr lang="en-US" sz="1100" baseline="-25000" dirty="0" err="1">
                    <a:solidFill>
                      <a:prstClr val="white"/>
                    </a:solidFill>
                  </a:rPr>
                  <a:t>x</a:t>
                </a:r>
                <a:endParaRPr lang="en-US" sz="1100" baseline="-25000" dirty="0">
                  <a:solidFill>
                    <a:prstClr val="white"/>
                  </a:solidFill>
                </a:endParaRPr>
              </a:p>
            </p:txBody>
          </p:sp>
          <p:pic>
            <p:nvPicPr>
              <p:cNvPr id="82" name="Picture 81">
                <a:extLst>
                  <a:ext uri="{FF2B5EF4-FFF2-40B4-BE49-F238E27FC236}">
                    <a16:creationId xmlns:a16="http://schemas.microsoft.com/office/drawing/2014/main" id="{4326948C-8059-43C9-90E3-FEDB2C01C9F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6346" t="23355" r="32537" b="17617"/>
              <a:stretch/>
            </p:blipFill>
            <p:spPr>
              <a:xfrm>
                <a:off x="3515911" y="1581439"/>
                <a:ext cx="1380100" cy="1981200"/>
              </a:xfrm>
              <a:prstGeom prst="rect">
                <a:avLst/>
              </a:prstGeom>
            </p:spPr>
          </p:pic>
          <p:pic>
            <p:nvPicPr>
              <p:cNvPr id="83" name="Picture 82">
                <a:extLst>
                  <a:ext uri="{FF2B5EF4-FFF2-40B4-BE49-F238E27FC236}">
                    <a16:creationId xmlns:a16="http://schemas.microsoft.com/office/drawing/2014/main" id="{3B23DD22-5CCA-43A6-948F-C1122319C2E2}"/>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5000" contrast="20000"/>
                        </a14:imgEffect>
                      </a14:imgLayer>
                    </a14:imgProps>
                  </a:ext>
                  <a:ext uri="{28A0092B-C50C-407E-A947-70E740481C1C}">
                    <a14:useLocalDpi xmlns:a14="http://schemas.microsoft.com/office/drawing/2010/main" val="0"/>
                  </a:ext>
                </a:extLst>
              </a:blip>
              <a:srcRect l="28823" t="23127" r="29827" b="16796"/>
              <a:stretch/>
            </p:blipFill>
            <p:spPr>
              <a:xfrm>
                <a:off x="4931490" y="1584885"/>
                <a:ext cx="1363576" cy="1981200"/>
              </a:xfrm>
              <a:prstGeom prst="rect">
                <a:avLst/>
              </a:prstGeom>
            </p:spPr>
          </p:pic>
          <p:sp>
            <p:nvSpPr>
              <p:cNvPr id="84" name="TextBox 83">
                <a:extLst>
                  <a:ext uri="{FF2B5EF4-FFF2-40B4-BE49-F238E27FC236}">
                    <a16:creationId xmlns:a16="http://schemas.microsoft.com/office/drawing/2014/main" id="{B540D7E2-9B89-4D54-B11D-873ECBA30937}"/>
                  </a:ext>
                </a:extLst>
              </p:cNvPr>
              <p:cNvSpPr txBox="1"/>
              <p:nvPr/>
            </p:nvSpPr>
            <p:spPr>
              <a:xfrm>
                <a:off x="4921374" y="1587870"/>
                <a:ext cx="415565" cy="387101"/>
              </a:xfrm>
              <a:prstGeom prst="rect">
                <a:avLst/>
              </a:prstGeom>
              <a:noFill/>
              <a:ln>
                <a:noFill/>
              </a:ln>
            </p:spPr>
            <p:txBody>
              <a:bodyPr wrap="none" rtlCol="0">
                <a:spAutoFit/>
              </a:bodyPr>
              <a:lstStyle/>
              <a:p>
                <a:pPr defTabSz="457189"/>
                <a:r>
                  <a:rPr lang="en-US" sz="1100" b="1" dirty="0">
                    <a:solidFill>
                      <a:srgbClr val="00B0F0"/>
                    </a:solidFill>
                  </a:rPr>
                  <a:t>O</a:t>
                </a:r>
              </a:p>
            </p:txBody>
          </p:sp>
          <p:sp>
            <p:nvSpPr>
              <p:cNvPr id="85" name="TextBox 84">
                <a:extLst>
                  <a:ext uri="{FF2B5EF4-FFF2-40B4-BE49-F238E27FC236}">
                    <a16:creationId xmlns:a16="http://schemas.microsoft.com/office/drawing/2014/main" id="{F5EC85E9-AE8D-4A82-9D14-0AAC3447C340}"/>
                  </a:ext>
                </a:extLst>
              </p:cNvPr>
              <p:cNvSpPr txBox="1"/>
              <p:nvPr/>
            </p:nvSpPr>
            <p:spPr>
              <a:xfrm>
                <a:off x="3519700" y="1585135"/>
                <a:ext cx="522304" cy="387101"/>
              </a:xfrm>
              <a:prstGeom prst="rect">
                <a:avLst/>
              </a:prstGeom>
              <a:noFill/>
              <a:ln>
                <a:noFill/>
              </a:ln>
            </p:spPr>
            <p:txBody>
              <a:bodyPr wrap="none" rtlCol="0">
                <a:spAutoFit/>
              </a:bodyPr>
              <a:lstStyle/>
              <a:p>
                <a:pPr defTabSz="457189"/>
                <a:r>
                  <a:rPr lang="en-US" sz="1100" b="1" dirty="0">
                    <a:solidFill>
                      <a:srgbClr val="FFFF00"/>
                    </a:solidFill>
                  </a:rPr>
                  <a:t>Nb</a:t>
                </a:r>
              </a:p>
            </p:txBody>
          </p:sp>
          <p:cxnSp>
            <p:nvCxnSpPr>
              <p:cNvPr id="86" name="Straight Connector 85">
                <a:extLst>
                  <a:ext uri="{FF2B5EF4-FFF2-40B4-BE49-F238E27FC236}">
                    <a16:creationId xmlns:a16="http://schemas.microsoft.com/office/drawing/2014/main" id="{CD2897F7-FFAD-4D47-96FE-B6E386919610}"/>
                  </a:ext>
                </a:extLst>
              </p:cNvPr>
              <p:cNvCxnSpPr/>
              <p:nvPr/>
            </p:nvCxnSpPr>
            <p:spPr>
              <a:xfrm>
                <a:off x="3414127" y="24307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2820F2C-AD4F-4CC9-828F-0C369DCEED72}"/>
                  </a:ext>
                </a:extLst>
              </p:cNvPr>
              <p:cNvCxnSpPr/>
              <p:nvPr/>
            </p:nvCxnSpPr>
            <p:spPr>
              <a:xfrm>
                <a:off x="3403932" y="269713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8211D203-40C7-4363-83EF-0D5C33DDD8C3}"/>
                  </a:ext>
                </a:extLst>
              </p:cNvPr>
              <p:cNvSpPr txBox="1"/>
              <p:nvPr/>
            </p:nvSpPr>
            <p:spPr>
              <a:xfrm>
                <a:off x="742281" y="1587094"/>
                <a:ext cx="533401" cy="387101"/>
              </a:xfrm>
              <a:prstGeom prst="rect">
                <a:avLst/>
              </a:prstGeom>
              <a:noFill/>
            </p:spPr>
            <p:txBody>
              <a:bodyPr wrap="square" rtlCol="0">
                <a:spAutoFit/>
              </a:bodyPr>
              <a:lstStyle/>
              <a:p>
                <a:pPr defTabSz="457189"/>
                <a:r>
                  <a:rPr lang="en-US" sz="1100" dirty="0">
                    <a:solidFill>
                      <a:prstClr val="white"/>
                    </a:solidFill>
                  </a:rPr>
                  <a:t>(a)</a:t>
                </a:r>
              </a:p>
            </p:txBody>
          </p:sp>
        </p:grpSp>
        <p:cxnSp>
          <p:nvCxnSpPr>
            <p:cNvPr id="68" name="Straight Connector 67">
              <a:extLst>
                <a:ext uri="{FF2B5EF4-FFF2-40B4-BE49-F238E27FC236}">
                  <a16:creationId xmlns:a16="http://schemas.microsoft.com/office/drawing/2014/main" id="{840015B8-1E64-4EFB-AB91-5294E9CA49DD}"/>
                </a:ext>
              </a:extLst>
            </p:cNvPr>
            <p:cNvCxnSpPr/>
            <p:nvPr/>
          </p:nvCxnSpPr>
          <p:spPr>
            <a:xfrm>
              <a:off x="817453" y="4357395"/>
              <a:ext cx="373475" cy="75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54361F1-A0D7-428F-AF9A-59F93F8A0EE2}"/>
                </a:ext>
              </a:extLst>
            </p:cNvPr>
            <p:cNvSpPr txBox="1"/>
            <p:nvPr/>
          </p:nvSpPr>
          <p:spPr>
            <a:xfrm>
              <a:off x="745294" y="4124577"/>
              <a:ext cx="530978" cy="261610"/>
            </a:xfrm>
            <a:prstGeom prst="rect">
              <a:avLst/>
            </a:prstGeom>
            <a:noFill/>
          </p:spPr>
          <p:txBody>
            <a:bodyPr wrap="square" rtlCol="0">
              <a:spAutoFit/>
            </a:bodyPr>
            <a:lstStyle/>
            <a:p>
              <a:pPr defTabSz="457189"/>
              <a:r>
                <a:rPr lang="en-US" sz="1100" dirty="0">
                  <a:solidFill>
                    <a:prstClr val="white"/>
                  </a:solidFill>
                </a:rPr>
                <a:t>10nm</a:t>
              </a:r>
            </a:p>
          </p:txBody>
        </p:sp>
        <p:sp>
          <p:nvSpPr>
            <p:cNvPr id="70" name="TextBox 69">
              <a:extLst>
                <a:ext uri="{FF2B5EF4-FFF2-40B4-BE49-F238E27FC236}">
                  <a16:creationId xmlns:a16="http://schemas.microsoft.com/office/drawing/2014/main" id="{E9C9DBEF-185A-4CFC-B6B7-88962BA82951}"/>
                </a:ext>
              </a:extLst>
            </p:cNvPr>
            <p:cNvSpPr txBox="1"/>
            <p:nvPr/>
          </p:nvSpPr>
          <p:spPr>
            <a:xfrm>
              <a:off x="1755460" y="3993772"/>
              <a:ext cx="482691" cy="261610"/>
            </a:xfrm>
            <a:prstGeom prst="rect">
              <a:avLst/>
            </a:prstGeom>
            <a:noFill/>
          </p:spPr>
          <p:txBody>
            <a:bodyPr wrap="square" rtlCol="0">
              <a:spAutoFit/>
            </a:bodyPr>
            <a:lstStyle/>
            <a:p>
              <a:pPr defTabSz="457189"/>
              <a:r>
                <a:rPr lang="en-US" sz="1100" dirty="0">
                  <a:solidFill>
                    <a:prstClr val="white"/>
                  </a:solidFill>
                </a:rPr>
                <a:t>Nb</a:t>
              </a:r>
            </a:p>
          </p:txBody>
        </p:sp>
        <p:sp>
          <p:nvSpPr>
            <p:cNvPr id="71" name="TextBox 70">
              <a:extLst>
                <a:ext uri="{FF2B5EF4-FFF2-40B4-BE49-F238E27FC236}">
                  <a16:creationId xmlns:a16="http://schemas.microsoft.com/office/drawing/2014/main" id="{04F43144-AB9B-48DA-B369-C55CC5CDC99B}"/>
                </a:ext>
              </a:extLst>
            </p:cNvPr>
            <p:cNvSpPr txBox="1"/>
            <p:nvPr/>
          </p:nvSpPr>
          <p:spPr>
            <a:xfrm>
              <a:off x="1726310" y="3647546"/>
              <a:ext cx="536352" cy="261610"/>
            </a:xfrm>
            <a:prstGeom prst="rect">
              <a:avLst/>
            </a:prstGeom>
            <a:noFill/>
          </p:spPr>
          <p:txBody>
            <a:bodyPr wrap="square" rtlCol="0">
              <a:spAutoFit/>
            </a:bodyPr>
            <a:lstStyle/>
            <a:p>
              <a:pPr defTabSz="457189"/>
              <a:r>
                <a:rPr lang="en-US" sz="1100" dirty="0" err="1">
                  <a:solidFill>
                    <a:prstClr val="white"/>
                  </a:solidFill>
                </a:rPr>
                <a:t>NbO</a:t>
              </a:r>
              <a:r>
                <a:rPr lang="en-US" sz="1100" baseline="-25000" dirty="0" err="1">
                  <a:solidFill>
                    <a:prstClr val="white"/>
                  </a:solidFill>
                </a:rPr>
                <a:t>x</a:t>
              </a:r>
              <a:endParaRPr lang="en-US" sz="1100" baseline="-25000" dirty="0">
                <a:solidFill>
                  <a:prstClr val="white"/>
                </a:solidFill>
              </a:endParaRPr>
            </a:p>
          </p:txBody>
        </p:sp>
        <p:cxnSp>
          <p:nvCxnSpPr>
            <p:cNvPr id="72" name="Straight Connector 71">
              <a:extLst>
                <a:ext uri="{FF2B5EF4-FFF2-40B4-BE49-F238E27FC236}">
                  <a16:creationId xmlns:a16="http://schemas.microsoft.com/office/drawing/2014/main" id="{AD5EC69E-DE1E-4FA6-BAB9-B6203EA842B4}"/>
                </a:ext>
              </a:extLst>
            </p:cNvPr>
            <p:cNvCxnSpPr/>
            <p:nvPr/>
          </p:nvCxnSpPr>
          <p:spPr>
            <a:xfrm>
              <a:off x="2517314" y="3716069"/>
              <a:ext cx="1235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DA6375A-22A9-43A3-AACF-B0CAEC9351FF}"/>
                </a:ext>
              </a:extLst>
            </p:cNvPr>
            <p:cNvCxnSpPr/>
            <p:nvPr/>
          </p:nvCxnSpPr>
          <p:spPr>
            <a:xfrm>
              <a:off x="2516034" y="3907313"/>
              <a:ext cx="1235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8EF0FF7-0375-48A4-BFF1-59328DCEABF3}"/>
                </a:ext>
              </a:extLst>
            </p:cNvPr>
            <p:cNvSpPr txBox="1"/>
            <p:nvPr/>
          </p:nvSpPr>
          <p:spPr>
            <a:xfrm>
              <a:off x="745294" y="3155434"/>
              <a:ext cx="360481" cy="261610"/>
            </a:xfrm>
            <a:prstGeom prst="rect">
              <a:avLst/>
            </a:prstGeom>
            <a:noFill/>
          </p:spPr>
          <p:txBody>
            <a:bodyPr wrap="square" rtlCol="0">
              <a:spAutoFit/>
            </a:bodyPr>
            <a:lstStyle/>
            <a:p>
              <a:pPr defTabSz="457189"/>
              <a:r>
                <a:rPr lang="en-US" sz="1100" dirty="0">
                  <a:solidFill>
                    <a:prstClr val="white"/>
                  </a:solidFill>
                </a:rPr>
                <a:t>(b)</a:t>
              </a:r>
            </a:p>
          </p:txBody>
        </p:sp>
        <p:pic>
          <p:nvPicPr>
            <p:cNvPr id="76" name="Picture 75">
              <a:extLst>
                <a:ext uri="{FF2B5EF4-FFF2-40B4-BE49-F238E27FC236}">
                  <a16:creationId xmlns:a16="http://schemas.microsoft.com/office/drawing/2014/main" id="{86A251C7-B8DA-484F-B614-05FD8430206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46739" t="5757" b="17176"/>
            <a:stretch/>
          </p:blipFill>
          <p:spPr>
            <a:xfrm>
              <a:off x="3545381" y="3153920"/>
              <a:ext cx="925336" cy="1338930"/>
            </a:xfrm>
            <a:prstGeom prst="rect">
              <a:avLst/>
            </a:prstGeom>
          </p:spPr>
        </p:pic>
      </p:grpSp>
      <p:sp>
        <p:nvSpPr>
          <p:cNvPr id="37" name="TextBox 36">
            <a:extLst>
              <a:ext uri="{FF2B5EF4-FFF2-40B4-BE49-F238E27FC236}">
                <a16:creationId xmlns:a16="http://schemas.microsoft.com/office/drawing/2014/main" id="{6D8C0A86-3910-4433-8CCA-E075E058D360}"/>
              </a:ext>
            </a:extLst>
          </p:cNvPr>
          <p:cNvSpPr txBox="1"/>
          <p:nvPr/>
        </p:nvSpPr>
        <p:spPr>
          <a:xfrm>
            <a:off x="1877106" y="1808146"/>
            <a:ext cx="759475" cy="276999"/>
          </a:xfrm>
          <a:prstGeom prst="rect">
            <a:avLst/>
          </a:prstGeom>
          <a:noFill/>
        </p:spPr>
        <p:txBody>
          <a:bodyPr wrap="square" rtlCol="0">
            <a:spAutoFit/>
          </a:bodyPr>
          <a:lstStyle/>
          <a:p>
            <a:pPr defTabSz="457189"/>
            <a:r>
              <a:rPr lang="en-US" sz="1200" dirty="0">
                <a:solidFill>
                  <a:prstClr val="white"/>
                </a:solidFill>
              </a:rPr>
              <a:t>cavity</a:t>
            </a:r>
          </a:p>
        </p:txBody>
      </p:sp>
      <p:sp>
        <p:nvSpPr>
          <p:cNvPr id="89" name="TextBox 88">
            <a:extLst>
              <a:ext uri="{FF2B5EF4-FFF2-40B4-BE49-F238E27FC236}">
                <a16:creationId xmlns:a16="http://schemas.microsoft.com/office/drawing/2014/main" id="{E6AF8673-DCC3-44A6-A2BA-B3D0F60F76FA}"/>
              </a:ext>
            </a:extLst>
          </p:cNvPr>
          <p:cNvSpPr txBox="1"/>
          <p:nvPr/>
        </p:nvSpPr>
        <p:spPr>
          <a:xfrm>
            <a:off x="1777825" y="3181414"/>
            <a:ext cx="843311" cy="276999"/>
          </a:xfrm>
          <a:prstGeom prst="rect">
            <a:avLst/>
          </a:prstGeom>
          <a:noFill/>
        </p:spPr>
        <p:txBody>
          <a:bodyPr wrap="square" rtlCol="0">
            <a:spAutoFit/>
          </a:bodyPr>
          <a:lstStyle/>
          <a:p>
            <a:pPr defTabSz="457189"/>
            <a:r>
              <a:rPr lang="en-US" sz="1200" dirty="0">
                <a:solidFill>
                  <a:prstClr val="white"/>
                </a:solidFill>
              </a:rPr>
              <a:t>Transmon</a:t>
            </a:r>
          </a:p>
        </p:txBody>
      </p:sp>
      <p:sp>
        <p:nvSpPr>
          <p:cNvPr id="90" name="Rectangle: Rounded Corners 89">
            <a:extLst>
              <a:ext uri="{FF2B5EF4-FFF2-40B4-BE49-F238E27FC236}">
                <a16:creationId xmlns:a16="http://schemas.microsoft.com/office/drawing/2014/main" id="{9C332870-C65E-4831-B0D8-564A6449B5FF}"/>
              </a:ext>
            </a:extLst>
          </p:cNvPr>
          <p:cNvSpPr/>
          <p:nvPr/>
        </p:nvSpPr>
        <p:spPr>
          <a:xfrm>
            <a:off x="4925214" y="653897"/>
            <a:ext cx="3945570" cy="4042338"/>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ndParaRPr>
          </a:p>
        </p:txBody>
      </p:sp>
      <p:sp>
        <p:nvSpPr>
          <p:cNvPr id="91" name="Rectangle: Rounded Corners 90">
            <a:extLst>
              <a:ext uri="{FF2B5EF4-FFF2-40B4-BE49-F238E27FC236}">
                <a16:creationId xmlns:a16="http://schemas.microsoft.com/office/drawing/2014/main" id="{7CAF2DE6-BFF0-4E5F-AA66-09E4B928C511}"/>
              </a:ext>
            </a:extLst>
          </p:cNvPr>
          <p:cNvSpPr/>
          <p:nvPr/>
        </p:nvSpPr>
        <p:spPr>
          <a:xfrm>
            <a:off x="246678" y="646617"/>
            <a:ext cx="4505578" cy="4042338"/>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ndParaRPr>
          </a:p>
        </p:txBody>
      </p:sp>
      <p:sp>
        <p:nvSpPr>
          <p:cNvPr id="3" name="Date Placeholder 2">
            <a:extLst>
              <a:ext uri="{FF2B5EF4-FFF2-40B4-BE49-F238E27FC236}">
                <a16:creationId xmlns:a16="http://schemas.microsoft.com/office/drawing/2014/main" id="{D70E1042-A907-229E-6A1A-96EBF6BC7F51}"/>
              </a:ext>
            </a:extLst>
          </p:cNvPr>
          <p:cNvSpPr>
            <a:spLocks noGrp="1"/>
          </p:cNvSpPr>
          <p:nvPr>
            <p:ph type="dt" sz="half" idx="2"/>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fld id="{2450CBEA-910D-0D47-9E15-CF21979AD2D2}" type="datetime1">
              <a:rPr lang="en-US" smtClean="0"/>
              <a:pPr defTabSz="457189">
                <a:defRPr/>
              </a:pPr>
              <a:t>1/17/23</a:t>
            </a:fld>
            <a:endParaRPr lang="en-US">
              <a:ea typeface="Geneva" charset="0"/>
            </a:endParaRPr>
          </a:p>
        </p:txBody>
      </p:sp>
      <p:sp>
        <p:nvSpPr>
          <p:cNvPr id="4" name="Footer Placeholder 3">
            <a:extLst>
              <a:ext uri="{FF2B5EF4-FFF2-40B4-BE49-F238E27FC236}">
                <a16:creationId xmlns:a16="http://schemas.microsoft.com/office/drawing/2014/main" id="{A1E136D8-ACF0-2BCC-C8C6-C99C349D53B6}"/>
              </a:ext>
            </a:extLst>
          </p:cNvPr>
          <p:cNvSpPr>
            <a:spLocks noGrp="1"/>
          </p:cNvSpPr>
          <p:nvPr>
            <p:ph type="ftr" sz="quarter" idx="3"/>
          </p:nvPr>
        </p:nvSpPr>
        <p:spPr>
          <a:xfrm>
            <a:off x="2040805" y="6504218"/>
            <a:ext cx="8349491"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r>
              <a:rPr lang="en-US"/>
              <a:t>Grassellino - SQMS</a:t>
            </a:r>
            <a:endParaRPr lang="en-US" b="1"/>
          </a:p>
        </p:txBody>
      </p:sp>
      <p:sp>
        <p:nvSpPr>
          <p:cNvPr id="5" name="Freeform: Shape 4">
            <a:extLst>
              <a:ext uri="{FF2B5EF4-FFF2-40B4-BE49-F238E27FC236}">
                <a16:creationId xmlns:a16="http://schemas.microsoft.com/office/drawing/2014/main" id="{6AB68655-E76F-9372-9EB1-CA3379A7057F}"/>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153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0139443-D332-1895-FD94-ABF87D4AB176}"/>
              </a:ext>
            </a:extLst>
          </p:cNvPr>
          <p:cNvSpPr/>
          <p:nvPr/>
        </p:nvSpPr>
        <p:spPr>
          <a:xfrm>
            <a:off x="386982" y="1122471"/>
            <a:ext cx="3484084" cy="14270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D33881E-154E-45AE-E921-54188479A3C8}"/>
              </a:ext>
            </a:extLst>
          </p:cNvPr>
          <p:cNvSpPr>
            <a:spLocks noGrp="1"/>
          </p:cNvSpPr>
          <p:nvPr>
            <p:ph type="dt" sz="half" idx="10"/>
          </p:nvPr>
        </p:nvSpPr>
        <p:spPr>
          <a:xfrm>
            <a:off x="736827" y="4878161"/>
            <a:ext cx="675368" cy="180975"/>
          </a:xfrm>
          <a:prstGeom prst="rect">
            <a:avLst/>
          </a:prstGeom>
        </p:spPr>
        <p:txBody>
          <a:bodyPr vert="horz" wrap="square" lIns="0" tIns="0" rIns="0" bIns="0" numCol="1" anchor="t" anchorCtr="0" compatLnSpc="1">
            <a:prstTxWarp prst="textNoShape">
              <a:avLst/>
            </a:prstTxWarp>
            <a:normAutofit/>
          </a:bodyPr>
          <a:lstStyle>
            <a:defPPr>
              <a:defRPr lang="en-US"/>
            </a:defPPr>
            <a:lvl1pPr algn="l" defTabSz="457200" rtl="0" fontAlgn="base">
              <a:spcBef>
                <a:spcPct val="0"/>
              </a:spcBef>
              <a:spcAft>
                <a:spcPct val="0"/>
              </a:spcAft>
              <a:defRPr sz="900" kern="120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fld id="{CD31E194-C1A7-4148-9DAB-7EC6BB8B82AD}" type="datetime1">
              <a:rPr lang="en-US" smtClean="0">
                <a:latin typeface="Roboto" panose="02000000000000000000" pitchFamily="2" charset="0"/>
              </a:rPr>
              <a:t>1/17/23</a:t>
            </a:fld>
            <a:endParaRPr lang="en-US" dirty="0">
              <a:latin typeface="Roboto" panose="02000000000000000000" pitchFamily="2" charset="0"/>
            </a:endParaRPr>
          </a:p>
        </p:txBody>
      </p:sp>
      <p:sp>
        <p:nvSpPr>
          <p:cNvPr id="5" name="Footer Placeholder 4">
            <a:extLst>
              <a:ext uri="{FF2B5EF4-FFF2-40B4-BE49-F238E27FC236}">
                <a16:creationId xmlns:a16="http://schemas.microsoft.com/office/drawing/2014/main" id="{EC9B5331-AB0A-C84E-96AB-431E0583E2A9}"/>
              </a:ext>
            </a:extLst>
          </p:cNvPr>
          <p:cNvSpPr>
            <a:spLocks noGrp="1"/>
          </p:cNvSpPr>
          <p:nvPr>
            <p:ph type="ftr" sz="quarter" idx="11"/>
          </p:nvPr>
        </p:nvSpPr>
        <p:spPr>
          <a:xfrm>
            <a:off x="1530605" y="4878161"/>
            <a:ext cx="6260399" cy="182155"/>
          </a:xfrm>
          <a:prstGeom prst="rect">
            <a:avLst/>
          </a:prstGeom>
        </p:spPr>
        <p:txBody>
          <a:bodyPr lIns="0" tIns="0" rIns="0" bIns="0" anchor="t" anchorCtr="0">
            <a:normAutofit/>
          </a:bodyPr>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spcAft>
                <a:spcPts val="600"/>
              </a:spcAft>
              <a:defRPr/>
            </a:pPr>
            <a:r>
              <a:rPr lang="en-US" dirty="0">
                <a:latin typeface="Roboto" panose="02000000000000000000" pitchFamily="2" charset="0"/>
              </a:rPr>
              <a:t>Grassellino &amp; Koch - SQMS</a:t>
            </a:r>
            <a:endParaRPr lang="en-US" b="1" dirty="0">
              <a:latin typeface="Roboto" panose="02000000000000000000" pitchFamily="2" charset="0"/>
            </a:endParaRPr>
          </a:p>
        </p:txBody>
      </p:sp>
      <p:sp>
        <p:nvSpPr>
          <p:cNvPr id="9" name="TextBox 8">
            <a:extLst>
              <a:ext uri="{FF2B5EF4-FFF2-40B4-BE49-F238E27FC236}">
                <a16:creationId xmlns:a16="http://schemas.microsoft.com/office/drawing/2014/main" id="{218CE1FA-FF9F-0055-86BE-07B7993F989C}"/>
              </a:ext>
            </a:extLst>
          </p:cNvPr>
          <p:cNvSpPr txBox="1"/>
          <p:nvPr/>
        </p:nvSpPr>
        <p:spPr>
          <a:xfrm>
            <a:off x="481393" y="1177156"/>
            <a:ext cx="3377848" cy="1815882"/>
          </a:xfrm>
          <a:prstGeom prst="rect">
            <a:avLst/>
          </a:prstGeom>
          <a:noFill/>
        </p:spPr>
        <p:txBody>
          <a:bodyPr wrap="none" rtlCol="0">
            <a:spAutoFit/>
          </a:bodyPr>
          <a:lstStyle/>
          <a:p>
            <a:pPr algn="ctr"/>
            <a:r>
              <a:rPr lang="en-US" sz="2800" b="1" dirty="0">
                <a:solidFill>
                  <a:srgbClr val="000000"/>
                </a:solidFill>
                <a:latin typeface="Roboto" panose="02000000000000000000" pitchFamily="2" charset="0"/>
                <a:ea typeface="Roboto" panose="02000000000000000000" pitchFamily="2" charset="0"/>
              </a:rPr>
              <a:t>10</a:t>
            </a:r>
            <a:r>
              <a:rPr lang="en-US" sz="1100" b="1" dirty="0">
                <a:solidFill>
                  <a:srgbClr val="000000"/>
                </a:solidFill>
                <a:latin typeface="Roboto" panose="02000000000000000000" pitchFamily="2" charset="0"/>
                <a:ea typeface="Roboto" panose="02000000000000000000" pitchFamily="2" charset="0"/>
              </a:rPr>
              <a:t> </a:t>
            </a:r>
            <a:r>
              <a:rPr lang="en-US" sz="1600" b="1" dirty="0" err="1">
                <a:solidFill>
                  <a:srgbClr val="000000"/>
                </a:solidFill>
                <a:latin typeface="Roboto" panose="02000000000000000000" pitchFamily="2" charset="0"/>
                <a:ea typeface="Roboto" panose="02000000000000000000" pitchFamily="2" charset="0"/>
              </a:rPr>
              <a:t>yr</a:t>
            </a:r>
            <a:r>
              <a:rPr lang="en-US" sz="1600" b="1" dirty="0">
                <a:solidFill>
                  <a:srgbClr val="000000"/>
                </a:solidFill>
                <a:latin typeface="Roboto" panose="02000000000000000000" pitchFamily="2" charset="0"/>
                <a:ea typeface="Roboto" panose="02000000000000000000" pitchFamily="2" charset="0"/>
              </a:rPr>
              <a:t> plan </a:t>
            </a:r>
            <a:r>
              <a:rPr lang="en-US" sz="1600" dirty="0">
                <a:solidFill>
                  <a:srgbClr val="000000"/>
                </a:solidFill>
                <a:latin typeface="Roboto" panose="02000000000000000000" pitchFamily="2" charset="0"/>
                <a:ea typeface="Roboto" panose="02000000000000000000" pitchFamily="2" charset="0"/>
              </a:rPr>
              <a:t>to accelerate </a:t>
            </a:r>
            <a:br>
              <a:rPr lang="en-US" sz="1600" dirty="0">
                <a:solidFill>
                  <a:srgbClr val="000000"/>
                </a:solidFill>
                <a:latin typeface="Roboto" panose="02000000000000000000" pitchFamily="2" charset="0"/>
                <a:ea typeface="Roboto" panose="02000000000000000000" pitchFamily="2" charset="0"/>
              </a:rPr>
            </a:br>
            <a:r>
              <a:rPr lang="en-US" sz="1600" dirty="0">
                <a:solidFill>
                  <a:srgbClr val="000000"/>
                </a:solidFill>
                <a:latin typeface="Roboto" panose="02000000000000000000" pitchFamily="2" charset="0"/>
                <a:ea typeface="Roboto" panose="02000000000000000000" pitchFamily="2" charset="0"/>
              </a:rPr>
              <a:t>the development of </a:t>
            </a:r>
            <a:br>
              <a:rPr lang="en-US" sz="1600" b="1" dirty="0">
                <a:solidFill>
                  <a:srgbClr val="000000"/>
                </a:solidFill>
                <a:latin typeface="Roboto" panose="02000000000000000000" pitchFamily="2" charset="0"/>
                <a:ea typeface="Roboto" panose="02000000000000000000" pitchFamily="2" charset="0"/>
              </a:rPr>
            </a:br>
            <a:r>
              <a:rPr lang="en-US" sz="1800" b="1" dirty="0">
                <a:solidFill>
                  <a:srgbClr val="000000"/>
                </a:solidFill>
                <a:latin typeface="Roboto" panose="02000000000000000000" pitchFamily="2" charset="0"/>
                <a:ea typeface="Roboto" panose="02000000000000000000" pitchFamily="2" charset="0"/>
              </a:rPr>
              <a:t>quantum information science</a:t>
            </a:r>
            <a:r>
              <a:rPr lang="en-US" sz="1600" b="1" dirty="0">
                <a:solidFill>
                  <a:srgbClr val="000000"/>
                </a:solidFill>
                <a:latin typeface="Roboto" panose="02000000000000000000" pitchFamily="2" charset="0"/>
                <a:ea typeface="Roboto" panose="02000000000000000000" pitchFamily="2" charset="0"/>
              </a:rPr>
              <a:t> </a:t>
            </a:r>
            <a:br>
              <a:rPr lang="en-US" sz="1600" b="1" dirty="0">
                <a:solidFill>
                  <a:srgbClr val="000000"/>
                </a:solidFill>
                <a:latin typeface="Roboto" panose="02000000000000000000" pitchFamily="2" charset="0"/>
                <a:ea typeface="Roboto" panose="02000000000000000000" pitchFamily="2" charset="0"/>
              </a:rPr>
            </a:br>
            <a:r>
              <a:rPr lang="en-US" sz="1600" b="1" dirty="0">
                <a:solidFill>
                  <a:srgbClr val="000000"/>
                </a:solidFill>
                <a:latin typeface="Roboto" panose="02000000000000000000" pitchFamily="2" charset="0"/>
                <a:ea typeface="Roboto" panose="02000000000000000000" pitchFamily="2" charset="0"/>
              </a:rPr>
              <a:t>&amp; </a:t>
            </a:r>
            <a:r>
              <a:rPr lang="en-US" sz="1800" b="1" dirty="0">
                <a:solidFill>
                  <a:srgbClr val="000000"/>
                </a:solidFill>
                <a:latin typeface="Roboto" panose="02000000000000000000" pitchFamily="2" charset="0"/>
                <a:ea typeface="Roboto" panose="02000000000000000000" pitchFamily="2" charset="0"/>
              </a:rPr>
              <a:t>technology applications</a:t>
            </a:r>
            <a:r>
              <a:rPr lang="en-US" sz="1600" b="1" dirty="0">
                <a:solidFill>
                  <a:srgbClr val="000000"/>
                </a:solidFill>
                <a:latin typeface="Roboto" panose="02000000000000000000" pitchFamily="2" charset="0"/>
                <a:ea typeface="Roboto" panose="02000000000000000000" pitchFamily="2" charset="0"/>
              </a:rPr>
              <a:t>.</a:t>
            </a:r>
            <a:br>
              <a:rPr lang="en-US" sz="1600" dirty="0">
                <a:solidFill>
                  <a:srgbClr val="000000"/>
                </a:solidFill>
                <a:latin typeface="Roboto" panose="02000000000000000000" pitchFamily="2" charset="0"/>
                <a:ea typeface="Roboto" panose="02000000000000000000" pitchFamily="2" charset="0"/>
              </a:rPr>
            </a:br>
            <a:br>
              <a:rPr lang="en-US" sz="1600" dirty="0">
                <a:solidFill>
                  <a:srgbClr val="000000"/>
                </a:solidFill>
                <a:latin typeface="Roboto" panose="02000000000000000000" pitchFamily="2" charset="0"/>
                <a:ea typeface="Roboto" panose="02000000000000000000" pitchFamily="2" charset="0"/>
              </a:rPr>
            </a:br>
            <a:endParaRPr lang="en-US" sz="1600" dirty="0">
              <a:solidFill>
                <a:srgbClr val="000000"/>
              </a:solidFill>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1EE62848-A282-9C28-4ED5-9EF9FB3B31EC}"/>
              </a:ext>
            </a:extLst>
          </p:cNvPr>
          <p:cNvGrpSpPr/>
          <p:nvPr/>
        </p:nvGrpSpPr>
        <p:grpSpPr>
          <a:xfrm>
            <a:off x="771530" y="2837491"/>
            <a:ext cx="2678555" cy="2000548"/>
            <a:chOff x="4487252" y="794990"/>
            <a:chExt cx="2678555" cy="2000548"/>
          </a:xfrm>
        </p:grpSpPr>
        <p:sp>
          <p:nvSpPr>
            <p:cNvPr id="2" name="TextBox 1">
              <a:extLst>
                <a:ext uri="{FF2B5EF4-FFF2-40B4-BE49-F238E27FC236}">
                  <a16:creationId xmlns:a16="http://schemas.microsoft.com/office/drawing/2014/main" id="{C0147E1A-B1C1-7B4C-288B-EDF8BA9B495E}"/>
                </a:ext>
              </a:extLst>
            </p:cNvPr>
            <p:cNvSpPr txBox="1"/>
            <p:nvPr/>
          </p:nvSpPr>
          <p:spPr>
            <a:xfrm>
              <a:off x="4487252" y="794990"/>
              <a:ext cx="2678555" cy="2000548"/>
            </a:xfrm>
            <a:prstGeom prst="rect">
              <a:avLst/>
            </a:prstGeom>
            <a:noFill/>
          </p:spPr>
          <p:txBody>
            <a:bodyPr wrap="square" rtlCol="0">
              <a:spAutoFit/>
            </a:bodyPr>
            <a:lstStyle/>
            <a:p>
              <a:pPr algn="l"/>
              <a:r>
                <a:rPr lang="en-US" sz="4400" dirty="0">
                  <a:solidFill>
                    <a:srgbClr val="000000"/>
                  </a:solidFill>
                  <a:latin typeface="Perpetua" panose="02020502060401020303" pitchFamily="18" charset="0"/>
                  <a:ea typeface="Roboto" panose="02000000000000000000" pitchFamily="2" charset="0"/>
                </a:rPr>
                <a:t>“  </a:t>
              </a:r>
              <a:br>
                <a:rPr lang="en-US" sz="4400" dirty="0">
                  <a:solidFill>
                    <a:srgbClr val="000000"/>
                  </a:solidFill>
                  <a:latin typeface="Perpetua" panose="02020502060401020303" pitchFamily="18" charset="0"/>
                  <a:ea typeface="Roboto" panose="02000000000000000000" pitchFamily="2" charset="0"/>
                </a:rPr>
              </a:br>
              <a:r>
                <a:rPr lang="en-US" sz="3600" dirty="0">
                  <a:solidFill>
                    <a:srgbClr val="000000"/>
                  </a:solidFill>
                  <a:latin typeface="Perpetua" panose="02020502060401020303" pitchFamily="18" charset="0"/>
                  <a:ea typeface="Roboto" panose="02000000000000000000" pitchFamily="2" charset="0"/>
                </a:rPr>
                <a:t>          </a:t>
              </a:r>
              <a:br>
                <a:rPr lang="en-US" sz="4400" dirty="0">
                  <a:solidFill>
                    <a:srgbClr val="000000"/>
                  </a:solidFill>
                  <a:latin typeface="Perpetua" panose="02020502060401020303" pitchFamily="18" charset="0"/>
                  <a:ea typeface="Roboto" panose="02000000000000000000" pitchFamily="2" charset="0"/>
                </a:rPr>
              </a:br>
              <a:r>
                <a:rPr lang="en-US" sz="4400" dirty="0">
                  <a:solidFill>
                    <a:srgbClr val="000000"/>
                  </a:solidFill>
                  <a:latin typeface="Perpetua" panose="02020502060401020303" pitchFamily="18" charset="0"/>
                  <a:ea typeface="Roboto" panose="02000000000000000000" pitchFamily="2" charset="0"/>
                </a:rPr>
                <a:t>                ”</a:t>
              </a:r>
            </a:p>
          </p:txBody>
        </p:sp>
        <p:sp>
          <p:nvSpPr>
            <p:cNvPr id="56" name="TextBox 55">
              <a:extLst>
                <a:ext uri="{FF2B5EF4-FFF2-40B4-BE49-F238E27FC236}">
                  <a16:creationId xmlns:a16="http://schemas.microsoft.com/office/drawing/2014/main" id="{199A2E06-99AD-CDD1-1497-682EEF025F4E}"/>
                </a:ext>
              </a:extLst>
            </p:cNvPr>
            <p:cNvSpPr txBox="1"/>
            <p:nvPr/>
          </p:nvSpPr>
          <p:spPr>
            <a:xfrm>
              <a:off x="4694198" y="1001132"/>
              <a:ext cx="2372765" cy="1384995"/>
            </a:xfrm>
            <a:prstGeom prst="rect">
              <a:avLst/>
            </a:prstGeom>
            <a:noFill/>
          </p:spPr>
          <p:txBody>
            <a:bodyPr wrap="none" rtlCol="0">
              <a:spAutoFit/>
            </a:bodyPr>
            <a:lstStyle/>
            <a:p>
              <a:pPr algn="l"/>
              <a:r>
                <a:rPr lang="en-US" sz="1200" i="1" dirty="0">
                  <a:solidFill>
                    <a:srgbClr val="000000"/>
                  </a:solidFill>
                  <a:latin typeface="Roboto" panose="02000000000000000000" pitchFamily="2" charset="0"/>
                  <a:ea typeface="Roboto" panose="02000000000000000000" pitchFamily="2" charset="0"/>
                </a:rPr>
                <a:t>DOE shall establish and operate</a:t>
              </a:r>
              <a:br>
                <a:rPr lang="en-US" sz="1200" i="1" dirty="0">
                  <a:solidFill>
                    <a:srgbClr val="000000"/>
                  </a:solidFill>
                  <a:latin typeface="Roboto" panose="02000000000000000000" pitchFamily="2" charset="0"/>
                  <a:ea typeface="Roboto" panose="02000000000000000000" pitchFamily="2" charset="0"/>
                </a:rPr>
              </a:br>
              <a:r>
                <a:rPr lang="en-US" sz="1200" b="1" i="1" dirty="0">
                  <a:solidFill>
                    <a:srgbClr val="000000"/>
                  </a:solidFill>
                  <a:latin typeface="Roboto" panose="02000000000000000000" pitchFamily="2" charset="0"/>
                  <a:ea typeface="Roboto" panose="02000000000000000000" pitchFamily="2" charset="0"/>
                </a:rPr>
                <a:t>NQI Science Research Centers </a:t>
              </a:r>
              <a:br>
                <a:rPr lang="en-US" sz="1200" i="1" dirty="0">
                  <a:solidFill>
                    <a:srgbClr val="000000"/>
                  </a:solidFill>
                  <a:latin typeface="Roboto" panose="02000000000000000000" pitchFamily="2" charset="0"/>
                  <a:ea typeface="Roboto" panose="02000000000000000000" pitchFamily="2" charset="0"/>
                </a:rPr>
              </a:br>
              <a:r>
                <a:rPr lang="en-US" sz="1200" i="1" dirty="0">
                  <a:solidFill>
                    <a:srgbClr val="000000"/>
                  </a:solidFill>
                  <a:latin typeface="Roboto" panose="02000000000000000000" pitchFamily="2" charset="0"/>
                  <a:ea typeface="Roboto" panose="02000000000000000000" pitchFamily="2" charset="0"/>
                </a:rPr>
                <a:t>to conduct basic research </a:t>
              </a:r>
              <a:br>
                <a:rPr lang="en-US" sz="1200" i="1" dirty="0">
                  <a:solidFill>
                    <a:srgbClr val="000000"/>
                  </a:solidFill>
                  <a:latin typeface="Roboto" panose="02000000000000000000" pitchFamily="2" charset="0"/>
                  <a:ea typeface="Roboto" panose="02000000000000000000" pitchFamily="2" charset="0"/>
                </a:rPr>
              </a:br>
              <a:r>
                <a:rPr lang="en-US" sz="1200" i="1" dirty="0">
                  <a:solidFill>
                    <a:srgbClr val="000000"/>
                  </a:solidFill>
                  <a:latin typeface="Roboto" panose="02000000000000000000" pitchFamily="2" charset="0"/>
                  <a:ea typeface="Roboto" panose="02000000000000000000" pitchFamily="2" charset="0"/>
                </a:rPr>
                <a:t>to accelerate </a:t>
              </a:r>
              <a:br>
                <a:rPr lang="en-US" sz="1200" i="1" dirty="0">
                  <a:solidFill>
                    <a:srgbClr val="000000"/>
                  </a:solidFill>
                  <a:latin typeface="Roboto" panose="02000000000000000000" pitchFamily="2" charset="0"/>
                  <a:ea typeface="Roboto" panose="02000000000000000000" pitchFamily="2" charset="0"/>
                </a:rPr>
              </a:br>
              <a:r>
                <a:rPr lang="en-US" sz="1200" i="1" dirty="0">
                  <a:solidFill>
                    <a:srgbClr val="000000"/>
                  </a:solidFill>
                  <a:latin typeface="Roboto" panose="02000000000000000000" pitchFamily="2" charset="0"/>
                  <a:ea typeface="Roboto" panose="02000000000000000000" pitchFamily="2" charset="0"/>
                </a:rPr>
                <a:t>scientific breakthroughs in </a:t>
              </a:r>
              <a:br>
                <a:rPr lang="en-US" sz="1200" i="1" dirty="0">
                  <a:solidFill>
                    <a:srgbClr val="000000"/>
                  </a:solidFill>
                  <a:latin typeface="Roboto" panose="02000000000000000000" pitchFamily="2" charset="0"/>
                  <a:ea typeface="Roboto" panose="02000000000000000000" pitchFamily="2" charset="0"/>
                </a:rPr>
              </a:br>
              <a:r>
                <a:rPr lang="en-US" sz="1200" i="1" dirty="0">
                  <a:solidFill>
                    <a:srgbClr val="000000"/>
                  </a:solidFill>
                  <a:latin typeface="Roboto" panose="02000000000000000000" pitchFamily="2" charset="0"/>
                  <a:ea typeface="Roboto" panose="02000000000000000000" pitchFamily="2" charset="0"/>
                </a:rPr>
                <a:t>quantum information science </a:t>
              </a:r>
            </a:p>
            <a:p>
              <a:pPr algn="l"/>
              <a:r>
                <a:rPr lang="en-US" sz="1200" i="1" dirty="0">
                  <a:solidFill>
                    <a:srgbClr val="000000"/>
                  </a:solidFill>
                  <a:latin typeface="Roboto" panose="02000000000000000000" pitchFamily="2" charset="0"/>
                  <a:ea typeface="Roboto" panose="02000000000000000000" pitchFamily="2" charset="0"/>
                </a:rPr>
                <a:t>and technology.</a:t>
              </a:r>
              <a:endParaRPr lang="en-US" sz="1200" i="1" dirty="0">
                <a:solidFill>
                  <a:srgbClr val="000000"/>
                </a:solidFill>
                <a:latin typeface="Roboto Light" panose="02000000000000000000" pitchFamily="2" charset="0"/>
                <a:ea typeface="Roboto Light" panose="02000000000000000000" pitchFamily="2" charset="0"/>
              </a:endParaRPr>
            </a:p>
          </p:txBody>
        </p:sp>
      </p:grpSp>
      <p:sp>
        <p:nvSpPr>
          <p:cNvPr id="7" name="TextBox 6">
            <a:extLst>
              <a:ext uri="{FF2B5EF4-FFF2-40B4-BE49-F238E27FC236}">
                <a16:creationId xmlns:a16="http://schemas.microsoft.com/office/drawing/2014/main" id="{C255452C-6900-C73E-C76A-B93E6B3E19EB}"/>
              </a:ext>
            </a:extLst>
          </p:cNvPr>
          <p:cNvSpPr txBox="1"/>
          <p:nvPr/>
        </p:nvSpPr>
        <p:spPr>
          <a:xfrm>
            <a:off x="4957138" y="1073099"/>
            <a:ext cx="2789235" cy="646331"/>
          </a:xfrm>
          <a:prstGeom prst="rect">
            <a:avLst/>
          </a:prstGeom>
          <a:noFill/>
        </p:spPr>
        <p:txBody>
          <a:bodyPr wrap="square" rtlCol="0">
            <a:spAutoFit/>
          </a:bodyPr>
          <a:lstStyle/>
          <a:p>
            <a:pPr algn="l"/>
            <a:r>
              <a:rPr lang="en-US" sz="3600" b="1" dirty="0">
                <a:solidFill>
                  <a:srgbClr val="000000"/>
                </a:solidFill>
                <a:latin typeface="Roboto" panose="02000000000000000000" pitchFamily="2" charset="0"/>
                <a:ea typeface="Roboto" panose="02000000000000000000" pitchFamily="2" charset="0"/>
              </a:rPr>
              <a:t>5</a:t>
            </a:r>
            <a:r>
              <a:rPr lang="en-US" sz="1600" b="1" dirty="0">
                <a:solidFill>
                  <a:srgbClr val="000000"/>
                </a:solidFill>
                <a:latin typeface="Roboto" panose="02000000000000000000" pitchFamily="2" charset="0"/>
                <a:ea typeface="Roboto" panose="02000000000000000000" pitchFamily="2" charset="0"/>
              </a:rPr>
              <a:t> </a:t>
            </a:r>
            <a:r>
              <a:rPr lang="en-US" sz="1600" dirty="0">
                <a:solidFill>
                  <a:srgbClr val="000000"/>
                </a:solidFill>
                <a:latin typeface="Roboto" panose="02000000000000000000" pitchFamily="2" charset="0"/>
                <a:ea typeface="Roboto" panose="02000000000000000000" pitchFamily="2" charset="0"/>
              </a:rPr>
              <a:t>NQI DOE centers (2020)</a:t>
            </a:r>
            <a:endParaRPr lang="en-US" sz="1400" dirty="0">
              <a:solidFill>
                <a:srgbClr val="000000"/>
              </a:solidFill>
              <a:latin typeface="Roboto" panose="02000000000000000000" pitchFamily="2" charset="0"/>
              <a:ea typeface="Roboto" panose="02000000000000000000" pitchFamily="2" charset="0"/>
            </a:endParaRPr>
          </a:p>
        </p:txBody>
      </p:sp>
      <p:sp>
        <p:nvSpPr>
          <p:cNvPr id="3" name="Title 10">
            <a:extLst>
              <a:ext uri="{FF2B5EF4-FFF2-40B4-BE49-F238E27FC236}">
                <a16:creationId xmlns:a16="http://schemas.microsoft.com/office/drawing/2014/main" id="{865AF006-5A65-40D2-3088-85AB6CBDD5B8}"/>
              </a:ext>
            </a:extLst>
          </p:cNvPr>
          <p:cNvSpPr txBox="1">
            <a:spLocks/>
          </p:cNvSpPr>
          <p:nvPr/>
        </p:nvSpPr>
        <p:spPr>
          <a:xfrm>
            <a:off x="873368" y="186272"/>
            <a:ext cx="8367713" cy="409575"/>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800" dirty="0">
                <a:solidFill>
                  <a:schemeClr val="tx1"/>
                </a:solidFill>
                <a:latin typeface="Roboto" panose="02000000000000000000" pitchFamily="2" charset="0"/>
                <a:ea typeface="Roboto" panose="02000000000000000000" pitchFamily="2" charset="0"/>
              </a:rPr>
              <a:t>National Quantum Initiative Act  </a:t>
            </a:r>
            <a:r>
              <a:rPr lang="en-US" sz="1600" dirty="0">
                <a:solidFill>
                  <a:schemeClr val="tx1"/>
                </a:solidFill>
                <a:latin typeface="Roboto" panose="02000000000000000000" pitchFamily="2" charset="0"/>
                <a:ea typeface="Roboto" panose="02000000000000000000" pitchFamily="2" charset="0"/>
              </a:rPr>
              <a:t>(2018)</a:t>
            </a:r>
          </a:p>
        </p:txBody>
      </p:sp>
      <p:grpSp>
        <p:nvGrpSpPr>
          <p:cNvPr id="8" name="Group 7">
            <a:extLst>
              <a:ext uri="{FF2B5EF4-FFF2-40B4-BE49-F238E27FC236}">
                <a16:creationId xmlns:a16="http://schemas.microsoft.com/office/drawing/2014/main" id="{09689591-574C-059D-6692-7220FC402C97}"/>
              </a:ext>
            </a:extLst>
          </p:cNvPr>
          <p:cNvGrpSpPr/>
          <p:nvPr/>
        </p:nvGrpSpPr>
        <p:grpSpPr>
          <a:xfrm>
            <a:off x="265845" y="139164"/>
            <a:ext cx="629254" cy="593028"/>
            <a:chOff x="57326" y="62495"/>
            <a:chExt cx="629254" cy="593028"/>
          </a:xfrm>
        </p:grpSpPr>
        <p:pic>
          <p:nvPicPr>
            <p:cNvPr id="10" name="Picture 9">
              <a:extLst>
                <a:ext uri="{FF2B5EF4-FFF2-40B4-BE49-F238E27FC236}">
                  <a16:creationId xmlns:a16="http://schemas.microsoft.com/office/drawing/2014/main" id="{0C52B0A6-D258-3B6C-60BB-FE3FDED2DD0D}"/>
                </a:ext>
              </a:extLst>
            </p:cNvPr>
            <p:cNvPicPr>
              <a:picLocks noChangeAspect="1"/>
            </p:cNvPicPr>
            <p:nvPr/>
          </p:nvPicPr>
          <p:blipFill>
            <a:blip r:embed="rId2"/>
            <a:stretch>
              <a:fillRect/>
            </a:stretch>
          </p:blipFill>
          <p:spPr>
            <a:xfrm>
              <a:off x="57326" y="62495"/>
              <a:ext cx="629254" cy="593028"/>
            </a:xfrm>
            <a:prstGeom prst="rect">
              <a:avLst/>
            </a:prstGeom>
          </p:spPr>
        </p:pic>
        <p:sp>
          <p:nvSpPr>
            <p:cNvPr id="11" name="TextBox 10">
              <a:extLst>
                <a:ext uri="{FF2B5EF4-FFF2-40B4-BE49-F238E27FC236}">
                  <a16:creationId xmlns:a16="http://schemas.microsoft.com/office/drawing/2014/main" id="{04C6FF50-BEF8-C390-1803-68EFCDF320B9}"/>
                </a:ext>
              </a:extLst>
            </p:cNvPr>
            <p:cNvSpPr txBox="1"/>
            <p:nvPr/>
          </p:nvSpPr>
          <p:spPr>
            <a:xfrm>
              <a:off x="140960" y="129449"/>
              <a:ext cx="461986" cy="261610"/>
            </a:xfrm>
            <a:prstGeom prst="rect">
              <a:avLst/>
            </a:prstGeom>
            <a:noFill/>
          </p:spPr>
          <p:txBody>
            <a:bodyPr wrap="none" rtlCol="0">
              <a:spAutoFit/>
            </a:bodyPr>
            <a:lstStyle/>
            <a:p>
              <a:pPr algn="l"/>
              <a:r>
                <a:rPr lang="en-US" sz="1100" dirty="0">
                  <a:solidFill>
                    <a:schemeClr val="bg1"/>
                  </a:solidFill>
                  <a:latin typeface="Roboto" panose="02000000000000000000" pitchFamily="2" charset="0"/>
                  <a:ea typeface="Roboto" panose="02000000000000000000" pitchFamily="2" charset="0"/>
                </a:rPr>
                <a:t>BILL</a:t>
              </a:r>
            </a:p>
          </p:txBody>
        </p:sp>
      </p:grpSp>
      <p:sp>
        <p:nvSpPr>
          <p:cNvPr id="17" name="Rectangle 16">
            <a:extLst>
              <a:ext uri="{FF2B5EF4-FFF2-40B4-BE49-F238E27FC236}">
                <a16:creationId xmlns:a16="http://schemas.microsoft.com/office/drawing/2014/main" id="{DC7F315D-188E-5839-9724-32FA2C4141AB}"/>
              </a:ext>
            </a:extLst>
          </p:cNvPr>
          <p:cNvSpPr/>
          <p:nvPr/>
        </p:nvSpPr>
        <p:spPr>
          <a:xfrm>
            <a:off x="6416081" y="4459644"/>
            <a:ext cx="3050622" cy="6879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8" name="Picture 67">
            <a:extLst>
              <a:ext uri="{FF2B5EF4-FFF2-40B4-BE49-F238E27FC236}">
                <a16:creationId xmlns:a16="http://schemas.microsoft.com/office/drawing/2014/main" id="{5EFFB23F-AEC8-1F41-976F-C080B35285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29388" y="2491834"/>
            <a:ext cx="1238970" cy="622191"/>
          </a:xfrm>
          <a:prstGeom prst="rect">
            <a:avLst/>
          </a:prstGeom>
        </p:spPr>
      </p:pic>
      <p:pic>
        <p:nvPicPr>
          <p:cNvPr id="69" name="Picture 68">
            <a:extLst>
              <a:ext uri="{FF2B5EF4-FFF2-40B4-BE49-F238E27FC236}">
                <a16:creationId xmlns:a16="http://schemas.microsoft.com/office/drawing/2014/main" id="{A541ABD1-726B-3B93-FA2A-B61E7787F650}"/>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574399" y="3952146"/>
            <a:ext cx="1489202" cy="516258"/>
          </a:xfrm>
          <a:prstGeom prst="rect">
            <a:avLst/>
          </a:prstGeom>
        </p:spPr>
      </p:pic>
      <p:pic>
        <p:nvPicPr>
          <p:cNvPr id="70" name="Picture 2" descr="Indiana Quantum - Purdue Quantum Science and Engineering Institute - Purdue  Quantum Science and Engineering Institute">
            <a:extLst>
              <a:ext uri="{FF2B5EF4-FFF2-40B4-BE49-F238E27FC236}">
                <a16:creationId xmlns:a16="http://schemas.microsoft.com/office/drawing/2014/main" id="{FFF4D4B1-C601-009A-4A35-0A97A211D96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r="4087"/>
          <a:stretch/>
        </p:blipFill>
        <p:spPr bwMode="auto">
          <a:xfrm>
            <a:off x="5714928" y="4598713"/>
            <a:ext cx="1171423" cy="406157"/>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CB729D36-F4E8-90CF-7C87-48E1B312A681}"/>
              </a:ext>
            </a:extLst>
          </p:cNvPr>
          <p:cNvGrpSpPr/>
          <p:nvPr/>
        </p:nvGrpSpPr>
        <p:grpSpPr>
          <a:xfrm>
            <a:off x="5524717" y="3121605"/>
            <a:ext cx="1456428" cy="777849"/>
            <a:chOff x="8394422" y="2190329"/>
            <a:chExt cx="1324025" cy="707135"/>
          </a:xfrm>
        </p:grpSpPr>
        <p:pic>
          <p:nvPicPr>
            <p:cNvPr id="72" name="Picture 71">
              <a:extLst>
                <a:ext uri="{FF2B5EF4-FFF2-40B4-BE49-F238E27FC236}">
                  <a16:creationId xmlns:a16="http://schemas.microsoft.com/office/drawing/2014/main" id="{E7B08963-458B-7A2E-DE47-8FD832DFE88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28370"/>
            <a:stretch/>
          </p:blipFill>
          <p:spPr>
            <a:xfrm>
              <a:off x="8394422" y="2190329"/>
              <a:ext cx="573157" cy="707135"/>
            </a:xfrm>
            <a:prstGeom prst="rect">
              <a:avLst/>
            </a:prstGeom>
          </p:spPr>
        </p:pic>
        <p:sp>
          <p:nvSpPr>
            <p:cNvPr id="73" name="TextBox 72">
              <a:extLst>
                <a:ext uri="{FF2B5EF4-FFF2-40B4-BE49-F238E27FC236}">
                  <a16:creationId xmlns:a16="http://schemas.microsoft.com/office/drawing/2014/main" id="{D4CFC81E-CAA9-20F6-C2D6-9641296CF717}"/>
                </a:ext>
              </a:extLst>
            </p:cNvPr>
            <p:cNvSpPr txBox="1"/>
            <p:nvPr/>
          </p:nvSpPr>
          <p:spPr>
            <a:xfrm>
              <a:off x="9004790" y="2280715"/>
              <a:ext cx="713657" cy="456087"/>
            </a:xfrm>
            <a:prstGeom prst="rect">
              <a:avLst/>
            </a:prstGeom>
            <a:noFill/>
          </p:spPr>
          <p:txBody>
            <a:bodyPr wrap="none" rtlCol="0">
              <a:spAutoFit/>
            </a:bodyPr>
            <a:lstStyle/>
            <a:p>
              <a:pPr defTabSz="685800" fontAlgn="auto">
                <a:spcBef>
                  <a:spcPts val="0"/>
                </a:spcBef>
                <a:spcAft>
                  <a:spcPts val="0"/>
                </a:spcAft>
              </a:pPr>
              <a:r>
                <a:rPr lang="en-US" sz="788" b="1" dirty="0">
                  <a:solidFill>
                    <a:srgbClr val="262626"/>
                  </a:solidFill>
                  <a:latin typeface="Roboto"/>
                  <a:ea typeface="+mn-ea"/>
                  <a:cs typeface="+mn-cs"/>
                </a:rPr>
                <a:t>Quantum</a:t>
              </a:r>
            </a:p>
            <a:p>
              <a:pPr defTabSz="685800" fontAlgn="auto">
                <a:spcBef>
                  <a:spcPts val="0"/>
                </a:spcBef>
                <a:spcAft>
                  <a:spcPts val="0"/>
                </a:spcAft>
              </a:pPr>
              <a:r>
                <a:rPr lang="en-US" sz="788" b="1" dirty="0">
                  <a:solidFill>
                    <a:srgbClr val="262626"/>
                  </a:solidFill>
                  <a:latin typeface="Roboto"/>
                  <a:ea typeface="+mn-ea"/>
                  <a:cs typeface="+mn-cs"/>
                </a:rPr>
                <a:t>Systems</a:t>
              </a:r>
            </a:p>
            <a:p>
              <a:pPr defTabSz="685800" fontAlgn="auto">
                <a:spcBef>
                  <a:spcPts val="0"/>
                </a:spcBef>
                <a:spcAft>
                  <a:spcPts val="0"/>
                </a:spcAft>
              </a:pPr>
              <a:r>
                <a:rPr lang="en-US" sz="788" b="1" dirty="0">
                  <a:solidFill>
                    <a:srgbClr val="262626"/>
                  </a:solidFill>
                  <a:latin typeface="Roboto"/>
                  <a:ea typeface="+mn-ea"/>
                  <a:cs typeface="+mn-cs"/>
                </a:rPr>
                <a:t>Accelerator</a:t>
              </a:r>
            </a:p>
          </p:txBody>
        </p:sp>
      </p:grpSp>
      <p:grpSp>
        <p:nvGrpSpPr>
          <p:cNvPr id="18" name="Group 17">
            <a:extLst>
              <a:ext uri="{FF2B5EF4-FFF2-40B4-BE49-F238E27FC236}">
                <a16:creationId xmlns:a16="http://schemas.microsoft.com/office/drawing/2014/main" id="{BBAF9387-9975-5E23-FE47-0D4156308D9E}"/>
              </a:ext>
            </a:extLst>
          </p:cNvPr>
          <p:cNvGrpSpPr/>
          <p:nvPr/>
        </p:nvGrpSpPr>
        <p:grpSpPr>
          <a:xfrm>
            <a:off x="5470616" y="1955059"/>
            <a:ext cx="5410022" cy="452280"/>
            <a:chOff x="6015673" y="1447481"/>
            <a:chExt cx="4665540" cy="390041"/>
          </a:xfrm>
        </p:grpSpPr>
        <p:pic>
          <p:nvPicPr>
            <p:cNvPr id="13" name="Picture 12">
              <a:extLst>
                <a:ext uri="{FF2B5EF4-FFF2-40B4-BE49-F238E27FC236}">
                  <a16:creationId xmlns:a16="http://schemas.microsoft.com/office/drawing/2014/main" id="{0AD51B4E-C869-FB5C-A5C6-6AB2CDBBC62E}"/>
                </a:ext>
              </a:extLst>
            </p:cNvPr>
            <p:cNvPicPr>
              <a:picLocks noChangeAspect="1"/>
            </p:cNvPicPr>
            <p:nvPr/>
          </p:nvPicPr>
          <p:blipFill>
            <a:blip r:embed="rId7"/>
            <a:stretch>
              <a:fillRect/>
            </a:stretch>
          </p:blipFill>
          <p:spPr>
            <a:xfrm>
              <a:off x="6015673" y="1447481"/>
              <a:ext cx="1435411" cy="390041"/>
            </a:xfrm>
            <a:prstGeom prst="rect">
              <a:avLst/>
            </a:prstGeom>
          </p:spPr>
        </p:pic>
        <p:sp>
          <p:nvSpPr>
            <p:cNvPr id="16" name="TextBox 15">
              <a:extLst>
                <a:ext uri="{FF2B5EF4-FFF2-40B4-BE49-F238E27FC236}">
                  <a16:creationId xmlns:a16="http://schemas.microsoft.com/office/drawing/2014/main" id="{B5D35B3D-44BB-DD80-A918-EF036338BB65}"/>
                </a:ext>
              </a:extLst>
            </p:cNvPr>
            <p:cNvSpPr txBox="1"/>
            <p:nvPr/>
          </p:nvSpPr>
          <p:spPr>
            <a:xfrm>
              <a:off x="7451084" y="1473224"/>
              <a:ext cx="3230129" cy="338554"/>
            </a:xfrm>
            <a:prstGeom prst="rect">
              <a:avLst/>
            </a:prstGeom>
            <a:noFill/>
          </p:spPr>
          <p:txBody>
            <a:bodyPr wrap="square" rtlCol="0">
              <a:spAutoFit/>
            </a:bodyPr>
            <a:lstStyle/>
            <a:p>
              <a:pPr algn="l"/>
              <a:r>
                <a:rPr lang="en-US" sz="800" dirty="0">
                  <a:latin typeface="Roboto Black" panose="02000000000000000000" pitchFamily="2" charset="0"/>
                  <a:ea typeface="Roboto Black" panose="02000000000000000000" pitchFamily="2" charset="0"/>
                </a:rPr>
                <a:t>SUPERCONDUCTING QUANTUM</a:t>
              </a:r>
              <a:br>
                <a:rPr lang="en-US" sz="800" dirty="0">
                  <a:latin typeface="Roboto Black" panose="02000000000000000000" pitchFamily="2" charset="0"/>
                  <a:ea typeface="Roboto Black" panose="02000000000000000000" pitchFamily="2" charset="0"/>
                </a:rPr>
              </a:br>
              <a:r>
                <a:rPr lang="en-US" sz="800" dirty="0">
                  <a:latin typeface="Roboto Black" panose="02000000000000000000" pitchFamily="2" charset="0"/>
                  <a:ea typeface="Roboto Black" panose="02000000000000000000" pitchFamily="2" charset="0"/>
                </a:rPr>
                <a:t>MATERIALS &amp; SYSTEMS </a:t>
              </a:r>
              <a:r>
                <a:rPr lang="en-US" sz="800" dirty="0">
                  <a:latin typeface="Roboto Light" panose="02000000000000000000" pitchFamily="2" charset="0"/>
                  <a:ea typeface="Roboto Light" panose="02000000000000000000" pitchFamily="2" charset="0"/>
                </a:rPr>
                <a:t>CENTER</a:t>
              </a:r>
            </a:p>
          </p:txBody>
        </p:sp>
      </p:grpSp>
    </p:spTree>
    <p:extLst>
      <p:ext uri="{BB962C8B-B14F-4D97-AF65-F5344CB8AC3E}">
        <p14:creationId xmlns:p14="http://schemas.microsoft.com/office/powerpoint/2010/main" val="348911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5DA0925-4C7D-4F62-A265-7798A982A3E9}"/>
              </a:ext>
            </a:extLst>
          </p:cNvPr>
          <p:cNvGrpSpPr/>
          <p:nvPr/>
        </p:nvGrpSpPr>
        <p:grpSpPr>
          <a:xfrm>
            <a:off x="4667372" y="1859229"/>
            <a:ext cx="4007775" cy="2486255"/>
            <a:chOff x="4740639" y="1837266"/>
            <a:chExt cx="4007775" cy="2486255"/>
          </a:xfrm>
        </p:grpSpPr>
        <p:pic>
          <p:nvPicPr>
            <p:cNvPr id="39" name="Picture 38">
              <a:extLst>
                <a:ext uri="{FF2B5EF4-FFF2-40B4-BE49-F238E27FC236}">
                  <a16:creationId xmlns:a16="http://schemas.microsoft.com/office/drawing/2014/main" id="{C2F6B5AD-5318-419F-AD94-6CD3E8551526}"/>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29508" t="35797" r="33246" b="41376"/>
            <a:stretch/>
          </p:blipFill>
          <p:spPr>
            <a:xfrm>
              <a:off x="6739749" y="1854640"/>
              <a:ext cx="1952033" cy="1212396"/>
            </a:xfrm>
            <a:prstGeom prst="rect">
              <a:avLst/>
            </a:prstGeom>
          </p:spPr>
        </p:pic>
        <p:pic>
          <p:nvPicPr>
            <p:cNvPr id="40" name="Picture 39">
              <a:extLst>
                <a:ext uri="{FF2B5EF4-FFF2-40B4-BE49-F238E27FC236}">
                  <a16:creationId xmlns:a16="http://schemas.microsoft.com/office/drawing/2014/main" id="{D7D4FD7E-6B6F-4CF0-BBEA-7A41A916A9F6}"/>
                </a:ext>
              </a:extLst>
            </p:cNvPr>
            <p:cNvPicPr>
              <a:picLocks noChangeAspect="1"/>
            </p:cNvPicPr>
            <p:nvPr/>
          </p:nvPicPr>
          <p:blipFill rotWithShape="1">
            <a:blip r:embed="rId3"/>
            <a:srcRect t="2504"/>
            <a:stretch/>
          </p:blipFill>
          <p:spPr>
            <a:xfrm>
              <a:off x="4755658" y="1864986"/>
              <a:ext cx="1952033" cy="1212829"/>
            </a:xfrm>
            <a:prstGeom prst="rect">
              <a:avLst/>
            </a:prstGeom>
          </p:spPr>
        </p:pic>
        <p:grpSp>
          <p:nvGrpSpPr>
            <p:cNvPr id="41" name="Group 40">
              <a:extLst>
                <a:ext uri="{FF2B5EF4-FFF2-40B4-BE49-F238E27FC236}">
                  <a16:creationId xmlns:a16="http://schemas.microsoft.com/office/drawing/2014/main" id="{FA17CC9A-2379-474A-B13D-ED7B33DB29AF}"/>
                </a:ext>
              </a:extLst>
            </p:cNvPr>
            <p:cNvGrpSpPr>
              <a:grpSpLocks noChangeAspect="1"/>
            </p:cNvGrpSpPr>
            <p:nvPr/>
          </p:nvGrpSpPr>
          <p:grpSpPr>
            <a:xfrm>
              <a:off x="4751647" y="3107275"/>
              <a:ext cx="1952815" cy="1212396"/>
              <a:chOff x="5212391" y="3985076"/>
              <a:chExt cx="1788877" cy="1110615"/>
            </a:xfrm>
          </p:grpSpPr>
          <p:pic>
            <p:nvPicPr>
              <p:cNvPr id="45" name="Picture 44">
                <a:extLst>
                  <a:ext uri="{FF2B5EF4-FFF2-40B4-BE49-F238E27FC236}">
                    <a16:creationId xmlns:a16="http://schemas.microsoft.com/office/drawing/2014/main" id="{40541093-BC62-41D9-ABEC-B3972E454A6F}"/>
                  </a:ext>
                </a:extLst>
              </p:cNvPr>
              <p:cNvPicPr>
                <a:picLocks noChangeAspect="1"/>
              </p:cNvPicPr>
              <p:nvPr/>
            </p:nvPicPr>
            <p:blipFill rotWithShape="1">
              <a:blip r:embed="rId4"/>
              <a:srcRect l="8941" t="36272" r="33184" b="27797"/>
              <a:stretch/>
            </p:blipFill>
            <p:spPr>
              <a:xfrm>
                <a:off x="5212391" y="3985076"/>
                <a:ext cx="1788877" cy="1110615"/>
              </a:xfrm>
              <a:prstGeom prst="rect">
                <a:avLst/>
              </a:prstGeom>
            </p:spPr>
          </p:pic>
          <p:grpSp>
            <p:nvGrpSpPr>
              <p:cNvPr id="46" name="Group 45">
                <a:extLst>
                  <a:ext uri="{FF2B5EF4-FFF2-40B4-BE49-F238E27FC236}">
                    <a16:creationId xmlns:a16="http://schemas.microsoft.com/office/drawing/2014/main" id="{B2CF5DDB-C2D2-4273-85B5-958FB4B26D6A}"/>
                  </a:ext>
                </a:extLst>
              </p:cNvPr>
              <p:cNvGrpSpPr/>
              <p:nvPr/>
            </p:nvGrpSpPr>
            <p:grpSpPr>
              <a:xfrm>
                <a:off x="5241772" y="4800155"/>
                <a:ext cx="617410" cy="217781"/>
                <a:chOff x="5241772" y="4800155"/>
                <a:chExt cx="617410" cy="217781"/>
              </a:xfrm>
            </p:grpSpPr>
            <p:cxnSp>
              <p:nvCxnSpPr>
                <p:cNvPr id="47" name="Straight Connector 46">
                  <a:extLst>
                    <a:ext uri="{FF2B5EF4-FFF2-40B4-BE49-F238E27FC236}">
                      <a16:creationId xmlns:a16="http://schemas.microsoft.com/office/drawing/2014/main" id="{4E43FDCB-292D-4323-8476-CF9AEE934F94}"/>
                    </a:ext>
                  </a:extLst>
                </p:cNvPr>
                <p:cNvCxnSpPr/>
                <p:nvPr/>
              </p:nvCxnSpPr>
              <p:spPr>
                <a:xfrm>
                  <a:off x="5306552" y="5017936"/>
                  <a:ext cx="2872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92EB967-FC04-4AFD-BC57-BDC62EC97C02}"/>
                    </a:ext>
                  </a:extLst>
                </p:cNvPr>
                <p:cNvSpPr txBox="1"/>
                <p:nvPr/>
              </p:nvSpPr>
              <p:spPr>
                <a:xfrm>
                  <a:off x="5241772" y="4800155"/>
                  <a:ext cx="617410" cy="211454"/>
                </a:xfrm>
                <a:prstGeom prst="rect">
                  <a:avLst/>
                </a:prstGeom>
                <a:noFill/>
              </p:spPr>
              <p:txBody>
                <a:bodyPr wrap="square" rtlCol="0">
                  <a:spAutoFit/>
                </a:bodyPr>
                <a:lstStyle/>
                <a:p>
                  <a:pPr defTabSz="457189"/>
                  <a:r>
                    <a:rPr lang="en-US" sz="900" dirty="0">
                      <a:solidFill>
                        <a:prstClr val="white"/>
                      </a:solidFill>
                    </a:rPr>
                    <a:t>10 nm</a:t>
                  </a:r>
                </a:p>
              </p:txBody>
            </p:sp>
          </p:grpSp>
        </p:grpSp>
        <p:grpSp>
          <p:nvGrpSpPr>
            <p:cNvPr id="42" name="Group 41">
              <a:extLst>
                <a:ext uri="{FF2B5EF4-FFF2-40B4-BE49-F238E27FC236}">
                  <a16:creationId xmlns:a16="http://schemas.microsoft.com/office/drawing/2014/main" id="{71E95132-4ABE-422B-97CE-E4230598A9DD}"/>
                </a:ext>
              </a:extLst>
            </p:cNvPr>
            <p:cNvGrpSpPr/>
            <p:nvPr/>
          </p:nvGrpSpPr>
          <p:grpSpPr>
            <a:xfrm>
              <a:off x="6732361" y="3108110"/>
              <a:ext cx="1952033" cy="1215411"/>
              <a:chOff x="5451929" y="2581088"/>
              <a:chExt cx="2340864" cy="1457512"/>
            </a:xfrm>
          </p:grpSpPr>
          <p:pic>
            <p:nvPicPr>
              <p:cNvPr id="43" name="Picture 42">
                <a:extLst>
                  <a:ext uri="{FF2B5EF4-FFF2-40B4-BE49-F238E27FC236}">
                    <a16:creationId xmlns:a16="http://schemas.microsoft.com/office/drawing/2014/main" id="{8B27A793-6030-4300-B609-E27031CDC1E3}"/>
                  </a:ext>
                </a:extLst>
              </p:cNvPr>
              <p:cNvPicPr preferRelativeResize="0">
                <a:picLocks/>
              </p:cNvPicPr>
              <p:nvPr/>
            </p:nvPicPr>
            <p:blipFill rotWithShape="1">
              <a:blip r:embed="rId5"/>
              <a:srcRect l="33436" t="49388" r="7456" b="13544"/>
              <a:stretch/>
            </p:blipFill>
            <p:spPr>
              <a:xfrm>
                <a:off x="5451929" y="2581088"/>
                <a:ext cx="2340864" cy="1457512"/>
              </a:xfrm>
              <a:prstGeom prst="rect">
                <a:avLst/>
              </a:prstGeom>
            </p:spPr>
          </p:pic>
          <p:cxnSp>
            <p:nvCxnSpPr>
              <p:cNvPr id="44" name="Straight Connector 43">
                <a:extLst>
                  <a:ext uri="{FF2B5EF4-FFF2-40B4-BE49-F238E27FC236}">
                    <a16:creationId xmlns:a16="http://schemas.microsoft.com/office/drawing/2014/main" id="{811AFB61-E1F1-4B8C-BE3B-149C46E91E1F}"/>
                  </a:ext>
                </a:extLst>
              </p:cNvPr>
              <p:cNvCxnSpPr/>
              <p:nvPr/>
            </p:nvCxnSpPr>
            <p:spPr>
              <a:xfrm>
                <a:off x="5959347" y="3943337"/>
                <a:ext cx="4734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579B663-FE34-4E9F-A77E-9010A240C1CD}"/>
                </a:ext>
              </a:extLst>
            </p:cNvPr>
            <p:cNvSpPr txBox="1"/>
            <p:nvPr/>
          </p:nvSpPr>
          <p:spPr>
            <a:xfrm>
              <a:off x="7096364" y="4020402"/>
              <a:ext cx="673991" cy="230832"/>
            </a:xfrm>
            <a:prstGeom prst="rect">
              <a:avLst/>
            </a:prstGeom>
            <a:noFill/>
          </p:spPr>
          <p:txBody>
            <a:bodyPr wrap="square" rtlCol="0">
              <a:spAutoFit/>
            </a:bodyPr>
            <a:lstStyle/>
            <a:p>
              <a:pPr defTabSz="457189"/>
              <a:r>
                <a:rPr lang="en-US" sz="900" dirty="0">
                  <a:solidFill>
                    <a:prstClr val="white"/>
                  </a:solidFill>
                </a:rPr>
                <a:t>10 nm</a:t>
              </a:r>
            </a:p>
          </p:txBody>
        </p:sp>
        <p:sp>
          <p:nvSpPr>
            <p:cNvPr id="31" name="TextBox 30">
              <a:extLst>
                <a:ext uri="{FF2B5EF4-FFF2-40B4-BE49-F238E27FC236}">
                  <a16:creationId xmlns:a16="http://schemas.microsoft.com/office/drawing/2014/main" id="{FF76B055-7D9A-43F5-AB19-14F891BBEEA5}"/>
                </a:ext>
              </a:extLst>
            </p:cNvPr>
            <p:cNvSpPr txBox="1"/>
            <p:nvPr/>
          </p:nvSpPr>
          <p:spPr>
            <a:xfrm>
              <a:off x="7526199" y="3240605"/>
              <a:ext cx="279244" cy="230832"/>
            </a:xfrm>
            <a:prstGeom prst="rect">
              <a:avLst/>
            </a:prstGeom>
            <a:noFill/>
          </p:spPr>
          <p:txBody>
            <a:bodyPr wrap="none" rtlCol="0">
              <a:spAutoFit/>
            </a:bodyPr>
            <a:lstStyle/>
            <a:p>
              <a:pPr defTabSz="457189"/>
              <a:r>
                <a:rPr lang="en-US" sz="900" dirty="0">
                  <a:solidFill>
                    <a:prstClr val="white"/>
                  </a:solidFill>
                </a:rPr>
                <a:t>Al</a:t>
              </a:r>
            </a:p>
          </p:txBody>
        </p:sp>
        <p:sp>
          <p:nvSpPr>
            <p:cNvPr id="32" name="TextBox 31">
              <a:extLst>
                <a:ext uri="{FF2B5EF4-FFF2-40B4-BE49-F238E27FC236}">
                  <a16:creationId xmlns:a16="http://schemas.microsoft.com/office/drawing/2014/main" id="{D1F28DC0-ABF8-4472-A8F6-3816D047D359}"/>
                </a:ext>
              </a:extLst>
            </p:cNvPr>
            <p:cNvSpPr txBox="1"/>
            <p:nvPr/>
          </p:nvSpPr>
          <p:spPr>
            <a:xfrm>
              <a:off x="8265194" y="4052070"/>
              <a:ext cx="264816" cy="230832"/>
            </a:xfrm>
            <a:prstGeom prst="rect">
              <a:avLst/>
            </a:prstGeom>
            <a:noFill/>
          </p:spPr>
          <p:txBody>
            <a:bodyPr wrap="none" rtlCol="0">
              <a:spAutoFit/>
            </a:bodyPr>
            <a:lstStyle/>
            <a:p>
              <a:pPr defTabSz="457189"/>
              <a:r>
                <a:rPr lang="en-US" sz="900" dirty="0">
                  <a:solidFill>
                    <a:prstClr val="white"/>
                  </a:solidFill>
                </a:rPr>
                <a:t>Si</a:t>
              </a:r>
            </a:p>
          </p:txBody>
        </p:sp>
        <p:sp>
          <p:nvSpPr>
            <p:cNvPr id="33" name="TextBox 32">
              <a:extLst>
                <a:ext uri="{FF2B5EF4-FFF2-40B4-BE49-F238E27FC236}">
                  <a16:creationId xmlns:a16="http://schemas.microsoft.com/office/drawing/2014/main" id="{7F3733DA-DE42-4225-BF2D-548EBD560875}"/>
                </a:ext>
              </a:extLst>
            </p:cNvPr>
            <p:cNvSpPr txBox="1"/>
            <p:nvPr/>
          </p:nvSpPr>
          <p:spPr>
            <a:xfrm>
              <a:off x="6341991" y="3985356"/>
              <a:ext cx="279244" cy="230832"/>
            </a:xfrm>
            <a:prstGeom prst="rect">
              <a:avLst/>
            </a:prstGeom>
            <a:noFill/>
          </p:spPr>
          <p:txBody>
            <a:bodyPr wrap="none" rtlCol="0">
              <a:spAutoFit/>
            </a:bodyPr>
            <a:lstStyle/>
            <a:p>
              <a:pPr defTabSz="457189"/>
              <a:r>
                <a:rPr lang="en-US" sz="900" dirty="0">
                  <a:solidFill>
                    <a:prstClr val="white"/>
                  </a:solidFill>
                </a:rPr>
                <a:t>Al</a:t>
              </a:r>
            </a:p>
          </p:txBody>
        </p:sp>
        <p:sp>
          <p:nvSpPr>
            <p:cNvPr id="34" name="TextBox 33">
              <a:extLst>
                <a:ext uri="{FF2B5EF4-FFF2-40B4-BE49-F238E27FC236}">
                  <a16:creationId xmlns:a16="http://schemas.microsoft.com/office/drawing/2014/main" id="{7B46E07D-4BD6-4100-9998-2EFBCBE0EB5C}"/>
                </a:ext>
              </a:extLst>
            </p:cNvPr>
            <p:cNvSpPr txBox="1"/>
            <p:nvPr/>
          </p:nvSpPr>
          <p:spPr>
            <a:xfrm>
              <a:off x="6341991" y="3128033"/>
              <a:ext cx="279244" cy="230832"/>
            </a:xfrm>
            <a:prstGeom prst="rect">
              <a:avLst/>
            </a:prstGeom>
            <a:noFill/>
          </p:spPr>
          <p:txBody>
            <a:bodyPr wrap="none" rtlCol="0">
              <a:spAutoFit/>
            </a:bodyPr>
            <a:lstStyle/>
            <a:p>
              <a:pPr defTabSz="457189"/>
              <a:r>
                <a:rPr lang="en-US" sz="900" dirty="0">
                  <a:solidFill>
                    <a:prstClr val="white"/>
                  </a:solidFill>
                </a:rPr>
                <a:t>Al</a:t>
              </a:r>
            </a:p>
          </p:txBody>
        </p:sp>
        <p:sp>
          <p:nvSpPr>
            <p:cNvPr id="35" name="TextBox 34">
              <a:extLst>
                <a:ext uri="{FF2B5EF4-FFF2-40B4-BE49-F238E27FC236}">
                  <a16:creationId xmlns:a16="http://schemas.microsoft.com/office/drawing/2014/main" id="{47D7303C-9A4E-464C-964A-13CE414EBFB7}"/>
                </a:ext>
              </a:extLst>
            </p:cNvPr>
            <p:cNvSpPr txBox="1"/>
            <p:nvPr/>
          </p:nvSpPr>
          <p:spPr>
            <a:xfrm>
              <a:off x="8017647" y="3633402"/>
              <a:ext cx="715296" cy="230832"/>
            </a:xfrm>
            <a:prstGeom prst="rect">
              <a:avLst/>
            </a:prstGeom>
            <a:noFill/>
          </p:spPr>
          <p:txBody>
            <a:bodyPr wrap="square" rtlCol="0">
              <a:spAutoFit/>
            </a:bodyPr>
            <a:lstStyle/>
            <a:p>
              <a:pPr defTabSz="457189"/>
              <a:r>
                <a:rPr lang="en-US" sz="900" dirty="0">
                  <a:solidFill>
                    <a:prstClr val="white"/>
                  </a:solidFill>
                </a:rPr>
                <a:t>a-Al</a:t>
              </a:r>
              <a:r>
                <a:rPr lang="en-US" sz="900" baseline="-25000" dirty="0">
                  <a:solidFill>
                    <a:prstClr val="white"/>
                  </a:solidFill>
                </a:rPr>
                <a:t>2</a:t>
              </a:r>
              <a:r>
                <a:rPr lang="en-US" sz="900" dirty="0">
                  <a:solidFill>
                    <a:prstClr val="white"/>
                  </a:solidFill>
                </a:rPr>
                <a:t>O</a:t>
              </a:r>
              <a:r>
                <a:rPr lang="en-US" sz="900" baseline="-25000" dirty="0">
                  <a:solidFill>
                    <a:prstClr val="white"/>
                  </a:solidFill>
                </a:rPr>
                <a:t>3</a:t>
              </a:r>
            </a:p>
          </p:txBody>
        </p:sp>
        <p:sp>
          <p:nvSpPr>
            <p:cNvPr id="36" name="TextBox 35">
              <a:extLst>
                <a:ext uri="{FF2B5EF4-FFF2-40B4-BE49-F238E27FC236}">
                  <a16:creationId xmlns:a16="http://schemas.microsoft.com/office/drawing/2014/main" id="{A4C5AFDD-EA2E-4F7A-BC00-C8AD06996558}"/>
                </a:ext>
              </a:extLst>
            </p:cNvPr>
            <p:cNvSpPr txBox="1"/>
            <p:nvPr/>
          </p:nvSpPr>
          <p:spPr>
            <a:xfrm>
              <a:off x="6145398" y="3489780"/>
              <a:ext cx="715296" cy="230832"/>
            </a:xfrm>
            <a:prstGeom prst="rect">
              <a:avLst/>
            </a:prstGeom>
            <a:noFill/>
          </p:spPr>
          <p:txBody>
            <a:bodyPr wrap="square" rtlCol="0">
              <a:spAutoFit/>
            </a:bodyPr>
            <a:lstStyle/>
            <a:p>
              <a:pPr defTabSz="457189"/>
              <a:r>
                <a:rPr lang="en-US" sz="900" dirty="0">
                  <a:solidFill>
                    <a:prstClr val="white"/>
                  </a:solidFill>
                </a:rPr>
                <a:t>a-Al</a:t>
              </a:r>
              <a:r>
                <a:rPr lang="en-US" sz="900" baseline="-25000" dirty="0">
                  <a:solidFill>
                    <a:prstClr val="white"/>
                  </a:solidFill>
                </a:rPr>
                <a:t>2</a:t>
              </a:r>
              <a:r>
                <a:rPr lang="en-US" sz="900" dirty="0">
                  <a:solidFill>
                    <a:prstClr val="white"/>
                  </a:solidFill>
                </a:rPr>
                <a:t>O</a:t>
              </a:r>
              <a:r>
                <a:rPr lang="en-US" sz="900" baseline="-25000" dirty="0">
                  <a:solidFill>
                    <a:prstClr val="white"/>
                  </a:solidFill>
                </a:rPr>
                <a:t>3</a:t>
              </a:r>
            </a:p>
          </p:txBody>
        </p:sp>
        <p:sp>
          <p:nvSpPr>
            <p:cNvPr id="23" name="TextBox 22">
              <a:extLst>
                <a:ext uri="{FF2B5EF4-FFF2-40B4-BE49-F238E27FC236}">
                  <a16:creationId xmlns:a16="http://schemas.microsoft.com/office/drawing/2014/main" id="{5D045167-2F5C-4D8E-899A-73C3CDA38686}"/>
                </a:ext>
              </a:extLst>
            </p:cNvPr>
            <p:cNvSpPr txBox="1"/>
            <p:nvPr/>
          </p:nvSpPr>
          <p:spPr>
            <a:xfrm>
              <a:off x="8092964" y="1853749"/>
              <a:ext cx="315160" cy="230832"/>
            </a:xfrm>
            <a:prstGeom prst="rect">
              <a:avLst/>
            </a:prstGeom>
            <a:noFill/>
            <a:ln>
              <a:noFill/>
            </a:ln>
          </p:spPr>
          <p:txBody>
            <a:bodyPr wrap="square" rtlCol="0">
              <a:spAutoFit/>
            </a:bodyPr>
            <a:lstStyle/>
            <a:p>
              <a:pPr defTabSz="457189"/>
              <a:r>
                <a:rPr lang="en-US" sz="900" b="1" dirty="0">
                  <a:solidFill>
                    <a:srgbClr val="FF0000"/>
                  </a:solidFill>
                </a:rPr>
                <a:t>Si</a:t>
              </a:r>
            </a:p>
          </p:txBody>
        </p:sp>
        <p:sp>
          <p:nvSpPr>
            <p:cNvPr id="24" name="TextBox 23">
              <a:extLst>
                <a:ext uri="{FF2B5EF4-FFF2-40B4-BE49-F238E27FC236}">
                  <a16:creationId xmlns:a16="http://schemas.microsoft.com/office/drawing/2014/main" id="{2BF41D42-A734-47E1-A052-D99FD817144E}"/>
                </a:ext>
              </a:extLst>
            </p:cNvPr>
            <p:cNvSpPr txBox="1"/>
            <p:nvPr/>
          </p:nvSpPr>
          <p:spPr>
            <a:xfrm>
              <a:off x="8262155" y="1852211"/>
              <a:ext cx="315160" cy="230832"/>
            </a:xfrm>
            <a:prstGeom prst="rect">
              <a:avLst/>
            </a:prstGeom>
            <a:noFill/>
            <a:ln>
              <a:noFill/>
            </a:ln>
          </p:spPr>
          <p:txBody>
            <a:bodyPr wrap="square" rtlCol="0">
              <a:spAutoFit/>
            </a:bodyPr>
            <a:lstStyle/>
            <a:p>
              <a:pPr defTabSz="457189"/>
              <a:r>
                <a:rPr lang="en-US" sz="900" b="1" dirty="0">
                  <a:solidFill>
                    <a:srgbClr val="92D050"/>
                  </a:solidFill>
                </a:rPr>
                <a:t>Al</a:t>
              </a:r>
            </a:p>
          </p:txBody>
        </p:sp>
        <p:sp>
          <p:nvSpPr>
            <p:cNvPr id="25" name="TextBox 24">
              <a:extLst>
                <a:ext uri="{FF2B5EF4-FFF2-40B4-BE49-F238E27FC236}">
                  <a16:creationId xmlns:a16="http://schemas.microsoft.com/office/drawing/2014/main" id="{9464D4DB-CDBB-46AD-A833-3D6C11001A1D}"/>
                </a:ext>
              </a:extLst>
            </p:cNvPr>
            <p:cNvSpPr txBox="1"/>
            <p:nvPr/>
          </p:nvSpPr>
          <p:spPr>
            <a:xfrm>
              <a:off x="8425241" y="1849781"/>
              <a:ext cx="264469" cy="230832"/>
            </a:xfrm>
            <a:prstGeom prst="rect">
              <a:avLst/>
            </a:prstGeom>
            <a:noFill/>
            <a:ln>
              <a:noFill/>
            </a:ln>
          </p:spPr>
          <p:txBody>
            <a:bodyPr wrap="square" rtlCol="0">
              <a:spAutoFit/>
            </a:bodyPr>
            <a:lstStyle/>
            <a:p>
              <a:pPr defTabSz="457189"/>
              <a:r>
                <a:rPr lang="en-US" sz="900" b="1" dirty="0">
                  <a:solidFill>
                    <a:prstClr val="black">
                      <a:lumMod val="60000"/>
                      <a:lumOff val="40000"/>
                    </a:prstClr>
                  </a:solidFill>
                </a:rPr>
                <a:t>O</a:t>
              </a:r>
            </a:p>
          </p:txBody>
        </p:sp>
        <p:sp>
          <p:nvSpPr>
            <p:cNvPr id="26" name="TextBox 25">
              <a:extLst>
                <a:ext uri="{FF2B5EF4-FFF2-40B4-BE49-F238E27FC236}">
                  <a16:creationId xmlns:a16="http://schemas.microsoft.com/office/drawing/2014/main" id="{08209408-10B1-4D4A-B8F4-0BA97CA84172}"/>
                </a:ext>
              </a:extLst>
            </p:cNvPr>
            <p:cNvSpPr txBox="1"/>
            <p:nvPr/>
          </p:nvSpPr>
          <p:spPr>
            <a:xfrm>
              <a:off x="4751647" y="1900436"/>
              <a:ext cx="509412" cy="230832"/>
            </a:xfrm>
            <a:prstGeom prst="rect">
              <a:avLst/>
            </a:prstGeom>
            <a:noFill/>
          </p:spPr>
          <p:txBody>
            <a:bodyPr wrap="square" rtlCol="0">
              <a:spAutoFit/>
            </a:bodyPr>
            <a:lstStyle/>
            <a:p>
              <a:pPr defTabSz="457189"/>
              <a:r>
                <a:rPr lang="en-US" sz="900" dirty="0">
                  <a:solidFill>
                    <a:prstClr val="white"/>
                  </a:solidFill>
                </a:rPr>
                <a:t>(a)</a:t>
              </a:r>
            </a:p>
          </p:txBody>
        </p:sp>
        <p:sp>
          <p:nvSpPr>
            <p:cNvPr id="27" name="TextBox 26">
              <a:extLst>
                <a:ext uri="{FF2B5EF4-FFF2-40B4-BE49-F238E27FC236}">
                  <a16:creationId xmlns:a16="http://schemas.microsoft.com/office/drawing/2014/main" id="{D79801A4-0B3D-464C-A5B1-FC772A46AA23}"/>
                </a:ext>
              </a:extLst>
            </p:cNvPr>
            <p:cNvSpPr txBox="1"/>
            <p:nvPr/>
          </p:nvSpPr>
          <p:spPr>
            <a:xfrm>
              <a:off x="6739749" y="1837266"/>
              <a:ext cx="545956" cy="230832"/>
            </a:xfrm>
            <a:prstGeom prst="rect">
              <a:avLst/>
            </a:prstGeom>
            <a:noFill/>
          </p:spPr>
          <p:txBody>
            <a:bodyPr wrap="square" rtlCol="0">
              <a:spAutoFit/>
            </a:bodyPr>
            <a:lstStyle/>
            <a:p>
              <a:pPr defTabSz="457189"/>
              <a:r>
                <a:rPr lang="en-US" sz="900" dirty="0">
                  <a:solidFill>
                    <a:prstClr val="white"/>
                  </a:solidFill>
                </a:rPr>
                <a:t>(b)</a:t>
              </a:r>
            </a:p>
          </p:txBody>
        </p:sp>
        <p:sp>
          <p:nvSpPr>
            <p:cNvPr id="28" name="TextBox 27">
              <a:extLst>
                <a:ext uri="{FF2B5EF4-FFF2-40B4-BE49-F238E27FC236}">
                  <a16:creationId xmlns:a16="http://schemas.microsoft.com/office/drawing/2014/main" id="{362D868D-BED4-4D3B-A900-209C5E8884EA}"/>
                </a:ext>
              </a:extLst>
            </p:cNvPr>
            <p:cNvSpPr txBox="1"/>
            <p:nvPr/>
          </p:nvSpPr>
          <p:spPr>
            <a:xfrm>
              <a:off x="4740639" y="3094987"/>
              <a:ext cx="440718" cy="230832"/>
            </a:xfrm>
            <a:prstGeom prst="rect">
              <a:avLst/>
            </a:prstGeom>
            <a:noFill/>
          </p:spPr>
          <p:txBody>
            <a:bodyPr wrap="square" rtlCol="0">
              <a:spAutoFit/>
            </a:bodyPr>
            <a:lstStyle/>
            <a:p>
              <a:pPr defTabSz="457189"/>
              <a:r>
                <a:rPr lang="en-US" sz="900" dirty="0">
                  <a:solidFill>
                    <a:prstClr val="white"/>
                  </a:solidFill>
                </a:rPr>
                <a:t>(c)</a:t>
              </a:r>
            </a:p>
          </p:txBody>
        </p:sp>
        <p:sp>
          <p:nvSpPr>
            <p:cNvPr id="29" name="TextBox 28">
              <a:extLst>
                <a:ext uri="{FF2B5EF4-FFF2-40B4-BE49-F238E27FC236}">
                  <a16:creationId xmlns:a16="http://schemas.microsoft.com/office/drawing/2014/main" id="{E3D5CDF0-BC75-4F6A-8634-46D3972D7201}"/>
                </a:ext>
              </a:extLst>
            </p:cNvPr>
            <p:cNvSpPr txBox="1"/>
            <p:nvPr/>
          </p:nvSpPr>
          <p:spPr>
            <a:xfrm>
              <a:off x="8336700" y="3094986"/>
              <a:ext cx="411714" cy="230832"/>
            </a:xfrm>
            <a:prstGeom prst="rect">
              <a:avLst/>
            </a:prstGeom>
            <a:noFill/>
          </p:spPr>
          <p:txBody>
            <a:bodyPr wrap="square" rtlCol="0">
              <a:spAutoFit/>
            </a:bodyPr>
            <a:lstStyle/>
            <a:p>
              <a:pPr defTabSz="457189"/>
              <a:r>
                <a:rPr lang="en-US" sz="900" dirty="0">
                  <a:solidFill>
                    <a:prstClr val="white"/>
                  </a:solidFill>
                </a:rPr>
                <a:t>(d)</a:t>
              </a:r>
            </a:p>
          </p:txBody>
        </p:sp>
        <p:sp>
          <p:nvSpPr>
            <p:cNvPr id="49" name="TextBox 48">
              <a:extLst>
                <a:ext uri="{FF2B5EF4-FFF2-40B4-BE49-F238E27FC236}">
                  <a16:creationId xmlns:a16="http://schemas.microsoft.com/office/drawing/2014/main" id="{A4E6255E-2DA5-4C84-8C03-854C8E83CB47}"/>
                </a:ext>
              </a:extLst>
            </p:cNvPr>
            <p:cNvSpPr txBox="1"/>
            <p:nvPr/>
          </p:nvSpPr>
          <p:spPr>
            <a:xfrm>
              <a:off x="8038299" y="3799064"/>
              <a:ext cx="673991" cy="230832"/>
            </a:xfrm>
            <a:prstGeom prst="rect">
              <a:avLst/>
            </a:prstGeom>
            <a:noFill/>
          </p:spPr>
          <p:txBody>
            <a:bodyPr wrap="square" rtlCol="0">
              <a:spAutoFit/>
            </a:bodyPr>
            <a:lstStyle/>
            <a:p>
              <a:pPr defTabSz="457189"/>
              <a:r>
                <a:rPr lang="en-US" sz="900" dirty="0">
                  <a:solidFill>
                    <a:prstClr val="white"/>
                  </a:solidFill>
                </a:rPr>
                <a:t>a-SiO</a:t>
              </a:r>
              <a:r>
                <a:rPr lang="en-US" sz="900" baseline="-25000" dirty="0">
                  <a:solidFill>
                    <a:prstClr val="white"/>
                  </a:solidFill>
                </a:rPr>
                <a:t>2</a:t>
              </a:r>
            </a:p>
          </p:txBody>
        </p:sp>
        <p:grpSp>
          <p:nvGrpSpPr>
            <p:cNvPr id="53" name="Group 52">
              <a:extLst>
                <a:ext uri="{FF2B5EF4-FFF2-40B4-BE49-F238E27FC236}">
                  <a16:creationId xmlns:a16="http://schemas.microsoft.com/office/drawing/2014/main" id="{84A1F3D5-D36E-4B07-A9EA-D3A62EC43F81}"/>
                </a:ext>
              </a:extLst>
            </p:cNvPr>
            <p:cNvGrpSpPr>
              <a:grpSpLocks noChangeAspect="1"/>
            </p:cNvGrpSpPr>
            <p:nvPr/>
          </p:nvGrpSpPr>
          <p:grpSpPr>
            <a:xfrm>
              <a:off x="6736398" y="3252621"/>
              <a:ext cx="344521" cy="888357"/>
              <a:chOff x="2103238" y="595319"/>
              <a:chExt cx="390083" cy="1005840"/>
            </a:xfrm>
          </p:grpSpPr>
          <p:pic>
            <p:nvPicPr>
              <p:cNvPr id="50" name="Picture 49">
                <a:extLst>
                  <a:ext uri="{FF2B5EF4-FFF2-40B4-BE49-F238E27FC236}">
                    <a16:creationId xmlns:a16="http://schemas.microsoft.com/office/drawing/2014/main" id="{902C6738-E9F5-427E-843E-B37D0C85321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86930"/>
              <a:stretch/>
            </p:blipFill>
            <p:spPr>
              <a:xfrm>
                <a:off x="2234704" y="595319"/>
                <a:ext cx="131466" cy="1005840"/>
              </a:xfrm>
              <a:prstGeom prst="rect">
                <a:avLst/>
              </a:prstGeom>
            </p:spPr>
          </p:pic>
          <p:pic>
            <p:nvPicPr>
              <p:cNvPr id="51" name="Picture 50">
                <a:extLst>
                  <a:ext uri="{FF2B5EF4-FFF2-40B4-BE49-F238E27FC236}">
                    <a16:creationId xmlns:a16="http://schemas.microsoft.com/office/drawing/2014/main" id="{F88A3E08-AF20-4401-BB13-A96F98CFD1C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87360"/>
              <a:stretch/>
            </p:blipFill>
            <p:spPr>
              <a:xfrm>
                <a:off x="2366171" y="595319"/>
                <a:ext cx="127150" cy="1005840"/>
              </a:xfrm>
              <a:prstGeom prst="rect">
                <a:avLst/>
              </a:prstGeom>
            </p:spPr>
          </p:pic>
          <p:pic>
            <p:nvPicPr>
              <p:cNvPr id="52" name="Picture 51">
                <a:extLst>
                  <a:ext uri="{FF2B5EF4-FFF2-40B4-BE49-F238E27FC236}">
                    <a16:creationId xmlns:a16="http://schemas.microsoft.com/office/drawing/2014/main" id="{0024ECD1-5844-4205-BB0A-D9F85F6FA1D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6930"/>
              <a:stretch/>
            </p:blipFill>
            <p:spPr>
              <a:xfrm>
                <a:off x="2103238" y="595319"/>
                <a:ext cx="131466" cy="1005840"/>
              </a:xfrm>
              <a:prstGeom prst="rect">
                <a:avLst/>
              </a:prstGeom>
            </p:spPr>
          </p:pic>
        </p:grpSp>
      </p:grpSp>
      <p:sp>
        <p:nvSpPr>
          <p:cNvPr id="61" name="Title 2">
            <a:extLst>
              <a:ext uri="{FF2B5EF4-FFF2-40B4-BE49-F238E27FC236}">
                <a16:creationId xmlns:a16="http://schemas.microsoft.com/office/drawing/2014/main" id="{F18B4E09-BDD2-4FFB-AAEA-443AEA79B808}"/>
              </a:ext>
            </a:extLst>
          </p:cNvPr>
          <p:cNvSpPr>
            <a:spLocks noGrp="1"/>
          </p:cNvSpPr>
          <p:nvPr>
            <p:ph type="title"/>
          </p:nvPr>
        </p:nvSpPr>
        <p:spPr>
          <a:xfrm>
            <a:off x="64358" y="84132"/>
            <a:ext cx="9072918" cy="345558"/>
          </a:xfrm>
        </p:spPr>
        <p:txBody>
          <a:bodyPr/>
          <a:lstStyle/>
          <a:p>
            <a:r>
              <a:rPr lang="en-US" dirty="0"/>
              <a:t>Possible interface loss structures revealed by electron microscopy</a:t>
            </a:r>
          </a:p>
        </p:txBody>
      </p:sp>
      <p:grpSp>
        <p:nvGrpSpPr>
          <p:cNvPr id="66" name="Group 65">
            <a:extLst>
              <a:ext uri="{FF2B5EF4-FFF2-40B4-BE49-F238E27FC236}">
                <a16:creationId xmlns:a16="http://schemas.microsoft.com/office/drawing/2014/main" id="{48C9BB66-6377-4820-BDBE-95473D23AF9C}"/>
              </a:ext>
            </a:extLst>
          </p:cNvPr>
          <p:cNvGrpSpPr/>
          <p:nvPr/>
        </p:nvGrpSpPr>
        <p:grpSpPr>
          <a:xfrm>
            <a:off x="371464" y="622001"/>
            <a:ext cx="3947814" cy="4008477"/>
            <a:chOff x="220052" y="531627"/>
            <a:chExt cx="3947814" cy="4008477"/>
          </a:xfrm>
        </p:grpSpPr>
        <p:grpSp>
          <p:nvGrpSpPr>
            <p:cNvPr id="4" name="Group 3">
              <a:extLst>
                <a:ext uri="{FF2B5EF4-FFF2-40B4-BE49-F238E27FC236}">
                  <a16:creationId xmlns:a16="http://schemas.microsoft.com/office/drawing/2014/main" id="{5B658E11-5FBF-4FB0-8480-067BF07C6416}"/>
                </a:ext>
              </a:extLst>
            </p:cNvPr>
            <p:cNvGrpSpPr>
              <a:grpSpLocks noChangeAspect="1"/>
            </p:cNvGrpSpPr>
            <p:nvPr/>
          </p:nvGrpSpPr>
          <p:grpSpPr>
            <a:xfrm>
              <a:off x="509179" y="1835765"/>
              <a:ext cx="3372889" cy="2468880"/>
              <a:chOff x="6781799" y="685800"/>
              <a:chExt cx="5052061" cy="3697998"/>
            </a:xfrm>
          </p:grpSpPr>
          <p:grpSp>
            <p:nvGrpSpPr>
              <p:cNvPr id="5" name="Group 4">
                <a:extLst>
                  <a:ext uri="{FF2B5EF4-FFF2-40B4-BE49-F238E27FC236}">
                    <a16:creationId xmlns:a16="http://schemas.microsoft.com/office/drawing/2014/main" id="{029F3641-DC94-41E7-9548-C1E60B8D3030}"/>
                  </a:ext>
                </a:extLst>
              </p:cNvPr>
              <p:cNvGrpSpPr/>
              <p:nvPr/>
            </p:nvGrpSpPr>
            <p:grpSpPr>
              <a:xfrm>
                <a:off x="6781800" y="685800"/>
                <a:ext cx="5052060" cy="3697998"/>
                <a:chOff x="400873" y="1067196"/>
                <a:chExt cx="5052060" cy="3697998"/>
              </a:xfrm>
            </p:grpSpPr>
            <p:grpSp>
              <p:nvGrpSpPr>
                <p:cNvPr id="8" name="Group 7">
                  <a:extLst>
                    <a:ext uri="{FF2B5EF4-FFF2-40B4-BE49-F238E27FC236}">
                      <a16:creationId xmlns:a16="http://schemas.microsoft.com/office/drawing/2014/main" id="{5B7B3B0A-1BC1-44CF-9AB1-CC3EA2B9D73C}"/>
                    </a:ext>
                  </a:extLst>
                </p:cNvPr>
                <p:cNvGrpSpPr>
                  <a:grpSpLocks noChangeAspect="1"/>
                </p:cNvGrpSpPr>
                <p:nvPr/>
              </p:nvGrpSpPr>
              <p:grpSpPr>
                <a:xfrm>
                  <a:off x="400873" y="1067196"/>
                  <a:ext cx="5052060" cy="3697998"/>
                  <a:chOff x="584502" y="1486921"/>
                  <a:chExt cx="4372263" cy="3200401"/>
                </a:xfrm>
              </p:grpSpPr>
              <p:grpSp>
                <p:nvGrpSpPr>
                  <p:cNvPr id="11" name="Group 10">
                    <a:extLst>
                      <a:ext uri="{FF2B5EF4-FFF2-40B4-BE49-F238E27FC236}">
                        <a16:creationId xmlns:a16="http://schemas.microsoft.com/office/drawing/2014/main" id="{9B8CE267-F055-45AB-9801-27737A377C65}"/>
                      </a:ext>
                    </a:extLst>
                  </p:cNvPr>
                  <p:cNvGrpSpPr/>
                  <p:nvPr/>
                </p:nvGrpSpPr>
                <p:grpSpPr>
                  <a:xfrm>
                    <a:off x="584502" y="1486921"/>
                    <a:ext cx="4372263" cy="3200401"/>
                    <a:chOff x="396778" y="1600200"/>
                    <a:chExt cx="4372263" cy="3200401"/>
                  </a:xfrm>
                </p:grpSpPr>
                <p:pic>
                  <p:nvPicPr>
                    <p:cNvPr id="16" name="Picture 15">
                      <a:extLst>
                        <a:ext uri="{FF2B5EF4-FFF2-40B4-BE49-F238E27FC236}">
                          <a16:creationId xmlns:a16="http://schemas.microsoft.com/office/drawing/2014/main" id="{6C572F4E-FEE5-4FBB-B625-CAD7F2D2A0C2}"/>
                        </a:ext>
                      </a:extLst>
                    </p:cNvPr>
                    <p:cNvPicPr>
                      <a:picLocks noChangeAspect="1"/>
                    </p:cNvPicPr>
                    <p:nvPr/>
                  </p:nvPicPr>
                  <p:blipFill rotWithShape="1">
                    <a:blip r:embed="rId9"/>
                    <a:srcRect t="39621" r="86955" b="35731"/>
                    <a:stretch/>
                  </p:blipFill>
                  <p:spPr>
                    <a:xfrm>
                      <a:off x="396778" y="1600200"/>
                      <a:ext cx="1693737" cy="3200401"/>
                    </a:xfrm>
                    <a:prstGeom prst="rect">
                      <a:avLst/>
                    </a:prstGeom>
                  </p:spPr>
                </p:pic>
                <p:pic>
                  <p:nvPicPr>
                    <p:cNvPr id="17" name="Picture 16">
                      <a:extLst>
                        <a:ext uri="{FF2B5EF4-FFF2-40B4-BE49-F238E27FC236}">
                          <a16:creationId xmlns:a16="http://schemas.microsoft.com/office/drawing/2014/main" id="{6F8661FE-308E-418F-8F1E-695623F87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8000" contrast="-19000"/>
                              </a14:imgEffect>
                            </a14:imgLayer>
                          </a14:imgProps>
                        </a:ext>
                      </a:extLst>
                    </a:blip>
                    <a:srcRect l="17268" t="20030" r="39908" b="27976"/>
                    <a:stretch/>
                  </p:blipFill>
                  <p:spPr>
                    <a:xfrm>
                      <a:off x="2133154" y="1600200"/>
                      <a:ext cx="2635887" cy="3200400"/>
                    </a:xfrm>
                    <a:prstGeom prst="rect">
                      <a:avLst/>
                    </a:prstGeom>
                  </p:spPr>
                </p:pic>
                <p:cxnSp>
                  <p:nvCxnSpPr>
                    <p:cNvPr id="18" name="Straight Connector 17">
                      <a:extLst>
                        <a:ext uri="{FF2B5EF4-FFF2-40B4-BE49-F238E27FC236}">
                          <a16:creationId xmlns:a16="http://schemas.microsoft.com/office/drawing/2014/main" id="{5F024B0C-BDD8-4376-B839-35A3A836FFFB}"/>
                        </a:ext>
                      </a:extLst>
                    </p:cNvPr>
                    <p:cNvCxnSpPr>
                      <a:cxnSpLocks/>
                    </p:cNvCxnSpPr>
                    <p:nvPr/>
                  </p:nvCxnSpPr>
                  <p:spPr>
                    <a:xfrm>
                      <a:off x="443887" y="3218125"/>
                      <a:ext cx="429768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1D88A7-1161-43A5-9528-4E6286941A9C}"/>
                        </a:ext>
                      </a:extLst>
                    </p:cNvPr>
                    <p:cNvCxnSpPr>
                      <a:cxnSpLocks/>
                    </p:cNvCxnSpPr>
                    <p:nvPr/>
                  </p:nvCxnSpPr>
                  <p:spPr>
                    <a:xfrm>
                      <a:off x="433830" y="2780279"/>
                      <a:ext cx="429768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C8CE24-E0FA-43BC-A979-81B7A0258AE6}"/>
                        </a:ext>
                      </a:extLst>
                    </p:cNvPr>
                    <p:cNvCxnSpPr>
                      <a:cxnSpLocks/>
                    </p:cNvCxnSpPr>
                    <p:nvPr/>
                  </p:nvCxnSpPr>
                  <p:spPr>
                    <a:xfrm>
                      <a:off x="431911" y="4043174"/>
                      <a:ext cx="429768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EF37D71-CE3A-4BA4-9779-71AC550EAF32}"/>
                      </a:ext>
                    </a:extLst>
                  </p:cNvPr>
                  <p:cNvCxnSpPr/>
                  <p:nvPr/>
                </p:nvCxnSpPr>
                <p:spPr>
                  <a:xfrm>
                    <a:off x="4202890" y="4521065"/>
                    <a:ext cx="3840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53D576-47ED-4771-A528-F5A8973B348D}"/>
                      </a:ext>
                    </a:extLst>
                  </p:cNvPr>
                  <p:cNvSpPr txBox="1"/>
                  <p:nvPr/>
                </p:nvSpPr>
                <p:spPr>
                  <a:xfrm>
                    <a:off x="4015750" y="4120505"/>
                    <a:ext cx="582247" cy="319175"/>
                  </a:xfrm>
                  <a:prstGeom prst="rect">
                    <a:avLst/>
                  </a:prstGeom>
                  <a:noFill/>
                </p:spPr>
                <p:txBody>
                  <a:bodyPr wrap="none" rtlCol="0">
                    <a:spAutoFit/>
                  </a:bodyPr>
                  <a:lstStyle/>
                  <a:p>
                    <a:pPr defTabSz="457189"/>
                    <a:r>
                      <a:rPr lang="en-US" sz="1000" dirty="0">
                        <a:solidFill>
                          <a:prstClr val="white"/>
                        </a:solidFill>
                      </a:rPr>
                      <a:t>2 nm</a:t>
                    </a:r>
                  </a:p>
                </p:txBody>
              </p:sp>
              <p:sp>
                <p:nvSpPr>
                  <p:cNvPr id="14" name="TextBox 13">
                    <a:extLst>
                      <a:ext uri="{FF2B5EF4-FFF2-40B4-BE49-F238E27FC236}">
                        <a16:creationId xmlns:a16="http://schemas.microsoft.com/office/drawing/2014/main" id="{352C551E-7693-4530-A8FF-16EB10E5644B}"/>
                      </a:ext>
                    </a:extLst>
                  </p:cNvPr>
                  <p:cNvSpPr txBox="1"/>
                  <p:nvPr/>
                </p:nvSpPr>
                <p:spPr>
                  <a:xfrm>
                    <a:off x="3953215" y="2004744"/>
                    <a:ext cx="434710" cy="319175"/>
                  </a:xfrm>
                  <a:prstGeom prst="rect">
                    <a:avLst/>
                  </a:prstGeom>
                  <a:noFill/>
                </p:spPr>
                <p:txBody>
                  <a:bodyPr wrap="none" rtlCol="0">
                    <a:spAutoFit/>
                  </a:bodyPr>
                  <a:lstStyle/>
                  <a:p>
                    <a:pPr defTabSz="457189"/>
                    <a:r>
                      <a:rPr lang="en-US" sz="1000" dirty="0">
                        <a:solidFill>
                          <a:prstClr val="black"/>
                        </a:solidFill>
                      </a:rPr>
                      <a:t>Nb</a:t>
                    </a:r>
                  </a:p>
                </p:txBody>
              </p:sp>
              <p:sp>
                <p:nvSpPr>
                  <p:cNvPr id="15" name="TextBox 14">
                    <a:extLst>
                      <a:ext uri="{FF2B5EF4-FFF2-40B4-BE49-F238E27FC236}">
                        <a16:creationId xmlns:a16="http://schemas.microsoft.com/office/drawing/2014/main" id="{70B53E87-C7F2-4F19-AC26-FB8C3C79C257}"/>
                      </a:ext>
                    </a:extLst>
                  </p:cNvPr>
                  <p:cNvSpPr txBox="1"/>
                  <p:nvPr/>
                </p:nvSpPr>
                <p:spPr>
                  <a:xfrm>
                    <a:off x="3392147" y="4247767"/>
                    <a:ext cx="353671" cy="319175"/>
                  </a:xfrm>
                  <a:prstGeom prst="rect">
                    <a:avLst/>
                  </a:prstGeom>
                  <a:noFill/>
                </p:spPr>
                <p:txBody>
                  <a:bodyPr wrap="none" rtlCol="0">
                    <a:spAutoFit/>
                  </a:bodyPr>
                  <a:lstStyle/>
                  <a:p>
                    <a:pPr defTabSz="457189"/>
                    <a:r>
                      <a:rPr lang="en-US" sz="1000" dirty="0">
                        <a:solidFill>
                          <a:prstClr val="white"/>
                        </a:solidFill>
                      </a:rPr>
                      <a:t>Si</a:t>
                    </a:r>
                  </a:p>
                </p:txBody>
              </p:sp>
            </p:grpSp>
            <p:pic>
              <p:nvPicPr>
                <p:cNvPr id="9" name="Picture 8">
                  <a:extLst>
                    <a:ext uri="{FF2B5EF4-FFF2-40B4-BE49-F238E27FC236}">
                      <a16:creationId xmlns:a16="http://schemas.microsoft.com/office/drawing/2014/main" id="{DB8E48AF-28E0-4CDC-A27E-A3EACA74E251}"/>
                    </a:ext>
                  </a:extLst>
                </p:cNvPr>
                <p:cNvPicPr>
                  <a:picLocks noChangeAspect="1"/>
                </p:cNvPicPr>
                <p:nvPr/>
              </p:nvPicPr>
              <p:blipFill rotWithShape="1">
                <a:blip r:embed="rId12">
                  <a:extLst>
                    <a:ext uri="{28A0092B-C50C-407E-A947-70E740481C1C}">
                      <a14:useLocalDpi xmlns:a14="http://schemas.microsoft.com/office/drawing/2010/main" val="0"/>
                    </a:ext>
                  </a:extLst>
                </a:blip>
                <a:srcRect t="2658" r="89755" b="4714"/>
                <a:stretch/>
              </p:blipFill>
              <p:spPr>
                <a:xfrm>
                  <a:off x="2407221" y="1752600"/>
                  <a:ext cx="412179" cy="2590800"/>
                </a:xfrm>
                <a:prstGeom prst="rect">
                  <a:avLst/>
                </a:prstGeom>
              </p:spPr>
            </p:pic>
            <p:pic>
              <p:nvPicPr>
                <p:cNvPr id="10" name="Picture 9">
                  <a:extLst>
                    <a:ext uri="{FF2B5EF4-FFF2-40B4-BE49-F238E27FC236}">
                      <a16:creationId xmlns:a16="http://schemas.microsoft.com/office/drawing/2014/main" id="{E9914F5E-F9BB-41FB-A33F-93202B9C586B}"/>
                    </a:ext>
                  </a:extLst>
                </p:cNvPr>
                <p:cNvPicPr>
                  <a:picLocks noChangeAspect="1"/>
                </p:cNvPicPr>
                <p:nvPr/>
              </p:nvPicPr>
              <p:blipFill rotWithShape="1">
                <a:blip r:embed="rId13">
                  <a:extLst>
                    <a:ext uri="{28A0092B-C50C-407E-A947-70E740481C1C}">
                      <a14:useLocalDpi xmlns:a14="http://schemas.microsoft.com/office/drawing/2010/main" val="0"/>
                    </a:ext>
                  </a:extLst>
                </a:blip>
                <a:srcRect t="2388" r="89380" b="4983"/>
                <a:stretch/>
              </p:blipFill>
              <p:spPr>
                <a:xfrm>
                  <a:off x="2840472" y="1743510"/>
                  <a:ext cx="427290" cy="2590800"/>
                </a:xfrm>
                <a:prstGeom prst="rect">
                  <a:avLst/>
                </a:prstGeom>
              </p:spPr>
            </p:pic>
          </p:grpSp>
          <p:sp>
            <p:nvSpPr>
              <p:cNvPr id="6" name="TextBox 5">
                <a:extLst>
                  <a:ext uri="{FF2B5EF4-FFF2-40B4-BE49-F238E27FC236}">
                    <a16:creationId xmlns:a16="http://schemas.microsoft.com/office/drawing/2014/main" id="{E581AF2E-105E-4B73-8921-65EF8094A40F}"/>
                  </a:ext>
                </a:extLst>
              </p:cNvPr>
              <p:cNvSpPr txBox="1"/>
              <p:nvPr/>
            </p:nvSpPr>
            <p:spPr>
              <a:xfrm>
                <a:off x="6781799" y="726699"/>
                <a:ext cx="765072" cy="368801"/>
              </a:xfrm>
              <a:prstGeom prst="rect">
                <a:avLst/>
              </a:prstGeom>
              <a:noFill/>
            </p:spPr>
            <p:txBody>
              <a:bodyPr wrap="square" rtlCol="0">
                <a:spAutoFit/>
              </a:bodyPr>
              <a:lstStyle/>
              <a:p>
                <a:pPr defTabSz="457189"/>
                <a:r>
                  <a:rPr lang="en-US" sz="1000" dirty="0">
                    <a:solidFill>
                      <a:prstClr val="white"/>
                    </a:solidFill>
                  </a:rPr>
                  <a:t>(a)</a:t>
                </a:r>
              </a:p>
            </p:txBody>
          </p:sp>
          <p:sp>
            <p:nvSpPr>
              <p:cNvPr id="7" name="TextBox 6">
                <a:extLst>
                  <a:ext uri="{FF2B5EF4-FFF2-40B4-BE49-F238E27FC236}">
                    <a16:creationId xmlns:a16="http://schemas.microsoft.com/office/drawing/2014/main" id="{0AA6B964-6BC6-4FB8-8038-08206D53D969}"/>
                  </a:ext>
                </a:extLst>
              </p:cNvPr>
              <p:cNvSpPr txBox="1"/>
              <p:nvPr/>
            </p:nvSpPr>
            <p:spPr>
              <a:xfrm>
                <a:off x="8788147" y="709875"/>
                <a:ext cx="845432" cy="368801"/>
              </a:xfrm>
              <a:prstGeom prst="rect">
                <a:avLst/>
              </a:prstGeom>
              <a:noFill/>
            </p:spPr>
            <p:txBody>
              <a:bodyPr wrap="square" rtlCol="0">
                <a:spAutoFit/>
              </a:bodyPr>
              <a:lstStyle/>
              <a:p>
                <a:pPr defTabSz="457189"/>
                <a:r>
                  <a:rPr lang="en-US" sz="1000" dirty="0">
                    <a:solidFill>
                      <a:prstClr val="white"/>
                    </a:solidFill>
                  </a:rPr>
                  <a:t>(b)</a:t>
                </a:r>
              </a:p>
            </p:txBody>
          </p:sp>
        </p:grpSp>
        <p:sp>
          <p:nvSpPr>
            <p:cNvPr id="56" name="TextBox 55">
              <a:extLst>
                <a:ext uri="{FF2B5EF4-FFF2-40B4-BE49-F238E27FC236}">
                  <a16:creationId xmlns:a16="http://schemas.microsoft.com/office/drawing/2014/main" id="{76678D40-1801-4494-946F-FF4917C8EF4A}"/>
                </a:ext>
              </a:extLst>
            </p:cNvPr>
            <p:cNvSpPr txBox="1"/>
            <p:nvPr/>
          </p:nvSpPr>
          <p:spPr>
            <a:xfrm>
              <a:off x="220052" y="587312"/>
              <a:ext cx="3947814" cy="1077218"/>
            </a:xfrm>
            <a:prstGeom prst="rect">
              <a:avLst/>
            </a:prstGeom>
            <a:noFill/>
          </p:spPr>
          <p:txBody>
            <a:bodyPr wrap="square">
              <a:spAutoFit/>
            </a:bodyPr>
            <a:lstStyle/>
            <a:p>
              <a:pPr algn="ctr" defTabSz="457178">
                <a:defRPr/>
              </a:pPr>
              <a:r>
                <a:rPr lang="en-US" sz="1600" dirty="0">
                  <a:ln w="0"/>
                  <a:solidFill>
                    <a:prstClr val="black"/>
                  </a:solidFill>
                  <a:effectLst>
                    <a:outerShdw blurRad="38100" dist="19050" dir="2700000" algn="tl" rotWithShape="0">
                      <a:prstClr val="black">
                        <a:alpha val="40000"/>
                      </a:prstClr>
                    </a:outerShdw>
                  </a:effectLst>
                </a:rPr>
                <a:t>Nb-Si interface</a:t>
              </a:r>
            </a:p>
            <a:p>
              <a:pPr marL="285736" indent="-285736" defTabSz="457178">
                <a:buFont typeface="Arial" panose="020B0604020202020204" pitchFamily="34" charset="0"/>
                <a:buChar char="•"/>
                <a:defRPr/>
              </a:pPr>
              <a:r>
                <a:rPr lang="en-US" sz="1600" dirty="0">
                  <a:solidFill>
                    <a:srgbClr val="F79646">
                      <a:lumMod val="50000"/>
                    </a:srgbClr>
                  </a:solidFill>
                </a:rPr>
                <a:t>Nb-Si amorphous bi-layers at the Si/Nb interface formed during material deposition.</a:t>
              </a:r>
            </a:p>
          </p:txBody>
        </p:sp>
        <p:sp>
          <p:nvSpPr>
            <p:cNvPr id="63" name="Rectangle: Rounded Corners 62">
              <a:extLst>
                <a:ext uri="{FF2B5EF4-FFF2-40B4-BE49-F238E27FC236}">
                  <a16:creationId xmlns:a16="http://schemas.microsoft.com/office/drawing/2014/main" id="{F94E340E-CFC7-4B7A-BDE1-9E18321A3D3C}"/>
                </a:ext>
              </a:extLst>
            </p:cNvPr>
            <p:cNvSpPr/>
            <p:nvPr/>
          </p:nvSpPr>
          <p:spPr>
            <a:xfrm>
              <a:off x="220052" y="531627"/>
              <a:ext cx="3947814" cy="4008477"/>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ndParaRPr>
            </a:p>
          </p:txBody>
        </p:sp>
      </p:grpSp>
      <p:grpSp>
        <p:nvGrpSpPr>
          <p:cNvPr id="65" name="Group 64">
            <a:extLst>
              <a:ext uri="{FF2B5EF4-FFF2-40B4-BE49-F238E27FC236}">
                <a16:creationId xmlns:a16="http://schemas.microsoft.com/office/drawing/2014/main" id="{36E57A3F-B8AA-49F3-92BF-CF28BF2FFD51}"/>
              </a:ext>
            </a:extLst>
          </p:cNvPr>
          <p:cNvGrpSpPr/>
          <p:nvPr/>
        </p:nvGrpSpPr>
        <p:grpSpPr>
          <a:xfrm>
            <a:off x="4506784" y="599725"/>
            <a:ext cx="4365558" cy="4030753"/>
            <a:chOff x="4551101" y="531627"/>
            <a:chExt cx="4365558" cy="3983395"/>
          </a:xfrm>
        </p:grpSpPr>
        <p:sp>
          <p:nvSpPr>
            <p:cNvPr id="58" name="TextBox 57">
              <a:extLst>
                <a:ext uri="{FF2B5EF4-FFF2-40B4-BE49-F238E27FC236}">
                  <a16:creationId xmlns:a16="http://schemas.microsoft.com/office/drawing/2014/main" id="{C2A24510-963F-4C5D-978F-F11D68F9A479}"/>
                </a:ext>
              </a:extLst>
            </p:cNvPr>
            <p:cNvSpPr txBox="1"/>
            <p:nvPr/>
          </p:nvSpPr>
          <p:spPr>
            <a:xfrm>
              <a:off x="4634502" y="604965"/>
              <a:ext cx="4282157" cy="1064562"/>
            </a:xfrm>
            <a:prstGeom prst="rect">
              <a:avLst/>
            </a:prstGeom>
            <a:noFill/>
          </p:spPr>
          <p:txBody>
            <a:bodyPr wrap="square">
              <a:spAutoFit/>
            </a:bodyPr>
            <a:lstStyle/>
            <a:p>
              <a:pPr algn="ctr" defTabSz="457189"/>
              <a:r>
                <a:rPr lang="en-US" sz="1600" dirty="0">
                  <a:ln w="0"/>
                  <a:solidFill>
                    <a:prstClr val="black"/>
                  </a:solidFill>
                  <a:effectLst>
                    <a:outerShdw blurRad="38100" dist="19050" dir="2700000" algn="tl" rotWithShape="0">
                      <a:prstClr val="black">
                        <a:alpha val="40000"/>
                      </a:prstClr>
                    </a:outerShdw>
                  </a:effectLst>
                </a:rPr>
                <a:t>Josephson junction barrier</a:t>
              </a:r>
            </a:p>
            <a:p>
              <a:pPr marL="285736" indent="-285736" defTabSz="457189">
                <a:buFont typeface="Arial" panose="020B0604020202020204" pitchFamily="34" charset="0"/>
                <a:buChar char="•"/>
              </a:pPr>
              <a:r>
                <a:rPr lang="en-US" sz="1600" dirty="0">
                  <a:solidFill>
                    <a:srgbClr val="F79646">
                      <a:lumMod val="50000"/>
                    </a:srgbClr>
                  </a:solidFill>
                </a:rPr>
                <a:t>The Al/Al</a:t>
              </a:r>
              <a:r>
                <a:rPr lang="en-US" sz="1600" baseline="-25000" dirty="0">
                  <a:solidFill>
                    <a:srgbClr val="F79646">
                      <a:lumMod val="50000"/>
                    </a:srgbClr>
                  </a:solidFill>
                </a:rPr>
                <a:t>2</a:t>
              </a:r>
              <a:r>
                <a:rPr lang="en-US" sz="1600" dirty="0">
                  <a:solidFill>
                    <a:srgbClr val="F79646">
                      <a:lumMod val="50000"/>
                    </a:srgbClr>
                  </a:solidFill>
                </a:rPr>
                <a:t>O</a:t>
              </a:r>
              <a:r>
                <a:rPr lang="en-US" sz="1600" baseline="-25000" dirty="0">
                  <a:solidFill>
                    <a:srgbClr val="F79646">
                      <a:lumMod val="50000"/>
                    </a:srgbClr>
                  </a:solidFill>
                </a:rPr>
                <a:t>3</a:t>
              </a:r>
              <a:r>
                <a:rPr lang="en-US" sz="1600" dirty="0">
                  <a:solidFill>
                    <a:srgbClr val="F79646">
                      <a:lumMod val="50000"/>
                    </a:srgbClr>
                  </a:solidFill>
                </a:rPr>
                <a:t>/Al interface is wavy.</a:t>
              </a:r>
            </a:p>
            <a:p>
              <a:pPr marL="285736" indent="-285736" defTabSz="457189">
                <a:buFont typeface="Arial" panose="020B0604020202020204" pitchFamily="34" charset="0"/>
                <a:buChar char="•"/>
              </a:pPr>
              <a:r>
                <a:rPr lang="en-US" sz="1600" dirty="0" err="1">
                  <a:solidFill>
                    <a:srgbClr val="F79646">
                      <a:lumMod val="50000"/>
                    </a:srgbClr>
                  </a:solidFill>
                </a:rPr>
                <a:t>Existance</a:t>
              </a:r>
              <a:r>
                <a:rPr lang="en-US" sz="1600" dirty="0">
                  <a:solidFill>
                    <a:srgbClr val="F79646">
                      <a:lumMod val="50000"/>
                    </a:srgbClr>
                  </a:solidFill>
                </a:rPr>
                <a:t> of amorphous Al</a:t>
              </a:r>
              <a:r>
                <a:rPr lang="en-US" sz="1600" baseline="-25000" dirty="0">
                  <a:solidFill>
                    <a:srgbClr val="F79646">
                      <a:lumMod val="50000"/>
                    </a:srgbClr>
                  </a:solidFill>
                </a:rPr>
                <a:t>2</a:t>
              </a:r>
              <a:r>
                <a:rPr lang="en-US" sz="1600" dirty="0">
                  <a:solidFill>
                    <a:srgbClr val="F79646">
                      <a:lumMod val="50000"/>
                    </a:srgbClr>
                  </a:solidFill>
                </a:rPr>
                <a:t>O</a:t>
              </a:r>
              <a:r>
                <a:rPr lang="en-US" sz="1600" baseline="-25000" dirty="0">
                  <a:solidFill>
                    <a:srgbClr val="F79646">
                      <a:lumMod val="50000"/>
                    </a:srgbClr>
                  </a:solidFill>
                </a:rPr>
                <a:t>3</a:t>
              </a:r>
              <a:r>
                <a:rPr lang="en-US" sz="1600" dirty="0">
                  <a:solidFill>
                    <a:srgbClr val="F79646">
                      <a:lumMod val="50000"/>
                    </a:srgbClr>
                  </a:solidFill>
                </a:rPr>
                <a:t> and amorphous </a:t>
              </a:r>
              <a:r>
                <a:rPr lang="en-US" sz="1600" dirty="0" err="1">
                  <a:solidFill>
                    <a:srgbClr val="F79646">
                      <a:lumMod val="50000"/>
                    </a:srgbClr>
                  </a:solidFill>
                </a:rPr>
                <a:t>SiO</a:t>
              </a:r>
              <a:r>
                <a:rPr lang="en-US" sz="1600" baseline="-25000" dirty="0" err="1">
                  <a:solidFill>
                    <a:srgbClr val="F79646">
                      <a:lumMod val="50000"/>
                    </a:srgbClr>
                  </a:solidFill>
                </a:rPr>
                <a:t>x</a:t>
              </a:r>
              <a:r>
                <a:rPr lang="en-US" sz="1600" dirty="0">
                  <a:solidFill>
                    <a:srgbClr val="F79646">
                      <a:lumMod val="50000"/>
                    </a:srgbClr>
                  </a:solidFill>
                </a:rPr>
                <a:t> layer at Al/Si interface.</a:t>
              </a:r>
            </a:p>
          </p:txBody>
        </p:sp>
        <p:sp>
          <p:nvSpPr>
            <p:cNvPr id="64" name="Rectangle: Rounded Corners 63">
              <a:extLst>
                <a:ext uri="{FF2B5EF4-FFF2-40B4-BE49-F238E27FC236}">
                  <a16:creationId xmlns:a16="http://schemas.microsoft.com/office/drawing/2014/main" id="{43823BFE-5D1D-47D0-A701-98EDBB489A2E}"/>
                </a:ext>
              </a:extLst>
            </p:cNvPr>
            <p:cNvSpPr/>
            <p:nvPr/>
          </p:nvSpPr>
          <p:spPr>
            <a:xfrm>
              <a:off x="4551101" y="531627"/>
              <a:ext cx="4303735" cy="3983395"/>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latin typeface="Calibri"/>
              </a:endParaRPr>
            </a:p>
          </p:txBody>
        </p:sp>
      </p:grpSp>
      <p:sp>
        <p:nvSpPr>
          <p:cNvPr id="2" name="Date Placeholder 1">
            <a:extLst>
              <a:ext uri="{FF2B5EF4-FFF2-40B4-BE49-F238E27FC236}">
                <a16:creationId xmlns:a16="http://schemas.microsoft.com/office/drawing/2014/main" id="{B16EF87A-6FEE-3161-158D-6CE563D5D243}"/>
              </a:ext>
            </a:extLst>
          </p:cNvPr>
          <p:cNvSpPr>
            <a:spLocks noGrp="1"/>
          </p:cNvSpPr>
          <p:nvPr>
            <p:ph type="dt" sz="half" idx="2"/>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200" kern="1200" smtClean="0">
                <a:solidFill>
                  <a:srgbClr val="004C97"/>
                </a:solidFill>
                <a:latin typeface="Helvetica"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fld id="{2450CBEA-910D-0D47-9E15-CF21979AD2D2}" type="datetime1">
              <a:rPr lang="en-US" smtClean="0"/>
              <a:pPr defTabSz="457189">
                <a:defRPr/>
              </a:pPr>
              <a:t>1/17/23</a:t>
            </a:fld>
            <a:endParaRPr lang="en-US">
              <a:ea typeface="Geneva" charset="0"/>
            </a:endParaRPr>
          </a:p>
        </p:txBody>
      </p:sp>
      <p:sp>
        <p:nvSpPr>
          <p:cNvPr id="3" name="Footer Placeholder 2">
            <a:extLst>
              <a:ext uri="{FF2B5EF4-FFF2-40B4-BE49-F238E27FC236}">
                <a16:creationId xmlns:a16="http://schemas.microsoft.com/office/drawing/2014/main" id="{37376208-EC97-6C4F-BD7A-C0D4BAF2CEE0}"/>
              </a:ext>
            </a:extLst>
          </p:cNvPr>
          <p:cNvSpPr>
            <a:spLocks noGrp="1"/>
          </p:cNvSpPr>
          <p:nvPr>
            <p:ph type="ftr" sz="quarter" idx="3"/>
          </p:nvPr>
        </p:nvSpPr>
        <p:spPr>
          <a:xfrm>
            <a:off x="2040805" y="6504218"/>
            <a:ext cx="8349491" cy="242873"/>
          </a:xfrm>
          <a:prstGeom prst="rect">
            <a:avLst/>
          </a:prstGeom>
        </p:spPr>
        <p:txBody>
          <a:bodyPr lIns="0" tIns="0" rIns="0" bIns="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r>
              <a:rPr lang="en-US"/>
              <a:t>Grassellino - SQMS</a:t>
            </a:r>
            <a:endParaRPr lang="en-US" b="1"/>
          </a:p>
        </p:txBody>
      </p:sp>
      <p:sp>
        <p:nvSpPr>
          <p:cNvPr id="21" name="Freeform: Shape 20">
            <a:extLst>
              <a:ext uri="{FF2B5EF4-FFF2-40B4-BE49-F238E27FC236}">
                <a16:creationId xmlns:a16="http://schemas.microsoft.com/office/drawing/2014/main" id="{873121B3-EF62-F53D-44BD-D872A1CB497E}"/>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385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7870" y="626859"/>
            <a:ext cx="5034581" cy="3944541"/>
          </a:xfrm>
        </p:spPr>
        <p:txBody>
          <a:bodyPr/>
          <a:lstStyle/>
          <a:p>
            <a:pPr marL="0" indent="0">
              <a:spcBef>
                <a:spcPts val="0"/>
              </a:spcBef>
              <a:buNone/>
            </a:pPr>
            <a:r>
              <a:rPr lang="en-US" sz="1500" dirty="0">
                <a:solidFill>
                  <a:schemeClr val="accent3"/>
                </a:solidFill>
              </a:rPr>
              <a:t>Scientific achievement </a:t>
            </a:r>
          </a:p>
          <a:p>
            <a:pPr marL="178594" lvl="1" indent="0">
              <a:spcBef>
                <a:spcPts val="0"/>
              </a:spcBef>
              <a:buNone/>
            </a:pPr>
            <a:r>
              <a:rPr lang="en-US" sz="1350" b="1" dirty="0">
                <a:solidFill>
                  <a:schemeClr val="tx1"/>
                </a:solidFill>
                <a:latin typeface="+mn-lt"/>
              </a:rPr>
              <a:t>First ever performed cryogenic microscopy studies of superconducting qubits lead to the discovery of the presence of hydride precipitates in the </a:t>
            </a:r>
            <a:r>
              <a:rPr lang="en-US" sz="1350" b="1" dirty="0" err="1">
                <a:solidFill>
                  <a:schemeClr val="tx1"/>
                </a:solidFill>
                <a:latin typeface="+mn-lt"/>
              </a:rPr>
              <a:t>Rigetti</a:t>
            </a:r>
            <a:r>
              <a:rPr lang="en-US" sz="1350" b="1" dirty="0">
                <a:solidFill>
                  <a:schemeClr val="tx1"/>
                </a:solidFill>
                <a:latin typeface="+mn-lt"/>
              </a:rPr>
              <a:t> Computing and other </a:t>
            </a:r>
            <a:r>
              <a:rPr lang="en-US" sz="1350" b="1" dirty="0" err="1">
                <a:solidFill>
                  <a:schemeClr val="tx1"/>
                </a:solidFill>
                <a:latin typeface="+mn-lt"/>
              </a:rPr>
              <a:t>transmon</a:t>
            </a:r>
            <a:r>
              <a:rPr lang="en-US" sz="1350" b="1" dirty="0">
                <a:solidFill>
                  <a:schemeClr val="tx1"/>
                </a:solidFill>
                <a:latin typeface="+mn-lt"/>
              </a:rPr>
              <a:t> qubit devices</a:t>
            </a:r>
            <a:endParaRPr lang="en-US" sz="600" b="1" i="1" dirty="0">
              <a:solidFill>
                <a:srgbClr val="106636"/>
              </a:solidFill>
            </a:endParaRPr>
          </a:p>
          <a:p>
            <a:pPr marL="0" indent="0">
              <a:spcBef>
                <a:spcPts val="225"/>
              </a:spcBef>
              <a:buNone/>
            </a:pPr>
            <a:r>
              <a:rPr lang="en-US" sz="1500" dirty="0">
                <a:solidFill>
                  <a:schemeClr val="accent3"/>
                </a:solidFill>
              </a:rPr>
              <a:t>Significance and Impact</a:t>
            </a:r>
          </a:p>
          <a:p>
            <a:pPr marL="178594" lvl="1" indent="0">
              <a:spcBef>
                <a:spcPts val="0"/>
              </a:spcBef>
              <a:buNone/>
            </a:pPr>
            <a:r>
              <a:rPr lang="en-US" sz="1350" b="1" dirty="0">
                <a:solidFill>
                  <a:schemeClr val="tx1"/>
                </a:solidFill>
                <a:latin typeface="+mn-lt"/>
              </a:rPr>
              <a:t>Niobium nano-hydrides are poorly superconducting phases that can cause qubit device performance limitations and degradation over time and with subsequent cooldowns</a:t>
            </a:r>
          </a:p>
          <a:p>
            <a:pPr marL="0" indent="0">
              <a:spcBef>
                <a:spcPts val="225"/>
              </a:spcBef>
              <a:buNone/>
            </a:pPr>
            <a:r>
              <a:rPr lang="en-US" sz="1500" dirty="0">
                <a:solidFill>
                  <a:schemeClr val="accent3"/>
                </a:solidFill>
              </a:rPr>
              <a:t>Details</a:t>
            </a:r>
          </a:p>
          <a:p>
            <a:pPr marL="304800" lvl="1" indent="-135731">
              <a:spcBef>
                <a:spcPts val="0"/>
              </a:spcBef>
              <a:spcAft>
                <a:spcPts val="225"/>
              </a:spcAft>
            </a:pPr>
            <a:r>
              <a:rPr lang="en-US" sz="1200" dirty="0">
                <a:solidFill>
                  <a:schemeClr val="tx1"/>
                </a:solidFill>
                <a:latin typeface="+mn-lt"/>
              </a:rPr>
              <a:t>Cryogenic AFM, </a:t>
            </a:r>
            <a:r>
              <a:rPr lang="en-US" sz="1200" dirty="0">
                <a:solidFill>
                  <a:schemeClr val="tx1"/>
                </a:solidFill>
                <a:latin typeface="+mn-lt"/>
                <a:cs typeface="Calibri" panose="020F0502020204030204" pitchFamily="34" charset="0"/>
              </a:rPr>
              <a:t>electron diffraction and high-resolution transmission electron microscopy (TEM) analyses are performed on the </a:t>
            </a:r>
            <a:r>
              <a:rPr lang="en-US" sz="1200" dirty="0" err="1">
                <a:solidFill>
                  <a:schemeClr val="tx1"/>
                </a:solidFill>
                <a:latin typeface="+mn-lt"/>
                <a:cs typeface="Calibri" panose="020F0502020204030204" pitchFamily="34" charset="0"/>
              </a:rPr>
              <a:t>Nb</a:t>
            </a:r>
            <a:r>
              <a:rPr lang="en-US" sz="1200" dirty="0">
                <a:solidFill>
                  <a:schemeClr val="tx1"/>
                </a:solidFill>
                <a:latin typeface="+mn-lt"/>
                <a:cs typeface="Calibri" panose="020F0502020204030204" pitchFamily="34" charset="0"/>
              </a:rPr>
              <a:t> films at room temperature and cryogenic temperature (106 K)</a:t>
            </a:r>
          </a:p>
          <a:p>
            <a:pPr marL="304800" lvl="1" indent="-135731">
              <a:spcBef>
                <a:spcPts val="0"/>
              </a:spcBef>
              <a:spcAft>
                <a:spcPts val="225"/>
              </a:spcAft>
            </a:pPr>
            <a:r>
              <a:rPr lang="en-US" sz="1200" dirty="0">
                <a:solidFill>
                  <a:schemeClr val="tx1"/>
                </a:solidFill>
                <a:latin typeface="+mn-lt"/>
              </a:rPr>
              <a:t>The results suggest the existence of two possible types of </a:t>
            </a:r>
            <a:r>
              <a:rPr lang="en-US" sz="1200" dirty="0" err="1">
                <a:solidFill>
                  <a:schemeClr val="tx1"/>
                </a:solidFill>
                <a:latin typeface="+mn-lt"/>
              </a:rPr>
              <a:t>Nb</a:t>
            </a:r>
            <a:r>
              <a:rPr lang="en-US" sz="1200" dirty="0">
                <a:solidFill>
                  <a:schemeClr val="tx1"/>
                </a:solidFill>
                <a:latin typeface="+mn-lt"/>
              </a:rPr>
              <a:t> hydride domains in </a:t>
            </a:r>
            <a:r>
              <a:rPr lang="en-US" sz="1200" dirty="0" err="1">
                <a:solidFill>
                  <a:schemeClr val="tx1"/>
                </a:solidFill>
                <a:latin typeface="+mn-lt"/>
              </a:rPr>
              <a:t>Nb</a:t>
            </a:r>
            <a:r>
              <a:rPr lang="en-US" sz="1200" dirty="0">
                <a:solidFill>
                  <a:schemeClr val="tx1"/>
                </a:solidFill>
                <a:latin typeface="+mn-lt"/>
              </a:rPr>
              <a:t> grains: (</a:t>
            </a:r>
            <a:r>
              <a:rPr lang="en-US" sz="1200" dirty="0" err="1">
                <a:solidFill>
                  <a:schemeClr val="tx1"/>
                </a:solidFill>
                <a:latin typeface="+mn-lt"/>
              </a:rPr>
              <a:t>i</a:t>
            </a:r>
            <a:r>
              <a:rPr lang="en-US" sz="1200" dirty="0">
                <a:solidFill>
                  <a:schemeClr val="tx1"/>
                </a:solidFill>
                <a:latin typeface="+mn-lt"/>
              </a:rPr>
              <a:t>) ~5 nm-sized </a:t>
            </a:r>
            <a:r>
              <a:rPr lang="en-US" sz="1200" dirty="0" err="1">
                <a:solidFill>
                  <a:schemeClr val="tx1"/>
                </a:solidFill>
                <a:latin typeface="+mn-lt"/>
              </a:rPr>
              <a:t>Nb</a:t>
            </a:r>
            <a:r>
              <a:rPr lang="en-US" sz="1200" dirty="0">
                <a:solidFill>
                  <a:schemeClr val="tx1"/>
                </a:solidFill>
                <a:latin typeface="+mn-lt"/>
              </a:rPr>
              <a:t> hydride domain with irregular shapes; (ii) 10s~100 of nm-sized distinct </a:t>
            </a:r>
            <a:r>
              <a:rPr lang="en-US" sz="1200" dirty="0" err="1">
                <a:solidFill>
                  <a:schemeClr val="tx1"/>
                </a:solidFill>
                <a:latin typeface="+mn-lt"/>
              </a:rPr>
              <a:t>Nb</a:t>
            </a:r>
            <a:r>
              <a:rPr lang="en-US" sz="1200" dirty="0">
                <a:solidFill>
                  <a:schemeClr val="tx1"/>
                </a:solidFill>
                <a:latin typeface="+mn-lt"/>
              </a:rPr>
              <a:t> hydride domains</a:t>
            </a:r>
          </a:p>
          <a:p>
            <a:pPr marL="169069" lvl="1" indent="0">
              <a:spcBef>
                <a:spcPts val="0"/>
              </a:spcBef>
              <a:spcAft>
                <a:spcPts val="225"/>
              </a:spcAft>
              <a:buNone/>
            </a:pPr>
            <a:endParaRPr lang="en-US" sz="1200" i="1" dirty="0">
              <a:solidFill>
                <a:schemeClr val="tx1"/>
              </a:solidFill>
              <a:latin typeface="+mn-lt"/>
            </a:endParaRPr>
          </a:p>
        </p:txBody>
      </p:sp>
      <p:sp>
        <p:nvSpPr>
          <p:cNvPr id="3" name="Title 2"/>
          <p:cNvSpPr>
            <a:spLocks noGrp="1"/>
          </p:cNvSpPr>
          <p:nvPr>
            <p:ph type="title"/>
          </p:nvPr>
        </p:nvSpPr>
        <p:spPr>
          <a:xfrm>
            <a:off x="104514" y="95392"/>
            <a:ext cx="7896486" cy="546100"/>
          </a:xfrm>
        </p:spPr>
        <p:txBody>
          <a:bodyPr/>
          <a:lstStyle/>
          <a:p>
            <a:r>
              <a:rPr lang="en-US" b="1" dirty="0">
                <a:solidFill>
                  <a:schemeClr val="tx2"/>
                </a:solidFill>
              </a:rPr>
              <a:t>Discovery of niobium nano-hydride precipitates in superconducting </a:t>
            </a:r>
            <a:r>
              <a:rPr lang="en-US" b="1" dirty="0" err="1">
                <a:solidFill>
                  <a:schemeClr val="tx2"/>
                </a:solidFill>
              </a:rPr>
              <a:t>transmon</a:t>
            </a:r>
            <a:r>
              <a:rPr lang="en-US" b="1" dirty="0">
                <a:solidFill>
                  <a:schemeClr val="tx2"/>
                </a:solidFill>
              </a:rPr>
              <a:t> qubits </a:t>
            </a:r>
            <a:endParaRPr lang="en-US" dirty="0">
              <a:solidFill>
                <a:schemeClr val="tx2"/>
              </a:solidFill>
            </a:endParaRPr>
          </a:p>
        </p:txBody>
      </p:sp>
      <p:sp>
        <p:nvSpPr>
          <p:cNvPr id="7" name="TextBox 133"/>
          <p:cNvSpPr txBox="1"/>
          <p:nvPr/>
        </p:nvSpPr>
        <p:spPr>
          <a:xfrm>
            <a:off x="6844" y="4691052"/>
            <a:ext cx="4270610" cy="369332"/>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106636"/>
                </a:solidFill>
                <a:latin typeface="Calibri"/>
                <a:ea typeface="+mn-ea"/>
                <a:cs typeface="+mn-cs"/>
              </a:rPr>
              <a:t>Work was performed at Fermi National Accelerator Laboratory material science lab and NUANCE user facility</a:t>
            </a:r>
          </a:p>
        </p:txBody>
      </p:sp>
      <p:sp>
        <p:nvSpPr>
          <p:cNvPr id="8" name="TextBox 133">
            <a:extLst>
              <a:ext uri="{FF2B5EF4-FFF2-40B4-BE49-F238E27FC236}">
                <a16:creationId xmlns:a16="http://schemas.microsoft.com/office/drawing/2014/main" id="{7B2E952A-2255-5144-A766-C345D622CC25}"/>
              </a:ext>
            </a:extLst>
          </p:cNvPr>
          <p:cNvSpPr txBox="1"/>
          <p:nvPr/>
        </p:nvSpPr>
        <p:spPr>
          <a:xfrm>
            <a:off x="3701140" y="4405097"/>
            <a:ext cx="5442860" cy="369332"/>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106636">
                    <a:lumMod val="75000"/>
                  </a:srgbClr>
                </a:solidFill>
                <a:latin typeface="TimesNewRomanPSMT"/>
                <a:cs typeface="+mn-cs"/>
              </a:rPr>
              <a:t>J. Lee, Z. Sung, A. Murthy, M. </a:t>
            </a:r>
            <a:r>
              <a:rPr lang="en-US" sz="900" dirty="0" err="1">
                <a:solidFill>
                  <a:srgbClr val="106636">
                    <a:lumMod val="75000"/>
                  </a:srgbClr>
                </a:solidFill>
                <a:latin typeface="TimesNewRomanPSMT"/>
                <a:cs typeface="+mn-cs"/>
              </a:rPr>
              <a:t>Reagor</a:t>
            </a:r>
            <a:r>
              <a:rPr lang="en-US" sz="900" dirty="0">
                <a:solidFill>
                  <a:srgbClr val="106636">
                    <a:lumMod val="75000"/>
                  </a:srgbClr>
                </a:solidFill>
                <a:latin typeface="TimesNewRomanPSMT"/>
                <a:cs typeface="+mn-cs"/>
              </a:rPr>
              <a:t>, A. Grassellino, and A. </a:t>
            </a:r>
            <a:r>
              <a:rPr lang="en-US" sz="900" dirty="0" err="1">
                <a:solidFill>
                  <a:srgbClr val="106636">
                    <a:lumMod val="75000"/>
                  </a:srgbClr>
                </a:solidFill>
                <a:latin typeface="TimesNewRomanPSMT"/>
                <a:cs typeface="+mn-cs"/>
              </a:rPr>
              <a:t>Romanenko</a:t>
            </a:r>
            <a:r>
              <a:rPr lang="en-US" sz="900" dirty="0">
                <a:solidFill>
                  <a:srgbClr val="003087"/>
                </a:solidFill>
                <a:latin typeface="TimesNewRomanPSMT"/>
                <a:cs typeface="+mn-cs"/>
              </a:rPr>
              <a:t>; </a:t>
            </a:r>
            <a:r>
              <a:rPr lang="en-US" sz="900" dirty="0">
                <a:solidFill>
                  <a:srgbClr val="003087"/>
                </a:solidFill>
                <a:latin typeface="TimesNewRomanPSMT"/>
                <a:cs typeface="+mn-cs"/>
                <a:hlinkClick r:id="rId3"/>
              </a:rPr>
              <a:t>https://arxiv.org/pdf/2108.10385.pdf</a:t>
            </a:r>
            <a:endParaRPr lang="en-US" sz="900" dirty="0">
              <a:solidFill>
                <a:srgbClr val="003087"/>
              </a:solidFill>
              <a:latin typeface="TimesNewRomanPSMT"/>
              <a:cs typeface="+mn-cs"/>
            </a:endParaRPr>
          </a:p>
          <a:p>
            <a:pPr defTabSz="685800" fontAlgn="auto">
              <a:spcBef>
                <a:spcPts val="0"/>
              </a:spcBef>
              <a:spcAft>
                <a:spcPts val="0"/>
              </a:spcAft>
              <a:defRPr/>
            </a:pPr>
            <a:endParaRPr lang="en-US" sz="900" dirty="0">
              <a:solidFill>
                <a:srgbClr val="106636"/>
              </a:solidFill>
              <a:latin typeface="Calibri"/>
              <a:ea typeface="+mn-ea"/>
              <a:cs typeface="+mn-cs"/>
            </a:endParaRPr>
          </a:p>
        </p:txBody>
      </p:sp>
      <p:pic>
        <p:nvPicPr>
          <p:cNvPr id="10" name="Picture 9">
            <a:extLst>
              <a:ext uri="{FF2B5EF4-FFF2-40B4-BE49-F238E27FC236}">
                <a16:creationId xmlns:a16="http://schemas.microsoft.com/office/drawing/2014/main" id="{D7DCA633-3227-5A42-8F48-BA494796B6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75959" y="4689372"/>
            <a:ext cx="1676399" cy="358736"/>
          </a:xfrm>
          <a:prstGeom prst="rect">
            <a:avLst/>
          </a:prstGeom>
        </p:spPr>
      </p:pic>
      <p:sp>
        <p:nvSpPr>
          <p:cNvPr id="13" name="TextBox 12">
            <a:extLst>
              <a:ext uri="{FF2B5EF4-FFF2-40B4-BE49-F238E27FC236}">
                <a16:creationId xmlns:a16="http://schemas.microsoft.com/office/drawing/2014/main" id="{51B2A6F8-1F5B-8848-B74F-0A98883BE0B7}"/>
              </a:ext>
            </a:extLst>
          </p:cNvPr>
          <p:cNvSpPr txBox="1"/>
          <p:nvPr/>
        </p:nvSpPr>
        <p:spPr>
          <a:xfrm>
            <a:off x="6844" y="4195360"/>
            <a:ext cx="3842437" cy="369332"/>
          </a:xfrm>
          <a:prstGeom prst="rect">
            <a:avLst/>
          </a:prstGeom>
          <a:noFill/>
        </p:spPr>
        <p:txBody>
          <a:bodyPr wrap="square" rtlCol="0">
            <a:spAutoFit/>
          </a:bodyPr>
          <a:lstStyle/>
          <a:p>
            <a:pPr algn="ctr" defTabSz="685800" fontAlgn="auto">
              <a:spcBef>
                <a:spcPts val="0"/>
              </a:spcBef>
              <a:spcAft>
                <a:spcPts val="0"/>
              </a:spcAft>
              <a:defRPr/>
            </a:pPr>
            <a:r>
              <a:rPr lang="en-US" sz="900" dirty="0">
                <a:solidFill>
                  <a:prstClr val="black"/>
                </a:solidFill>
                <a:latin typeface="Calibri"/>
                <a:ea typeface="+mn-ea"/>
                <a:cs typeface="+mn-cs"/>
              </a:rPr>
              <a:t>Cryogenic TEM, electron diffraction images of </a:t>
            </a:r>
            <a:r>
              <a:rPr lang="en-US" sz="900" dirty="0" err="1">
                <a:solidFill>
                  <a:prstClr val="black"/>
                </a:solidFill>
                <a:latin typeface="Calibri"/>
                <a:ea typeface="+mn-ea"/>
                <a:cs typeface="+mn-cs"/>
              </a:rPr>
              <a:t>Rigetti</a:t>
            </a:r>
            <a:r>
              <a:rPr lang="en-US" sz="900" dirty="0">
                <a:solidFill>
                  <a:prstClr val="black"/>
                </a:solidFill>
                <a:latin typeface="Calibri"/>
                <a:ea typeface="+mn-ea"/>
                <a:cs typeface="+mn-cs"/>
              </a:rPr>
              <a:t> 2D qubits , revealing the presence of hydrides precipitates in the niobium film at T=100K</a:t>
            </a:r>
          </a:p>
        </p:txBody>
      </p:sp>
      <p:pic>
        <p:nvPicPr>
          <p:cNvPr id="16" name="Picture 15">
            <a:extLst>
              <a:ext uri="{FF2B5EF4-FFF2-40B4-BE49-F238E27FC236}">
                <a16:creationId xmlns:a16="http://schemas.microsoft.com/office/drawing/2014/main" id="{D4E90DF7-BD5C-FE4C-BBAE-A1007F97E418}"/>
              </a:ext>
            </a:extLst>
          </p:cNvPr>
          <p:cNvPicPr>
            <a:picLocks noChangeAspect="1"/>
          </p:cNvPicPr>
          <p:nvPr/>
        </p:nvPicPr>
        <p:blipFill>
          <a:blip r:embed="rId5"/>
          <a:stretch>
            <a:fillRect/>
          </a:stretch>
        </p:blipFill>
        <p:spPr>
          <a:xfrm>
            <a:off x="104514" y="910186"/>
            <a:ext cx="1638994" cy="1428188"/>
          </a:xfrm>
          <a:prstGeom prst="rect">
            <a:avLst/>
          </a:prstGeom>
        </p:spPr>
      </p:pic>
      <p:pic>
        <p:nvPicPr>
          <p:cNvPr id="17" name="Picture 2">
            <a:extLst>
              <a:ext uri="{FF2B5EF4-FFF2-40B4-BE49-F238E27FC236}">
                <a16:creationId xmlns:a16="http://schemas.microsoft.com/office/drawing/2014/main" id="{51E751D2-86E2-6E4B-9AE6-ABA0AB402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096" y="910186"/>
            <a:ext cx="2088057" cy="1428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7A06BAC-A3CF-4D48-BA3C-7A1540B37A30}"/>
              </a:ext>
            </a:extLst>
          </p:cNvPr>
          <p:cNvPicPr>
            <a:picLocks noChangeAspect="1"/>
          </p:cNvPicPr>
          <p:nvPr/>
        </p:nvPicPr>
        <p:blipFill>
          <a:blip r:embed="rId7"/>
          <a:stretch>
            <a:fillRect/>
          </a:stretch>
        </p:blipFill>
        <p:spPr>
          <a:xfrm>
            <a:off x="104514" y="2878248"/>
            <a:ext cx="3940438" cy="1179661"/>
          </a:xfrm>
          <a:prstGeom prst="rect">
            <a:avLst/>
          </a:prstGeom>
        </p:spPr>
      </p:pic>
      <p:sp>
        <p:nvSpPr>
          <p:cNvPr id="19" name="TextBox 18">
            <a:extLst>
              <a:ext uri="{FF2B5EF4-FFF2-40B4-BE49-F238E27FC236}">
                <a16:creationId xmlns:a16="http://schemas.microsoft.com/office/drawing/2014/main" id="{A9E13547-ADC9-E443-A8DA-F3439DE28F3F}"/>
              </a:ext>
            </a:extLst>
          </p:cNvPr>
          <p:cNvSpPr txBox="1"/>
          <p:nvPr/>
        </p:nvSpPr>
        <p:spPr>
          <a:xfrm>
            <a:off x="62717" y="2394548"/>
            <a:ext cx="3842437" cy="369332"/>
          </a:xfrm>
          <a:prstGeom prst="rect">
            <a:avLst/>
          </a:prstGeom>
          <a:noFill/>
        </p:spPr>
        <p:txBody>
          <a:bodyPr wrap="square" rtlCol="0">
            <a:spAutoFit/>
          </a:bodyPr>
          <a:lstStyle/>
          <a:p>
            <a:pPr algn="ctr" defTabSz="685800" fontAlgn="auto">
              <a:spcBef>
                <a:spcPts val="0"/>
              </a:spcBef>
              <a:spcAft>
                <a:spcPts val="0"/>
              </a:spcAft>
              <a:defRPr/>
            </a:pPr>
            <a:r>
              <a:rPr lang="en-US" sz="900" dirty="0">
                <a:solidFill>
                  <a:prstClr val="black"/>
                </a:solidFill>
                <a:latin typeface="Calibri"/>
                <a:ea typeface="+mn-ea"/>
                <a:cs typeface="+mn-cs"/>
              </a:rPr>
              <a:t>Lamellas of superconducting qubits from real </a:t>
            </a:r>
            <a:r>
              <a:rPr lang="en-US" sz="900" dirty="0" err="1">
                <a:solidFill>
                  <a:prstClr val="black"/>
                </a:solidFill>
                <a:latin typeface="Calibri"/>
                <a:ea typeface="+mn-ea"/>
                <a:cs typeface="+mn-cs"/>
              </a:rPr>
              <a:t>Rigetti</a:t>
            </a:r>
            <a:r>
              <a:rPr lang="en-US" sz="900" dirty="0">
                <a:solidFill>
                  <a:prstClr val="black"/>
                </a:solidFill>
                <a:latin typeface="Calibri"/>
                <a:ea typeface="+mn-ea"/>
                <a:cs typeface="+mn-cs"/>
              </a:rPr>
              <a:t> Computing processors are dissected via FIB-SEM at FNAL and studied for the first time via cryo-TEM</a:t>
            </a:r>
          </a:p>
        </p:txBody>
      </p:sp>
      <p:sp>
        <p:nvSpPr>
          <p:cNvPr id="4" name="Freeform: Shape 3">
            <a:extLst>
              <a:ext uri="{FF2B5EF4-FFF2-40B4-BE49-F238E27FC236}">
                <a16:creationId xmlns:a16="http://schemas.microsoft.com/office/drawing/2014/main" id="{4806949F-0BBD-E8DB-8AA7-5C520A7010AD}"/>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8521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ED1F8-25EA-8347-8B49-2362E6034051}"/>
              </a:ext>
            </a:extLst>
          </p:cNvPr>
          <p:cNvSpPr>
            <a:spLocks noGrp="1"/>
          </p:cNvSpPr>
          <p:nvPr>
            <p:ph type="title"/>
          </p:nvPr>
        </p:nvSpPr>
        <p:spPr>
          <a:xfrm>
            <a:off x="1382401" y="124526"/>
            <a:ext cx="6964071" cy="640080"/>
          </a:xfrm>
        </p:spPr>
        <p:txBody>
          <a:bodyPr/>
          <a:lstStyle/>
          <a:p>
            <a:r>
              <a:rPr lang="en-US" dirty="0"/>
              <a:t>3D record coherence cavities as sensitive probes for Nb</a:t>
            </a:r>
            <a:r>
              <a:rPr lang="en-US" baseline="-25000" dirty="0"/>
              <a:t>2</a:t>
            </a:r>
            <a:r>
              <a:rPr lang="en-US" dirty="0"/>
              <a:t>O</a:t>
            </a:r>
            <a:r>
              <a:rPr lang="en-US" baseline="-25000" dirty="0"/>
              <a:t>5</a:t>
            </a:r>
            <a:r>
              <a:rPr lang="en-US" dirty="0"/>
              <a:t> (and other) loss tangents</a:t>
            </a:r>
          </a:p>
        </p:txBody>
      </p:sp>
      <p:sp>
        <p:nvSpPr>
          <p:cNvPr id="4" name="Date Placeholder 3">
            <a:extLst>
              <a:ext uri="{FF2B5EF4-FFF2-40B4-BE49-F238E27FC236}">
                <a16:creationId xmlns:a16="http://schemas.microsoft.com/office/drawing/2014/main" id="{59E774F5-32CE-404B-B226-6F5A6F5ACA78}"/>
              </a:ext>
            </a:extLst>
          </p:cNvPr>
          <p:cNvSpPr>
            <a:spLocks noGrp="1"/>
          </p:cNvSpPr>
          <p:nvPr>
            <p:ph type="dt" sz="half" idx="2"/>
          </p:nvPr>
        </p:nvSpPr>
        <p:spPr>
          <a:xfrm>
            <a:off x="2095671" y="3648150"/>
            <a:ext cx="506526" cy="135731"/>
          </a:xfrm>
          <a:prstGeom prst="rect">
            <a:avLst/>
          </a:prstGeom>
        </p:spPr>
        <p:txBody>
          <a:bodyPr vert="horz" wrap="square" lIns="0" tIns="0" rIns="0" bIns="0" numCol="1" rtlCol="0" anchor="t" anchorCtr="0" compatLnSpc="1">
            <a:prstTxWarp prst="textNoShape">
              <a:avLst/>
            </a:prstTxWarp>
          </a:bodyPr>
          <a:lstStyle>
            <a:defPPr>
              <a:defRPr lang="en-US"/>
            </a:defPPr>
            <a:lvl1pPr algn="l" defTabSz="342900" rtl="0" fontAlgn="base">
              <a:spcBef>
                <a:spcPct val="0"/>
              </a:spcBef>
              <a:spcAft>
                <a:spcPct val="0"/>
              </a:spcAft>
              <a:defRPr sz="675" kern="1200" smtClean="0">
                <a:solidFill>
                  <a:srgbClr val="004C97"/>
                </a:solidFill>
                <a:latin typeface="Helvetica" charset="0"/>
                <a:ea typeface="Geneva"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a:defRPr/>
            </a:pPr>
            <a:fld id="{0D785936-DB1B-854E-8F8A-8612C77D953F}" type="datetime1">
              <a:rPr lang="en-US" smtClean="0"/>
              <a:pPr>
                <a:defRPr/>
              </a:pPr>
              <a:t>1/17/23</a:t>
            </a:fld>
            <a:endParaRPr lang="en-US"/>
          </a:p>
        </p:txBody>
      </p:sp>
      <p:sp>
        <p:nvSpPr>
          <p:cNvPr id="5" name="Footer Placeholder 4">
            <a:extLst>
              <a:ext uri="{FF2B5EF4-FFF2-40B4-BE49-F238E27FC236}">
                <a16:creationId xmlns:a16="http://schemas.microsoft.com/office/drawing/2014/main" id="{84C55753-F42D-C744-86AD-6AE740424F96}"/>
              </a:ext>
            </a:extLst>
          </p:cNvPr>
          <p:cNvSpPr>
            <a:spLocks noGrp="1"/>
          </p:cNvSpPr>
          <p:nvPr>
            <p:ph type="ftr" sz="quarter" idx="3"/>
          </p:nvPr>
        </p:nvSpPr>
        <p:spPr>
          <a:xfrm>
            <a:off x="2677376" y="3645891"/>
            <a:ext cx="3167165" cy="135731"/>
          </a:xfrm>
          <a:prstGeom prst="rect">
            <a:avLst/>
          </a:prstGeom>
        </p:spPr>
        <p:txBody>
          <a:bodyPr vert="horz" lIns="0" tIns="0" rIns="0" bIns="0" rtlCol="0" anchor="t" anchorCtr="0"/>
          <a:lstStyle>
            <a:defPPr>
              <a:defRPr lang="en-US"/>
            </a:defPPr>
            <a:lvl1pPr marL="0" algn="l" defTabSz="342900" rtl="0" fontAlgn="base">
              <a:spcBef>
                <a:spcPct val="0"/>
              </a:spcBef>
              <a:spcAft>
                <a:spcPct val="0"/>
              </a:spcAft>
              <a:defRPr sz="675" kern="1200">
                <a:solidFill>
                  <a:srgbClr val="004C97"/>
                </a:solidFill>
                <a:latin typeface="Helvetica"/>
                <a:ea typeface="ＭＳ Ｐゴシック"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a:defRPr/>
            </a:pPr>
            <a:r>
              <a:rPr lang="en-US"/>
              <a:t>Grassellino - SQMS</a:t>
            </a:r>
            <a:endParaRPr lang="en-US" b="1"/>
          </a:p>
        </p:txBody>
      </p:sp>
      <p:pic>
        <p:nvPicPr>
          <p:cNvPr id="7" name="Picture 6">
            <a:extLst>
              <a:ext uri="{FF2B5EF4-FFF2-40B4-BE49-F238E27FC236}">
                <a16:creationId xmlns:a16="http://schemas.microsoft.com/office/drawing/2014/main" id="{F246975C-C2AF-45E3-9887-3782E266CC60}"/>
              </a:ext>
            </a:extLst>
          </p:cNvPr>
          <p:cNvPicPr>
            <a:picLocks noChangeAspect="1"/>
          </p:cNvPicPr>
          <p:nvPr/>
        </p:nvPicPr>
        <p:blipFill>
          <a:blip r:embed="rId2"/>
          <a:stretch>
            <a:fillRect/>
          </a:stretch>
        </p:blipFill>
        <p:spPr>
          <a:xfrm>
            <a:off x="294129" y="692051"/>
            <a:ext cx="4901100" cy="3759399"/>
          </a:xfrm>
          <a:prstGeom prst="rect">
            <a:avLst/>
          </a:prstGeom>
        </p:spPr>
      </p:pic>
      <p:sp>
        <p:nvSpPr>
          <p:cNvPr id="8" name="TextBox 7">
            <a:extLst>
              <a:ext uri="{FF2B5EF4-FFF2-40B4-BE49-F238E27FC236}">
                <a16:creationId xmlns:a16="http://schemas.microsoft.com/office/drawing/2014/main" id="{141DB3A1-1759-440A-83BC-27AA9273F9CE}"/>
              </a:ext>
            </a:extLst>
          </p:cNvPr>
          <p:cNvSpPr txBox="1"/>
          <p:nvPr/>
        </p:nvSpPr>
        <p:spPr>
          <a:xfrm>
            <a:off x="294131" y="4474445"/>
            <a:ext cx="7723589" cy="253916"/>
          </a:xfrm>
          <a:prstGeom prst="rect">
            <a:avLst/>
          </a:prstGeom>
          <a:noFill/>
        </p:spPr>
        <p:txBody>
          <a:bodyPr wrap="none" rtlCol="0">
            <a:spAutoFit/>
          </a:bodyPr>
          <a:lstStyle/>
          <a:p>
            <a:pPr defTabSz="685783"/>
            <a:r>
              <a:rPr lang="en-US" sz="1050" dirty="0">
                <a:solidFill>
                  <a:prstClr val="black"/>
                </a:solidFill>
                <a:latin typeface="Calibri" panose="020F0502020204030204"/>
              </a:rPr>
              <a:t>A. Romanenko, R. </a:t>
            </a:r>
            <a:r>
              <a:rPr lang="en-US" sz="1050" dirty="0" err="1">
                <a:solidFill>
                  <a:prstClr val="black"/>
                </a:solidFill>
                <a:latin typeface="Calibri" panose="020F0502020204030204"/>
              </a:rPr>
              <a:t>Pilipenko</a:t>
            </a:r>
            <a:r>
              <a:rPr lang="en-US" sz="1050" dirty="0">
                <a:solidFill>
                  <a:prstClr val="black"/>
                </a:solidFill>
                <a:latin typeface="Calibri" panose="020F0502020204030204"/>
              </a:rPr>
              <a:t>, S. </a:t>
            </a:r>
            <a:r>
              <a:rPr lang="en-US" sz="1050" dirty="0" err="1">
                <a:solidFill>
                  <a:prstClr val="black"/>
                </a:solidFill>
                <a:latin typeface="Calibri" panose="020F0502020204030204"/>
              </a:rPr>
              <a:t>Zorzetti</a:t>
            </a:r>
            <a:r>
              <a:rPr lang="en-US" sz="1050" dirty="0">
                <a:solidFill>
                  <a:prstClr val="black"/>
                </a:solidFill>
                <a:latin typeface="Calibri" panose="020F0502020204030204"/>
              </a:rPr>
              <a:t>, D. </a:t>
            </a:r>
            <a:r>
              <a:rPr lang="en-US" sz="1050" dirty="0" err="1">
                <a:solidFill>
                  <a:prstClr val="black"/>
                </a:solidFill>
                <a:latin typeface="Calibri" panose="020F0502020204030204"/>
              </a:rPr>
              <a:t>Frolov</a:t>
            </a:r>
            <a:r>
              <a:rPr lang="en-US" sz="1050" dirty="0">
                <a:solidFill>
                  <a:prstClr val="black"/>
                </a:solidFill>
                <a:latin typeface="Calibri" panose="020F0502020204030204"/>
              </a:rPr>
              <a:t>, M. </a:t>
            </a:r>
            <a:r>
              <a:rPr lang="en-US" sz="1050" dirty="0" err="1">
                <a:solidFill>
                  <a:prstClr val="black"/>
                </a:solidFill>
                <a:latin typeface="Calibri" panose="020F0502020204030204"/>
              </a:rPr>
              <a:t>Awida</a:t>
            </a:r>
            <a:r>
              <a:rPr lang="en-US" sz="1050" dirty="0">
                <a:solidFill>
                  <a:prstClr val="black"/>
                </a:solidFill>
                <a:latin typeface="Calibri" panose="020F0502020204030204"/>
              </a:rPr>
              <a:t>, S. </a:t>
            </a:r>
            <a:r>
              <a:rPr lang="en-US" sz="1050" dirty="0" err="1">
                <a:solidFill>
                  <a:prstClr val="black"/>
                </a:solidFill>
                <a:latin typeface="Calibri" panose="020F0502020204030204"/>
              </a:rPr>
              <a:t>Belomestnykh</a:t>
            </a:r>
            <a:r>
              <a:rPr lang="en-US" sz="1050" dirty="0">
                <a:solidFill>
                  <a:prstClr val="black"/>
                </a:solidFill>
                <a:latin typeface="Calibri" panose="020F0502020204030204"/>
              </a:rPr>
              <a:t>, S. Posen, A. </a:t>
            </a:r>
            <a:r>
              <a:rPr lang="en-US" sz="1050" dirty="0" err="1">
                <a:solidFill>
                  <a:prstClr val="black"/>
                </a:solidFill>
                <a:latin typeface="Calibri" panose="020F0502020204030204"/>
              </a:rPr>
              <a:t>Grassellino</a:t>
            </a:r>
            <a:r>
              <a:rPr lang="en-US" sz="1050" dirty="0">
                <a:solidFill>
                  <a:prstClr val="black"/>
                </a:solidFill>
                <a:latin typeface="Calibri" panose="020F0502020204030204"/>
              </a:rPr>
              <a:t>, Phys. Rev. Appl. 13, 034032 (2020) </a:t>
            </a:r>
          </a:p>
        </p:txBody>
      </p:sp>
      <p:sp>
        <p:nvSpPr>
          <p:cNvPr id="9" name="TextBox 8">
            <a:extLst>
              <a:ext uri="{FF2B5EF4-FFF2-40B4-BE49-F238E27FC236}">
                <a16:creationId xmlns:a16="http://schemas.microsoft.com/office/drawing/2014/main" id="{F615D600-343C-4612-AE81-32AE52C38ACF}"/>
              </a:ext>
            </a:extLst>
          </p:cNvPr>
          <p:cNvSpPr txBox="1"/>
          <p:nvPr/>
        </p:nvSpPr>
        <p:spPr>
          <a:xfrm>
            <a:off x="4864437" y="920461"/>
            <a:ext cx="2083602" cy="784830"/>
          </a:xfrm>
          <a:prstGeom prst="rect">
            <a:avLst/>
          </a:prstGeom>
          <a:noFill/>
        </p:spPr>
        <p:txBody>
          <a:bodyPr wrap="square" rtlCol="0">
            <a:spAutoFit/>
          </a:bodyPr>
          <a:lstStyle/>
          <a:p>
            <a:pPr defTabSz="685783"/>
            <a:r>
              <a:rPr lang="en-US" sz="1500" dirty="0">
                <a:solidFill>
                  <a:prstClr val="black"/>
                </a:solidFill>
                <a:latin typeface="Calibri" panose="020F0502020204030204"/>
              </a:rPr>
              <a:t>340-450C treatments remove amorphous Nb</a:t>
            </a:r>
            <a:r>
              <a:rPr lang="en-US" sz="1500" baseline="-25000" dirty="0">
                <a:solidFill>
                  <a:prstClr val="black"/>
                </a:solidFill>
                <a:latin typeface="Calibri" panose="020F0502020204030204"/>
              </a:rPr>
              <a:t>2</a:t>
            </a:r>
            <a:r>
              <a:rPr lang="en-US" sz="1500" dirty="0">
                <a:solidFill>
                  <a:prstClr val="black"/>
                </a:solidFill>
                <a:latin typeface="Calibri" panose="020F0502020204030204"/>
              </a:rPr>
              <a:t>O</a:t>
            </a:r>
            <a:r>
              <a:rPr lang="en-US" sz="1500" baseline="-25000" dirty="0">
                <a:solidFill>
                  <a:prstClr val="black"/>
                </a:solidFill>
                <a:latin typeface="Calibri" panose="020F0502020204030204"/>
              </a:rPr>
              <a:t>5</a:t>
            </a:r>
            <a:r>
              <a:rPr lang="en-US" sz="1500" dirty="0">
                <a:solidFill>
                  <a:prstClr val="black"/>
                </a:solidFill>
                <a:latin typeface="Calibri" panose="020F0502020204030204"/>
              </a:rPr>
              <a:t> hosting TLS </a:t>
            </a:r>
            <a:endParaRPr lang="en-US" sz="1500" baseline="-25000" dirty="0">
              <a:solidFill>
                <a:prstClr val="black"/>
              </a:solidFill>
              <a:latin typeface="Calibri" panose="020F0502020204030204"/>
            </a:endParaRPr>
          </a:p>
        </p:txBody>
      </p:sp>
      <p:grpSp>
        <p:nvGrpSpPr>
          <p:cNvPr id="10" name="Group 9">
            <a:extLst>
              <a:ext uri="{FF2B5EF4-FFF2-40B4-BE49-F238E27FC236}">
                <a16:creationId xmlns:a16="http://schemas.microsoft.com/office/drawing/2014/main" id="{6B7DAA8C-4A7F-4E3D-B36D-60F107E8EF2A}"/>
              </a:ext>
            </a:extLst>
          </p:cNvPr>
          <p:cNvGrpSpPr/>
          <p:nvPr/>
        </p:nvGrpSpPr>
        <p:grpSpPr>
          <a:xfrm>
            <a:off x="4647162" y="1798686"/>
            <a:ext cx="2502400" cy="1894140"/>
            <a:chOff x="5578867" y="2254833"/>
            <a:chExt cx="3336533" cy="2525517"/>
          </a:xfrm>
        </p:grpSpPr>
        <p:pic>
          <p:nvPicPr>
            <p:cNvPr id="11" name="Picture 10">
              <a:extLst>
                <a:ext uri="{FF2B5EF4-FFF2-40B4-BE49-F238E27FC236}">
                  <a16:creationId xmlns:a16="http://schemas.microsoft.com/office/drawing/2014/main" id="{FC7A6168-9EDE-4EBE-AC39-29B8201D9B03}"/>
                </a:ext>
              </a:extLst>
            </p:cNvPr>
            <p:cNvPicPr>
              <a:picLocks noChangeAspect="1"/>
            </p:cNvPicPr>
            <p:nvPr/>
          </p:nvPicPr>
          <p:blipFill>
            <a:blip r:embed="rId3"/>
            <a:stretch>
              <a:fillRect/>
            </a:stretch>
          </p:blipFill>
          <p:spPr>
            <a:xfrm>
              <a:off x="5578867" y="2254833"/>
              <a:ext cx="3336533" cy="2130019"/>
            </a:xfrm>
            <a:prstGeom prst="rect">
              <a:avLst/>
            </a:prstGeom>
          </p:spPr>
        </p:pic>
        <p:sp>
          <p:nvSpPr>
            <p:cNvPr id="12" name="TextBox 11">
              <a:extLst>
                <a:ext uri="{FF2B5EF4-FFF2-40B4-BE49-F238E27FC236}">
                  <a16:creationId xmlns:a16="http://schemas.microsoft.com/office/drawing/2014/main" id="{1CC49B33-FE28-4320-9DB8-E0B9C9C5D979}"/>
                </a:ext>
              </a:extLst>
            </p:cNvPr>
            <p:cNvSpPr txBox="1"/>
            <p:nvPr/>
          </p:nvSpPr>
          <p:spPr>
            <a:xfrm>
              <a:off x="7224478" y="4287908"/>
              <a:ext cx="1016433" cy="492442"/>
            </a:xfrm>
            <a:prstGeom prst="rect">
              <a:avLst/>
            </a:prstGeom>
            <a:noFill/>
          </p:spPr>
          <p:txBody>
            <a:bodyPr wrap="none" rtlCol="0">
              <a:spAutoFit/>
            </a:bodyPr>
            <a:lstStyle/>
            <a:p>
              <a:pPr defTabSz="685783"/>
              <a:r>
                <a:rPr lang="en-US" sz="1800">
                  <a:solidFill>
                    <a:srgbClr val="70AD47">
                      <a:lumMod val="50000"/>
                    </a:srgbClr>
                  </a:solidFill>
                  <a:latin typeface="Calibri" panose="020F0502020204030204"/>
                </a:rPr>
                <a:t>Depth</a:t>
              </a:r>
            </a:p>
          </p:txBody>
        </p:sp>
      </p:grpSp>
      <p:cxnSp>
        <p:nvCxnSpPr>
          <p:cNvPr id="14" name="Straight Arrow Connector 13">
            <a:extLst>
              <a:ext uri="{FF2B5EF4-FFF2-40B4-BE49-F238E27FC236}">
                <a16:creationId xmlns:a16="http://schemas.microsoft.com/office/drawing/2014/main" id="{65A10AA6-545A-4F21-8886-A9D81A361110}"/>
              </a:ext>
            </a:extLst>
          </p:cNvPr>
          <p:cNvCxnSpPr/>
          <p:nvPr/>
        </p:nvCxnSpPr>
        <p:spPr>
          <a:xfrm flipV="1">
            <a:off x="1724296" y="2455819"/>
            <a:ext cx="0" cy="3004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ED4D4F7-C9BC-4945-9D74-AF293EC92B6F}"/>
              </a:ext>
            </a:extLst>
          </p:cNvPr>
          <p:cNvCxnSpPr/>
          <p:nvPr/>
        </p:nvCxnSpPr>
        <p:spPr>
          <a:xfrm flipV="1">
            <a:off x="1724296" y="1952899"/>
            <a:ext cx="0" cy="267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F1AFF35-12C2-45A0-BFC7-32E3092DA1BD}"/>
              </a:ext>
            </a:extLst>
          </p:cNvPr>
          <p:cNvCxnSpPr/>
          <p:nvPr/>
        </p:nvCxnSpPr>
        <p:spPr>
          <a:xfrm flipH="1">
            <a:off x="1796143" y="1410788"/>
            <a:ext cx="3068294" cy="64008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DA64D35-411D-4AA2-B514-8792ECB9F3F4}"/>
              </a:ext>
            </a:extLst>
          </p:cNvPr>
          <p:cNvCxnSpPr>
            <a:cxnSpLocks/>
          </p:cNvCxnSpPr>
          <p:nvPr/>
        </p:nvCxnSpPr>
        <p:spPr>
          <a:xfrm flipH="1">
            <a:off x="1796143" y="1534372"/>
            <a:ext cx="3140138" cy="115376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695B73A-25A1-4CE5-83C4-193A11EF75E1}"/>
              </a:ext>
            </a:extLst>
          </p:cNvPr>
          <p:cNvSpPr txBox="1"/>
          <p:nvPr/>
        </p:nvSpPr>
        <p:spPr>
          <a:xfrm>
            <a:off x="6157310" y="2531563"/>
            <a:ext cx="1079867" cy="577081"/>
          </a:xfrm>
          <a:prstGeom prst="rect">
            <a:avLst/>
          </a:prstGeom>
          <a:noFill/>
        </p:spPr>
        <p:txBody>
          <a:bodyPr wrap="square" rtlCol="0">
            <a:spAutoFit/>
          </a:bodyPr>
          <a:lstStyle/>
          <a:p>
            <a:pPr defTabSz="685783"/>
            <a:r>
              <a:rPr lang="en-US" sz="1050" dirty="0">
                <a:solidFill>
                  <a:prstClr val="black"/>
                </a:solidFill>
                <a:latin typeface="Calibri" panose="020F0502020204030204"/>
              </a:rPr>
              <a:t>TOF-SIMS data on cavity cutouts</a:t>
            </a:r>
          </a:p>
        </p:txBody>
      </p:sp>
      <p:sp>
        <p:nvSpPr>
          <p:cNvPr id="2" name="5-Point Star 1">
            <a:extLst>
              <a:ext uri="{FF2B5EF4-FFF2-40B4-BE49-F238E27FC236}">
                <a16:creationId xmlns:a16="http://schemas.microsoft.com/office/drawing/2014/main" id="{3B8FF43A-D091-D84E-8C21-2F8882EAAC11}"/>
              </a:ext>
            </a:extLst>
          </p:cNvPr>
          <p:cNvSpPr/>
          <p:nvPr/>
        </p:nvSpPr>
        <p:spPr>
          <a:xfrm>
            <a:off x="1518133" y="2986425"/>
            <a:ext cx="236711" cy="23721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800">
              <a:solidFill>
                <a:prstClr val="white"/>
              </a:solidFill>
              <a:latin typeface="Calibri" panose="020F0502020204030204"/>
            </a:endParaRPr>
          </a:p>
        </p:txBody>
      </p:sp>
      <p:sp>
        <p:nvSpPr>
          <p:cNvPr id="13" name="TextBox 12">
            <a:extLst>
              <a:ext uri="{FF2B5EF4-FFF2-40B4-BE49-F238E27FC236}">
                <a16:creationId xmlns:a16="http://schemas.microsoft.com/office/drawing/2014/main" id="{0653FE13-6CBA-EB4D-ABF5-483756BE8F20}"/>
              </a:ext>
            </a:extLst>
          </p:cNvPr>
          <p:cNvSpPr txBox="1"/>
          <p:nvPr/>
        </p:nvSpPr>
        <p:spPr>
          <a:xfrm>
            <a:off x="1268254" y="3208229"/>
            <a:ext cx="838050" cy="276999"/>
          </a:xfrm>
          <a:prstGeom prst="rect">
            <a:avLst/>
          </a:prstGeom>
          <a:noFill/>
        </p:spPr>
        <p:txBody>
          <a:bodyPr wrap="none" rtlCol="0">
            <a:spAutoFit/>
          </a:bodyPr>
          <a:lstStyle/>
          <a:p>
            <a:pPr defTabSz="685783"/>
            <a:r>
              <a:rPr lang="en-US" sz="1200">
                <a:solidFill>
                  <a:prstClr val="black"/>
                </a:solidFill>
                <a:latin typeface="Calibri" panose="020F0502020204030204"/>
              </a:rPr>
              <a:t>QIS record</a:t>
            </a:r>
          </a:p>
        </p:txBody>
      </p:sp>
      <p:pic>
        <p:nvPicPr>
          <p:cNvPr id="15" name="Picture 14">
            <a:extLst>
              <a:ext uri="{FF2B5EF4-FFF2-40B4-BE49-F238E27FC236}">
                <a16:creationId xmlns:a16="http://schemas.microsoft.com/office/drawing/2014/main" id="{DECE9D47-FA52-5445-82E9-E37DA01581EB}"/>
              </a:ext>
            </a:extLst>
          </p:cNvPr>
          <p:cNvPicPr>
            <a:picLocks noChangeAspect="1"/>
          </p:cNvPicPr>
          <p:nvPr/>
        </p:nvPicPr>
        <p:blipFill>
          <a:blip r:embed="rId4"/>
          <a:stretch>
            <a:fillRect/>
          </a:stretch>
        </p:blipFill>
        <p:spPr>
          <a:xfrm>
            <a:off x="7384" y="-4631"/>
            <a:ext cx="1268192" cy="1013246"/>
          </a:xfrm>
          <a:prstGeom prst="rect">
            <a:avLst/>
          </a:prstGeom>
        </p:spPr>
      </p:pic>
      <p:grpSp>
        <p:nvGrpSpPr>
          <p:cNvPr id="25" name="Group 24">
            <a:extLst>
              <a:ext uri="{FF2B5EF4-FFF2-40B4-BE49-F238E27FC236}">
                <a16:creationId xmlns:a16="http://schemas.microsoft.com/office/drawing/2014/main" id="{BE0780DA-84BD-E942-B159-7085846ABBD9}"/>
              </a:ext>
            </a:extLst>
          </p:cNvPr>
          <p:cNvGrpSpPr/>
          <p:nvPr/>
        </p:nvGrpSpPr>
        <p:grpSpPr>
          <a:xfrm>
            <a:off x="6520513" y="2688136"/>
            <a:ext cx="2803249" cy="1864374"/>
            <a:chOff x="6520511" y="2688136"/>
            <a:chExt cx="2803249" cy="1864374"/>
          </a:xfrm>
        </p:grpSpPr>
        <p:pic>
          <p:nvPicPr>
            <p:cNvPr id="22" name="Picture 21" descr="Table&#10;&#10;Description automatically generated">
              <a:extLst>
                <a:ext uri="{FF2B5EF4-FFF2-40B4-BE49-F238E27FC236}">
                  <a16:creationId xmlns:a16="http://schemas.microsoft.com/office/drawing/2014/main" id="{02489AE7-5815-1849-AA94-6A03CF805306}"/>
                </a:ext>
              </a:extLst>
            </p:cNvPr>
            <p:cNvPicPr>
              <a:picLocks noChangeAspect="1"/>
            </p:cNvPicPr>
            <p:nvPr/>
          </p:nvPicPr>
          <p:blipFill>
            <a:blip r:embed="rId5"/>
            <a:stretch>
              <a:fillRect/>
            </a:stretch>
          </p:blipFill>
          <p:spPr>
            <a:xfrm>
              <a:off x="6520511" y="3398991"/>
              <a:ext cx="2544419" cy="1153519"/>
            </a:xfrm>
            <a:prstGeom prst="rect">
              <a:avLst/>
            </a:prstGeom>
          </p:spPr>
        </p:pic>
        <p:sp>
          <p:nvSpPr>
            <p:cNvPr id="23" name="Oval 22">
              <a:extLst>
                <a:ext uri="{FF2B5EF4-FFF2-40B4-BE49-F238E27FC236}">
                  <a16:creationId xmlns:a16="http://schemas.microsoft.com/office/drawing/2014/main" id="{DF0C84EB-1963-2E40-B2AF-BFAEBF3C7FEB}"/>
                </a:ext>
              </a:extLst>
            </p:cNvPr>
            <p:cNvSpPr/>
            <p:nvPr/>
          </p:nvSpPr>
          <p:spPr>
            <a:xfrm>
              <a:off x="8545922" y="3832131"/>
              <a:ext cx="365760" cy="45322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800">
                <a:solidFill>
                  <a:prstClr val="white"/>
                </a:solidFill>
                <a:latin typeface="Calibri" panose="020F0502020204030204"/>
              </a:endParaRPr>
            </a:p>
          </p:txBody>
        </p:sp>
        <p:sp>
          <p:nvSpPr>
            <p:cNvPr id="17" name="TextBox 16">
              <a:extLst>
                <a:ext uri="{FF2B5EF4-FFF2-40B4-BE49-F238E27FC236}">
                  <a16:creationId xmlns:a16="http://schemas.microsoft.com/office/drawing/2014/main" id="{E548064B-37EB-A542-B96F-3B775E7AE1C0}"/>
                </a:ext>
              </a:extLst>
            </p:cNvPr>
            <p:cNvSpPr txBox="1"/>
            <p:nvPr/>
          </p:nvSpPr>
          <p:spPr>
            <a:xfrm>
              <a:off x="8228620" y="2688136"/>
              <a:ext cx="1095140" cy="738664"/>
            </a:xfrm>
            <a:prstGeom prst="rect">
              <a:avLst/>
            </a:prstGeom>
            <a:noFill/>
          </p:spPr>
          <p:txBody>
            <a:bodyPr wrap="square" rtlCol="0">
              <a:spAutoFit/>
            </a:bodyPr>
            <a:lstStyle/>
            <a:p>
              <a:pPr defTabSz="685783"/>
              <a:r>
                <a:rPr lang="en-US" sz="1400" dirty="0">
                  <a:solidFill>
                    <a:prstClr val="black"/>
                  </a:solidFill>
                  <a:latin typeface="Calibri" panose="020F0502020204030204"/>
                </a:rPr>
                <a:t>Very large TLS loss in Nb</a:t>
              </a:r>
              <a:r>
                <a:rPr lang="en-US" sz="1400" baseline="-25000" dirty="0">
                  <a:solidFill>
                    <a:prstClr val="black"/>
                  </a:solidFill>
                  <a:latin typeface="Calibri" panose="020F0502020204030204"/>
                </a:rPr>
                <a:t>2</a:t>
              </a:r>
              <a:r>
                <a:rPr lang="en-US" sz="1400" dirty="0">
                  <a:solidFill>
                    <a:prstClr val="black"/>
                  </a:solidFill>
                  <a:latin typeface="Calibri" panose="020F0502020204030204"/>
                </a:rPr>
                <a:t>O</a:t>
              </a:r>
              <a:r>
                <a:rPr lang="en-US" sz="1400" baseline="-25000" dirty="0">
                  <a:solidFill>
                    <a:prstClr val="black"/>
                  </a:solidFill>
                  <a:latin typeface="Calibri" panose="020F0502020204030204"/>
                </a:rPr>
                <a:t>5</a:t>
              </a:r>
            </a:p>
          </p:txBody>
        </p:sp>
        <p:cxnSp>
          <p:nvCxnSpPr>
            <p:cNvPr id="24" name="Straight Arrow Connector 23">
              <a:extLst>
                <a:ext uri="{FF2B5EF4-FFF2-40B4-BE49-F238E27FC236}">
                  <a16:creationId xmlns:a16="http://schemas.microsoft.com/office/drawing/2014/main" id="{A976367A-43CC-6748-8CC3-4F9C69C62329}"/>
                </a:ext>
              </a:extLst>
            </p:cNvPr>
            <p:cNvCxnSpPr/>
            <p:nvPr/>
          </p:nvCxnSpPr>
          <p:spPr>
            <a:xfrm>
              <a:off x="8776190" y="3426800"/>
              <a:ext cx="0" cy="270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074" name="Picture 2">
            <a:extLst>
              <a:ext uri="{FF2B5EF4-FFF2-40B4-BE49-F238E27FC236}">
                <a16:creationId xmlns:a16="http://schemas.microsoft.com/office/drawing/2014/main" id="{FE08DDA4-5616-5BB1-DCE7-16B85AA76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233" y="515985"/>
            <a:ext cx="2281951" cy="1519445"/>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40EB68C3-2847-F6C7-ED49-19107055443A}"/>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0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B365F-74EC-E849-84E9-E30459562AEC}"/>
              </a:ext>
            </a:extLst>
          </p:cNvPr>
          <p:cNvSpPr>
            <a:spLocks noGrp="1"/>
          </p:cNvSpPr>
          <p:nvPr>
            <p:ph idx="1"/>
          </p:nvPr>
        </p:nvSpPr>
        <p:spPr>
          <a:xfrm>
            <a:off x="182843" y="696870"/>
            <a:ext cx="3124707" cy="1426139"/>
          </a:xfrm>
        </p:spPr>
        <p:txBody>
          <a:bodyPr/>
          <a:lstStyle/>
          <a:p>
            <a:r>
              <a:rPr lang="en-US" sz="1500" dirty="0"/>
              <a:t>2.6 GHz materials test-bed has been commissioned to perform silicon loss studies with unprecedented accuracy of parts per billion</a:t>
            </a:r>
          </a:p>
          <a:p>
            <a:r>
              <a:rPr lang="en-US" sz="1500" dirty="0"/>
              <a:t>Also tunable cavity 5-8 GHz</a:t>
            </a:r>
          </a:p>
          <a:p>
            <a:endParaRPr lang="en-US" dirty="0"/>
          </a:p>
        </p:txBody>
      </p:sp>
      <p:sp>
        <p:nvSpPr>
          <p:cNvPr id="3" name="Title 2">
            <a:extLst>
              <a:ext uri="{FF2B5EF4-FFF2-40B4-BE49-F238E27FC236}">
                <a16:creationId xmlns:a16="http://schemas.microsoft.com/office/drawing/2014/main" id="{318FFBEA-10CB-6249-9CAB-F5D43164EFC6}"/>
              </a:ext>
            </a:extLst>
          </p:cNvPr>
          <p:cNvSpPr>
            <a:spLocks noGrp="1"/>
          </p:cNvSpPr>
          <p:nvPr>
            <p:ph type="title"/>
          </p:nvPr>
        </p:nvSpPr>
        <p:spPr/>
        <p:txBody>
          <a:bodyPr vert="horz" wrap="square" lIns="0" tIns="0" rIns="0" bIns="0" numCol="1" rtlCol="0" anchor="b" anchorCtr="0" compatLnSpc="1">
            <a:prstTxWarp prst="textNoShape">
              <a:avLst/>
            </a:prstTxWarp>
            <a:normAutofit fontScale="90000"/>
          </a:bodyPr>
          <a:lstStyle/>
          <a:p>
            <a:r>
              <a:rPr lang="en-US" sz="1800" dirty="0"/>
              <a:t>High Q cavities to characterize dielectrics loss tangents with very parts per billion accuracy</a:t>
            </a:r>
          </a:p>
        </p:txBody>
      </p:sp>
      <p:pic>
        <p:nvPicPr>
          <p:cNvPr id="8" name="Picture 7">
            <a:extLst>
              <a:ext uri="{FF2B5EF4-FFF2-40B4-BE49-F238E27FC236}">
                <a16:creationId xmlns:a16="http://schemas.microsoft.com/office/drawing/2014/main" id="{0D4786CF-B53F-B74E-BC2A-63C699AB0D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64481" y="2957192"/>
            <a:ext cx="1247816" cy="1707783"/>
          </a:xfrm>
          <a:prstGeom prst="rect">
            <a:avLst/>
          </a:prstGeom>
        </p:spPr>
      </p:pic>
      <p:pic>
        <p:nvPicPr>
          <p:cNvPr id="12" name="Picture 11" descr="Chart, line chart&#10;&#10;Description automatically generated">
            <a:extLst>
              <a:ext uri="{FF2B5EF4-FFF2-40B4-BE49-F238E27FC236}">
                <a16:creationId xmlns:a16="http://schemas.microsoft.com/office/drawing/2014/main" id="{9296FB88-1908-E346-A518-6098661807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07550" y="634403"/>
            <a:ext cx="2708227" cy="2115411"/>
          </a:xfrm>
          <a:prstGeom prst="rect">
            <a:avLst/>
          </a:prstGeom>
        </p:spPr>
      </p:pic>
      <p:pic>
        <p:nvPicPr>
          <p:cNvPr id="9" name="Picture 8">
            <a:extLst>
              <a:ext uri="{FF2B5EF4-FFF2-40B4-BE49-F238E27FC236}">
                <a16:creationId xmlns:a16="http://schemas.microsoft.com/office/drawing/2014/main" id="{963BD804-8660-5F4C-A148-8D6E4961B3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2296" y="3060899"/>
            <a:ext cx="2331704" cy="1500867"/>
          </a:xfrm>
          <a:prstGeom prst="rect">
            <a:avLst/>
          </a:prstGeom>
        </p:spPr>
      </p:pic>
      <p:pic>
        <p:nvPicPr>
          <p:cNvPr id="10" name="Picture 9" descr="cavity">
            <a:extLst>
              <a:ext uri="{FF2B5EF4-FFF2-40B4-BE49-F238E27FC236}">
                <a16:creationId xmlns:a16="http://schemas.microsoft.com/office/drawing/2014/main" id="{80DAC1E2-DD59-4146-999D-E2882B32CF8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82842" y="2620682"/>
            <a:ext cx="2606816" cy="1954721"/>
          </a:xfrm>
          <a:prstGeom prst="rect">
            <a:avLst/>
          </a:prstGeom>
        </p:spPr>
      </p:pic>
      <p:pic>
        <p:nvPicPr>
          <p:cNvPr id="11" name="Picture 10" descr="non superconducting flange">
            <a:extLst>
              <a:ext uri="{FF2B5EF4-FFF2-40B4-BE49-F238E27FC236}">
                <a16:creationId xmlns:a16="http://schemas.microsoft.com/office/drawing/2014/main" id="{A7A9EAEE-3247-2840-B4CF-B31F1183A591}"/>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953514" y="2745362"/>
            <a:ext cx="2403247" cy="1802075"/>
          </a:xfrm>
          <a:prstGeom prst="rect">
            <a:avLst/>
          </a:prstGeom>
        </p:spPr>
      </p:pic>
      <p:sp>
        <p:nvSpPr>
          <p:cNvPr id="13" name="TextBox 12">
            <a:extLst>
              <a:ext uri="{FF2B5EF4-FFF2-40B4-BE49-F238E27FC236}">
                <a16:creationId xmlns:a16="http://schemas.microsoft.com/office/drawing/2014/main" id="{7DF96CA2-E5E2-484C-89A2-34A3CE1061B4}"/>
              </a:ext>
            </a:extLst>
          </p:cNvPr>
          <p:cNvSpPr txBox="1"/>
          <p:nvPr/>
        </p:nvSpPr>
        <p:spPr>
          <a:xfrm>
            <a:off x="228601" y="2141013"/>
            <a:ext cx="3187388" cy="461665"/>
          </a:xfrm>
          <a:prstGeom prst="rect">
            <a:avLst/>
          </a:prstGeom>
          <a:noFill/>
        </p:spPr>
        <p:txBody>
          <a:bodyPr wrap="square">
            <a:spAutoFit/>
          </a:bodyPr>
          <a:lstStyle/>
          <a:p>
            <a:pPr algn="l"/>
            <a:r>
              <a:rPr lang="en-US" sz="1200" dirty="0">
                <a:solidFill>
                  <a:srgbClr val="555555"/>
                </a:solidFill>
                <a:highlight>
                  <a:srgbClr val="FFFF00"/>
                </a:highlight>
                <a:latin typeface="Proxima Nova"/>
              </a:rPr>
              <a:t>M. </a:t>
            </a:r>
            <a:r>
              <a:rPr lang="en-US" sz="1200" dirty="0" err="1">
                <a:solidFill>
                  <a:srgbClr val="555555"/>
                </a:solidFill>
                <a:highlight>
                  <a:srgbClr val="FFFF00"/>
                </a:highlight>
                <a:latin typeface="Proxima Nova"/>
              </a:rPr>
              <a:t>Checchin</a:t>
            </a:r>
            <a:r>
              <a:rPr lang="en-US" sz="1200" dirty="0">
                <a:solidFill>
                  <a:srgbClr val="555555"/>
                </a:solidFill>
                <a:highlight>
                  <a:srgbClr val="FFFF00"/>
                </a:highlight>
                <a:latin typeface="Proxima Nova"/>
              </a:rPr>
              <a:t> et al Phys. Rev. Applied </a:t>
            </a:r>
            <a:r>
              <a:rPr lang="en-US" sz="1200" b="1" dirty="0">
                <a:solidFill>
                  <a:srgbClr val="555555"/>
                </a:solidFill>
                <a:highlight>
                  <a:srgbClr val="FFFF00"/>
                </a:highlight>
                <a:latin typeface="Proxima Nova"/>
              </a:rPr>
              <a:t>18</a:t>
            </a:r>
            <a:r>
              <a:rPr lang="en-US" sz="1200" dirty="0">
                <a:solidFill>
                  <a:srgbClr val="555555"/>
                </a:solidFill>
                <a:highlight>
                  <a:srgbClr val="FFFF00"/>
                </a:highlight>
                <a:latin typeface="Proxima Nova"/>
              </a:rPr>
              <a:t>, 034013 – Published 7 September 2022</a:t>
            </a:r>
          </a:p>
        </p:txBody>
      </p:sp>
      <p:pic>
        <p:nvPicPr>
          <p:cNvPr id="7" name="Picture 6">
            <a:extLst>
              <a:ext uri="{FF2B5EF4-FFF2-40B4-BE49-F238E27FC236}">
                <a16:creationId xmlns:a16="http://schemas.microsoft.com/office/drawing/2014/main" id="{B5A394AF-3266-D946-B80B-4D723FF2BFF2}"/>
              </a:ext>
            </a:extLst>
          </p:cNvPr>
          <p:cNvPicPr>
            <a:picLocks noChangeAspect="1"/>
          </p:cNvPicPr>
          <p:nvPr/>
        </p:nvPicPr>
        <p:blipFill>
          <a:blip r:embed="rId9"/>
          <a:stretch>
            <a:fillRect/>
          </a:stretch>
        </p:blipFill>
        <p:spPr>
          <a:xfrm>
            <a:off x="6182899" y="613431"/>
            <a:ext cx="2403247" cy="2343761"/>
          </a:xfrm>
          <a:prstGeom prst="rect">
            <a:avLst/>
          </a:prstGeom>
        </p:spPr>
      </p:pic>
      <p:sp>
        <p:nvSpPr>
          <p:cNvPr id="4" name="Freeform: Shape 3">
            <a:extLst>
              <a:ext uri="{FF2B5EF4-FFF2-40B4-BE49-F238E27FC236}">
                <a16:creationId xmlns:a16="http://schemas.microsoft.com/office/drawing/2014/main" id="{FADD337E-0033-7BC6-8240-73233E615B68}"/>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9324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A7A7D3-E106-4AAA-923B-107314D78F68}"/>
              </a:ext>
            </a:extLst>
          </p:cNvPr>
          <p:cNvSpPr>
            <a:spLocks noGrp="1"/>
          </p:cNvSpPr>
          <p:nvPr>
            <p:ph idx="1"/>
          </p:nvPr>
        </p:nvSpPr>
        <p:spPr>
          <a:xfrm>
            <a:off x="3957149" y="814983"/>
            <a:ext cx="4895852" cy="3251520"/>
          </a:xfrm>
        </p:spPr>
        <p:txBody>
          <a:bodyPr/>
          <a:lstStyle/>
          <a:p>
            <a:pPr marL="0" indent="0">
              <a:buNone/>
            </a:pPr>
            <a:r>
              <a:rPr lang="en-US" dirty="0"/>
              <a:t>Achievement</a:t>
            </a:r>
          </a:p>
          <a:p>
            <a:r>
              <a:rPr lang="en-US" dirty="0"/>
              <a:t>Finished RF characterization of sapphire substrate used in previous round of qubit fabrication</a:t>
            </a:r>
          </a:p>
          <a:p>
            <a:pPr lvl="1"/>
            <a:r>
              <a:rPr lang="en-US" dirty="0"/>
              <a:t>C-plane sapphire from MSE</a:t>
            </a:r>
          </a:p>
          <a:p>
            <a:pPr marL="0" indent="0">
              <a:buNone/>
            </a:pPr>
            <a:r>
              <a:rPr lang="en-US" dirty="0"/>
              <a:t>Results:</a:t>
            </a:r>
          </a:p>
          <a:p>
            <a:r>
              <a:rPr lang="en-US" dirty="0"/>
              <a:t>Preliminary results suggest tan</a:t>
            </a:r>
            <a:r>
              <a:rPr lang="el-GR" dirty="0"/>
              <a:t>δ</a:t>
            </a:r>
            <a:r>
              <a:rPr lang="en-US" dirty="0"/>
              <a:t> ≈ 5e-7</a:t>
            </a:r>
          </a:p>
          <a:p>
            <a:r>
              <a:rPr lang="en-US" dirty="0"/>
              <a:t>Limits 2-D </a:t>
            </a:r>
            <a:r>
              <a:rPr lang="en-US" dirty="0" err="1"/>
              <a:t>transmon</a:t>
            </a:r>
            <a:r>
              <a:rPr lang="en-US" dirty="0"/>
              <a:t> T</a:t>
            </a:r>
            <a:r>
              <a:rPr lang="en-US" baseline="-25000" dirty="0"/>
              <a:t>1</a:t>
            </a:r>
            <a:r>
              <a:rPr lang="en-US" dirty="0"/>
              <a:t> ~125 us</a:t>
            </a:r>
          </a:p>
          <a:p>
            <a:pPr marL="0" indent="0">
              <a:buNone/>
            </a:pPr>
            <a:r>
              <a:rPr lang="en-US" dirty="0"/>
              <a:t>Next steps:</a:t>
            </a:r>
          </a:p>
          <a:p>
            <a:r>
              <a:rPr lang="en-US" dirty="0"/>
              <a:t>Making preparations to measure HEMEX sapphire with same setup</a:t>
            </a:r>
          </a:p>
        </p:txBody>
      </p:sp>
      <p:sp>
        <p:nvSpPr>
          <p:cNvPr id="3" name="Title 2">
            <a:extLst>
              <a:ext uri="{FF2B5EF4-FFF2-40B4-BE49-F238E27FC236}">
                <a16:creationId xmlns:a16="http://schemas.microsoft.com/office/drawing/2014/main" id="{782A032E-8F72-42E7-8504-AC2F43B18FB8}"/>
              </a:ext>
            </a:extLst>
          </p:cNvPr>
          <p:cNvSpPr>
            <a:spLocks noGrp="1"/>
          </p:cNvSpPr>
          <p:nvPr>
            <p:ph type="title"/>
          </p:nvPr>
        </p:nvSpPr>
        <p:spPr/>
        <p:txBody>
          <a:bodyPr/>
          <a:lstStyle/>
          <a:p>
            <a:r>
              <a:rPr lang="en-US" dirty="0"/>
              <a:t>RF Characterization of MSE Sapphire Substrate</a:t>
            </a:r>
          </a:p>
        </p:txBody>
      </p:sp>
      <p:pic>
        <p:nvPicPr>
          <p:cNvPr id="1028" name="Picture 4">
            <a:extLst>
              <a:ext uri="{FF2B5EF4-FFF2-40B4-BE49-F238E27FC236}">
                <a16:creationId xmlns:a16="http://schemas.microsoft.com/office/drawing/2014/main" id="{E07877E3-EBEF-464E-9BF9-8D9A6E2D5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1" y="2242038"/>
            <a:ext cx="3069476" cy="2497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17E075-E858-489D-A070-25C419BF858D}"/>
              </a:ext>
            </a:extLst>
          </p:cNvPr>
          <p:cNvPicPr>
            <a:picLocks noChangeAspect="1"/>
          </p:cNvPicPr>
          <p:nvPr/>
        </p:nvPicPr>
        <p:blipFill rotWithShape="1">
          <a:blip r:embed="rId4"/>
          <a:srcRect t="1429"/>
          <a:stretch/>
        </p:blipFill>
        <p:spPr>
          <a:xfrm>
            <a:off x="702774" y="676659"/>
            <a:ext cx="2377467" cy="1546712"/>
          </a:xfrm>
          <a:prstGeom prst="rect">
            <a:avLst/>
          </a:prstGeom>
        </p:spPr>
      </p:pic>
      <p:sp>
        <p:nvSpPr>
          <p:cNvPr id="12" name="TextBox 11">
            <a:extLst>
              <a:ext uri="{FF2B5EF4-FFF2-40B4-BE49-F238E27FC236}">
                <a16:creationId xmlns:a16="http://schemas.microsoft.com/office/drawing/2014/main" id="{1B129EA5-E445-4846-A67A-85B25DCF3BE0}"/>
              </a:ext>
            </a:extLst>
          </p:cNvPr>
          <p:cNvSpPr txBox="1"/>
          <p:nvPr/>
        </p:nvSpPr>
        <p:spPr>
          <a:xfrm>
            <a:off x="-1107831" y="3809233"/>
            <a:ext cx="4572000" cy="461665"/>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9" name="TextBox 8">
            <a:extLst>
              <a:ext uri="{FF2B5EF4-FFF2-40B4-BE49-F238E27FC236}">
                <a16:creationId xmlns:a16="http://schemas.microsoft.com/office/drawing/2014/main" id="{F10F2ADB-FD61-4CA7-97F5-ED31DBBE91E9}"/>
              </a:ext>
            </a:extLst>
          </p:cNvPr>
          <p:cNvSpPr txBox="1"/>
          <p:nvPr/>
        </p:nvSpPr>
        <p:spPr>
          <a:xfrm>
            <a:off x="994691" y="4066503"/>
            <a:ext cx="1459523" cy="338554"/>
          </a:xfrm>
          <a:prstGeom prst="rect">
            <a:avLst/>
          </a:prstGeom>
          <a:noFill/>
        </p:spPr>
        <p:txBody>
          <a:bodyPr wrap="square" rtlCol="0">
            <a:spAutoFit/>
          </a:bodyPr>
          <a:lstStyle/>
          <a:p>
            <a:r>
              <a:rPr lang="en-US" sz="1600" dirty="0">
                <a:solidFill>
                  <a:schemeClr val="accent6">
                    <a:lumMod val="50000"/>
                  </a:schemeClr>
                </a:solidFill>
              </a:rPr>
              <a:t>T = 100 </a:t>
            </a:r>
            <a:r>
              <a:rPr lang="en-US" sz="1600" dirty="0" err="1">
                <a:solidFill>
                  <a:schemeClr val="accent6">
                    <a:lumMod val="50000"/>
                  </a:schemeClr>
                </a:solidFill>
              </a:rPr>
              <a:t>mK</a:t>
            </a:r>
            <a:endParaRPr lang="en-US" sz="1600" dirty="0">
              <a:solidFill>
                <a:schemeClr val="accent6">
                  <a:lumMod val="50000"/>
                </a:schemeClr>
              </a:solidFill>
            </a:endParaRPr>
          </a:p>
        </p:txBody>
      </p:sp>
      <p:sp>
        <p:nvSpPr>
          <p:cNvPr id="4" name="Freeform: Shape 3">
            <a:extLst>
              <a:ext uri="{FF2B5EF4-FFF2-40B4-BE49-F238E27FC236}">
                <a16:creationId xmlns:a16="http://schemas.microsoft.com/office/drawing/2014/main" id="{8EE0D39E-4EE9-4509-BCFB-D4111C967AFC}"/>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0472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67C86A-0479-4678-9F71-87E16C7CC928}"/>
              </a:ext>
            </a:extLst>
          </p:cNvPr>
          <p:cNvSpPr>
            <a:spLocks noGrp="1"/>
          </p:cNvSpPr>
          <p:nvPr>
            <p:ph idx="1"/>
          </p:nvPr>
        </p:nvSpPr>
        <p:spPr>
          <a:xfrm>
            <a:off x="285054" y="797213"/>
            <a:ext cx="3864348" cy="3760087"/>
          </a:xfrm>
        </p:spPr>
        <p:txBody>
          <a:bodyPr/>
          <a:lstStyle/>
          <a:p>
            <a:r>
              <a:rPr lang="en-US" sz="1600" dirty="0"/>
              <a:t>Collaborating with Yale University on sample measurement reproducibility (dielectric dipper)</a:t>
            </a:r>
          </a:p>
          <a:p>
            <a:r>
              <a:rPr lang="en-US" sz="1600" dirty="0"/>
              <a:t>Received previously measured high resistivity, DSP Si sample </a:t>
            </a:r>
          </a:p>
          <a:p>
            <a:r>
              <a:rPr lang="en-US" sz="1600" dirty="0"/>
              <a:t>Sample installed in new 6 GHz SRF characterization testbed</a:t>
            </a:r>
          </a:p>
          <a:p>
            <a:pPr lvl="1"/>
            <a:r>
              <a:rPr lang="en-US" sz="1400" dirty="0"/>
              <a:t>Utilizing new, gold-plated O-free cooling setup to ensure adequate cooling to </a:t>
            </a:r>
            <a:r>
              <a:rPr lang="en-US" sz="1400" dirty="0" err="1"/>
              <a:t>mK</a:t>
            </a:r>
            <a:endParaRPr lang="en-US" sz="1400" dirty="0"/>
          </a:p>
          <a:p>
            <a:r>
              <a:rPr lang="en-US" sz="1600" dirty="0"/>
              <a:t>RF Simulations:</a:t>
            </a:r>
          </a:p>
          <a:p>
            <a:pPr lvl="1"/>
            <a:r>
              <a:rPr lang="en-US" sz="1400" dirty="0" err="1"/>
              <a:t>P</a:t>
            </a:r>
            <a:r>
              <a:rPr lang="en-US" sz="1400" baseline="-25000" dirty="0" err="1"/>
              <a:t>Si</a:t>
            </a:r>
            <a:r>
              <a:rPr lang="en-US" sz="1400" baseline="-25000" dirty="0"/>
              <a:t>, bulk</a:t>
            </a:r>
            <a:r>
              <a:rPr lang="en-US" sz="1400" dirty="0"/>
              <a:t> = </a:t>
            </a:r>
            <a:r>
              <a:rPr lang="en-US" sz="1400" dirty="0">
                <a:effectLst/>
                <a:latin typeface="Calibri" panose="020F0502020204030204" pitchFamily="34" charset="0"/>
                <a:ea typeface="Times New Roman" panose="02020603050405020304" pitchFamily="18" charset="0"/>
              </a:rPr>
              <a:t>7.4e-4 </a:t>
            </a:r>
            <a:r>
              <a:rPr lang="en-US" sz="1400" dirty="0"/>
              <a:t> </a:t>
            </a:r>
          </a:p>
          <a:p>
            <a:pPr lvl="1"/>
            <a:r>
              <a:rPr lang="en-US" sz="1400" dirty="0"/>
              <a:t>Expected Q</a:t>
            </a:r>
            <a:r>
              <a:rPr lang="en-US" sz="1400" baseline="-25000" dirty="0"/>
              <a:t>0,empty</a:t>
            </a:r>
            <a:r>
              <a:rPr lang="en-US" sz="1400" dirty="0"/>
              <a:t> = 1E9</a:t>
            </a:r>
          </a:p>
          <a:p>
            <a:pPr lvl="1"/>
            <a:r>
              <a:rPr lang="en-US" sz="1400" dirty="0"/>
              <a:t>Expected Q</a:t>
            </a:r>
            <a:r>
              <a:rPr lang="en-US" sz="1400" baseline="-25000" dirty="0"/>
              <a:t>0,Si loaded </a:t>
            </a:r>
            <a:r>
              <a:rPr lang="en-US" sz="1400" dirty="0"/>
              <a:t>~ ???</a:t>
            </a:r>
          </a:p>
        </p:txBody>
      </p:sp>
      <p:sp>
        <p:nvSpPr>
          <p:cNvPr id="3" name="Title 2">
            <a:extLst>
              <a:ext uri="{FF2B5EF4-FFF2-40B4-BE49-F238E27FC236}">
                <a16:creationId xmlns:a16="http://schemas.microsoft.com/office/drawing/2014/main" id="{C8F3D420-BA7E-4A77-AC29-157163D3BC0F}"/>
              </a:ext>
            </a:extLst>
          </p:cNvPr>
          <p:cNvSpPr>
            <a:spLocks noGrp="1"/>
          </p:cNvSpPr>
          <p:nvPr>
            <p:ph type="title"/>
          </p:nvPr>
        </p:nvSpPr>
        <p:spPr/>
        <p:txBody>
          <a:bodyPr/>
          <a:lstStyle/>
          <a:p>
            <a:r>
              <a:rPr lang="en-US" dirty="0"/>
              <a:t>Silicon Sample Exchange with C</a:t>
            </a:r>
            <a:r>
              <a:rPr lang="en-US" baseline="30000" dirty="0"/>
              <a:t>2</a:t>
            </a:r>
            <a:r>
              <a:rPr lang="en-US" dirty="0"/>
              <a:t>QA Collaborator Yale University</a:t>
            </a:r>
          </a:p>
        </p:txBody>
      </p:sp>
      <p:pic>
        <p:nvPicPr>
          <p:cNvPr id="6" name="Content Placeholder 5">
            <a:extLst>
              <a:ext uri="{FF2B5EF4-FFF2-40B4-BE49-F238E27FC236}">
                <a16:creationId xmlns:a16="http://schemas.microsoft.com/office/drawing/2014/main" id="{61040A0D-07A4-41DA-85D1-E664E64302E5}"/>
              </a:ext>
            </a:extLst>
          </p:cNvPr>
          <p:cNvPicPr>
            <a:picLocks noGrp="1" noChangeAspect="1"/>
          </p:cNvPicPr>
          <p:nvPr>
            <p:ph idx="10"/>
          </p:nvPr>
        </p:nvPicPr>
        <p:blipFill rotWithShape="1">
          <a:blip r:embed="rId3"/>
          <a:srcRect l="13341" t="9501" r="16052"/>
          <a:stretch/>
        </p:blipFill>
        <p:spPr>
          <a:xfrm>
            <a:off x="4307663" y="562544"/>
            <a:ext cx="1460790" cy="1409789"/>
          </a:xfrm>
        </p:spPr>
      </p:pic>
      <p:pic>
        <p:nvPicPr>
          <p:cNvPr id="8" name="Picture 7">
            <a:extLst>
              <a:ext uri="{FF2B5EF4-FFF2-40B4-BE49-F238E27FC236}">
                <a16:creationId xmlns:a16="http://schemas.microsoft.com/office/drawing/2014/main" id="{BC2E05B2-DE27-4583-9201-2C39811952A0}"/>
              </a:ext>
            </a:extLst>
          </p:cNvPr>
          <p:cNvPicPr>
            <a:picLocks noChangeAspect="1"/>
          </p:cNvPicPr>
          <p:nvPr/>
        </p:nvPicPr>
        <p:blipFill>
          <a:blip r:embed="rId4"/>
          <a:stretch>
            <a:fillRect/>
          </a:stretch>
        </p:blipFill>
        <p:spPr>
          <a:xfrm>
            <a:off x="4739054" y="2250674"/>
            <a:ext cx="3283961" cy="2472630"/>
          </a:xfrm>
          <a:prstGeom prst="rect">
            <a:avLst/>
          </a:prstGeom>
        </p:spPr>
      </p:pic>
      <p:pic>
        <p:nvPicPr>
          <p:cNvPr id="10" name="Picture 9">
            <a:extLst>
              <a:ext uri="{FF2B5EF4-FFF2-40B4-BE49-F238E27FC236}">
                <a16:creationId xmlns:a16="http://schemas.microsoft.com/office/drawing/2014/main" id="{5AF31B48-D40A-4E2B-A9DF-65EEA2FD60B3}"/>
              </a:ext>
            </a:extLst>
          </p:cNvPr>
          <p:cNvPicPr>
            <a:picLocks noChangeAspect="1"/>
          </p:cNvPicPr>
          <p:nvPr/>
        </p:nvPicPr>
        <p:blipFill>
          <a:blip r:embed="rId5"/>
          <a:stretch>
            <a:fillRect/>
          </a:stretch>
        </p:blipFill>
        <p:spPr>
          <a:xfrm>
            <a:off x="6139418" y="628932"/>
            <a:ext cx="2343846" cy="1310437"/>
          </a:xfrm>
          <a:prstGeom prst="rect">
            <a:avLst/>
          </a:prstGeom>
        </p:spPr>
      </p:pic>
      <p:sp>
        <p:nvSpPr>
          <p:cNvPr id="11" name="TextBox 10">
            <a:extLst>
              <a:ext uri="{FF2B5EF4-FFF2-40B4-BE49-F238E27FC236}">
                <a16:creationId xmlns:a16="http://schemas.microsoft.com/office/drawing/2014/main" id="{A199C655-1358-4CE4-BD31-5D45F8491315}"/>
              </a:ext>
            </a:extLst>
          </p:cNvPr>
          <p:cNvSpPr txBox="1"/>
          <p:nvPr/>
        </p:nvSpPr>
        <p:spPr>
          <a:xfrm>
            <a:off x="5768453" y="955960"/>
            <a:ext cx="316523" cy="584775"/>
          </a:xfrm>
          <a:prstGeom prst="rect">
            <a:avLst/>
          </a:prstGeom>
          <a:noFill/>
        </p:spPr>
        <p:txBody>
          <a:bodyPr wrap="square" rtlCol="0">
            <a:spAutoFit/>
          </a:bodyPr>
          <a:lstStyle/>
          <a:p>
            <a:r>
              <a:rPr lang="en-US" sz="3200" dirty="0"/>
              <a:t>+</a:t>
            </a:r>
          </a:p>
        </p:txBody>
      </p:sp>
      <p:sp>
        <p:nvSpPr>
          <p:cNvPr id="12" name="TextBox 11">
            <a:extLst>
              <a:ext uri="{FF2B5EF4-FFF2-40B4-BE49-F238E27FC236}">
                <a16:creationId xmlns:a16="http://schemas.microsoft.com/office/drawing/2014/main" id="{920E3614-7B15-4B99-A4D5-57AF5A7D383F}"/>
              </a:ext>
            </a:extLst>
          </p:cNvPr>
          <p:cNvSpPr txBox="1"/>
          <p:nvPr/>
        </p:nvSpPr>
        <p:spPr>
          <a:xfrm rot="5400000">
            <a:off x="6060840" y="1800025"/>
            <a:ext cx="316523" cy="584775"/>
          </a:xfrm>
          <a:prstGeom prst="rect">
            <a:avLst/>
          </a:prstGeom>
          <a:noFill/>
        </p:spPr>
        <p:txBody>
          <a:bodyPr wrap="square" rtlCol="0">
            <a:spAutoFit/>
          </a:bodyPr>
          <a:lstStyle/>
          <a:p>
            <a:r>
              <a:rPr lang="en-US" sz="3200" dirty="0"/>
              <a:t>=</a:t>
            </a:r>
          </a:p>
        </p:txBody>
      </p:sp>
      <p:sp>
        <p:nvSpPr>
          <p:cNvPr id="4" name="Freeform: Shape 3">
            <a:extLst>
              <a:ext uri="{FF2B5EF4-FFF2-40B4-BE49-F238E27FC236}">
                <a16:creationId xmlns:a16="http://schemas.microsoft.com/office/drawing/2014/main" id="{77220DCE-4C6D-2A48-FBE9-785FD375F227}"/>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524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760" y="229965"/>
            <a:ext cx="5073213" cy="320908"/>
          </a:xfrm>
        </p:spPr>
        <p:txBody>
          <a:bodyPr>
            <a:normAutofit fontScale="90000"/>
          </a:bodyPr>
          <a:lstStyle/>
          <a:p>
            <a:r>
              <a:rPr lang="en-US" sz="1950" dirty="0"/>
              <a:t>SQMS has launched a Nanofabrication Taskforce across four national qubit foundries</a:t>
            </a:r>
          </a:p>
        </p:txBody>
      </p:sp>
      <p:sp>
        <p:nvSpPr>
          <p:cNvPr id="3" name="Date Placeholder 2"/>
          <p:cNvSpPr>
            <a:spLocks noGrp="1"/>
          </p:cNvSpPr>
          <p:nvPr>
            <p:ph type="dt" sz="half" idx="2"/>
          </p:nvPr>
        </p:nvSpPr>
        <p:spPr>
          <a:xfrm>
            <a:off x="2095671" y="3648150"/>
            <a:ext cx="506526" cy="135731"/>
          </a:xfrm>
          <a:prstGeom prst="rect">
            <a:avLst/>
          </a:prstGeom>
        </p:spPr>
        <p:txBody>
          <a:bodyPr vert="horz" wrap="square" lIns="0" tIns="0" rIns="0" bIns="0" numCol="1" rtlCol="0" anchor="t" anchorCtr="0" compatLnSpc="1">
            <a:prstTxWarp prst="textNoShape">
              <a:avLst/>
            </a:prstTxWarp>
          </a:bodyPr>
          <a:lstStyle>
            <a:defPPr>
              <a:defRPr lang="en-US"/>
            </a:defPPr>
            <a:lvl1pPr algn="l" defTabSz="342900" rtl="0" fontAlgn="base">
              <a:spcBef>
                <a:spcPct val="0"/>
              </a:spcBef>
              <a:spcAft>
                <a:spcPct val="0"/>
              </a:spcAft>
              <a:defRPr sz="675" kern="1200" smtClean="0">
                <a:solidFill>
                  <a:srgbClr val="004C97"/>
                </a:solidFill>
                <a:latin typeface="Helvetica" charset="0"/>
                <a:ea typeface="Geneva"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a:defRPr/>
            </a:pPr>
            <a:fld id="{0D785936-DB1B-854E-8F8A-8612C77D953F}" type="datetime1">
              <a:rPr lang="en-US" smtClean="0"/>
              <a:pPr>
                <a:defRPr/>
              </a:pPr>
              <a:t>1/17/23</a:t>
            </a:fld>
            <a:endParaRPr lang="en-US"/>
          </a:p>
        </p:txBody>
      </p:sp>
      <p:sp>
        <p:nvSpPr>
          <p:cNvPr id="4" name="Footer Placeholder 3"/>
          <p:cNvSpPr>
            <a:spLocks noGrp="1"/>
          </p:cNvSpPr>
          <p:nvPr>
            <p:ph type="ftr" sz="quarter" idx="3"/>
          </p:nvPr>
        </p:nvSpPr>
        <p:spPr>
          <a:xfrm>
            <a:off x="2677376" y="3645891"/>
            <a:ext cx="3167165" cy="135731"/>
          </a:xfrm>
          <a:prstGeom prst="rect">
            <a:avLst/>
          </a:prstGeom>
        </p:spPr>
        <p:txBody>
          <a:bodyPr vert="horz" lIns="0" tIns="0" rIns="0" bIns="0" rtlCol="0" anchor="t" anchorCtr="0"/>
          <a:lstStyle>
            <a:defPPr>
              <a:defRPr lang="en-US"/>
            </a:defPPr>
            <a:lvl1pPr marL="0" algn="l" defTabSz="342900" rtl="0" fontAlgn="base">
              <a:spcBef>
                <a:spcPct val="0"/>
              </a:spcBef>
              <a:spcAft>
                <a:spcPct val="0"/>
              </a:spcAft>
              <a:defRPr sz="675" kern="1200">
                <a:solidFill>
                  <a:srgbClr val="004C97"/>
                </a:solidFill>
                <a:latin typeface="Helvetica"/>
                <a:ea typeface="ＭＳ Ｐゴシック" charset="0"/>
                <a:cs typeface="ＭＳ Ｐゴシック" charset="0"/>
              </a:defRPr>
            </a:lvl1pPr>
            <a:lvl2pPr marL="342900" algn="l" defTabSz="342900" rtl="0" fontAlgn="base">
              <a:spcBef>
                <a:spcPct val="0"/>
              </a:spcBef>
              <a:spcAft>
                <a:spcPct val="0"/>
              </a:spcAft>
              <a:defRPr sz="1800" kern="1200">
                <a:solidFill>
                  <a:schemeClr val="tx1"/>
                </a:solidFill>
                <a:latin typeface="Calibri" charset="0"/>
                <a:ea typeface="Geneva" charset="0"/>
                <a:cs typeface="Geneva" charset="0"/>
              </a:defRPr>
            </a:lvl2pPr>
            <a:lvl3pPr marL="685800" algn="l" defTabSz="342900" rtl="0" fontAlgn="base">
              <a:spcBef>
                <a:spcPct val="0"/>
              </a:spcBef>
              <a:spcAft>
                <a:spcPct val="0"/>
              </a:spcAft>
              <a:defRPr sz="1800" kern="1200">
                <a:solidFill>
                  <a:schemeClr val="tx1"/>
                </a:solidFill>
                <a:latin typeface="Calibri" charset="0"/>
                <a:ea typeface="Geneva" charset="0"/>
                <a:cs typeface="Geneva" charset="0"/>
              </a:defRPr>
            </a:lvl3pPr>
            <a:lvl4pPr marL="1028700" algn="l" defTabSz="342900" rtl="0" fontAlgn="base">
              <a:spcBef>
                <a:spcPct val="0"/>
              </a:spcBef>
              <a:spcAft>
                <a:spcPct val="0"/>
              </a:spcAft>
              <a:defRPr sz="1800" kern="1200">
                <a:solidFill>
                  <a:schemeClr val="tx1"/>
                </a:solidFill>
                <a:latin typeface="Calibri" charset="0"/>
                <a:ea typeface="Geneva" charset="0"/>
                <a:cs typeface="Geneva" charset="0"/>
              </a:defRPr>
            </a:lvl4pPr>
            <a:lvl5pPr marL="1371600" algn="l" defTabSz="342900" rtl="0" fontAlgn="base">
              <a:spcBef>
                <a:spcPct val="0"/>
              </a:spcBef>
              <a:spcAft>
                <a:spcPct val="0"/>
              </a:spcAft>
              <a:defRPr sz="1800" kern="1200">
                <a:solidFill>
                  <a:schemeClr val="tx1"/>
                </a:solidFill>
                <a:latin typeface="Calibri" charset="0"/>
                <a:ea typeface="Geneva" charset="0"/>
                <a:cs typeface="Geneva" charset="0"/>
              </a:defRPr>
            </a:lvl5pPr>
            <a:lvl6pPr marL="1714500" algn="l" defTabSz="342900" rtl="0" eaLnBrk="1" latinLnBrk="0" hangingPunct="1">
              <a:defRPr sz="1800" kern="1200">
                <a:solidFill>
                  <a:schemeClr val="tx1"/>
                </a:solidFill>
                <a:latin typeface="Calibri" charset="0"/>
                <a:ea typeface="Geneva" charset="0"/>
                <a:cs typeface="Geneva" charset="0"/>
              </a:defRPr>
            </a:lvl6pPr>
            <a:lvl7pPr marL="2057400" algn="l" defTabSz="342900" rtl="0" eaLnBrk="1" latinLnBrk="0" hangingPunct="1">
              <a:defRPr sz="1800" kern="1200">
                <a:solidFill>
                  <a:schemeClr val="tx1"/>
                </a:solidFill>
                <a:latin typeface="Calibri" charset="0"/>
                <a:ea typeface="Geneva" charset="0"/>
                <a:cs typeface="Geneva" charset="0"/>
              </a:defRPr>
            </a:lvl7pPr>
            <a:lvl8pPr marL="2400300" algn="l" defTabSz="342900" rtl="0" eaLnBrk="1" latinLnBrk="0" hangingPunct="1">
              <a:defRPr sz="1800" kern="1200">
                <a:solidFill>
                  <a:schemeClr val="tx1"/>
                </a:solidFill>
                <a:latin typeface="Calibri" charset="0"/>
                <a:ea typeface="Geneva" charset="0"/>
                <a:cs typeface="Geneva" charset="0"/>
              </a:defRPr>
            </a:lvl8pPr>
            <a:lvl9pPr marL="2743200" algn="l" defTabSz="342900" rtl="0" eaLnBrk="1" latinLnBrk="0" hangingPunct="1">
              <a:defRPr sz="1800" kern="1200">
                <a:solidFill>
                  <a:schemeClr val="tx1"/>
                </a:solidFill>
                <a:latin typeface="Calibri" charset="0"/>
                <a:ea typeface="Geneva" charset="0"/>
                <a:cs typeface="Geneva" charset="0"/>
              </a:defRPr>
            </a:lvl9pPr>
          </a:lstStyle>
          <a:p>
            <a:pPr>
              <a:defRPr/>
            </a:pPr>
            <a:r>
              <a:rPr lang="en-US"/>
              <a:t>Grassellino - SQMS</a:t>
            </a:r>
            <a:endParaRPr lang="en-US" b="1" dirty="0"/>
          </a:p>
        </p:txBody>
      </p:sp>
      <p:sp>
        <p:nvSpPr>
          <p:cNvPr id="8" name="Content Placeholder 7">
            <a:extLst>
              <a:ext uri="{FF2B5EF4-FFF2-40B4-BE49-F238E27FC236}">
                <a16:creationId xmlns:a16="http://schemas.microsoft.com/office/drawing/2014/main" id="{7AE41733-0604-9A52-AC3E-42A1C5086F9E}"/>
              </a:ext>
            </a:extLst>
          </p:cNvPr>
          <p:cNvSpPr>
            <a:spLocks noGrp="1"/>
          </p:cNvSpPr>
          <p:nvPr>
            <p:ph idx="1"/>
          </p:nvPr>
        </p:nvSpPr>
        <p:spPr>
          <a:xfrm>
            <a:off x="43459" y="679885"/>
            <a:ext cx="3223448" cy="3794522"/>
          </a:xfrm>
        </p:spPr>
        <p:txBody>
          <a:bodyPr/>
          <a:lstStyle/>
          <a:p>
            <a:pPr>
              <a:spcBef>
                <a:spcPts val="384"/>
              </a:spcBef>
            </a:pPr>
            <a:r>
              <a:rPr lang="en-US" sz="1300" dirty="0"/>
              <a:t>FNAL/</a:t>
            </a:r>
            <a:r>
              <a:rPr lang="en-US" sz="1300" dirty="0" err="1"/>
              <a:t>Uchicago</a:t>
            </a:r>
            <a:r>
              <a:rPr lang="en-US" sz="1300" dirty="0"/>
              <a:t>, NIST, </a:t>
            </a:r>
            <a:r>
              <a:rPr lang="en-US" sz="1300" dirty="0" err="1"/>
              <a:t>Rigetti</a:t>
            </a:r>
            <a:r>
              <a:rPr lang="en-US" sz="1300" dirty="0"/>
              <a:t>, Northwestern foundries capabilities to work together in coordinated study to address material losses</a:t>
            </a:r>
          </a:p>
          <a:p>
            <a:pPr>
              <a:spcBef>
                <a:spcPts val="384"/>
              </a:spcBef>
            </a:pPr>
            <a:r>
              <a:rPr lang="en-US" sz="1300" b="1" dirty="0">
                <a:highlight>
                  <a:srgbClr val="FFFF00"/>
                </a:highlight>
              </a:rPr>
              <a:t>Encapsulation strategies and bulk loss mitigation a priority</a:t>
            </a:r>
          </a:p>
        </p:txBody>
      </p:sp>
      <p:pic>
        <p:nvPicPr>
          <p:cNvPr id="12" name="Content Placeholder 4" descr="A picture containing floor, indoor, person, ceiling&#10;&#10;Description automatically generated">
            <a:extLst>
              <a:ext uri="{FF2B5EF4-FFF2-40B4-BE49-F238E27FC236}">
                <a16:creationId xmlns:a16="http://schemas.microsoft.com/office/drawing/2014/main" id="{3F657436-E150-3CA6-6403-6E1450F5575C}"/>
              </a:ext>
            </a:extLst>
          </p:cNvPr>
          <p:cNvPicPr>
            <a:picLocks noChangeAspect="1"/>
          </p:cNvPicPr>
          <p:nvPr/>
        </p:nvPicPr>
        <p:blipFill>
          <a:blip r:embed="rId2"/>
          <a:stretch>
            <a:fillRect/>
          </a:stretch>
        </p:blipFill>
        <p:spPr>
          <a:xfrm>
            <a:off x="5364330" y="151315"/>
            <a:ext cx="3403508" cy="1913857"/>
          </a:xfrm>
          <a:prstGeom prst="rect">
            <a:avLst/>
          </a:prstGeom>
        </p:spPr>
      </p:pic>
      <p:sp>
        <p:nvSpPr>
          <p:cNvPr id="13" name="Rectangle 12">
            <a:extLst>
              <a:ext uri="{FF2B5EF4-FFF2-40B4-BE49-F238E27FC236}">
                <a16:creationId xmlns:a16="http://schemas.microsoft.com/office/drawing/2014/main" id="{43FC8B61-D2DC-84DC-EB32-C4406FD471B9}"/>
              </a:ext>
            </a:extLst>
          </p:cNvPr>
          <p:cNvSpPr/>
          <p:nvPr/>
        </p:nvSpPr>
        <p:spPr>
          <a:xfrm>
            <a:off x="6499021" y="63885"/>
            <a:ext cx="2182507" cy="1200329"/>
          </a:xfrm>
          <a:prstGeom prst="rect">
            <a:avLst/>
          </a:prstGeom>
          <a:solidFill>
            <a:srgbClr val="FFFF00"/>
          </a:solidFill>
        </p:spPr>
        <p:txBody>
          <a:bodyPr wrap="square">
            <a:spAutoFit/>
          </a:bodyPr>
          <a:lstStyle/>
          <a:p>
            <a:pPr defTabSz="685783"/>
            <a:r>
              <a:rPr lang="en-US" sz="1800" b="1" dirty="0">
                <a:solidFill>
                  <a:srgbClr val="000000"/>
                </a:solidFill>
                <a:latin typeface="Helvetica" pitchFamily="2" charset="0"/>
                <a:cs typeface="Calibri" panose="020F0502020204030204" pitchFamily="34" charset="0"/>
              </a:rPr>
              <a:t>UChicago - </a:t>
            </a:r>
            <a:r>
              <a:rPr lang="en-US" sz="1800" b="1" dirty="0">
                <a:solidFill>
                  <a:srgbClr val="000000"/>
                </a:solidFill>
                <a:latin typeface="Helvetica" pitchFamily="2" charset="0"/>
              </a:rPr>
              <a:t>Pritzker Nanofabrication Facility</a:t>
            </a:r>
            <a:endParaRPr lang="en-US" sz="1800" b="1" dirty="0">
              <a:solidFill>
                <a:srgbClr val="000000"/>
              </a:solidFill>
              <a:latin typeface="Helvetica" pitchFamily="2" charset="0"/>
              <a:cs typeface="Calibri" panose="020F0502020204030204" pitchFamily="34" charset="0"/>
            </a:endParaRPr>
          </a:p>
        </p:txBody>
      </p:sp>
      <p:pic>
        <p:nvPicPr>
          <p:cNvPr id="15" name="Picture 2" descr="cleanroom deposition tools">
            <a:extLst>
              <a:ext uri="{FF2B5EF4-FFF2-40B4-BE49-F238E27FC236}">
                <a16:creationId xmlns:a16="http://schemas.microsoft.com/office/drawing/2014/main" id="{6652D202-A01F-56A0-453A-47B9FFBAF80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4983" r="9627"/>
          <a:stretch/>
        </p:blipFill>
        <p:spPr bwMode="auto">
          <a:xfrm>
            <a:off x="5365157" y="1839498"/>
            <a:ext cx="3404493" cy="191649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59A11BE-0B74-30FF-8201-37D27FD817B6}"/>
              </a:ext>
            </a:extLst>
          </p:cNvPr>
          <p:cNvSpPr/>
          <p:nvPr/>
        </p:nvSpPr>
        <p:spPr>
          <a:xfrm>
            <a:off x="6859713" y="1651567"/>
            <a:ext cx="1866017" cy="1200329"/>
          </a:xfrm>
          <a:prstGeom prst="rect">
            <a:avLst/>
          </a:prstGeom>
          <a:solidFill>
            <a:srgbClr val="FFFF00"/>
          </a:solidFill>
        </p:spPr>
        <p:txBody>
          <a:bodyPr wrap="square">
            <a:spAutoFit/>
          </a:bodyPr>
          <a:lstStyle/>
          <a:p>
            <a:pPr defTabSz="685783"/>
            <a:r>
              <a:rPr lang="en-US" sz="1800" b="1">
                <a:solidFill>
                  <a:srgbClr val="000000"/>
                </a:solidFill>
                <a:latin typeface="Helvetica" pitchFamily="2" charset="0"/>
                <a:ea typeface="Open Sans"/>
                <a:cs typeface="Open Sans"/>
                <a:sym typeface="Open Sans"/>
              </a:rPr>
              <a:t>NIST - Boulder 2D Nanofabrication Facility</a:t>
            </a:r>
          </a:p>
        </p:txBody>
      </p:sp>
      <p:pic>
        <p:nvPicPr>
          <p:cNvPr id="18" name="Google Shape;1189;g8905bb5195_8_14">
            <a:extLst>
              <a:ext uri="{FF2B5EF4-FFF2-40B4-BE49-F238E27FC236}">
                <a16:creationId xmlns:a16="http://schemas.microsoft.com/office/drawing/2014/main" id="{6D8E9A22-1CE8-95A2-6D1A-8D0E88E582B4}"/>
              </a:ext>
            </a:extLst>
          </p:cNvPr>
          <p:cNvPicPr preferRelativeResize="0"/>
          <p:nvPr/>
        </p:nvPicPr>
        <p:blipFill>
          <a:blip r:embed="rId5">
            <a:alphaModFix/>
          </a:blip>
          <a:stretch>
            <a:fillRect/>
          </a:stretch>
        </p:blipFill>
        <p:spPr>
          <a:xfrm>
            <a:off x="5366969" y="3229642"/>
            <a:ext cx="3400869" cy="1913858"/>
          </a:xfrm>
          <a:prstGeom prst="rect">
            <a:avLst/>
          </a:prstGeom>
          <a:noFill/>
          <a:ln>
            <a:noFill/>
          </a:ln>
        </p:spPr>
      </p:pic>
      <p:sp>
        <p:nvSpPr>
          <p:cNvPr id="19" name="Rectangle 18">
            <a:extLst>
              <a:ext uri="{FF2B5EF4-FFF2-40B4-BE49-F238E27FC236}">
                <a16:creationId xmlns:a16="http://schemas.microsoft.com/office/drawing/2014/main" id="{C1026D40-46A1-16EF-794B-2B7165B480DF}"/>
              </a:ext>
            </a:extLst>
          </p:cNvPr>
          <p:cNvSpPr/>
          <p:nvPr/>
        </p:nvSpPr>
        <p:spPr>
          <a:xfrm>
            <a:off x="6323788" y="3259458"/>
            <a:ext cx="2538858" cy="923330"/>
          </a:xfrm>
          <a:prstGeom prst="rect">
            <a:avLst/>
          </a:prstGeom>
          <a:solidFill>
            <a:srgbClr val="FFFF00"/>
          </a:solidFill>
        </p:spPr>
        <p:txBody>
          <a:bodyPr wrap="square">
            <a:spAutoFit/>
          </a:bodyPr>
          <a:lstStyle/>
          <a:p>
            <a:pPr defTabSz="685783"/>
            <a:r>
              <a:rPr lang="en-US" sz="1800" b="1">
                <a:solidFill>
                  <a:srgbClr val="000000"/>
                </a:solidFill>
                <a:latin typeface="Helvetica" pitchFamily="2" charset="0"/>
                <a:ea typeface="Open Sans"/>
                <a:cs typeface="Open Sans"/>
                <a:sym typeface="Open Sans"/>
              </a:rPr>
              <a:t>Rigetti - Fab-1 Integrated Circuit Foundry, Fremont CA</a:t>
            </a:r>
          </a:p>
        </p:txBody>
      </p:sp>
      <p:pic>
        <p:nvPicPr>
          <p:cNvPr id="16" name="Picture 9">
            <a:extLst>
              <a:ext uri="{FF2B5EF4-FFF2-40B4-BE49-F238E27FC236}">
                <a16:creationId xmlns:a16="http://schemas.microsoft.com/office/drawing/2014/main" id="{B5489B27-0D9A-1F40-8E57-FEC53D857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179" y="2060661"/>
            <a:ext cx="1011342" cy="10054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a:extLst>
              <a:ext uri="{FF2B5EF4-FFF2-40B4-BE49-F238E27FC236}">
                <a16:creationId xmlns:a16="http://schemas.microsoft.com/office/drawing/2014/main" id="{046B0BE5-E63D-7E4D-BA50-95778D943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736" y="2045870"/>
            <a:ext cx="1035371" cy="103537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5FA52EC-5A9D-4C45-8C62-5BA675E941DC}"/>
              </a:ext>
            </a:extLst>
          </p:cNvPr>
          <p:cNvSpPr txBox="1"/>
          <p:nvPr/>
        </p:nvSpPr>
        <p:spPr>
          <a:xfrm>
            <a:off x="1117788" y="3027599"/>
            <a:ext cx="1239944" cy="523220"/>
          </a:xfrm>
          <a:prstGeom prst="rect">
            <a:avLst/>
          </a:prstGeom>
          <a:noFill/>
        </p:spPr>
        <p:txBody>
          <a:bodyPr wrap="square" rtlCol="0">
            <a:spAutoFit/>
          </a:bodyPr>
          <a:lstStyle/>
          <a:p>
            <a:pPr fontAlgn="base"/>
            <a:r>
              <a:rPr lang="en-US" sz="800" err="1">
                <a:solidFill>
                  <a:srgbClr val="003087"/>
                </a:solidFill>
                <a:latin typeface="Helvetica" pitchFamily="2" charset="0"/>
              </a:rPr>
              <a:t>Akshay</a:t>
            </a:r>
            <a:r>
              <a:rPr lang="en-US" sz="800">
                <a:solidFill>
                  <a:srgbClr val="003087"/>
                </a:solidFill>
                <a:latin typeface="Helvetica" pitchFamily="2" charset="0"/>
              </a:rPr>
              <a:t> Murthy</a:t>
            </a:r>
            <a:endParaRPr lang="en-US" sz="800">
              <a:solidFill>
                <a:srgbClr val="003087"/>
              </a:solidFill>
              <a:latin typeface="Segoe UI" panose="020B0502040204020203" pitchFamily="34" charset="0"/>
            </a:endParaRPr>
          </a:p>
          <a:p>
            <a:pPr fontAlgn="base"/>
            <a:r>
              <a:rPr lang="en-US" sz="800">
                <a:solidFill>
                  <a:srgbClr val="003087"/>
                </a:solidFill>
                <a:latin typeface="Helvetica" pitchFamily="2" charset="0"/>
              </a:rPr>
              <a:t>Associate Scientist</a:t>
            </a:r>
            <a:endParaRPr lang="en-US" sz="800">
              <a:solidFill>
                <a:srgbClr val="003087"/>
              </a:solidFill>
              <a:latin typeface="Segoe UI" panose="020B0502040204020203" pitchFamily="34" charset="0"/>
            </a:endParaRPr>
          </a:p>
          <a:p>
            <a:pPr fontAlgn="base"/>
            <a:endParaRPr lang="en-US" sz="1200">
              <a:solidFill>
                <a:srgbClr val="004C97"/>
              </a:solidFill>
              <a:latin typeface="Helvetica" pitchFamily="2" charset="0"/>
              <a:ea typeface="+mj-ea"/>
              <a:cs typeface="+mj-cs"/>
            </a:endParaRPr>
          </a:p>
        </p:txBody>
      </p:sp>
      <p:sp>
        <p:nvSpPr>
          <p:cNvPr id="32" name="TextBox 31">
            <a:extLst>
              <a:ext uri="{FF2B5EF4-FFF2-40B4-BE49-F238E27FC236}">
                <a16:creationId xmlns:a16="http://schemas.microsoft.com/office/drawing/2014/main" id="{257CE53E-5087-C844-ADDE-5A5E38D6BE58}"/>
              </a:ext>
            </a:extLst>
          </p:cNvPr>
          <p:cNvSpPr txBox="1"/>
          <p:nvPr/>
        </p:nvSpPr>
        <p:spPr>
          <a:xfrm>
            <a:off x="47284" y="3025234"/>
            <a:ext cx="1580437" cy="338554"/>
          </a:xfrm>
          <a:prstGeom prst="rect">
            <a:avLst/>
          </a:prstGeom>
          <a:noFill/>
        </p:spPr>
        <p:txBody>
          <a:bodyPr wrap="square" rtlCol="0">
            <a:spAutoFit/>
          </a:bodyPr>
          <a:lstStyle/>
          <a:p>
            <a:pPr fontAlgn="base"/>
            <a:r>
              <a:rPr lang="en-US" sz="800">
                <a:solidFill>
                  <a:srgbClr val="003087"/>
                </a:solidFill>
                <a:latin typeface="Helvetica" pitchFamily="2" charset="0"/>
              </a:rPr>
              <a:t>Mustafa Bal​</a:t>
            </a:r>
            <a:endParaRPr lang="en-US" sz="800">
              <a:solidFill>
                <a:srgbClr val="003087"/>
              </a:solidFill>
              <a:latin typeface="Segoe UI" panose="020B0502040204020203" pitchFamily="34" charset="0"/>
            </a:endParaRPr>
          </a:p>
          <a:p>
            <a:pPr fontAlgn="base"/>
            <a:r>
              <a:rPr lang="en-US" sz="800">
                <a:solidFill>
                  <a:srgbClr val="003087"/>
                </a:solidFill>
                <a:latin typeface="Helvetica" pitchFamily="2" charset="0"/>
              </a:rPr>
              <a:t>Associate Scientist​</a:t>
            </a:r>
            <a:endParaRPr lang="en-US" sz="800">
              <a:solidFill>
                <a:srgbClr val="003087"/>
              </a:solidFill>
              <a:latin typeface="Segoe UI" panose="020B0502040204020203" pitchFamily="34" charset="0"/>
            </a:endParaRPr>
          </a:p>
        </p:txBody>
      </p:sp>
      <p:sp>
        <p:nvSpPr>
          <p:cNvPr id="36" name="AutoShape 27">
            <a:extLst>
              <a:ext uri="{FF2B5EF4-FFF2-40B4-BE49-F238E27FC236}">
                <a16:creationId xmlns:a16="http://schemas.microsoft.com/office/drawing/2014/main" id="{B6693E03-904C-494D-B076-0F8F14A82F36}"/>
              </a:ext>
            </a:extLst>
          </p:cNvPr>
          <p:cNvSpPr>
            <a:spLocks noChangeAspect="1" noChangeArrowheads="1"/>
          </p:cNvSpPr>
          <p:nvPr/>
        </p:nvSpPr>
        <p:spPr bwMode="auto">
          <a:xfrm>
            <a:off x="4485564" y="3276600"/>
            <a:ext cx="1762837" cy="17628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9" name="TextBox 48">
            <a:extLst>
              <a:ext uri="{FF2B5EF4-FFF2-40B4-BE49-F238E27FC236}">
                <a16:creationId xmlns:a16="http://schemas.microsoft.com/office/drawing/2014/main" id="{CFDF0551-6FC5-4B42-9FAE-D36282AE1F13}"/>
              </a:ext>
            </a:extLst>
          </p:cNvPr>
          <p:cNvSpPr txBox="1"/>
          <p:nvPr/>
        </p:nvSpPr>
        <p:spPr>
          <a:xfrm>
            <a:off x="1255791" y="4489430"/>
            <a:ext cx="892859" cy="523220"/>
          </a:xfrm>
          <a:prstGeom prst="rect">
            <a:avLst/>
          </a:prstGeom>
          <a:noFill/>
        </p:spPr>
        <p:txBody>
          <a:bodyPr wrap="square" rtlCol="0">
            <a:spAutoFit/>
          </a:bodyPr>
          <a:lstStyle/>
          <a:p>
            <a:pPr fontAlgn="base"/>
            <a:r>
              <a:rPr lang="en-US" sz="800" dirty="0">
                <a:solidFill>
                  <a:srgbClr val="003087"/>
                </a:solidFill>
                <a:latin typeface="Helvetica" pitchFamily="2" charset="0"/>
              </a:rPr>
              <a:t>Pete Hopkins, </a:t>
            </a:r>
          </a:p>
          <a:p>
            <a:pPr fontAlgn="base"/>
            <a:r>
              <a:rPr lang="en-US" sz="800" dirty="0">
                <a:solidFill>
                  <a:srgbClr val="003087"/>
                </a:solidFill>
                <a:latin typeface="Helvetica" pitchFamily="2" charset="0"/>
              </a:rPr>
              <a:t>NIST</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sp>
        <p:nvSpPr>
          <p:cNvPr id="53" name="TextBox 52">
            <a:extLst>
              <a:ext uri="{FF2B5EF4-FFF2-40B4-BE49-F238E27FC236}">
                <a16:creationId xmlns:a16="http://schemas.microsoft.com/office/drawing/2014/main" id="{78DF1799-8EC6-5641-BAAC-C83C1300EA4D}"/>
              </a:ext>
            </a:extLst>
          </p:cNvPr>
          <p:cNvSpPr txBox="1"/>
          <p:nvPr/>
        </p:nvSpPr>
        <p:spPr>
          <a:xfrm>
            <a:off x="2220414" y="3062014"/>
            <a:ext cx="1696182" cy="523220"/>
          </a:xfrm>
          <a:prstGeom prst="rect">
            <a:avLst/>
          </a:prstGeom>
          <a:noFill/>
        </p:spPr>
        <p:txBody>
          <a:bodyPr wrap="square" rtlCol="0">
            <a:spAutoFit/>
          </a:bodyPr>
          <a:lstStyle/>
          <a:p>
            <a:pPr fontAlgn="base"/>
            <a:r>
              <a:rPr lang="en-US" sz="800" dirty="0">
                <a:solidFill>
                  <a:srgbClr val="003087"/>
                </a:solidFill>
                <a:latin typeface="Helvetica" pitchFamily="2" charset="0"/>
              </a:rPr>
              <a:t>David Van </a:t>
            </a:r>
            <a:r>
              <a:rPr lang="en-US" sz="800" dirty="0" err="1">
                <a:solidFill>
                  <a:srgbClr val="003087"/>
                </a:solidFill>
                <a:latin typeface="Helvetica" pitchFamily="2" charset="0"/>
              </a:rPr>
              <a:t>Zanten</a:t>
            </a:r>
            <a:r>
              <a:rPr lang="en-US" sz="800" dirty="0">
                <a:solidFill>
                  <a:srgbClr val="003087"/>
                </a:solidFill>
                <a:latin typeface="Helvetica" pitchFamily="2" charset="0"/>
              </a:rPr>
              <a:t>​</a:t>
            </a:r>
            <a:endParaRPr lang="en-US" sz="800" dirty="0">
              <a:solidFill>
                <a:srgbClr val="003087"/>
              </a:solidFill>
              <a:latin typeface="Segoe UI" panose="020B0502040204020203" pitchFamily="34" charset="0"/>
            </a:endParaRPr>
          </a:p>
          <a:p>
            <a:pPr fontAlgn="base"/>
            <a:r>
              <a:rPr lang="en-US" sz="800" dirty="0">
                <a:solidFill>
                  <a:srgbClr val="003087"/>
                </a:solidFill>
                <a:latin typeface="Helvetica" pitchFamily="2" charset="0"/>
              </a:rPr>
              <a:t>Associate Scientist </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sp>
        <p:nvSpPr>
          <p:cNvPr id="54" name="TextBox 53">
            <a:extLst>
              <a:ext uri="{FF2B5EF4-FFF2-40B4-BE49-F238E27FC236}">
                <a16:creationId xmlns:a16="http://schemas.microsoft.com/office/drawing/2014/main" id="{69ED6B58-EA08-DD44-8C18-4D762ABD4AA0}"/>
              </a:ext>
            </a:extLst>
          </p:cNvPr>
          <p:cNvSpPr txBox="1"/>
          <p:nvPr/>
        </p:nvSpPr>
        <p:spPr>
          <a:xfrm>
            <a:off x="4312476" y="3096900"/>
            <a:ext cx="1516010" cy="646331"/>
          </a:xfrm>
          <a:prstGeom prst="rect">
            <a:avLst/>
          </a:prstGeom>
          <a:noFill/>
        </p:spPr>
        <p:txBody>
          <a:bodyPr wrap="square" rtlCol="0">
            <a:spAutoFit/>
          </a:bodyPr>
          <a:lstStyle/>
          <a:p>
            <a:pPr fontAlgn="base"/>
            <a:r>
              <a:rPr lang="en-US" sz="800" dirty="0" err="1">
                <a:solidFill>
                  <a:srgbClr val="003087"/>
                </a:solidFill>
                <a:latin typeface="Helvetica" pitchFamily="2" charset="0"/>
              </a:rPr>
              <a:t>Shaojiang</a:t>
            </a:r>
            <a:r>
              <a:rPr lang="en-US" sz="800" dirty="0">
                <a:solidFill>
                  <a:srgbClr val="003087"/>
                </a:solidFill>
                <a:latin typeface="Helvetica" pitchFamily="2" charset="0"/>
              </a:rPr>
              <a:t> Zhu​​</a:t>
            </a:r>
            <a:endParaRPr lang="en-US" sz="800" dirty="0">
              <a:solidFill>
                <a:srgbClr val="003087"/>
              </a:solidFill>
              <a:latin typeface="Segoe UI" panose="020B0502040204020203" pitchFamily="34" charset="0"/>
            </a:endParaRPr>
          </a:p>
          <a:p>
            <a:pPr fontAlgn="base"/>
            <a:r>
              <a:rPr lang="en-US" sz="800" dirty="0">
                <a:solidFill>
                  <a:srgbClr val="003087"/>
                </a:solidFill>
                <a:latin typeface="Helvetica" pitchFamily="2" charset="0"/>
              </a:rPr>
              <a:t>Associate Scientist​</a:t>
            </a:r>
            <a:endParaRPr lang="en-US" sz="800" dirty="0">
              <a:solidFill>
                <a:srgbClr val="003087"/>
              </a:solidFill>
              <a:latin typeface="Segoe UI" panose="020B0502040204020203" pitchFamily="34" charset="0"/>
            </a:endParaRPr>
          </a:p>
          <a:p>
            <a:pPr fontAlgn="base"/>
            <a:r>
              <a:rPr lang="en-US" sz="800" dirty="0">
                <a:solidFill>
                  <a:srgbClr val="003087"/>
                </a:solidFill>
                <a:latin typeface="Helvetica" pitchFamily="2" charset="0"/>
              </a:rPr>
              <a:t>​</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pic>
        <p:nvPicPr>
          <p:cNvPr id="56" name="Picture 21">
            <a:extLst>
              <a:ext uri="{FF2B5EF4-FFF2-40B4-BE49-F238E27FC236}">
                <a16:creationId xmlns:a16="http://schemas.microsoft.com/office/drawing/2014/main" id="{6EB9FDD4-1A07-EB4A-8B73-823C064B9D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19" y="2052586"/>
            <a:ext cx="996096" cy="98036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AAC346DA-6D5F-014B-A491-1E1CFBB922D9}"/>
              </a:ext>
            </a:extLst>
          </p:cNvPr>
          <p:cNvSpPr txBox="1"/>
          <p:nvPr/>
        </p:nvSpPr>
        <p:spPr>
          <a:xfrm>
            <a:off x="22380" y="4428746"/>
            <a:ext cx="1580437" cy="523220"/>
          </a:xfrm>
          <a:prstGeom prst="rect">
            <a:avLst/>
          </a:prstGeom>
          <a:noFill/>
        </p:spPr>
        <p:txBody>
          <a:bodyPr wrap="square" rtlCol="0">
            <a:spAutoFit/>
          </a:bodyPr>
          <a:lstStyle/>
          <a:p>
            <a:pPr fontAlgn="base"/>
            <a:r>
              <a:rPr lang="en-US" sz="800">
                <a:solidFill>
                  <a:srgbClr val="003087"/>
                </a:solidFill>
                <a:latin typeface="Helvetica" pitchFamily="2" charset="0"/>
              </a:rPr>
              <a:t>Ivan </a:t>
            </a:r>
            <a:r>
              <a:rPr lang="en-US" sz="800" err="1">
                <a:solidFill>
                  <a:srgbClr val="003087"/>
                </a:solidFill>
                <a:latin typeface="Helvetica" pitchFamily="2" charset="0"/>
              </a:rPr>
              <a:t>Nekrashevich</a:t>
            </a:r>
            <a:r>
              <a:rPr lang="en-US" sz="800">
                <a:solidFill>
                  <a:srgbClr val="003087"/>
                </a:solidFill>
                <a:latin typeface="Helvetica" pitchFamily="2" charset="0"/>
              </a:rPr>
              <a:t>​</a:t>
            </a:r>
            <a:endParaRPr lang="en-US" sz="800">
              <a:solidFill>
                <a:srgbClr val="003087"/>
              </a:solidFill>
              <a:latin typeface="Segoe UI" panose="020B0502040204020203" pitchFamily="34" charset="0"/>
            </a:endParaRPr>
          </a:p>
          <a:p>
            <a:pPr fontAlgn="base"/>
            <a:r>
              <a:rPr lang="en-US" sz="800">
                <a:solidFill>
                  <a:srgbClr val="003087"/>
                </a:solidFill>
                <a:latin typeface="Helvetica" pitchFamily="2" charset="0"/>
              </a:rPr>
              <a:t>Associate Scientist​</a:t>
            </a:r>
            <a:endParaRPr lang="en-US" sz="800">
              <a:solidFill>
                <a:srgbClr val="003087"/>
              </a:solidFill>
              <a:latin typeface="Segoe UI" panose="020B0502040204020203" pitchFamily="34" charset="0"/>
            </a:endParaRPr>
          </a:p>
          <a:p>
            <a:pPr fontAlgn="base"/>
            <a:endParaRPr lang="en-US" sz="1200">
              <a:solidFill>
                <a:srgbClr val="004C97"/>
              </a:solidFill>
              <a:latin typeface="Helvetica" pitchFamily="2" charset="0"/>
              <a:ea typeface="+mj-ea"/>
              <a:cs typeface="+mj-cs"/>
            </a:endParaRPr>
          </a:p>
        </p:txBody>
      </p:sp>
      <p:pic>
        <p:nvPicPr>
          <p:cNvPr id="60" name="Picture 13">
            <a:extLst>
              <a:ext uri="{FF2B5EF4-FFF2-40B4-BE49-F238E27FC236}">
                <a16:creationId xmlns:a16="http://schemas.microsoft.com/office/drawing/2014/main" id="{8969978F-3AE4-1A4A-AC04-EBDC5308FA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48" y="3462694"/>
            <a:ext cx="1015662" cy="101566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51CB31DD-8782-9843-8254-34FCD4BD8AF3}"/>
              </a:ext>
            </a:extLst>
          </p:cNvPr>
          <p:cNvSpPr txBox="1"/>
          <p:nvPr/>
        </p:nvSpPr>
        <p:spPr>
          <a:xfrm>
            <a:off x="2209420" y="4516216"/>
            <a:ext cx="853574" cy="523220"/>
          </a:xfrm>
          <a:prstGeom prst="rect">
            <a:avLst/>
          </a:prstGeom>
          <a:noFill/>
        </p:spPr>
        <p:txBody>
          <a:bodyPr wrap="square" rtlCol="0">
            <a:spAutoFit/>
          </a:bodyPr>
          <a:lstStyle/>
          <a:p>
            <a:pPr fontAlgn="base"/>
            <a:r>
              <a:rPr lang="en-US" sz="800" dirty="0">
                <a:solidFill>
                  <a:srgbClr val="003087"/>
                </a:solidFill>
                <a:latin typeface="Helvetica" pitchFamily="2" charset="0"/>
              </a:rPr>
              <a:t>Florent Lecoq, NIST</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pic>
        <p:nvPicPr>
          <p:cNvPr id="67" name="Picture 37">
            <a:extLst>
              <a:ext uri="{FF2B5EF4-FFF2-40B4-BE49-F238E27FC236}">
                <a16:creationId xmlns:a16="http://schemas.microsoft.com/office/drawing/2014/main" id="{E874A3A4-B594-9D48-A0CF-B39163FA0D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0415" y="2050427"/>
            <a:ext cx="1017878" cy="10050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ncesco Crisa' - SQEL | Superconducting Quantum Electronics Lab">
            <a:extLst>
              <a:ext uri="{FF2B5EF4-FFF2-40B4-BE49-F238E27FC236}">
                <a16:creationId xmlns:a16="http://schemas.microsoft.com/office/drawing/2014/main" id="{A13C8741-1790-AA4F-B23F-92531617E7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2303" y="2010373"/>
            <a:ext cx="917955" cy="109420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3FEE20B7-BE59-FF49-B071-A9ACA8C84E73}"/>
              </a:ext>
            </a:extLst>
          </p:cNvPr>
          <p:cNvSpPr txBox="1"/>
          <p:nvPr/>
        </p:nvSpPr>
        <p:spPr>
          <a:xfrm>
            <a:off x="3383042" y="3119963"/>
            <a:ext cx="1089021" cy="523220"/>
          </a:xfrm>
          <a:prstGeom prst="rect">
            <a:avLst/>
          </a:prstGeom>
          <a:noFill/>
        </p:spPr>
        <p:txBody>
          <a:bodyPr wrap="square" rtlCol="0">
            <a:spAutoFit/>
          </a:bodyPr>
          <a:lstStyle/>
          <a:p>
            <a:pPr fontAlgn="base"/>
            <a:r>
              <a:rPr lang="en-US" sz="800" dirty="0">
                <a:solidFill>
                  <a:srgbClr val="003087"/>
                </a:solidFill>
                <a:latin typeface="Helvetica" pitchFamily="2" charset="0"/>
              </a:rPr>
              <a:t>Francesco </a:t>
            </a:r>
            <a:r>
              <a:rPr lang="en-US" sz="800" dirty="0" err="1">
                <a:solidFill>
                  <a:srgbClr val="003087"/>
                </a:solidFill>
                <a:latin typeface="Helvetica" pitchFamily="2" charset="0"/>
              </a:rPr>
              <a:t>Crisa</a:t>
            </a:r>
            <a:r>
              <a:rPr lang="en-US" sz="800" dirty="0">
                <a:solidFill>
                  <a:srgbClr val="003087"/>
                </a:solidFill>
                <a:latin typeface="Helvetica" pitchFamily="2" charset="0"/>
              </a:rPr>
              <a:t>’, PhD student</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pic>
        <p:nvPicPr>
          <p:cNvPr id="2" name="Picture 2" descr="Peter Hopkins joined the Superconductive Electronics Group ...">
            <a:extLst>
              <a:ext uri="{FF2B5EF4-FFF2-40B4-BE49-F238E27FC236}">
                <a16:creationId xmlns:a16="http://schemas.microsoft.com/office/drawing/2014/main" id="{7ACDBC6F-1F46-7CD5-80D9-BE2152EBF0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1003" y="3424420"/>
            <a:ext cx="956519" cy="1110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290B08-2FB4-FBB6-A81F-3F4FC8B1A697}"/>
              </a:ext>
            </a:extLst>
          </p:cNvPr>
          <p:cNvSpPr txBox="1"/>
          <p:nvPr/>
        </p:nvSpPr>
        <p:spPr>
          <a:xfrm>
            <a:off x="3272304" y="4558356"/>
            <a:ext cx="941333" cy="400110"/>
          </a:xfrm>
          <a:prstGeom prst="rect">
            <a:avLst/>
          </a:prstGeom>
          <a:noFill/>
        </p:spPr>
        <p:txBody>
          <a:bodyPr wrap="square" rtlCol="0">
            <a:spAutoFit/>
          </a:bodyPr>
          <a:lstStyle/>
          <a:p>
            <a:pPr fontAlgn="base"/>
            <a:r>
              <a:rPr lang="en-US" sz="800" dirty="0">
                <a:solidFill>
                  <a:srgbClr val="003087"/>
                </a:solidFill>
                <a:latin typeface="Helvetica" pitchFamily="2" charset="0"/>
              </a:rPr>
              <a:t>Nick Zhelev, NU</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pic>
        <p:nvPicPr>
          <p:cNvPr id="1030" name="Picture 6" descr="112 Hardware Heroes Changing Quantum Tech — Part 6: Specialists 71–84">
            <a:extLst>
              <a:ext uri="{FF2B5EF4-FFF2-40B4-BE49-F238E27FC236}">
                <a16:creationId xmlns:a16="http://schemas.microsoft.com/office/drawing/2014/main" id="{093C8835-9E27-6F0C-6D19-255C0C15B8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7920" y="3462693"/>
            <a:ext cx="1089021" cy="1089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D03E94-8C68-BD6F-CC64-7E90C3288493}"/>
              </a:ext>
            </a:extLst>
          </p:cNvPr>
          <p:cNvSpPr txBox="1"/>
          <p:nvPr/>
        </p:nvSpPr>
        <p:spPr>
          <a:xfrm>
            <a:off x="4236951" y="4579930"/>
            <a:ext cx="1069989" cy="523220"/>
          </a:xfrm>
          <a:prstGeom prst="rect">
            <a:avLst/>
          </a:prstGeom>
          <a:noFill/>
        </p:spPr>
        <p:txBody>
          <a:bodyPr wrap="square" rtlCol="0">
            <a:spAutoFit/>
          </a:bodyPr>
          <a:lstStyle/>
          <a:p>
            <a:pPr fontAlgn="base"/>
            <a:r>
              <a:rPr lang="en-US" sz="800" dirty="0">
                <a:solidFill>
                  <a:srgbClr val="003087"/>
                </a:solidFill>
                <a:latin typeface="Helvetica" pitchFamily="2" charset="0"/>
              </a:rPr>
              <a:t>Yuvraj Mohan</a:t>
            </a:r>
          </a:p>
          <a:p>
            <a:pPr fontAlgn="base"/>
            <a:r>
              <a:rPr lang="en-US" sz="800" dirty="0" err="1">
                <a:solidFill>
                  <a:srgbClr val="003087"/>
                </a:solidFill>
                <a:latin typeface="Helvetica" pitchFamily="2" charset="0"/>
              </a:rPr>
              <a:t>Rigetti</a:t>
            </a:r>
            <a:r>
              <a:rPr lang="en-US" sz="800" dirty="0">
                <a:solidFill>
                  <a:srgbClr val="003087"/>
                </a:solidFill>
                <a:latin typeface="Helvetica" pitchFamily="2" charset="0"/>
              </a:rPr>
              <a:t> Computing</a:t>
            </a:r>
            <a:endParaRPr lang="en-US" sz="800" dirty="0">
              <a:solidFill>
                <a:srgbClr val="003087"/>
              </a:solidFill>
              <a:latin typeface="Segoe UI" panose="020B0502040204020203" pitchFamily="34" charset="0"/>
            </a:endParaRPr>
          </a:p>
          <a:p>
            <a:pPr fontAlgn="base"/>
            <a:endParaRPr lang="en-US" sz="1200" dirty="0">
              <a:solidFill>
                <a:srgbClr val="004C97"/>
              </a:solidFill>
              <a:latin typeface="Helvetica" pitchFamily="2" charset="0"/>
              <a:ea typeface="+mj-ea"/>
              <a:cs typeface="+mj-cs"/>
            </a:endParaRPr>
          </a:p>
        </p:txBody>
      </p:sp>
      <p:pic>
        <p:nvPicPr>
          <p:cNvPr id="1032" name="Picture 8" descr="Florent Lecocq - Senior Research Associate - National Institute of  Standards and Technology (NIST) | LinkedIn">
            <a:extLst>
              <a:ext uri="{FF2B5EF4-FFF2-40B4-BE49-F238E27FC236}">
                <a16:creationId xmlns:a16="http://schemas.microsoft.com/office/drawing/2014/main" id="{649267EE-756D-B34C-8047-A245323BA5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3131" y="3445653"/>
            <a:ext cx="1071972" cy="10719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ikolay Zhelev - Research Assistant Professor, Department of Physics and  Astronomy - Northwestern University | LinkedIn">
            <a:extLst>
              <a:ext uri="{FF2B5EF4-FFF2-40B4-BE49-F238E27FC236}">
                <a16:creationId xmlns:a16="http://schemas.microsoft.com/office/drawing/2014/main" id="{20A27E33-DFEE-5D15-FC3F-6F4647A4AC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87781" y="3445654"/>
            <a:ext cx="1087001" cy="10870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UFAB">
            <a:extLst>
              <a:ext uri="{FF2B5EF4-FFF2-40B4-BE49-F238E27FC236}">
                <a16:creationId xmlns:a16="http://schemas.microsoft.com/office/drawing/2014/main" id="{78CAE319-FA55-25EB-7298-F355AF8BC8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57879" y="586574"/>
            <a:ext cx="2104639" cy="142359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B3E516B-31B9-D51B-5A76-252508710767}"/>
              </a:ext>
            </a:extLst>
          </p:cNvPr>
          <p:cNvSpPr/>
          <p:nvPr/>
        </p:nvSpPr>
        <p:spPr>
          <a:xfrm>
            <a:off x="3297764" y="556441"/>
            <a:ext cx="2064754" cy="646331"/>
          </a:xfrm>
          <a:prstGeom prst="rect">
            <a:avLst/>
          </a:prstGeom>
          <a:solidFill>
            <a:srgbClr val="FFFF00"/>
          </a:solidFill>
        </p:spPr>
        <p:txBody>
          <a:bodyPr wrap="square">
            <a:spAutoFit/>
          </a:bodyPr>
          <a:lstStyle/>
          <a:p>
            <a:pPr defTabSz="685783"/>
            <a:r>
              <a:rPr lang="en-US" sz="1800" b="1" dirty="0">
                <a:solidFill>
                  <a:srgbClr val="000000"/>
                </a:solidFill>
                <a:latin typeface="Helvetica" pitchFamily="2" charset="0"/>
                <a:cs typeface="Calibri" panose="020F0502020204030204" pitchFamily="34" charset="0"/>
              </a:rPr>
              <a:t>Northwestern - </a:t>
            </a:r>
            <a:r>
              <a:rPr lang="en-US" sz="1800" b="1" dirty="0">
                <a:solidFill>
                  <a:srgbClr val="000000"/>
                </a:solidFill>
                <a:latin typeface="Helvetica" pitchFamily="2" charset="0"/>
              </a:rPr>
              <a:t>NUFAB</a:t>
            </a:r>
            <a:endParaRPr lang="en-US" sz="1800" b="1" dirty="0">
              <a:solidFill>
                <a:srgbClr val="000000"/>
              </a:solidFill>
              <a:latin typeface="Helvetica" pitchFamily="2" charset="0"/>
              <a:cs typeface="Calibri" panose="020F0502020204030204" pitchFamily="34" charset="0"/>
            </a:endParaRPr>
          </a:p>
        </p:txBody>
      </p:sp>
      <p:sp>
        <p:nvSpPr>
          <p:cNvPr id="10" name="Freeform: Shape 9">
            <a:extLst>
              <a:ext uri="{FF2B5EF4-FFF2-40B4-BE49-F238E27FC236}">
                <a16:creationId xmlns:a16="http://schemas.microsoft.com/office/drawing/2014/main" id="{8C822B92-0B8D-FF55-E626-F8D87D8E03C8}"/>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013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0E0467E-1FD9-4C1A-A3A8-294265B703C5}"/>
              </a:ext>
            </a:extLst>
          </p:cNvPr>
          <p:cNvPicPr>
            <a:picLocks noChangeAspect="1"/>
          </p:cNvPicPr>
          <p:nvPr/>
        </p:nvPicPr>
        <p:blipFill>
          <a:blip r:embed="rId2"/>
          <a:stretch>
            <a:fillRect/>
          </a:stretch>
        </p:blipFill>
        <p:spPr>
          <a:xfrm>
            <a:off x="839736" y="693646"/>
            <a:ext cx="2287186" cy="2316666"/>
          </a:xfrm>
          <a:prstGeom prst="rect">
            <a:avLst/>
          </a:prstGeom>
        </p:spPr>
      </p:pic>
      <p:sp>
        <p:nvSpPr>
          <p:cNvPr id="15" name="Content Placeholder 1">
            <a:extLst>
              <a:ext uri="{FF2B5EF4-FFF2-40B4-BE49-F238E27FC236}">
                <a16:creationId xmlns:a16="http://schemas.microsoft.com/office/drawing/2014/main" id="{A05B692D-9389-4528-B277-D21F8858F1BF}"/>
              </a:ext>
            </a:extLst>
          </p:cNvPr>
          <p:cNvSpPr txBox="1">
            <a:spLocks/>
          </p:cNvSpPr>
          <p:nvPr/>
        </p:nvSpPr>
        <p:spPr>
          <a:xfrm>
            <a:off x="3951273" y="622658"/>
            <a:ext cx="4939282" cy="3381223"/>
          </a:xfrm>
        </p:spPr>
        <p:txBody>
          <a:bodyPr/>
          <a:lstStyle>
            <a:lvl1pPr marL="0" indent="0" algn="ctr" defTabSz="457200" rtl="0" eaLnBrk="1" fontAlgn="base" hangingPunct="1">
              <a:spcBef>
                <a:spcPct val="20000"/>
              </a:spcBef>
              <a:spcAft>
                <a:spcPct val="0"/>
              </a:spcAft>
              <a:buFont typeface="Arial" charset="0"/>
              <a:buNone/>
              <a:defRPr sz="1800" kern="1200">
                <a:solidFill>
                  <a:srgbClr val="7F7F7F"/>
                </a:solidFill>
                <a:latin typeface="Helvetica"/>
                <a:ea typeface="Geneva" charset="0"/>
                <a:cs typeface="ＭＳ Ｐゴシック" charset="0"/>
              </a:defRPr>
            </a:lvl1pPr>
            <a:lvl2pPr marL="342900" indent="0" algn="ctr" defTabSz="457200" rtl="0" eaLnBrk="1" fontAlgn="base" hangingPunct="1">
              <a:spcBef>
                <a:spcPct val="20000"/>
              </a:spcBef>
              <a:spcAft>
                <a:spcPct val="0"/>
              </a:spcAft>
              <a:buFont typeface="Arial" charset="0"/>
              <a:buNone/>
              <a:defRPr sz="1500" kern="1200">
                <a:solidFill>
                  <a:srgbClr val="7F7F7F"/>
                </a:solidFill>
                <a:latin typeface="Helvetica"/>
                <a:ea typeface="ＭＳ Ｐゴシック" charset="0"/>
                <a:cs typeface="ＭＳ Ｐゴシック" charset="0"/>
              </a:defRPr>
            </a:lvl2pPr>
            <a:lvl3pPr marL="685800" indent="0" algn="ctr" defTabSz="457200" rtl="0" eaLnBrk="1" fontAlgn="base" hangingPunct="1">
              <a:spcBef>
                <a:spcPct val="20000"/>
              </a:spcBef>
              <a:spcAft>
                <a:spcPct val="0"/>
              </a:spcAft>
              <a:buFont typeface="Arial" charset="0"/>
              <a:buNone/>
              <a:defRPr sz="1350" kern="1200">
                <a:solidFill>
                  <a:srgbClr val="7F7F7F"/>
                </a:solidFill>
                <a:latin typeface="Helvetica"/>
                <a:ea typeface="ＭＳ Ｐゴシック" charset="0"/>
                <a:cs typeface="ＭＳ Ｐゴシック" charset="0"/>
              </a:defRPr>
            </a:lvl3pPr>
            <a:lvl4pPr marL="1028700" indent="0" algn="ctr"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4pPr>
            <a:lvl5pPr marL="1371600" indent="0" algn="ctr"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algn="l">
              <a:spcBef>
                <a:spcPts val="300"/>
              </a:spcBef>
            </a:pPr>
            <a:r>
              <a:rPr lang="en-US" sz="1200" b="1" dirty="0">
                <a:solidFill>
                  <a:schemeClr val="tx1"/>
                </a:solidFill>
              </a:rPr>
              <a:t>Standardized qubit chip</a:t>
            </a:r>
          </a:p>
          <a:p>
            <a:pPr marL="909014" lvl="2" indent="-285743" algn="l">
              <a:spcBef>
                <a:spcPts val="400"/>
              </a:spcBef>
              <a:spcAft>
                <a:spcPts val="300"/>
              </a:spcAft>
              <a:buFont typeface="Arial" panose="020B0604020202020204" pitchFamily="34" charset="0"/>
              <a:buChar char="•"/>
            </a:pPr>
            <a:r>
              <a:rPr lang="en-US" sz="1200" dirty="0">
                <a:solidFill>
                  <a:schemeClr val="tx1"/>
                </a:solidFill>
                <a:latin typeface="+mn-lt"/>
              </a:rPr>
              <a:t>8 fixed frequency uncoupled </a:t>
            </a:r>
            <a:r>
              <a:rPr lang="en-US" sz="1200" dirty="0" err="1">
                <a:solidFill>
                  <a:schemeClr val="tx1"/>
                </a:solidFill>
                <a:latin typeface="+mn-lt"/>
              </a:rPr>
              <a:t>transmons</a:t>
            </a:r>
            <a:r>
              <a:rPr lang="en-US" sz="1200" dirty="0">
                <a:solidFill>
                  <a:schemeClr val="tx1"/>
                </a:solidFill>
                <a:latin typeface="+mn-lt"/>
              </a:rPr>
              <a:t> ~ 4 – 5 GHz</a:t>
            </a:r>
          </a:p>
          <a:p>
            <a:pPr marL="1191581" lvl="3" indent="-285743" algn="l">
              <a:spcBef>
                <a:spcPts val="400"/>
              </a:spcBef>
              <a:spcAft>
                <a:spcPts val="300"/>
              </a:spcAft>
              <a:buFont typeface="Arial" panose="020B0604020202020204" pitchFamily="34" charset="0"/>
              <a:buChar char="•"/>
            </a:pPr>
            <a:r>
              <a:rPr lang="en-US" dirty="0">
                <a:solidFill>
                  <a:schemeClr val="tx1"/>
                </a:solidFill>
                <a:latin typeface="+mn-lt"/>
              </a:rPr>
              <a:t>4 w/ double capacitive pads (for statistics)</a:t>
            </a:r>
          </a:p>
          <a:p>
            <a:pPr marL="1191581" lvl="3" indent="-285743" algn="l">
              <a:spcBef>
                <a:spcPts val="400"/>
              </a:spcBef>
              <a:spcAft>
                <a:spcPts val="300"/>
              </a:spcAft>
              <a:buFont typeface="Arial" panose="020B0604020202020204" pitchFamily="34" charset="0"/>
              <a:buChar char="•"/>
            </a:pPr>
            <a:r>
              <a:rPr lang="en-US" dirty="0">
                <a:solidFill>
                  <a:schemeClr val="tx1"/>
                </a:solidFill>
                <a:latin typeface="+mn-lt"/>
              </a:rPr>
              <a:t>2 w/ interdigitated capacitive pads (most sensitive)</a:t>
            </a:r>
          </a:p>
          <a:p>
            <a:pPr marL="1191581" lvl="3" indent="-285743" algn="l">
              <a:spcBef>
                <a:spcPts val="400"/>
              </a:spcBef>
              <a:spcAft>
                <a:spcPts val="300"/>
              </a:spcAft>
              <a:buFont typeface="Arial" panose="020B0604020202020204" pitchFamily="34" charset="0"/>
              <a:buChar char="•"/>
            </a:pPr>
            <a:r>
              <a:rPr lang="en-US" dirty="0">
                <a:solidFill>
                  <a:schemeClr val="tx1"/>
                </a:solidFill>
                <a:latin typeface="+mn-lt"/>
              </a:rPr>
              <a:t>2 w/ concentric capacitive pads (most insensitive)</a:t>
            </a:r>
          </a:p>
          <a:p>
            <a:pPr marL="909014" lvl="2" indent="-285743" algn="l">
              <a:spcBef>
                <a:spcPts val="400"/>
              </a:spcBef>
              <a:spcAft>
                <a:spcPts val="300"/>
              </a:spcAft>
              <a:buFont typeface="Arial" panose="020B0604020202020204" pitchFamily="34" charset="0"/>
              <a:buChar char="•"/>
            </a:pPr>
            <a:r>
              <a:rPr lang="en-US" sz="1200" dirty="0">
                <a:solidFill>
                  <a:schemeClr val="tx1"/>
                </a:solidFill>
                <a:latin typeface="+mn-lt"/>
              </a:rPr>
              <a:t>Anharmonicity ~ 220 MHz</a:t>
            </a:r>
          </a:p>
          <a:p>
            <a:pPr marL="909014" lvl="2" indent="-285743" algn="l">
              <a:spcBef>
                <a:spcPts val="400"/>
              </a:spcBef>
              <a:spcAft>
                <a:spcPts val="300"/>
              </a:spcAft>
              <a:buFont typeface="Arial" panose="020B0604020202020204" pitchFamily="34" charset="0"/>
              <a:buChar char="•"/>
            </a:pPr>
            <a:r>
              <a:rPr lang="en-US" sz="1200" dirty="0">
                <a:solidFill>
                  <a:schemeClr val="tx1"/>
                </a:solidFill>
                <a:latin typeface="+mn-lt"/>
              </a:rPr>
              <a:t>Readout resonators ~ 6 – 8 GHz</a:t>
            </a:r>
          </a:p>
          <a:p>
            <a:pPr marL="909014" lvl="2" indent="-285743" algn="l">
              <a:spcBef>
                <a:spcPts val="400"/>
              </a:spcBef>
              <a:spcAft>
                <a:spcPts val="300"/>
              </a:spcAft>
              <a:buFont typeface="Arial" panose="020B0604020202020204" pitchFamily="34" charset="0"/>
              <a:buChar char="•"/>
            </a:pPr>
            <a:r>
              <a:rPr lang="en-US" sz="1200" dirty="0">
                <a:solidFill>
                  <a:schemeClr val="tx1"/>
                </a:solidFill>
                <a:latin typeface="+mn-lt"/>
              </a:rPr>
              <a:t>Frequency multiplexing on single feedline</a:t>
            </a:r>
          </a:p>
          <a:p>
            <a:pPr marL="909014" lvl="2" indent="-285743" algn="l">
              <a:spcBef>
                <a:spcPts val="400"/>
              </a:spcBef>
              <a:spcAft>
                <a:spcPts val="300"/>
              </a:spcAft>
              <a:buFont typeface="Arial" panose="020B0604020202020204" pitchFamily="34" charset="0"/>
              <a:buChar char="•"/>
            </a:pPr>
            <a:endParaRPr lang="en-US" sz="1200" dirty="0">
              <a:solidFill>
                <a:schemeClr val="tx1"/>
              </a:solidFill>
              <a:latin typeface="+mn-lt"/>
            </a:endParaRPr>
          </a:p>
        </p:txBody>
      </p:sp>
      <p:sp>
        <p:nvSpPr>
          <p:cNvPr id="19" name="TextBox 18">
            <a:extLst>
              <a:ext uri="{FF2B5EF4-FFF2-40B4-BE49-F238E27FC236}">
                <a16:creationId xmlns:a16="http://schemas.microsoft.com/office/drawing/2014/main" id="{C35682AF-D353-4858-A0FE-6FF94E5853E0}"/>
              </a:ext>
            </a:extLst>
          </p:cNvPr>
          <p:cNvSpPr txBox="1"/>
          <p:nvPr/>
        </p:nvSpPr>
        <p:spPr>
          <a:xfrm>
            <a:off x="253445" y="8998"/>
            <a:ext cx="8331653" cy="646331"/>
          </a:xfrm>
          <a:prstGeom prst="rect">
            <a:avLst/>
          </a:prstGeom>
          <a:noFill/>
        </p:spPr>
        <p:txBody>
          <a:bodyPr wrap="square">
            <a:spAutoFit/>
          </a:bodyPr>
          <a:lstStyle/>
          <a:p>
            <a:r>
              <a:rPr lang="en-US" sz="1800" b="1" dirty="0"/>
              <a:t>2D SQMS R&amp;D Qubit Chip and modeling/simulations work to estimate impact of subsystem losses   </a:t>
            </a:r>
          </a:p>
        </p:txBody>
      </p:sp>
      <p:pic>
        <p:nvPicPr>
          <p:cNvPr id="1026" name="x_Picture 1">
            <a:extLst>
              <a:ext uri="{FF2B5EF4-FFF2-40B4-BE49-F238E27FC236}">
                <a16:creationId xmlns:a16="http://schemas.microsoft.com/office/drawing/2014/main" id="{D805321D-3AFD-433E-9E7B-66E9FDA01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726" y="2907600"/>
            <a:ext cx="4361154" cy="119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1F7ABF-F04B-46DA-830F-0A12031B1CFF}"/>
              </a:ext>
            </a:extLst>
          </p:cNvPr>
          <p:cNvSpPr txBox="1"/>
          <p:nvPr/>
        </p:nvSpPr>
        <p:spPr>
          <a:xfrm>
            <a:off x="3951274" y="4080515"/>
            <a:ext cx="5094856" cy="369332"/>
          </a:xfrm>
          <a:prstGeom prst="rect">
            <a:avLst/>
          </a:prstGeom>
          <a:noFill/>
        </p:spPr>
        <p:txBody>
          <a:bodyPr wrap="none" rtlCol="0">
            <a:spAutoFit/>
          </a:bodyPr>
          <a:lstStyle/>
          <a:p>
            <a:r>
              <a:rPr lang="en-US" sz="1800" dirty="0"/>
              <a:t>E-field distribution of different </a:t>
            </a:r>
            <a:r>
              <a:rPr lang="en-US" sz="1800" dirty="0" err="1"/>
              <a:t>transmon</a:t>
            </a:r>
            <a:r>
              <a:rPr lang="en-US" sz="1800" dirty="0"/>
              <a:t> geometries</a:t>
            </a:r>
          </a:p>
        </p:txBody>
      </p:sp>
      <p:sp>
        <p:nvSpPr>
          <p:cNvPr id="4" name="Date Placeholder 3">
            <a:extLst>
              <a:ext uri="{FF2B5EF4-FFF2-40B4-BE49-F238E27FC236}">
                <a16:creationId xmlns:a16="http://schemas.microsoft.com/office/drawing/2014/main" id="{115139B7-0A08-F5B4-A4DE-A0DB1416A71D}"/>
              </a:ext>
            </a:extLst>
          </p:cNvPr>
          <p:cNvSpPr>
            <a:spLocks noGrp="1"/>
          </p:cNvSpPr>
          <p:nvPr>
            <p:ph type="dt" sz="half" idx="10"/>
          </p:nvPr>
        </p:nvSpPr>
        <p:spPr/>
        <p:txBody>
          <a:bodyPr/>
          <a:lstStyle/>
          <a:p>
            <a:fld id="{F68D2FF4-A21B-7B4B-87CD-5A97D8693131}" type="datetime1">
              <a:rPr lang="en-US" smtClean="0"/>
              <a:t>1/17/23</a:t>
            </a:fld>
            <a:endParaRPr lang="en-US"/>
          </a:p>
        </p:txBody>
      </p:sp>
      <p:sp>
        <p:nvSpPr>
          <p:cNvPr id="5" name="Footer Placeholder 4">
            <a:extLst>
              <a:ext uri="{FF2B5EF4-FFF2-40B4-BE49-F238E27FC236}">
                <a16:creationId xmlns:a16="http://schemas.microsoft.com/office/drawing/2014/main" id="{87D1DE3E-A621-77A3-1E5F-FDC9ED9F204C}"/>
              </a:ext>
            </a:extLst>
          </p:cNvPr>
          <p:cNvSpPr>
            <a:spLocks noGrp="1"/>
          </p:cNvSpPr>
          <p:nvPr>
            <p:ph type="ftr" sz="quarter" idx="11"/>
          </p:nvPr>
        </p:nvSpPr>
        <p:spPr/>
        <p:txBody>
          <a:bodyPr/>
          <a:lstStyle/>
          <a:p>
            <a:r>
              <a:rPr lang="en-US"/>
              <a:t>Grassellino - SQMS</a:t>
            </a:r>
          </a:p>
        </p:txBody>
      </p:sp>
      <p:pic>
        <p:nvPicPr>
          <p:cNvPr id="7" name="Picture 6">
            <a:extLst>
              <a:ext uri="{FF2B5EF4-FFF2-40B4-BE49-F238E27FC236}">
                <a16:creationId xmlns:a16="http://schemas.microsoft.com/office/drawing/2014/main" id="{64C204F3-6510-1439-A719-3C0F3A1B4F16}"/>
              </a:ext>
            </a:extLst>
          </p:cNvPr>
          <p:cNvPicPr>
            <a:picLocks noChangeAspect="1"/>
          </p:cNvPicPr>
          <p:nvPr/>
        </p:nvPicPr>
        <p:blipFill>
          <a:blip r:embed="rId4"/>
          <a:stretch>
            <a:fillRect/>
          </a:stretch>
        </p:blipFill>
        <p:spPr>
          <a:xfrm>
            <a:off x="442120" y="2935272"/>
            <a:ext cx="3377377" cy="1788316"/>
          </a:xfrm>
          <a:prstGeom prst="rect">
            <a:avLst/>
          </a:prstGeom>
        </p:spPr>
      </p:pic>
      <p:sp>
        <p:nvSpPr>
          <p:cNvPr id="6" name="Freeform: Shape 5">
            <a:extLst>
              <a:ext uri="{FF2B5EF4-FFF2-40B4-BE49-F238E27FC236}">
                <a16:creationId xmlns:a16="http://schemas.microsoft.com/office/drawing/2014/main" id="{BA9362AB-6B5B-9675-81C8-C105C3289E9C}"/>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02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FF372-E1FC-10C2-EB0F-D9A24151CF09}"/>
              </a:ext>
            </a:extLst>
          </p:cNvPr>
          <p:cNvPicPr>
            <a:picLocks noChangeAspect="1"/>
          </p:cNvPicPr>
          <p:nvPr/>
        </p:nvPicPr>
        <p:blipFill>
          <a:blip r:embed="rId2"/>
          <a:stretch>
            <a:fillRect/>
          </a:stretch>
        </p:blipFill>
        <p:spPr>
          <a:xfrm>
            <a:off x="53241" y="964324"/>
            <a:ext cx="9037518" cy="2417534"/>
          </a:xfrm>
          <a:prstGeom prst="rect">
            <a:avLst/>
          </a:prstGeom>
          <a:noFill/>
        </p:spPr>
      </p:pic>
      <p:sp>
        <p:nvSpPr>
          <p:cNvPr id="6" name="Text Placeholder 2">
            <a:extLst>
              <a:ext uri="{FF2B5EF4-FFF2-40B4-BE49-F238E27FC236}">
                <a16:creationId xmlns:a16="http://schemas.microsoft.com/office/drawing/2014/main" id="{DBE42592-ED25-C64C-8156-3C792C99C60C}"/>
              </a:ext>
            </a:extLst>
          </p:cNvPr>
          <p:cNvSpPr>
            <a:spLocks noGrp="1"/>
          </p:cNvSpPr>
          <p:nvPr>
            <p:ph type="body" sz="half" idx="2"/>
          </p:nvPr>
        </p:nvSpPr>
        <p:spPr>
          <a:xfrm>
            <a:off x="224073" y="3707254"/>
            <a:ext cx="8686800" cy="818444"/>
          </a:xfrm>
        </p:spPr>
        <p:txBody>
          <a:bodyPr/>
          <a:lstStyle/>
          <a:p>
            <a:pPr marL="285750" indent="-285750">
              <a:buFont typeface="Arial" panose="020B0604020202020204" pitchFamily="34" charset="0"/>
              <a:buChar char="•"/>
            </a:pPr>
            <a:r>
              <a:rPr lang="en-US" dirty="0"/>
              <a:t>Studies continue with more materials and passivation schemes under fabrication/evaluation</a:t>
            </a:r>
          </a:p>
          <a:p>
            <a:pPr marL="285750" indent="-285750">
              <a:buFont typeface="Arial" panose="020B0604020202020204" pitchFamily="34" charset="0"/>
              <a:buChar char="•"/>
            </a:pPr>
            <a:r>
              <a:rPr lang="en-US" dirty="0"/>
              <a:t>Goal is to reach world record coherence systematically above milliseconds</a:t>
            </a:r>
          </a:p>
          <a:p>
            <a:pPr marL="285750" indent="-285750">
              <a:buFont typeface="Arial" panose="020B0604020202020204" pitchFamily="34" charset="0"/>
              <a:buChar char="•"/>
            </a:pPr>
            <a:r>
              <a:rPr lang="en-US" dirty="0"/>
              <a:t>Manuscript in preparation</a:t>
            </a:r>
          </a:p>
        </p:txBody>
      </p:sp>
      <p:sp>
        <p:nvSpPr>
          <p:cNvPr id="4" name="Title 2">
            <a:extLst>
              <a:ext uri="{FF2B5EF4-FFF2-40B4-BE49-F238E27FC236}">
                <a16:creationId xmlns:a16="http://schemas.microsoft.com/office/drawing/2014/main" id="{C5F058C9-A05D-4520-B3A4-39A2AE972E10}"/>
              </a:ext>
            </a:extLst>
          </p:cNvPr>
          <p:cNvSpPr>
            <a:spLocks noGrp="1"/>
          </p:cNvSpPr>
          <p:nvPr>
            <p:ph type="title"/>
          </p:nvPr>
        </p:nvSpPr>
        <p:spPr>
          <a:xfrm>
            <a:off x="224073" y="392921"/>
            <a:ext cx="8686800" cy="320908"/>
          </a:xfrm>
        </p:spPr>
        <p:txBody>
          <a:bodyPr anchor="b">
            <a:noAutofit/>
          </a:bodyPr>
          <a:lstStyle/>
          <a:p>
            <a:pPr>
              <a:lnSpc>
                <a:spcPct val="90000"/>
              </a:lnSpc>
            </a:pPr>
            <a:r>
              <a:rPr lang="en-US" sz="1800" dirty="0"/>
              <a:t>First qubit results from FNAL group proving the importance of eliminating the pentoxide and take SQMS at the leading edge of coherence</a:t>
            </a:r>
          </a:p>
        </p:txBody>
      </p:sp>
      <p:sp>
        <p:nvSpPr>
          <p:cNvPr id="11" name="Date Placeholder 4">
            <a:extLst>
              <a:ext uri="{FF2B5EF4-FFF2-40B4-BE49-F238E27FC236}">
                <a16:creationId xmlns:a16="http://schemas.microsoft.com/office/drawing/2014/main" id="{36EB6B50-F462-3048-DD12-9FF00E7FC9E9}"/>
              </a:ext>
            </a:extLst>
          </p:cNvPr>
          <p:cNvSpPr>
            <a:spLocks noGrp="1"/>
          </p:cNvSpPr>
          <p:nvPr>
            <p:ph type="dt" sz="half" idx="14"/>
          </p:nvPr>
        </p:nvSpPr>
        <p:spPr>
          <a:xfrm>
            <a:off x="598944" y="4851094"/>
            <a:ext cx="675368" cy="180975"/>
          </a:xfrm>
        </p:spPr>
        <p:txBody>
          <a:bodyPr/>
          <a:lstStyle/>
          <a:p>
            <a:pPr>
              <a:spcAft>
                <a:spcPts val="600"/>
              </a:spcAft>
              <a:defRPr/>
            </a:pPr>
            <a:fld id="{0D765825-750E-DF4C-AC1C-C911F203614C}" type="datetime1">
              <a:rPr lang="en-US" smtClean="0"/>
              <a:pPr>
                <a:spcAft>
                  <a:spcPts val="600"/>
                </a:spcAft>
                <a:defRPr/>
              </a:pPr>
              <a:t>1/17/23</a:t>
            </a:fld>
            <a:endParaRPr lang="en-US"/>
          </a:p>
        </p:txBody>
      </p:sp>
      <p:sp>
        <p:nvSpPr>
          <p:cNvPr id="13" name="Footer Placeholder 5">
            <a:extLst>
              <a:ext uri="{FF2B5EF4-FFF2-40B4-BE49-F238E27FC236}">
                <a16:creationId xmlns:a16="http://schemas.microsoft.com/office/drawing/2014/main" id="{8128E68E-A278-54DA-FFFC-0FBB9075BD04}"/>
              </a:ext>
            </a:extLst>
          </p:cNvPr>
          <p:cNvSpPr>
            <a:spLocks noGrp="1"/>
          </p:cNvSpPr>
          <p:nvPr>
            <p:ph type="ftr" sz="quarter" idx="3"/>
          </p:nvPr>
        </p:nvSpPr>
        <p:spPr>
          <a:xfrm>
            <a:off x="1374551" y="4846903"/>
            <a:ext cx="4109227" cy="182155"/>
          </a:xfrm>
        </p:spPr>
        <p:txBody>
          <a:bodyPr/>
          <a:lstStyle/>
          <a:p>
            <a:pPr>
              <a:spcAft>
                <a:spcPts val="600"/>
              </a:spcAft>
              <a:defRPr/>
            </a:pPr>
            <a:r>
              <a:rPr lang="en-US"/>
              <a:t>Grassellino &amp; Koch - SQMS</a:t>
            </a:r>
            <a:endParaRPr lang="en-US" b="1"/>
          </a:p>
        </p:txBody>
      </p:sp>
      <p:sp>
        <p:nvSpPr>
          <p:cNvPr id="3" name="Freeform: Shape 2">
            <a:extLst>
              <a:ext uri="{FF2B5EF4-FFF2-40B4-BE49-F238E27FC236}">
                <a16:creationId xmlns:a16="http://schemas.microsoft.com/office/drawing/2014/main" id="{48F67AF8-6068-1A26-8F27-BC41F8F5EBC3}"/>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8247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C162A-B22D-E840-8DB0-557A97D69042}"/>
              </a:ext>
            </a:extLst>
          </p:cNvPr>
          <p:cNvSpPr>
            <a:spLocks noGrp="1"/>
          </p:cNvSpPr>
          <p:nvPr>
            <p:ph type="title"/>
          </p:nvPr>
        </p:nvSpPr>
        <p:spPr>
          <a:xfrm>
            <a:off x="194428" y="337022"/>
            <a:ext cx="8755144" cy="320908"/>
          </a:xfrm>
        </p:spPr>
        <p:txBody>
          <a:bodyPr>
            <a:normAutofit fontScale="90000"/>
          </a:bodyPr>
          <a:lstStyle/>
          <a:p>
            <a:r>
              <a:rPr lang="en-US" sz="1650" dirty="0">
                <a:latin typeface="Helvetica" pitchFamily="2" charset="0"/>
                <a:cs typeface="Calibri" panose="020F0502020204030204" pitchFamily="34" charset="0"/>
              </a:rPr>
              <a:t>Round Robin experiment - Launched the first systematic cross-institutional benchmarking study of qubit performance</a:t>
            </a:r>
          </a:p>
        </p:txBody>
      </p:sp>
      <p:sp>
        <p:nvSpPr>
          <p:cNvPr id="9" name="TextBox 8">
            <a:extLst>
              <a:ext uri="{FF2B5EF4-FFF2-40B4-BE49-F238E27FC236}">
                <a16:creationId xmlns:a16="http://schemas.microsoft.com/office/drawing/2014/main" id="{585918E6-E846-684B-BCB5-108111962E2A}"/>
              </a:ext>
            </a:extLst>
          </p:cNvPr>
          <p:cNvSpPr txBox="1"/>
          <p:nvPr/>
        </p:nvSpPr>
        <p:spPr>
          <a:xfrm>
            <a:off x="3250517" y="2999699"/>
            <a:ext cx="2110514" cy="430887"/>
          </a:xfrm>
          <a:prstGeom prst="rect">
            <a:avLst/>
          </a:prstGeom>
          <a:noFill/>
        </p:spPr>
        <p:txBody>
          <a:bodyPr wrap="none" rtlCol="0">
            <a:spAutoFit/>
          </a:bodyPr>
          <a:lstStyle/>
          <a:p>
            <a:pPr defTabSz="457178"/>
            <a:r>
              <a:rPr lang="en-US" sz="2200" dirty="0">
                <a:solidFill>
                  <a:srgbClr val="003087"/>
                </a:solidFill>
              </a:rPr>
              <a:t>INFN/Gran </a:t>
            </a:r>
            <a:r>
              <a:rPr lang="en-US" sz="2200" dirty="0" err="1">
                <a:solidFill>
                  <a:srgbClr val="003087"/>
                </a:solidFill>
              </a:rPr>
              <a:t>Sasso</a:t>
            </a:r>
            <a:endParaRPr lang="en-US" sz="2200" dirty="0">
              <a:solidFill>
                <a:srgbClr val="003087"/>
              </a:solidFill>
            </a:endParaRPr>
          </a:p>
        </p:txBody>
      </p:sp>
      <p:pic>
        <p:nvPicPr>
          <p:cNvPr id="10" name="Picture 9">
            <a:extLst>
              <a:ext uri="{FF2B5EF4-FFF2-40B4-BE49-F238E27FC236}">
                <a16:creationId xmlns:a16="http://schemas.microsoft.com/office/drawing/2014/main" id="{EC2E5998-5902-894C-9D87-B63DB5170C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64493" y="890148"/>
            <a:ext cx="2605904" cy="1557514"/>
          </a:xfrm>
          <a:prstGeom prst="rect">
            <a:avLst/>
          </a:prstGeom>
        </p:spPr>
      </p:pic>
      <p:pic>
        <p:nvPicPr>
          <p:cNvPr id="13" name="laboratori-nazionali-del-gran-sasso-2.jpg" descr="laboratori-nazionali-del-gran-sasso-2.jpg">
            <a:extLst>
              <a:ext uri="{FF2B5EF4-FFF2-40B4-BE49-F238E27FC236}">
                <a16:creationId xmlns:a16="http://schemas.microsoft.com/office/drawing/2014/main" id="{DDDBB67F-DD99-E440-9612-1EDED0CAE8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1097" y="3430958"/>
            <a:ext cx="1925142" cy="1082734"/>
          </a:xfrm>
          <a:prstGeom prst="rect">
            <a:avLst/>
          </a:prstGeom>
          <a:ln w="12700">
            <a:miter lim="400000"/>
          </a:ln>
        </p:spPr>
      </p:pic>
      <p:pic>
        <p:nvPicPr>
          <p:cNvPr id="14" name="cuore-cryostat-3_ynews-cc.jpg" descr="cuore-cryostat-3_ynews-cc.jpg">
            <a:extLst>
              <a:ext uri="{FF2B5EF4-FFF2-40B4-BE49-F238E27FC236}">
                <a16:creationId xmlns:a16="http://schemas.microsoft.com/office/drawing/2014/main" id="{4546546A-1847-784F-8719-252DC27D9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62072" y="4035410"/>
            <a:ext cx="1643579" cy="956563"/>
          </a:xfrm>
          <a:prstGeom prst="rect">
            <a:avLst/>
          </a:prstGeom>
          <a:ln w="12700">
            <a:miter lim="400000"/>
          </a:ln>
        </p:spPr>
      </p:pic>
      <p:pic>
        <p:nvPicPr>
          <p:cNvPr id="15" name="Picture 14">
            <a:extLst>
              <a:ext uri="{FF2B5EF4-FFF2-40B4-BE49-F238E27FC236}">
                <a16:creationId xmlns:a16="http://schemas.microsoft.com/office/drawing/2014/main" id="{1467EDD2-8C88-B541-9BD1-541C111CB0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767" y="2505485"/>
            <a:ext cx="1017113" cy="1803936"/>
          </a:xfrm>
          <a:prstGeom prst="rect">
            <a:avLst/>
          </a:prstGeom>
        </p:spPr>
      </p:pic>
      <p:sp>
        <p:nvSpPr>
          <p:cNvPr id="16" name="TextBox 15">
            <a:extLst>
              <a:ext uri="{FF2B5EF4-FFF2-40B4-BE49-F238E27FC236}">
                <a16:creationId xmlns:a16="http://schemas.microsoft.com/office/drawing/2014/main" id="{DBC1097D-3B41-F04A-AA97-453C38742E15}"/>
              </a:ext>
            </a:extLst>
          </p:cNvPr>
          <p:cNvSpPr txBox="1"/>
          <p:nvPr/>
        </p:nvSpPr>
        <p:spPr>
          <a:xfrm>
            <a:off x="372387" y="4257902"/>
            <a:ext cx="2030043" cy="430887"/>
          </a:xfrm>
          <a:prstGeom prst="rect">
            <a:avLst/>
          </a:prstGeom>
          <a:noFill/>
        </p:spPr>
        <p:txBody>
          <a:bodyPr wrap="none" rtlCol="0">
            <a:spAutoFit/>
          </a:bodyPr>
          <a:lstStyle/>
          <a:p>
            <a:pPr defTabSz="457178"/>
            <a:r>
              <a:rPr lang="en-US" sz="2200" dirty="0" err="1">
                <a:solidFill>
                  <a:srgbClr val="003087"/>
                </a:solidFill>
              </a:rPr>
              <a:t>UColorado</a:t>
            </a:r>
            <a:r>
              <a:rPr lang="en-US" sz="2200" dirty="0">
                <a:solidFill>
                  <a:srgbClr val="003087"/>
                </a:solidFill>
              </a:rPr>
              <a:t>/NIST</a:t>
            </a:r>
          </a:p>
        </p:txBody>
      </p:sp>
      <p:sp>
        <p:nvSpPr>
          <p:cNvPr id="17" name="TextBox 16">
            <a:extLst>
              <a:ext uri="{FF2B5EF4-FFF2-40B4-BE49-F238E27FC236}">
                <a16:creationId xmlns:a16="http://schemas.microsoft.com/office/drawing/2014/main" id="{D60720AF-4634-894B-A64F-3C6AFA19EA97}"/>
              </a:ext>
            </a:extLst>
          </p:cNvPr>
          <p:cNvSpPr txBox="1"/>
          <p:nvPr/>
        </p:nvSpPr>
        <p:spPr>
          <a:xfrm>
            <a:off x="5919062" y="2426963"/>
            <a:ext cx="922176" cy="430887"/>
          </a:xfrm>
          <a:prstGeom prst="rect">
            <a:avLst/>
          </a:prstGeom>
          <a:noFill/>
        </p:spPr>
        <p:txBody>
          <a:bodyPr wrap="none" rtlCol="0">
            <a:spAutoFit/>
          </a:bodyPr>
          <a:lstStyle/>
          <a:p>
            <a:pPr defTabSz="457178"/>
            <a:r>
              <a:rPr lang="en-US" sz="2200" dirty="0" err="1">
                <a:solidFill>
                  <a:srgbClr val="003087"/>
                </a:solidFill>
                <a:latin typeface="Calibri" panose="020F0502020204030204" pitchFamily="34" charset="0"/>
                <a:cs typeface="Calibri" panose="020F0502020204030204" pitchFamily="34" charset="0"/>
              </a:rPr>
              <a:t>Rigetti</a:t>
            </a:r>
            <a:endParaRPr lang="en-US" sz="2200" dirty="0">
              <a:solidFill>
                <a:srgbClr val="003087"/>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2082760-2357-F14F-89EE-6D78F591BC8B}"/>
              </a:ext>
            </a:extLst>
          </p:cNvPr>
          <p:cNvSpPr txBox="1"/>
          <p:nvPr/>
        </p:nvSpPr>
        <p:spPr>
          <a:xfrm>
            <a:off x="2361198" y="2440367"/>
            <a:ext cx="1185646" cy="430887"/>
          </a:xfrm>
          <a:prstGeom prst="rect">
            <a:avLst/>
          </a:prstGeom>
          <a:noFill/>
        </p:spPr>
        <p:txBody>
          <a:bodyPr wrap="none" rtlCol="0">
            <a:spAutoFit/>
          </a:bodyPr>
          <a:lstStyle/>
          <a:p>
            <a:pPr defTabSz="457178"/>
            <a:r>
              <a:rPr lang="en-US" sz="2200" dirty="0">
                <a:solidFill>
                  <a:srgbClr val="003087"/>
                </a:solidFill>
                <a:latin typeface="Calibri" panose="020F0502020204030204" pitchFamily="34" charset="0"/>
                <a:cs typeface="Calibri" panose="020F0502020204030204" pitchFamily="34" charset="0"/>
              </a:rPr>
              <a:t>Fermilab</a:t>
            </a:r>
          </a:p>
        </p:txBody>
      </p:sp>
      <p:pic>
        <p:nvPicPr>
          <p:cNvPr id="31" name="Picture 30" descr="The inside of a building&#10;&#10;Description automatically generated">
            <a:extLst>
              <a:ext uri="{FF2B5EF4-FFF2-40B4-BE49-F238E27FC236}">
                <a16:creationId xmlns:a16="http://schemas.microsoft.com/office/drawing/2014/main" id="{8036E9BC-16BD-7F49-8576-5ECE52034908}"/>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5967"/>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2231106" y="1094692"/>
            <a:ext cx="1557514" cy="1168136"/>
          </a:xfrm>
          <a:prstGeom prst="rect">
            <a:avLst/>
          </a:prstGeom>
        </p:spPr>
      </p:pic>
      <p:pic>
        <p:nvPicPr>
          <p:cNvPr id="33" name="Picture 32" descr="A picture containing indoor, shelf, computer, sitting&#10;&#10;Description automatically generated">
            <a:extLst>
              <a:ext uri="{FF2B5EF4-FFF2-40B4-BE49-F238E27FC236}">
                <a16:creationId xmlns:a16="http://schemas.microsoft.com/office/drawing/2014/main" id="{85B85FA6-ED06-164B-922E-72C52FC7535B}"/>
              </a:ext>
            </a:extLst>
          </p:cNvPr>
          <p:cNvPicPr>
            <a:picLocks noChangeAspect="1"/>
          </p:cNvPicPr>
          <p:nvPr/>
        </p:nvPicPr>
        <p:blipFill>
          <a:blip r:embed="rId8" cstate="email">
            <a:extLst>
              <a:ext uri="{BEBA8EAE-BF5A-486C-A8C5-ECC9F3942E4B}">
                <a14:imgProps xmlns:a14="http://schemas.microsoft.com/office/drawing/2010/main">
                  <a14:imgLayer r:embed="rId9">
                    <a14:imgEffect>
                      <a14:colorTemperature colorTemp="5225"/>
                    </a14:imgEffect>
                    <a14:imgEffect>
                      <a14:brightnessContrast bright="20000" contrast="-15000"/>
                    </a14:imgEffect>
                  </a14:imgLayer>
                </a14:imgProps>
              </a:ext>
              <a:ext uri="{28A0092B-C50C-407E-A947-70E740481C1C}">
                <a14:useLocalDpi xmlns:a14="http://schemas.microsoft.com/office/drawing/2010/main"/>
              </a:ext>
            </a:extLst>
          </a:blip>
          <a:stretch>
            <a:fillRect/>
          </a:stretch>
        </p:blipFill>
        <p:spPr>
          <a:xfrm>
            <a:off x="3839874" y="900004"/>
            <a:ext cx="1168136" cy="1557513"/>
          </a:xfrm>
          <a:prstGeom prst="rect">
            <a:avLst/>
          </a:prstGeom>
        </p:spPr>
      </p:pic>
      <p:grpSp>
        <p:nvGrpSpPr>
          <p:cNvPr id="2" name="Group 1">
            <a:extLst>
              <a:ext uri="{FF2B5EF4-FFF2-40B4-BE49-F238E27FC236}">
                <a16:creationId xmlns:a16="http://schemas.microsoft.com/office/drawing/2014/main" id="{71CC1CF6-802F-2348-BCCA-08D1440B12A4}"/>
              </a:ext>
            </a:extLst>
          </p:cNvPr>
          <p:cNvGrpSpPr/>
          <p:nvPr/>
        </p:nvGrpSpPr>
        <p:grpSpPr>
          <a:xfrm>
            <a:off x="966314" y="890147"/>
            <a:ext cx="1333104" cy="1294779"/>
            <a:chOff x="214045" y="1090174"/>
            <a:chExt cx="1109258" cy="1077368"/>
          </a:xfrm>
        </p:grpSpPr>
        <p:pic>
          <p:nvPicPr>
            <p:cNvPr id="20" name="Picture 19">
              <a:extLst>
                <a:ext uri="{FF2B5EF4-FFF2-40B4-BE49-F238E27FC236}">
                  <a16:creationId xmlns:a16="http://schemas.microsoft.com/office/drawing/2014/main" id="{DC37A0AA-6683-D149-B131-BF8DD1422F9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4045" y="1090174"/>
              <a:ext cx="587927" cy="1077368"/>
            </a:xfrm>
            <a:prstGeom prst="rect">
              <a:avLst/>
            </a:prstGeom>
          </p:spPr>
        </p:pic>
        <p:pic>
          <p:nvPicPr>
            <p:cNvPr id="29" name="Picture 16" descr="https://lh6.googleusercontent.com/9tBeAQAz1BUVFy_T-hcVsGH5YrmiYR8yIVoI97FiTWJmdNL35JbukHMKtkfrQxKVHgC9YMeDwlOeKLzhn0150i2GW5qXH9jTY3jqtAG2D5rx45JdNeBWm1YDgTJx9DjEd-fGLulXUQ8">
              <a:extLst>
                <a:ext uri="{FF2B5EF4-FFF2-40B4-BE49-F238E27FC236}">
                  <a16:creationId xmlns:a16="http://schemas.microsoft.com/office/drawing/2014/main" id="{B940C441-B9D9-3A43-AB74-1EF374E82B8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01972" y="1432436"/>
              <a:ext cx="521331" cy="5177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ooter Placeholder 4">
            <a:extLst>
              <a:ext uri="{FF2B5EF4-FFF2-40B4-BE49-F238E27FC236}">
                <a16:creationId xmlns:a16="http://schemas.microsoft.com/office/drawing/2014/main" id="{AC98BBC8-283D-3041-A6CB-3F1F9AEFBD57}"/>
              </a:ext>
            </a:extLst>
          </p:cNvPr>
          <p:cNvSpPr>
            <a:spLocks noGrp="1"/>
          </p:cNvSpPr>
          <p:nvPr>
            <p:ph type="ftr" sz="quarter" idx="3"/>
          </p:nvPr>
        </p:nvSpPr>
        <p:spPr>
          <a:xfrm>
            <a:off x="2040805" y="6504217"/>
            <a:ext cx="8349491" cy="242873"/>
          </a:xfrm>
          <a:prstGeom prst="rect">
            <a:avLst/>
          </a:prstGeom>
        </p:spPr>
        <p:txBody>
          <a:bodyPr vert="horz" lIns="0" tIns="0" rIns="0" bIns="0" rtlCol="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r>
              <a:rPr lang="en-US"/>
              <a:t>Grassellino - SQMS</a:t>
            </a:r>
            <a:endParaRPr lang="en-US" b="1"/>
          </a:p>
        </p:txBody>
      </p:sp>
      <p:pic>
        <p:nvPicPr>
          <p:cNvPr id="6" name="Picture 5">
            <a:extLst>
              <a:ext uri="{FF2B5EF4-FFF2-40B4-BE49-F238E27FC236}">
                <a16:creationId xmlns:a16="http://schemas.microsoft.com/office/drawing/2014/main" id="{7CBD36C6-A3E1-243C-AC6B-CFC71AB3B97C}"/>
              </a:ext>
            </a:extLst>
          </p:cNvPr>
          <p:cNvPicPr>
            <a:picLocks noChangeAspect="1"/>
          </p:cNvPicPr>
          <p:nvPr/>
        </p:nvPicPr>
        <p:blipFill>
          <a:blip r:embed="rId12"/>
          <a:stretch>
            <a:fillRect/>
          </a:stretch>
        </p:blipFill>
        <p:spPr>
          <a:xfrm>
            <a:off x="4848168" y="3423542"/>
            <a:ext cx="4215719" cy="941134"/>
          </a:xfrm>
          <a:prstGeom prst="rect">
            <a:avLst/>
          </a:prstGeom>
        </p:spPr>
      </p:pic>
      <p:sp>
        <p:nvSpPr>
          <p:cNvPr id="7" name="TextBox 6">
            <a:extLst>
              <a:ext uri="{FF2B5EF4-FFF2-40B4-BE49-F238E27FC236}">
                <a16:creationId xmlns:a16="http://schemas.microsoft.com/office/drawing/2014/main" id="{72531F2B-FFC6-DC60-C848-7EB5A9A04106}"/>
              </a:ext>
            </a:extLst>
          </p:cNvPr>
          <p:cNvSpPr txBox="1"/>
          <p:nvPr/>
        </p:nvSpPr>
        <p:spPr>
          <a:xfrm>
            <a:off x="5963876" y="4304297"/>
            <a:ext cx="1435008"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Paper accepted</a:t>
            </a:r>
          </a:p>
        </p:txBody>
      </p:sp>
      <p:sp>
        <p:nvSpPr>
          <p:cNvPr id="4" name="Freeform: Shape 3">
            <a:extLst>
              <a:ext uri="{FF2B5EF4-FFF2-40B4-BE49-F238E27FC236}">
                <a16:creationId xmlns:a16="http://schemas.microsoft.com/office/drawing/2014/main" id="{CD344F29-FCEF-F6EA-41DA-FE2863950693}"/>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70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3.33333E-6 L 0.18819 0.01481 " pathEditMode="relative" rAng="0" ptsTypes="AA">
                                      <p:cBhvr>
                                        <p:cTn id="6" dur="500" fill="hold"/>
                                        <p:tgtEl>
                                          <p:spTgt spid="2"/>
                                        </p:tgtEl>
                                        <p:attrNameLst>
                                          <p:attrName>ppt_x</p:attrName>
                                          <p:attrName>ppt_y</p:attrName>
                                        </p:attrNameLst>
                                      </p:cBhvr>
                                      <p:rCtr x="10260" y="12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8819 0.01481 L 0.596 0.00771 " pathEditMode="relative" rAng="0" ptsTypes="AA">
                                      <p:cBhvr>
                                        <p:cTn id="10" dur="500" fill="hold"/>
                                        <p:tgtEl>
                                          <p:spTgt spid="2"/>
                                        </p:tgtEl>
                                        <p:attrNameLst>
                                          <p:attrName>ppt_x</p:attrName>
                                          <p:attrName>ppt_y</p:attrName>
                                        </p:attrNameLst>
                                      </p:cBhvr>
                                      <p:rCtr x="20382" y="-37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596 0.00771 L 0.05868 0.425 " pathEditMode="relative" rAng="0" ptsTypes="AA">
                                      <p:cBhvr>
                                        <p:cTn id="14" dur="500" fill="hold"/>
                                        <p:tgtEl>
                                          <p:spTgt spid="2"/>
                                        </p:tgtEl>
                                        <p:attrNameLst>
                                          <p:attrName>ppt_x</p:attrName>
                                          <p:attrName>ppt_y</p:attrName>
                                        </p:attrNameLst>
                                      </p:cBhvr>
                                      <p:rCtr x="-26875" y="2086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5868 0.425 L 0.34583 0.43487 " pathEditMode="relative" rAng="0" ptsTypes="AA">
                                      <p:cBhvr>
                                        <p:cTn id="18" dur="500" fill="hold"/>
                                        <p:tgtEl>
                                          <p:spTgt spid="2"/>
                                        </p:tgtEl>
                                        <p:attrNameLst>
                                          <p:attrName>ppt_x</p:attrName>
                                          <p:attrName>ppt_y</p:attrName>
                                        </p:attrNameLst>
                                      </p:cBhvr>
                                      <p:rCtr x="14358" y="49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34583 0.43487 L 0.73819 0.40802 " pathEditMode="relative" rAng="0" ptsTypes="AA">
                                      <p:cBhvr>
                                        <p:cTn id="22" dur="500" fill="hold"/>
                                        <p:tgtEl>
                                          <p:spTgt spid="2"/>
                                        </p:tgtEl>
                                        <p:attrNameLst>
                                          <p:attrName>ppt_x</p:attrName>
                                          <p:attrName>ppt_y</p:attrName>
                                        </p:attrNameLst>
                                      </p:cBhvr>
                                      <p:rCtr x="19618" y="-1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967A22-CD87-4967-EC0E-67B3B1A3966C}"/>
              </a:ext>
            </a:extLst>
          </p:cNvPr>
          <p:cNvSpPr>
            <a:spLocks noGrp="1"/>
          </p:cNvSpPr>
          <p:nvPr>
            <p:ph type="title"/>
          </p:nvPr>
        </p:nvSpPr>
        <p:spPr>
          <a:xfrm>
            <a:off x="579047" y="367234"/>
            <a:ext cx="8686800" cy="320908"/>
          </a:xfrm>
        </p:spPr>
        <p:txBody>
          <a:bodyPr/>
          <a:lstStyle/>
          <a:p>
            <a:r>
              <a:rPr lang="en-US" sz="2800" dirty="0"/>
              <a:t>DOE NQI Center Requirements </a:t>
            </a:r>
            <a:r>
              <a:rPr lang="en-US" sz="1400" dirty="0"/>
              <a:t>(excerpt)</a:t>
            </a:r>
            <a:endParaRPr lang="en-US" dirty="0"/>
          </a:p>
        </p:txBody>
      </p:sp>
      <p:sp>
        <p:nvSpPr>
          <p:cNvPr id="8" name="Rectangle 7">
            <a:extLst>
              <a:ext uri="{FF2B5EF4-FFF2-40B4-BE49-F238E27FC236}">
                <a16:creationId xmlns:a16="http://schemas.microsoft.com/office/drawing/2014/main" id="{8E6CFA2D-08A3-AF76-3EA6-0E6B629169AF}"/>
              </a:ext>
            </a:extLst>
          </p:cNvPr>
          <p:cNvSpPr/>
          <p:nvPr/>
        </p:nvSpPr>
        <p:spPr>
          <a:xfrm>
            <a:off x="500212" y="1274416"/>
            <a:ext cx="3804159" cy="990875"/>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1E5A89-34AF-5147-085C-C1792350EB5B}"/>
              </a:ext>
            </a:extLst>
          </p:cNvPr>
          <p:cNvSpPr/>
          <p:nvPr/>
        </p:nvSpPr>
        <p:spPr>
          <a:xfrm>
            <a:off x="500211" y="3239685"/>
            <a:ext cx="3804159" cy="105484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BD1281-3479-A26F-E8E0-036042107CB8}"/>
              </a:ext>
            </a:extLst>
          </p:cNvPr>
          <p:cNvSpPr/>
          <p:nvPr/>
        </p:nvSpPr>
        <p:spPr>
          <a:xfrm>
            <a:off x="4750012" y="2566583"/>
            <a:ext cx="4075382" cy="4824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85267CF-395E-BF63-AFB3-A9FEEC6F497E}"/>
              </a:ext>
            </a:extLst>
          </p:cNvPr>
          <p:cNvSpPr/>
          <p:nvPr/>
        </p:nvSpPr>
        <p:spPr>
          <a:xfrm>
            <a:off x="4734490" y="3531428"/>
            <a:ext cx="4075382" cy="74426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1D4563C-9369-5253-D1EE-4F87D3277E17}"/>
              </a:ext>
            </a:extLst>
          </p:cNvPr>
          <p:cNvSpPr>
            <a:spLocks noGrp="1"/>
          </p:cNvSpPr>
          <p:nvPr>
            <p:ph idx="1"/>
          </p:nvPr>
        </p:nvSpPr>
        <p:spPr>
          <a:xfrm>
            <a:off x="524884" y="1023562"/>
            <a:ext cx="4786282" cy="3794522"/>
          </a:xfrm>
        </p:spPr>
        <p:txBody>
          <a:bodyPr/>
          <a:lstStyle/>
          <a:p>
            <a:pPr algn="l">
              <a:buFont typeface="Wingdings" panose="05000000000000000000" pitchFamily="2" charset="2"/>
              <a:buChar char="§"/>
            </a:pPr>
            <a:endParaRPr lang="en-US" sz="1400" b="0" i="0" u="none" strike="noStrike" baseline="0" dirty="0">
              <a:solidFill>
                <a:srgbClr val="000000"/>
              </a:solidFill>
              <a:latin typeface="+mn-lt"/>
            </a:endParaRPr>
          </a:p>
          <a:p>
            <a:pPr>
              <a:buFont typeface="Wingdings" panose="05000000000000000000" pitchFamily="2" charset="2"/>
              <a:buChar char="§"/>
            </a:pPr>
            <a:r>
              <a:rPr lang="en-US" sz="1400" b="1" i="0" u="none" strike="noStrike" baseline="0" dirty="0">
                <a:solidFill>
                  <a:srgbClr val="000000"/>
                </a:solidFill>
                <a:latin typeface="+mn-lt"/>
              </a:rPr>
              <a:t>Significant National Impact</a:t>
            </a:r>
            <a:r>
              <a:rPr lang="en-US" sz="1400" b="0" i="0" u="none" strike="noStrike" baseline="0" dirty="0">
                <a:solidFill>
                  <a:srgbClr val="000000"/>
                </a:solidFill>
                <a:latin typeface="+mn-lt"/>
              </a:rPr>
              <a:t> </a:t>
            </a:r>
            <a:br>
              <a:rPr lang="en-US" sz="1400" b="0" i="0" u="none" strike="noStrike" baseline="0" dirty="0">
                <a:solidFill>
                  <a:srgbClr val="000000"/>
                </a:solidFill>
                <a:latin typeface="+mn-lt"/>
              </a:rPr>
            </a:br>
            <a:r>
              <a:rPr lang="en-US" sz="1200" b="0" i="0" u="none" strike="noStrike" baseline="0" dirty="0">
                <a:solidFill>
                  <a:srgbClr val="000000"/>
                </a:solidFill>
                <a:latin typeface="+mn-lt"/>
              </a:rPr>
              <a:t>advance basic research in QIS</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improve competitiveness of the US</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catalyze the wider scientific/technical communities</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serve as national resources and leaders</a:t>
            </a:r>
            <a:br>
              <a:rPr lang="en-US" sz="1200" b="0" i="0" u="none" strike="noStrike" baseline="0" dirty="0">
                <a:solidFill>
                  <a:srgbClr val="000000"/>
                </a:solidFill>
                <a:latin typeface="+mn-lt"/>
              </a:rPr>
            </a:br>
            <a:endParaRPr lang="en-US" sz="1200" b="0" i="0" u="none" strike="noStrike" baseline="0" dirty="0">
              <a:solidFill>
                <a:srgbClr val="000000"/>
              </a:solidFill>
              <a:latin typeface="+mn-lt"/>
            </a:endParaRPr>
          </a:p>
          <a:p>
            <a:pPr>
              <a:buFont typeface="Wingdings" panose="05000000000000000000" pitchFamily="2" charset="2"/>
              <a:buChar char="§"/>
            </a:pPr>
            <a:r>
              <a:rPr lang="en-US" sz="1400" b="1" i="0" u="none" strike="noStrike" baseline="0" dirty="0">
                <a:solidFill>
                  <a:srgbClr val="000000"/>
                </a:solidFill>
                <a:latin typeface="+mn-lt"/>
              </a:rPr>
              <a:t>Major Cross-Cutting Challenge</a:t>
            </a:r>
            <a:br>
              <a:rPr lang="en-US" sz="1400" b="1" i="0" u="none" strike="noStrike" baseline="0" dirty="0">
                <a:solidFill>
                  <a:srgbClr val="000000"/>
                </a:solidFill>
                <a:latin typeface="+mn-lt"/>
              </a:rPr>
            </a:br>
            <a:r>
              <a:rPr lang="en-US" sz="1200" b="0" i="0" u="none" strike="noStrike" baseline="0" dirty="0">
                <a:solidFill>
                  <a:srgbClr val="000000"/>
                </a:solidFill>
                <a:latin typeface="+mn-lt"/>
              </a:rPr>
              <a:t>attack a major challenge that warrant a large, </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multi-institutional, multi-disciplinary effort</a:t>
            </a:r>
            <a:br>
              <a:rPr lang="en-US" sz="1200" b="0" i="0" u="none" strike="noStrike" baseline="0" dirty="0">
                <a:solidFill>
                  <a:srgbClr val="000000"/>
                </a:solidFill>
                <a:latin typeface="+mn-lt"/>
              </a:rPr>
            </a:br>
            <a:endParaRPr lang="en-US" sz="1400" b="0" i="0" u="none" strike="noStrike" baseline="0" dirty="0">
              <a:solidFill>
                <a:srgbClr val="000000"/>
              </a:solidFill>
              <a:latin typeface="+mn-lt"/>
            </a:endParaRPr>
          </a:p>
          <a:p>
            <a:pPr>
              <a:buFont typeface="Wingdings" panose="05000000000000000000" pitchFamily="2" charset="2"/>
              <a:buChar char="§"/>
            </a:pPr>
            <a:r>
              <a:rPr lang="en-US" sz="1400" b="1" i="0" u="none" strike="noStrike" baseline="0" dirty="0">
                <a:solidFill>
                  <a:srgbClr val="000000"/>
                </a:solidFill>
                <a:latin typeface="+mn-lt"/>
              </a:rPr>
              <a:t>S&amp;T Innovation Chain</a:t>
            </a:r>
            <a:br>
              <a:rPr lang="en-US" sz="1400" b="1" i="0" u="none" strike="noStrike" baseline="0" dirty="0">
                <a:solidFill>
                  <a:srgbClr val="000000"/>
                </a:solidFill>
                <a:latin typeface="+mn-lt"/>
              </a:rPr>
            </a:br>
            <a:r>
              <a:rPr lang="en-US" sz="1200" b="0" i="0" u="none" strike="noStrike" baseline="0" dirty="0">
                <a:solidFill>
                  <a:srgbClr val="000000"/>
                </a:solidFill>
                <a:latin typeface="+mn-lt"/>
              </a:rPr>
              <a:t>advance science &amp; technology, </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accelerate progress from discovery </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        to technology/applied research</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co-design approach</a:t>
            </a:r>
            <a:endParaRPr lang="en-US" sz="1400" b="0" i="0" u="none" strike="noStrike" baseline="0" dirty="0">
              <a:solidFill>
                <a:srgbClr val="000000"/>
              </a:solidFill>
              <a:latin typeface="+mn-lt"/>
            </a:endParaRPr>
          </a:p>
        </p:txBody>
      </p:sp>
      <p:sp>
        <p:nvSpPr>
          <p:cNvPr id="7" name="Content Placeholder 5">
            <a:extLst>
              <a:ext uri="{FF2B5EF4-FFF2-40B4-BE49-F238E27FC236}">
                <a16:creationId xmlns:a16="http://schemas.microsoft.com/office/drawing/2014/main" id="{F0E09B96-A4E7-C60D-5509-BD9EE7BB2FEA}"/>
              </a:ext>
            </a:extLst>
          </p:cNvPr>
          <p:cNvSpPr txBox="1">
            <a:spLocks/>
          </p:cNvSpPr>
          <p:nvPr/>
        </p:nvSpPr>
        <p:spPr>
          <a:xfrm>
            <a:off x="4814142" y="1274416"/>
            <a:ext cx="4304370" cy="379452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Roboto" panose="02000000000000000000" pitchFamily="2" charset="0"/>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Roboto" panose="02000000000000000000" pitchFamily="2" charset="0"/>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Roboto" panose="02000000000000000000" pitchFamily="2" charset="0"/>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Roboto" panose="02000000000000000000" pitchFamily="2" charset="0"/>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Roboto" panose="02000000000000000000" pitchFamily="2" charset="0"/>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1400" b="1" dirty="0">
                <a:solidFill>
                  <a:srgbClr val="000000"/>
                </a:solidFill>
                <a:latin typeface="+mn-lt"/>
              </a:rPr>
              <a:t>QIS Ecosystem Stewardship: </a:t>
            </a:r>
            <a:br>
              <a:rPr lang="en-US" sz="1400" b="1" dirty="0">
                <a:solidFill>
                  <a:srgbClr val="000000"/>
                </a:solidFill>
                <a:latin typeface="+mn-lt"/>
              </a:rPr>
            </a:br>
            <a:r>
              <a:rPr lang="en-US" sz="1200" dirty="0">
                <a:solidFill>
                  <a:srgbClr val="000000"/>
                </a:solidFill>
                <a:latin typeface="+mn-lt"/>
              </a:rPr>
              <a:t>complement existing DOE QIS research</a:t>
            </a:r>
            <a:br>
              <a:rPr lang="en-US" sz="1200" dirty="0">
                <a:solidFill>
                  <a:srgbClr val="000000"/>
                </a:solidFill>
                <a:latin typeface="+mn-lt"/>
              </a:rPr>
            </a:br>
            <a:r>
              <a:rPr lang="en-US" sz="1200" dirty="0">
                <a:solidFill>
                  <a:srgbClr val="000000"/>
                </a:solidFill>
                <a:latin typeface="+mn-lt"/>
              </a:rPr>
              <a:t>leverage other DOE investments in research/facilities</a:t>
            </a:r>
            <a:br>
              <a:rPr lang="en-US" sz="1200" dirty="0">
                <a:solidFill>
                  <a:srgbClr val="000000"/>
                </a:solidFill>
                <a:latin typeface="+mn-lt"/>
              </a:rPr>
            </a:br>
            <a:r>
              <a:rPr lang="en-US" sz="1200" dirty="0">
                <a:solidFill>
                  <a:srgbClr val="000000"/>
                </a:solidFill>
                <a:latin typeface="+mn-lt"/>
              </a:rPr>
              <a:t>create synergies between federal agencies, </a:t>
            </a:r>
            <a:br>
              <a:rPr lang="en-US" sz="1200" dirty="0">
                <a:solidFill>
                  <a:srgbClr val="000000"/>
                </a:solidFill>
                <a:latin typeface="+mn-lt"/>
              </a:rPr>
            </a:br>
            <a:r>
              <a:rPr lang="en-US" sz="1200" dirty="0">
                <a:solidFill>
                  <a:srgbClr val="000000"/>
                </a:solidFill>
                <a:latin typeface="+mn-lt"/>
              </a:rPr>
              <a:t>                                                private sector &amp;academia</a:t>
            </a:r>
            <a:br>
              <a:rPr lang="en-US" sz="1200" dirty="0">
                <a:solidFill>
                  <a:srgbClr val="000000"/>
                </a:solidFill>
                <a:latin typeface="+mn-lt"/>
              </a:rPr>
            </a:br>
            <a:r>
              <a:rPr lang="en-US" sz="1200" dirty="0">
                <a:solidFill>
                  <a:srgbClr val="000000"/>
                </a:solidFill>
                <a:latin typeface="+mn-lt"/>
              </a:rPr>
              <a:t>contribute to QIS workforce development in US </a:t>
            </a:r>
            <a:br>
              <a:rPr lang="en-US" sz="1200" dirty="0">
                <a:solidFill>
                  <a:srgbClr val="000000"/>
                </a:solidFill>
                <a:latin typeface="+mn-lt"/>
              </a:rPr>
            </a:br>
            <a:endParaRPr lang="en-US" sz="1400" dirty="0">
              <a:solidFill>
                <a:srgbClr val="000000"/>
              </a:solidFill>
              <a:latin typeface="+mn-lt"/>
            </a:endParaRPr>
          </a:p>
          <a:p>
            <a:pPr>
              <a:buFont typeface="Wingdings" panose="05000000000000000000" pitchFamily="2" charset="2"/>
              <a:buChar char="§"/>
            </a:pPr>
            <a:r>
              <a:rPr lang="en-US" sz="1400" b="1" dirty="0">
                <a:solidFill>
                  <a:srgbClr val="000000"/>
                </a:solidFill>
                <a:latin typeface="+mn-lt"/>
              </a:rPr>
              <a:t>Multi-disciplinary Leadership</a:t>
            </a:r>
            <a:br>
              <a:rPr lang="en-US" sz="1400" b="1" dirty="0">
                <a:solidFill>
                  <a:srgbClr val="000000"/>
                </a:solidFill>
                <a:latin typeface="+mn-lt"/>
              </a:rPr>
            </a:br>
            <a:endParaRPr lang="en-US" sz="1400" dirty="0">
              <a:solidFill>
                <a:srgbClr val="000000"/>
              </a:solidFill>
              <a:latin typeface="+mn-lt"/>
            </a:endParaRPr>
          </a:p>
          <a:p>
            <a:pPr>
              <a:buFont typeface="Wingdings" panose="05000000000000000000" pitchFamily="2" charset="2"/>
              <a:buChar char="§"/>
            </a:pPr>
            <a:r>
              <a:rPr lang="en-US" sz="1400" b="1" dirty="0">
                <a:solidFill>
                  <a:srgbClr val="000000"/>
                </a:solidFill>
                <a:latin typeface="+mn-lt"/>
              </a:rPr>
              <a:t>Collaborative Management Structure </a:t>
            </a:r>
            <a:br>
              <a:rPr lang="en-US" sz="1400" b="1" dirty="0">
                <a:solidFill>
                  <a:srgbClr val="000000"/>
                </a:solidFill>
                <a:latin typeface="+mn-lt"/>
              </a:rPr>
            </a:br>
            <a:endParaRPr lang="en-US" sz="1400" dirty="0">
              <a:solidFill>
                <a:srgbClr val="000000"/>
              </a:solidFill>
              <a:latin typeface="+mn-lt"/>
            </a:endParaRPr>
          </a:p>
          <a:p>
            <a:pPr>
              <a:buFont typeface="Wingdings" panose="05000000000000000000" pitchFamily="2" charset="2"/>
              <a:buChar char="§"/>
            </a:pPr>
            <a:r>
              <a:rPr lang="en-US" sz="1400" b="1" dirty="0">
                <a:solidFill>
                  <a:srgbClr val="000000"/>
                </a:solidFill>
                <a:latin typeface="+mn-lt"/>
              </a:rPr>
              <a:t>Well-Structured Plan and Metrics </a:t>
            </a:r>
            <a:br>
              <a:rPr lang="en-US" sz="1400" dirty="0">
                <a:solidFill>
                  <a:srgbClr val="000000"/>
                </a:solidFill>
                <a:latin typeface="+mn-lt"/>
              </a:rPr>
            </a:br>
            <a:r>
              <a:rPr lang="en-US" sz="1200" b="0" i="0" u="none" strike="noStrike" baseline="0" dirty="0">
                <a:solidFill>
                  <a:srgbClr val="000000"/>
                </a:solidFill>
                <a:latin typeface="+mn-lt"/>
              </a:rPr>
              <a:t>clearly defined near, intermediate, and long-term goals, </a:t>
            </a:r>
            <a:br>
              <a:rPr lang="en-US" sz="1200" b="0" i="0" u="none" strike="noStrike" baseline="0" dirty="0">
                <a:solidFill>
                  <a:srgbClr val="000000"/>
                </a:solidFill>
                <a:latin typeface="+mn-lt"/>
              </a:rPr>
            </a:br>
            <a:r>
              <a:rPr lang="en-US" sz="1200" b="0" i="0" u="none" strike="noStrike" baseline="0" dirty="0">
                <a:solidFill>
                  <a:srgbClr val="000000"/>
                </a:solidFill>
                <a:latin typeface="+mn-lt"/>
              </a:rPr>
              <a:t>     milestones, deliverables, and metrics of success</a:t>
            </a:r>
          </a:p>
          <a:p>
            <a:pPr marL="0" indent="0">
              <a:buNone/>
            </a:pPr>
            <a:endParaRPr lang="en-US" sz="1400" dirty="0">
              <a:latin typeface="+mn-lt"/>
            </a:endParaRPr>
          </a:p>
        </p:txBody>
      </p:sp>
    </p:spTree>
    <p:extLst>
      <p:ext uri="{BB962C8B-B14F-4D97-AF65-F5344CB8AC3E}">
        <p14:creationId xmlns:p14="http://schemas.microsoft.com/office/powerpoint/2010/main" val="770623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E645C-15F9-C04A-8ADF-BC84B57273E5}"/>
              </a:ext>
            </a:extLst>
          </p:cNvPr>
          <p:cNvSpPr>
            <a:spLocks noGrp="1"/>
          </p:cNvSpPr>
          <p:nvPr>
            <p:ph type="title"/>
          </p:nvPr>
        </p:nvSpPr>
        <p:spPr>
          <a:xfrm>
            <a:off x="173670" y="138398"/>
            <a:ext cx="8836980" cy="320908"/>
          </a:xfrm>
        </p:spPr>
        <p:txBody>
          <a:bodyPr vert="horz" lIns="0" tIns="0" rIns="0" bIns="0" rtlCol="0" anchor="b" anchorCtr="0">
            <a:noAutofit/>
          </a:bodyPr>
          <a:lstStyle/>
          <a:p>
            <a:r>
              <a:rPr lang="en-US" sz="1800" dirty="0">
                <a:cs typeface="Helvetica"/>
              </a:rPr>
              <a:t>SQMS Devices Integration: research ongoing for 3D architecture</a:t>
            </a:r>
          </a:p>
        </p:txBody>
      </p:sp>
      <p:pic>
        <p:nvPicPr>
          <p:cNvPr id="24" name="Picture 23" descr="Flanges">
            <a:extLst>
              <a:ext uri="{FF2B5EF4-FFF2-40B4-BE49-F238E27FC236}">
                <a16:creationId xmlns:a16="http://schemas.microsoft.com/office/drawing/2014/main" id="{CDFE3BDD-8930-0D41-8845-0A50191CAF9B}"/>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4612642" y="736385"/>
            <a:ext cx="2279041" cy="1708940"/>
          </a:xfrm>
          <a:prstGeom prst="rect">
            <a:avLst/>
          </a:prstGeom>
        </p:spPr>
      </p:pic>
      <p:pic>
        <p:nvPicPr>
          <p:cNvPr id="26" name="Picture 25">
            <a:extLst>
              <a:ext uri="{FF2B5EF4-FFF2-40B4-BE49-F238E27FC236}">
                <a16:creationId xmlns:a16="http://schemas.microsoft.com/office/drawing/2014/main" id="{F5CEF469-B48C-3147-B52C-A5117A60FCE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141355" y="2574417"/>
            <a:ext cx="1433269" cy="1910006"/>
          </a:xfrm>
          <a:prstGeom prst="rect">
            <a:avLst/>
          </a:prstGeom>
        </p:spPr>
      </p:pic>
      <p:pic>
        <p:nvPicPr>
          <p:cNvPr id="27" name="Picture 26" descr="A picture containing wall, indoor&#10;&#10;Description automatically generated">
            <a:extLst>
              <a:ext uri="{FF2B5EF4-FFF2-40B4-BE49-F238E27FC236}">
                <a16:creationId xmlns:a16="http://schemas.microsoft.com/office/drawing/2014/main" id="{527DB673-7F95-8D48-BB8A-013F9080254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612642" y="2571750"/>
            <a:ext cx="1346021" cy="1912640"/>
          </a:xfrm>
          <a:prstGeom prst="rect">
            <a:avLst/>
          </a:prstGeom>
        </p:spPr>
      </p:pic>
      <p:pic>
        <p:nvPicPr>
          <p:cNvPr id="28" name="Picture 27">
            <a:extLst>
              <a:ext uri="{FF2B5EF4-FFF2-40B4-BE49-F238E27FC236}">
                <a16:creationId xmlns:a16="http://schemas.microsoft.com/office/drawing/2014/main" id="{ADA9FC86-2E50-7B4B-94AA-CA646A0635C5}"/>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6878111" y="902593"/>
            <a:ext cx="1708940" cy="1376525"/>
          </a:xfrm>
          <a:prstGeom prst="rect">
            <a:avLst/>
          </a:prstGeom>
        </p:spPr>
      </p:pic>
      <p:pic>
        <p:nvPicPr>
          <p:cNvPr id="2" name="Picture 1">
            <a:extLst>
              <a:ext uri="{FF2B5EF4-FFF2-40B4-BE49-F238E27FC236}">
                <a16:creationId xmlns:a16="http://schemas.microsoft.com/office/drawing/2014/main" id="{8AA9EE83-6499-F24A-AA96-FCFBC05FD63E}"/>
              </a:ext>
            </a:extLst>
          </p:cNvPr>
          <p:cNvPicPr>
            <a:picLocks noChangeAspect="1"/>
          </p:cNvPicPr>
          <p:nvPr/>
        </p:nvPicPr>
        <p:blipFill>
          <a:blip r:embed="rId10" cstate="email">
            <a:extLst>
              <a:ext uri="{BEBA8EAE-BF5A-486C-A8C5-ECC9F3942E4B}">
                <a14:imgProps xmlns:a14="http://schemas.microsoft.com/office/drawing/2010/main">
                  <a14:imgLayer r:embed="rId11">
                    <a14:imgEffect>
                      <a14:colorTemperature colorTemp="5512"/>
                    </a14:imgEffect>
                    <a14:imgEffect>
                      <a14:saturation sat="107000"/>
                    </a14:imgEffect>
                    <a14:imgEffect>
                      <a14:brightnessContrast bright="20000" contrast="18000"/>
                    </a14:imgEffect>
                  </a14:imgLayer>
                </a14:imgProps>
              </a:ext>
              <a:ext uri="{28A0092B-C50C-407E-A947-70E740481C1C}">
                <a14:useLocalDpi xmlns:a14="http://schemas.microsoft.com/office/drawing/2010/main"/>
              </a:ext>
            </a:extLst>
          </a:blip>
          <a:stretch>
            <a:fillRect/>
          </a:stretch>
        </p:blipFill>
        <p:spPr>
          <a:xfrm>
            <a:off x="170932" y="736386"/>
            <a:ext cx="4289075" cy="3748004"/>
          </a:xfrm>
          <a:prstGeom prst="rect">
            <a:avLst/>
          </a:prstGeom>
        </p:spPr>
      </p:pic>
      <p:sp>
        <p:nvSpPr>
          <p:cNvPr id="4" name="Freeform: Shape 3">
            <a:extLst>
              <a:ext uri="{FF2B5EF4-FFF2-40B4-BE49-F238E27FC236}">
                <a16:creationId xmlns:a16="http://schemas.microsoft.com/office/drawing/2014/main" id="{16E0E811-3CBB-DA42-C0A1-E9F4DA319A3F}"/>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077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0712" y="161422"/>
            <a:ext cx="6808481" cy="320908"/>
          </a:xfrm>
        </p:spPr>
        <p:txBody>
          <a:bodyPr/>
          <a:lstStyle/>
          <a:p>
            <a:r>
              <a:rPr lang="en-US" sz="1950" dirty="0"/>
              <a:t>Progress in 3D architecture</a:t>
            </a:r>
          </a:p>
        </p:txBody>
      </p:sp>
      <p:sp>
        <p:nvSpPr>
          <p:cNvPr id="8" name="Content Placeholder 7">
            <a:extLst>
              <a:ext uri="{FF2B5EF4-FFF2-40B4-BE49-F238E27FC236}">
                <a16:creationId xmlns:a16="http://schemas.microsoft.com/office/drawing/2014/main" id="{7AE41733-0604-9A52-AC3E-42A1C5086F9E}"/>
              </a:ext>
            </a:extLst>
          </p:cNvPr>
          <p:cNvSpPr>
            <a:spLocks noGrp="1"/>
          </p:cNvSpPr>
          <p:nvPr>
            <p:ph idx="1"/>
          </p:nvPr>
        </p:nvSpPr>
        <p:spPr>
          <a:xfrm>
            <a:off x="370602" y="560189"/>
            <a:ext cx="3517783" cy="3794522"/>
          </a:xfrm>
        </p:spPr>
        <p:txBody>
          <a:bodyPr/>
          <a:lstStyle/>
          <a:p>
            <a:pPr marL="0" indent="0">
              <a:spcBef>
                <a:spcPts val="384"/>
              </a:spcBef>
              <a:buNone/>
            </a:pPr>
            <a:r>
              <a:rPr lang="en-US" sz="1600" dirty="0"/>
              <a:t>Fermilab SRF group has demonstrated the world’s record photon lifetime in quantum regime </a:t>
            </a:r>
            <a:r>
              <a:rPr lang="en-US" sz="1600" b="1" dirty="0">
                <a:highlight>
                  <a:srgbClr val="FFFF00"/>
                </a:highlight>
              </a:rPr>
              <a:t>with coherence up to 2 seconds </a:t>
            </a:r>
          </a:p>
        </p:txBody>
      </p:sp>
      <p:pic>
        <p:nvPicPr>
          <p:cNvPr id="10" name="Picture 9">
            <a:extLst>
              <a:ext uri="{FF2B5EF4-FFF2-40B4-BE49-F238E27FC236}">
                <a16:creationId xmlns:a16="http://schemas.microsoft.com/office/drawing/2014/main" id="{77541799-178A-249C-61AF-8ED9F3C116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9193" y="821696"/>
            <a:ext cx="2008023" cy="1506017"/>
          </a:xfrm>
          <a:prstGeom prst="rect">
            <a:avLst/>
          </a:prstGeom>
        </p:spPr>
      </p:pic>
      <p:pic>
        <p:nvPicPr>
          <p:cNvPr id="11" name="Picture 10">
            <a:extLst>
              <a:ext uri="{FF2B5EF4-FFF2-40B4-BE49-F238E27FC236}">
                <a16:creationId xmlns:a16="http://schemas.microsoft.com/office/drawing/2014/main" id="{FA94F16C-B77C-081A-91C9-0CEA2C679E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88385" y="736220"/>
            <a:ext cx="2268264" cy="1870111"/>
          </a:xfrm>
          <a:prstGeom prst="rect">
            <a:avLst/>
          </a:prstGeom>
        </p:spPr>
      </p:pic>
      <p:sp>
        <p:nvSpPr>
          <p:cNvPr id="14" name="Rectangle 13">
            <a:extLst>
              <a:ext uri="{FF2B5EF4-FFF2-40B4-BE49-F238E27FC236}">
                <a16:creationId xmlns:a16="http://schemas.microsoft.com/office/drawing/2014/main" id="{4637401C-957C-3C71-E930-E9813B60456B}"/>
              </a:ext>
            </a:extLst>
          </p:cNvPr>
          <p:cNvSpPr/>
          <p:nvPr/>
        </p:nvSpPr>
        <p:spPr>
          <a:xfrm>
            <a:off x="5022517" y="527540"/>
            <a:ext cx="5369438" cy="276999"/>
          </a:xfrm>
          <a:prstGeom prst="rect">
            <a:avLst/>
          </a:prstGeom>
        </p:spPr>
        <p:txBody>
          <a:bodyPr wrap="square">
            <a:spAutoFit/>
          </a:bodyPr>
          <a:lstStyle/>
          <a:p>
            <a:r>
              <a:rPr lang="en-US" sz="1200" dirty="0">
                <a:solidFill>
                  <a:srgbClr val="555555"/>
                </a:solidFill>
                <a:latin typeface="Proxima Nova"/>
              </a:rPr>
              <a:t>A. </a:t>
            </a:r>
            <a:r>
              <a:rPr lang="en-US" sz="1200" dirty="0" err="1">
                <a:solidFill>
                  <a:srgbClr val="555555"/>
                </a:solidFill>
                <a:latin typeface="Proxima Nova"/>
              </a:rPr>
              <a:t>Romanenko</a:t>
            </a:r>
            <a:r>
              <a:rPr lang="en-US" sz="1200" dirty="0">
                <a:solidFill>
                  <a:srgbClr val="555555"/>
                </a:solidFill>
                <a:latin typeface="Proxima Nova"/>
              </a:rPr>
              <a:t> et al, Phys. Rev. Applied 13, 034032, 2020</a:t>
            </a:r>
          </a:p>
        </p:txBody>
      </p:sp>
      <p:pic>
        <p:nvPicPr>
          <p:cNvPr id="12" name="Picture 11">
            <a:extLst>
              <a:ext uri="{FF2B5EF4-FFF2-40B4-BE49-F238E27FC236}">
                <a16:creationId xmlns:a16="http://schemas.microsoft.com/office/drawing/2014/main" id="{C14AFB83-92C4-4CA8-8AC4-37E0122083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406" b="2556"/>
          <a:stretch/>
        </p:blipFill>
        <p:spPr>
          <a:xfrm>
            <a:off x="6071283" y="821696"/>
            <a:ext cx="864760" cy="1506017"/>
          </a:xfrm>
          <a:prstGeom prst="rect">
            <a:avLst/>
          </a:prstGeom>
        </p:spPr>
      </p:pic>
      <p:pic>
        <p:nvPicPr>
          <p:cNvPr id="17" name="Picture 16" title="Inserting image...">
            <a:extLst>
              <a:ext uri="{FF2B5EF4-FFF2-40B4-BE49-F238E27FC236}">
                <a16:creationId xmlns:a16="http://schemas.microsoft.com/office/drawing/2014/main" id="{BA07E875-AF8F-4D0C-9E86-2FC2FAAB24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6735" y="2970155"/>
            <a:ext cx="4889770" cy="1731555"/>
          </a:xfrm>
          <a:prstGeom prst="rect">
            <a:avLst/>
          </a:prstGeom>
          <a:ln>
            <a:solidFill>
              <a:srgbClr val="000000"/>
            </a:solidFill>
          </a:ln>
        </p:spPr>
      </p:pic>
      <p:pic>
        <p:nvPicPr>
          <p:cNvPr id="18" name="Picture 17">
            <a:extLst>
              <a:ext uri="{FF2B5EF4-FFF2-40B4-BE49-F238E27FC236}">
                <a16:creationId xmlns:a16="http://schemas.microsoft.com/office/drawing/2014/main" id="{B9F75F57-826A-4734-8E0E-28A4AB09D939}"/>
              </a:ext>
            </a:extLst>
          </p:cNvPr>
          <p:cNvPicPr>
            <a:picLocks noChangeAspect="1"/>
          </p:cNvPicPr>
          <p:nvPr/>
        </p:nvPicPr>
        <p:blipFill>
          <a:blip r:embed="rId6"/>
          <a:stretch>
            <a:fillRect/>
          </a:stretch>
        </p:blipFill>
        <p:spPr>
          <a:xfrm>
            <a:off x="161994" y="2871602"/>
            <a:ext cx="2853308" cy="1992571"/>
          </a:xfrm>
          <a:prstGeom prst="rect">
            <a:avLst/>
          </a:prstGeom>
        </p:spPr>
      </p:pic>
      <p:sp>
        <p:nvSpPr>
          <p:cNvPr id="22" name="TextBox 21">
            <a:extLst>
              <a:ext uri="{FF2B5EF4-FFF2-40B4-BE49-F238E27FC236}">
                <a16:creationId xmlns:a16="http://schemas.microsoft.com/office/drawing/2014/main" id="{6EAB4DF2-D1D5-43E6-8DAF-ED7E0187059F}"/>
              </a:ext>
            </a:extLst>
          </p:cNvPr>
          <p:cNvSpPr txBox="1"/>
          <p:nvPr/>
        </p:nvSpPr>
        <p:spPr>
          <a:xfrm>
            <a:off x="4043843" y="2657214"/>
            <a:ext cx="3934121" cy="307777"/>
          </a:xfrm>
          <a:prstGeom prst="rect">
            <a:avLst/>
          </a:prstGeom>
          <a:noFill/>
        </p:spPr>
        <p:txBody>
          <a:bodyPr wrap="square" rtlCol="0">
            <a:spAutoFit/>
          </a:bodyPr>
          <a:lstStyle/>
          <a:p>
            <a:pPr defTabSz="457189"/>
            <a:r>
              <a:rPr lang="en-US" sz="1400" dirty="0">
                <a:solidFill>
                  <a:srgbClr val="003087"/>
                </a:solidFill>
              </a:rPr>
              <a:t>SQMS 3D QPU roadmap, courtesy of </a:t>
            </a:r>
            <a:r>
              <a:rPr lang="en-US" sz="1400" dirty="0" err="1">
                <a:solidFill>
                  <a:srgbClr val="003087"/>
                </a:solidFill>
              </a:rPr>
              <a:t>Tanay</a:t>
            </a:r>
            <a:r>
              <a:rPr lang="en-US" sz="1400" dirty="0">
                <a:solidFill>
                  <a:srgbClr val="003087"/>
                </a:solidFill>
              </a:rPr>
              <a:t> Roy </a:t>
            </a:r>
          </a:p>
        </p:txBody>
      </p:sp>
      <p:sp>
        <p:nvSpPr>
          <p:cNvPr id="24" name="TextBox 23">
            <a:extLst>
              <a:ext uri="{FF2B5EF4-FFF2-40B4-BE49-F238E27FC236}">
                <a16:creationId xmlns:a16="http://schemas.microsoft.com/office/drawing/2014/main" id="{ED4938DE-FB5C-4FF7-8CF5-96A2DF8E33C7}"/>
              </a:ext>
            </a:extLst>
          </p:cNvPr>
          <p:cNvSpPr txBox="1"/>
          <p:nvPr/>
        </p:nvSpPr>
        <p:spPr>
          <a:xfrm>
            <a:off x="-36167" y="1681384"/>
            <a:ext cx="1896928" cy="1200329"/>
          </a:xfrm>
          <a:prstGeom prst="rect">
            <a:avLst/>
          </a:prstGeom>
          <a:noFill/>
        </p:spPr>
        <p:txBody>
          <a:bodyPr wrap="square">
            <a:spAutoFit/>
          </a:bodyPr>
          <a:lstStyle/>
          <a:p>
            <a:pPr algn="r" defTabSz="457189"/>
            <a:r>
              <a:rPr lang="en-US" sz="1800" dirty="0">
                <a:solidFill>
                  <a:srgbClr val="505050"/>
                </a:solidFill>
                <a:latin typeface="Helvetica" pitchFamily="2" charset="0"/>
              </a:rPr>
              <a:t>Single photon </a:t>
            </a:r>
            <a:r>
              <a:rPr lang="en-US" sz="1800" dirty="0" err="1">
                <a:solidFill>
                  <a:srgbClr val="505050"/>
                </a:solidFill>
                <a:latin typeface="Helvetica" pitchFamily="2" charset="0"/>
              </a:rPr>
              <a:t>Fock</a:t>
            </a:r>
            <a:r>
              <a:rPr lang="en-US" sz="1800" dirty="0">
                <a:solidFill>
                  <a:srgbClr val="505050"/>
                </a:solidFill>
                <a:latin typeface="Helvetica" pitchFamily="2" charset="0"/>
              </a:rPr>
              <a:t> state generation demonstrated</a:t>
            </a:r>
          </a:p>
        </p:txBody>
      </p:sp>
      <p:pic>
        <p:nvPicPr>
          <p:cNvPr id="20" name="Picture 19">
            <a:extLst>
              <a:ext uri="{FF2B5EF4-FFF2-40B4-BE49-F238E27FC236}">
                <a16:creationId xmlns:a16="http://schemas.microsoft.com/office/drawing/2014/main" id="{684C9780-A3C4-4BDD-8465-7584AE4EAF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51728" y="1625371"/>
            <a:ext cx="1776313" cy="1506017"/>
          </a:xfrm>
          <a:prstGeom prst="rect">
            <a:avLst/>
          </a:prstGeom>
        </p:spPr>
      </p:pic>
      <p:sp>
        <p:nvSpPr>
          <p:cNvPr id="2" name="Freeform: Shape 1">
            <a:extLst>
              <a:ext uri="{FF2B5EF4-FFF2-40B4-BE49-F238E27FC236}">
                <a16:creationId xmlns:a16="http://schemas.microsoft.com/office/drawing/2014/main" id="{C0E6C6A2-E65F-BD40-6DD6-A62D81DCB0B2}"/>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4689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8E645C-15F9-C04A-8ADF-BC84B57273E5}"/>
              </a:ext>
            </a:extLst>
          </p:cNvPr>
          <p:cNvSpPr>
            <a:spLocks noGrp="1"/>
          </p:cNvSpPr>
          <p:nvPr>
            <p:ph type="title"/>
          </p:nvPr>
        </p:nvSpPr>
        <p:spPr>
          <a:xfrm>
            <a:off x="231222" y="268755"/>
            <a:ext cx="6158377" cy="320908"/>
          </a:xfrm>
        </p:spPr>
        <p:txBody>
          <a:bodyPr vert="horz" lIns="0" tIns="0" rIns="0" bIns="0" rtlCol="0" anchor="b" anchorCtr="0">
            <a:noAutofit/>
          </a:bodyPr>
          <a:lstStyle/>
          <a:p>
            <a:r>
              <a:rPr lang="en-US" sz="1800" dirty="0">
                <a:cs typeface="Helvetica"/>
              </a:rPr>
              <a:t>Large Cryogenics Facilities for quantum: Colossus</a:t>
            </a:r>
          </a:p>
        </p:txBody>
      </p:sp>
      <p:sp>
        <p:nvSpPr>
          <p:cNvPr id="22" name="TextBox 21">
            <a:extLst>
              <a:ext uri="{FF2B5EF4-FFF2-40B4-BE49-F238E27FC236}">
                <a16:creationId xmlns:a16="http://schemas.microsoft.com/office/drawing/2014/main" id="{DF164257-6A32-1846-95DD-B952C0820E41}"/>
              </a:ext>
            </a:extLst>
          </p:cNvPr>
          <p:cNvSpPr txBox="1"/>
          <p:nvPr/>
        </p:nvSpPr>
        <p:spPr>
          <a:xfrm>
            <a:off x="161350" y="895608"/>
            <a:ext cx="892550" cy="253916"/>
          </a:xfrm>
          <a:prstGeom prst="rect">
            <a:avLst/>
          </a:prstGeom>
          <a:noFill/>
        </p:spPr>
        <p:txBody>
          <a:bodyPr wrap="square" rtlCol="0">
            <a:spAutoFit/>
          </a:bodyPr>
          <a:lstStyle/>
          <a:p>
            <a:pPr defTabSz="457189"/>
            <a:r>
              <a:rPr lang="en-US" sz="1050" dirty="0">
                <a:solidFill>
                  <a:srgbClr val="003087"/>
                </a:solidFill>
                <a:latin typeface="Helvetica" pitchFamily="2" charset="0"/>
              </a:rPr>
              <a:t>Ambient</a:t>
            </a:r>
          </a:p>
        </p:txBody>
      </p:sp>
      <p:sp>
        <p:nvSpPr>
          <p:cNvPr id="24" name="TextBox 23">
            <a:extLst>
              <a:ext uri="{FF2B5EF4-FFF2-40B4-BE49-F238E27FC236}">
                <a16:creationId xmlns:a16="http://schemas.microsoft.com/office/drawing/2014/main" id="{DB9DF747-081C-1F40-A21F-3157796D9E11}"/>
              </a:ext>
            </a:extLst>
          </p:cNvPr>
          <p:cNvSpPr txBox="1"/>
          <p:nvPr/>
        </p:nvSpPr>
        <p:spPr>
          <a:xfrm>
            <a:off x="161350" y="1204742"/>
            <a:ext cx="1544834" cy="253916"/>
          </a:xfrm>
          <a:prstGeom prst="rect">
            <a:avLst/>
          </a:prstGeom>
          <a:noFill/>
        </p:spPr>
        <p:txBody>
          <a:bodyPr wrap="square" rtlCol="0">
            <a:spAutoFit/>
          </a:bodyPr>
          <a:lstStyle/>
          <a:p>
            <a:pPr defTabSz="457189"/>
            <a:r>
              <a:rPr lang="en-US" sz="1050" dirty="0">
                <a:solidFill>
                  <a:srgbClr val="003087"/>
                </a:solidFill>
                <a:latin typeface="Helvetica" pitchFamily="2" charset="0"/>
              </a:rPr>
              <a:t>80-K (Liquid Nitrogen)</a:t>
            </a:r>
          </a:p>
        </p:txBody>
      </p:sp>
      <p:sp>
        <p:nvSpPr>
          <p:cNvPr id="26" name="TextBox 25">
            <a:extLst>
              <a:ext uri="{FF2B5EF4-FFF2-40B4-BE49-F238E27FC236}">
                <a16:creationId xmlns:a16="http://schemas.microsoft.com/office/drawing/2014/main" id="{9362B60E-14E0-F642-8B92-DF0092AD617E}"/>
              </a:ext>
            </a:extLst>
          </p:cNvPr>
          <p:cNvSpPr txBox="1"/>
          <p:nvPr/>
        </p:nvSpPr>
        <p:spPr>
          <a:xfrm>
            <a:off x="161350" y="1523966"/>
            <a:ext cx="1280835" cy="415498"/>
          </a:xfrm>
          <a:prstGeom prst="rect">
            <a:avLst/>
          </a:prstGeom>
          <a:noFill/>
        </p:spPr>
        <p:txBody>
          <a:bodyPr wrap="square" rtlCol="0">
            <a:spAutoFit/>
          </a:bodyPr>
          <a:lstStyle/>
          <a:p>
            <a:pPr defTabSz="457189"/>
            <a:r>
              <a:rPr lang="en-US" sz="1050" dirty="0">
                <a:solidFill>
                  <a:srgbClr val="003087"/>
                </a:solidFill>
                <a:latin typeface="Helvetica" pitchFamily="2" charset="0"/>
              </a:rPr>
              <a:t>4-K (Liquid Helium)</a:t>
            </a:r>
          </a:p>
        </p:txBody>
      </p:sp>
      <p:sp>
        <p:nvSpPr>
          <p:cNvPr id="27" name="TextBox 26">
            <a:extLst>
              <a:ext uri="{FF2B5EF4-FFF2-40B4-BE49-F238E27FC236}">
                <a16:creationId xmlns:a16="http://schemas.microsoft.com/office/drawing/2014/main" id="{BC9743AE-3387-4D45-A440-1AB95B6B1678}"/>
              </a:ext>
            </a:extLst>
          </p:cNvPr>
          <p:cNvSpPr txBox="1"/>
          <p:nvPr/>
        </p:nvSpPr>
        <p:spPr>
          <a:xfrm>
            <a:off x="161349" y="1856248"/>
            <a:ext cx="1544834" cy="415498"/>
          </a:xfrm>
          <a:prstGeom prst="rect">
            <a:avLst/>
          </a:prstGeom>
          <a:noFill/>
        </p:spPr>
        <p:txBody>
          <a:bodyPr wrap="square" rtlCol="0">
            <a:spAutoFit/>
          </a:bodyPr>
          <a:lstStyle/>
          <a:p>
            <a:pPr defTabSz="457189"/>
            <a:r>
              <a:rPr lang="en-US" sz="1050" dirty="0">
                <a:solidFill>
                  <a:srgbClr val="003087"/>
                </a:solidFill>
                <a:latin typeface="Helvetica" pitchFamily="2" charset="0"/>
              </a:rPr>
              <a:t>2-K (Superfluid Helium)</a:t>
            </a:r>
          </a:p>
        </p:txBody>
      </p:sp>
      <p:sp>
        <p:nvSpPr>
          <p:cNvPr id="28" name="TextBox 27">
            <a:extLst>
              <a:ext uri="{FF2B5EF4-FFF2-40B4-BE49-F238E27FC236}">
                <a16:creationId xmlns:a16="http://schemas.microsoft.com/office/drawing/2014/main" id="{87E60CA5-70B2-654D-9D91-B6BFDE2CC70E}"/>
              </a:ext>
            </a:extLst>
          </p:cNvPr>
          <p:cNvSpPr txBox="1"/>
          <p:nvPr/>
        </p:nvSpPr>
        <p:spPr>
          <a:xfrm>
            <a:off x="161349" y="2209316"/>
            <a:ext cx="988362" cy="253916"/>
          </a:xfrm>
          <a:prstGeom prst="rect">
            <a:avLst/>
          </a:prstGeom>
          <a:noFill/>
        </p:spPr>
        <p:txBody>
          <a:bodyPr wrap="square" rtlCol="0">
            <a:spAutoFit/>
          </a:bodyPr>
          <a:lstStyle/>
          <a:p>
            <a:pPr defTabSz="457189"/>
            <a:r>
              <a:rPr lang="en-US" sz="1050" dirty="0">
                <a:solidFill>
                  <a:srgbClr val="003087"/>
                </a:solidFill>
                <a:latin typeface="Helvetica" pitchFamily="2" charset="0"/>
              </a:rPr>
              <a:t>1-K (DR Still)</a:t>
            </a:r>
          </a:p>
        </p:txBody>
      </p:sp>
      <p:sp>
        <p:nvSpPr>
          <p:cNvPr id="33" name="TextBox 32">
            <a:extLst>
              <a:ext uri="{FF2B5EF4-FFF2-40B4-BE49-F238E27FC236}">
                <a16:creationId xmlns:a16="http://schemas.microsoft.com/office/drawing/2014/main" id="{89D5FA08-EF98-6C48-9C11-2F5A1398C2FC}"/>
              </a:ext>
            </a:extLst>
          </p:cNvPr>
          <p:cNvSpPr txBox="1"/>
          <p:nvPr/>
        </p:nvSpPr>
        <p:spPr>
          <a:xfrm>
            <a:off x="161349" y="2870609"/>
            <a:ext cx="988362" cy="415498"/>
          </a:xfrm>
          <a:prstGeom prst="rect">
            <a:avLst/>
          </a:prstGeom>
          <a:noFill/>
        </p:spPr>
        <p:txBody>
          <a:bodyPr wrap="square" rtlCol="0">
            <a:spAutoFit/>
          </a:bodyPr>
          <a:lstStyle/>
          <a:p>
            <a:pPr defTabSz="457189"/>
            <a:r>
              <a:rPr lang="en-US" sz="1050" dirty="0">
                <a:solidFill>
                  <a:srgbClr val="003087"/>
                </a:solidFill>
                <a:highlight>
                  <a:srgbClr val="FFFF00"/>
                </a:highlight>
                <a:latin typeface="Helvetica" pitchFamily="2" charset="0"/>
              </a:rPr>
              <a:t>20-mK (MC 2)</a:t>
            </a:r>
          </a:p>
        </p:txBody>
      </p:sp>
      <p:sp>
        <p:nvSpPr>
          <p:cNvPr id="36" name="TextBox 35">
            <a:extLst>
              <a:ext uri="{FF2B5EF4-FFF2-40B4-BE49-F238E27FC236}">
                <a16:creationId xmlns:a16="http://schemas.microsoft.com/office/drawing/2014/main" id="{7ADC5B1D-DEAF-4F4F-B4E8-E29987994D83}"/>
              </a:ext>
            </a:extLst>
          </p:cNvPr>
          <p:cNvSpPr txBox="1"/>
          <p:nvPr/>
        </p:nvSpPr>
        <p:spPr>
          <a:xfrm>
            <a:off x="161349" y="2544528"/>
            <a:ext cx="1059375" cy="415498"/>
          </a:xfrm>
          <a:prstGeom prst="rect">
            <a:avLst/>
          </a:prstGeom>
          <a:noFill/>
        </p:spPr>
        <p:txBody>
          <a:bodyPr wrap="square" rtlCol="0">
            <a:spAutoFit/>
          </a:bodyPr>
          <a:lstStyle/>
          <a:p>
            <a:pPr defTabSz="457189"/>
            <a:r>
              <a:rPr lang="en-US" sz="1050" dirty="0">
                <a:solidFill>
                  <a:srgbClr val="003087"/>
                </a:solidFill>
                <a:latin typeface="Helvetica" pitchFamily="2" charset="0"/>
              </a:rPr>
              <a:t>100-mK (MC 1)</a:t>
            </a:r>
          </a:p>
        </p:txBody>
      </p:sp>
      <p:pic>
        <p:nvPicPr>
          <p:cNvPr id="37" name="Picture 36" descr="A picture containing diagram&#10;&#10;Description automatically generated">
            <a:extLst>
              <a:ext uri="{FF2B5EF4-FFF2-40B4-BE49-F238E27FC236}">
                <a16:creationId xmlns:a16="http://schemas.microsoft.com/office/drawing/2014/main" id="{39E35AD5-4293-8545-9905-B5068EED90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791" t="13487" r="22791" b="12007"/>
          <a:stretch/>
        </p:blipFill>
        <p:spPr>
          <a:xfrm rot="16200000">
            <a:off x="1883266" y="1004721"/>
            <a:ext cx="2854292" cy="2295084"/>
          </a:xfrm>
          <a:prstGeom prst="rect">
            <a:avLst/>
          </a:prstGeom>
        </p:spPr>
      </p:pic>
      <p:cxnSp>
        <p:nvCxnSpPr>
          <p:cNvPr id="38" name="Straight Arrow Connector 37">
            <a:extLst>
              <a:ext uri="{FF2B5EF4-FFF2-40B4-BE49-F238E27FC236}">
                <a16:creationId xmlns:a16="http://schemas.microsoft.com/office/drawing/2014/main" id="{A2B16A58-6403-7347-9F5C-12771F497724}"/>
              </a:ext>
            </a:extLst>
          </p:cNvPr>
          <p:cNvCxnSpPr>
            <a:cxnSpLocks/>
            <a:stCxn id="24" idx="3"/>
          </p:cNvCxnSpPr>
          <p:nvPr/>
        </p:nvCxnSpPr>
        <p:spPr>
          <a:xfrm>
            <a:off x="1706184" y="1331700"/>
            <a:ext cx="1010920" cy="344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9555D57-3800-3249-BD86-A7E2B9AAD8F5}"/>
              </a:ext>
            </a:extLst>
          </p:cNvPr>
          <p:cNvCxnSpPr>
            <a:stCxn id="33" idx="3"/>
          </p:cNvCxnSpPr>
          <p:nvPr/>
        </p:nvCxnSpPr>
        <p:spPr>
          <a:xfrm flipV="1">
            <a:off x="1149711" y="2245195"/>
            <a:ext cx="1806154" cy="833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BC7E469-E368-8249-8CC3-7137E219BA11}"/>
              </a:ext>
            </a:extLst>
          </p:cNvPr>
          <p:cNvCxnSpPr>
            <a:cxnSpLocks/>
            <a:stCxn id="26" idx="3"/>
          </p:cNvCxnSpPr>
          <p:nvPr/>
        </p:nvCxnSpPr>
        <p:spPr>
          <a:xfrm>
            <a:off x="1442185" y="1731715"/>
            <a:ext cx="1168239" cy="671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6E494D3-B903-0F40-BE68-42D4758E9EF4}"/>
              </a:ext>
            </a:extLst>
          </p:cNvPr>
          <p:cNvCxnSpPr>
            <a:cxnSpLocks/>
            <a:stCxn id="27" idx="3"/>
          </p:cNvCxnSpPr>
          <p:nvPr/>
        </p:nvCxnSpPr>
        <p:spPr>
          <a:xfrm flipV="1">
            <a:off x="1706183" y="1910641"/>
            <a:ext cx="949960" cy="1533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568B1C17-3F4F-C341-AEAA-19D67E7C9814}"/>
              </a:ext>
            </a:extLst>
          </p:cNvPr>
          <p:cNvCxnSpPr>
            <a:cxnSpLocks/>
            <a:stCxn id="28" idx="3"/>
          </p:cNvCxnSpPr>
          <p:nvPr/>
        </p:nvCxnSpPr>
        <p:spPr>
          <a:xfrm flipV="1">
            <a:off x="1149711" y="2033105"/>
            <a:ext cx="1506432" cy="3031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812183F-8E49-D747-91C8-33DBC56511D5}"/>
              </a:ext>
            </a:extLst>
          </p:cNvPr>
          <p:cNvCxnSpPr>
            <a:cxnSpLocks/>
            <a:stCxn id="36" idx="3"/>
          </p:cNvCxnSpPr>
          <p:nvPr/>
        </p:nvCxnSpPr>
        <p:spPr>
          <a:xfrm flipV="1">
            <a:off x="1220724" y="2141146"/>
            <a:ext cx="1557339" cy="6111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545C7A9-184E-7246-8050-37BCA00DD5C4}"/>
              </a:ext>
            </a:extLst>
          </p:cNvPr>
          <p:cNvSpPr txBox="1"/>
          <p:nvPr/>
        </p:nvSpPr>
        <p:spPr>
          <a:xfrm>
            <a:off x="161350" y="3243262"/>
            <a:ext cx="1806152" cy="553998"/>
          </a:xfrm>
          <a:prstGeom prst="rect">
            <a:avLst/>
          </a:prstGeom>
          <a:noFill/>
        </p:spPr>
        <p:txBody>
          <a:bodyPr wrap="square" rtlCol="0">
            <a:spAutoFit/>
          </a:bodyPr>
          <a:lstStyle/>
          <a:p>
            <a:pPr defTabSz="457189"/>
            <a:r>
              <a:rPr lang="en-US" sz="1500" dirty="0">
                <a:solidFill>
                  <a:srgbClr val="003087"/>
                </a:solidFill>
                <a:highlight>
                  <a:srgbClr val="FFFF00"/>
                </a:highlight>
              </a:rPr>
              <a:t>2m diameter volume x 1m high</a:t>
            </a:r>
          </a:p>
        </p:txBody>
      </p:sp>
      <p:cxnSp>
        <p:nvCxnSpPr>
          <p:cNvPr id="45" name="Straight Arrow Connector 44">
            <a:extLst>
              <a:ext uri="{FF2B5EF4-FFF2-40B4-BE49-F238E27FC236}">
                <a16:creationId xmlns:a16="http://schemas.microsoft.com/office/drawing/2014/main" id="{9352E8A3-59AB-A242-9ADF-D05C8399E355}"/>
              </a:ext>
            </a:extLst>
          </p:cNvPr>
          <p:cNvCxnSpPr>
            <a:cxnSpLocks/>
          </p:cNvCxnSpPr>
          <p:nvPr/>
        </p:nvCxnSpPr>
        <p:spPr>
          <a:xfrm flipV="1">
            <a:off x="1902928" y="2616332"/>
            <a:ext cx="1098656" cy="735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6" name="Picture 2">
            <a:extLst>
              <a:ext uri="{FF2B5EF4-FFF2-40B4-BE49-F238E27FC236}">
                <a16:creationId xmlns:a16="http://schemas.microsoft.com/office/drawing/2014/main" id="{3F81E908-635E-CA46-81D3-C69C0F3A8E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9000" contrast="5000"/>
                    </a14:imgEffect>
                  </a14:imgLayer>
                </a14:imgProps>
              </a:ext>
              <a:ext uri="{28A0092B-C50C-407E-A947-70E740481C1C}">
                <a14:useLocalDpi xmlns:a14="http://schemas.microsoft.com/office/drawing/2010/main"/>
              </a:ext>
            </a:extLst>
          </a:blip>
          <a:srcRect/>
          <a:stretch>
            <a:fillRect/>
          </a:stretch>
        </p:blipFill>
        <p:spPr bwMode="auto">
          <a:xfrm>
            <a:off x="4717897" y="856162"/>
            <a:ext cx="3890687" cy="291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4AF26EE0-5C5D-4544-B85B-B09F1BE68F1A}"/>
              </a:ext>
            </a:extLst>
          </p:cNvPr>
          <p:cNvSpPr txBox="1"/>
          <p:nvPr/>
        </p:nvSpPr>
        <p:spPr>
          <a:xfrm>
            <a:off x="161349" y="3920607"/>
            <a:ext cx="8721393" cy="715581"/>
          </a:xfrm>
          <a:prstGeom prst="rect">
            <a:avLst/>
          </a:prstGeom>
          <a:noFill/>
        </p:spPr>
        <p:txBody>
          <a:bodyPr wrap="square" lIns="68580" tIns="34290" rIns="68580" bIns="34290" rtlCol="0" anchor="t">
            <a:spAutoFit/>
          </a:bodyPr>
          <a:lstStyle/>
          <a:p>
            <a:pPr defTabSz="457189"/>
            <a:r>
              <a:rPr lang="en-US" sz="1400" dirty="0">
                <a:solidFill>
                  <a:srgbClr val="003087"/>
                </a:solidFill>
                <a:latin typeface="Helvetica"/>
                <a:cs typeface="Helvetica"/>
              </a:rPr>
              <a:t>Capitalizing on millions of dollars in previous investments in cryogenic infrastructure, we have launched the design of a record size dilution fridge, capable of hosting thousands of qubits, with the goal to host our first quantum computer prototype at Fermilab, or large networks of quantum sensors for physics experiments </a:t>
            </a:r>
          </a:p>
        </p:txBody>
      </p:sp>
      <p:sp>
        <p:nvSpPr>
          <p:cNvPr id="4" name="Footer Placeholder 3">
            <a:extLst>
              <a:ext uri="{FF2B5EF4-FFF2-40B4-BE49-F238E27FC236}">
                <a16:creationId xmlns:a16="http://schemas.microsoft.com/office/drawing/2014/main" id="{AC20B811-D69D-5F44-B02F-B6544210D060}"/>
              </a:ext>
            </a:extLst>
          </p:cNvPr>
          <p:cNvSpPr>
            <a:spLocks noGrp="1"/>
          </p:cNvSpPr>
          <p:nvPr>
            <p:ph type="ftr" sz="quarter" idx="3"/>
          </p:nvPr>
        </p:nvSpPr>
        <p:spPr>
          <a:xfrm>
            <a:off x="2040805" y="6504216"/>
            <a:ext cx="8349491" cy="242873"/>
          </a:xfrm>
          <a:prstGeom prst="rect">
            <a:avLst/>
          </a:prstGeom>
        </p:spPr>
        <p:txBody>
          <a:bodyPr vert="horz" lIns="0" tIns="0" rIns="0" bIns="0" rtlCol="0" anchor="t" anchorCtr="0"/>
          <a:lstStyle>
            <a:defPPr>
              <a:defRPr lang="en-US"/>
            </a:defPPr>
            <a:lvl1pPr marL="0" algn="l" defTabSz="914378" rtl="0" eaLnBrk="1" latinLnBrk="0" hangingPunct="1">
              <a:defRPr sz="1200" kern="1200">
                <a:solidFill>
                  <a:srgbClr val="004C97"/>
                </a:solidFill>
                <a:latin typeface="Helvetica"/>
                <a:ea typeface="ＭＳ Ｐゴシック" charset="0"/>
                <a:cs typeface="ＭＳ Ｐゴシック"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t>Grassellino – NATO Quantum Workshop</a:t>
            </a:r>
            <a:endParaRPr lang="en-US" b="1"/>
          </a:p>
        </p:txBody>
      </p:sp>
      <p:sp>
        <p:nvSpPr>
          <p:cNvPr id="5" name="Slide Number Placeholder 4">
            <a:extLst>
              <a:ext uri="{FF2B5EF4-FFF2-40B4-BE49-F238E27FC236}">
                <a16:creationId xmlns:a16="http://schemas.microsoft.com/office/drawing/2014/main" id="{BE9A99C9-0295-9D4B-A2E5-16E85FCE29A6}"/>
              </a:ext>
            </a:extLst>
          </p:cNvPr>
          <p:cNvSpPr>
            <a:spLocks noGrp="1"/>
          </p:cNvSpPr>
          <p:nvPr>
            <p:ph type="sldNum" sz="quarter" idx="4"/>
          </p:nvPr>
        </p:nvSpPr>
        <p:spPr>
          <a:xfrm>
            <a:off x="296334" y="6504215"/>
            <a:ext cx="552451" cy="237285"/>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378" rtl="0" eaLnBrk="1" latinLnBrk="0" hangingPunct="1">
              <a:defRPr sz="1200" kern="1200" smtClean="0">
                <a:solidFill>
                  <a:srgbClr val="004C97"/>
                </a:solidFill>
                <a:latin typeface="Helvetica" charset="0"/>
                <a:ea typeface="+mn-ea"/>
                <a:cs typeface="ＭＳ Ｐゴシック" charset="0"/>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148C009B-CB69-E04A-B9B3-34B26D69E9CF}" type="slidenum">
              <a:rPr lang="en-US"/>
              <a:pPr fontAlgn="base">
                <a:spcBef>
                  <a:spcPct val="0"/>
                </a:spcBef>
                <a:spcAft>
                  <a:spcPct val="0"/>
                </a:spcAft>
                <a:defRPr/>
              </a:pPr>
              <a:t>42</a:t>
            </a:fld>
            <a:endParaRPr lang="en-US"/>
          </a:p>
        </p:txBody>
      </p:sp>
      <p:sp>
        <p:nvSpPr>
          <p:cNvPr id="2" name="Freeform: Shape 1">
            <a:extLst>
              <a:ext uri="{FF2B5EF4-FFF2-40B4-BE49-F238E27FC236}">
                <a16:creationId xmlns:a16="http://schemas.microsoft.com/office/drawing/2014/main" id="{B7806B63-5BAC-CAC0-5825-95825BB6275F}"/>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306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FBB9-4BAE-9149-95CB-8B54DD9A5690}"/>
              </a:ext>
            </a:extLst>
          </p:cNvPr>
          <p:cNvSpPr>
            <a:spLocks noGrp="1"/>
          </p:cNvSpPr>
          <p:nvPr>
            <p:ph idx="1"/>
          </p:nvPr>
        </p:nvSpPr>
        <p:spPr>
          <a:xfrm>
            <a:off x="228600" y="631382"/>
            <a:ext cx="8505262" cy="999283"/>
          </a:xfrm>
        </p:spPr>
        <p:txBody>
          <a:bodyPr/>
          <a:lstStyle/>
          <a:p>
            <a:r>
              <a:rPr lang="en-US" dirty="0">
                <a:solidFill>
                  <a:srgbClr val="004C97"/>
                </a:solidFill>
              </a:rPr>
              <a:t>The Colossus developments have attracted substantial interest from industry </a:t>
            </a:r>
            <a:r>
              <a:rPr lang="en-US" dirty="0" err="1">
                <a:solidFill>
                  <a:srgbClr val="004C97"/>
                </a:solidFill>
              </a:rPr>
              <a:t>sich</a:t>
            </a:r>
            <a:r>
              <a:rPr lang="en-US" dirty="0">
                <a:solidFill>
                  <a:srgbClr val="004C97"/>
                </a:solidFill>
              </a:rPr>
              <a:t> as IBM, </a:t>
            </a:r>
            <a:r>
              <a:rPr lang="en-US" dirty="0" err="1">
                <a:solidFill>
                  <a:srgbClr val="004C97"/>
                </a:solidFill>
              </a:rPr>
              <a:t>Rigetti</a:t>
            </a:r>
            <a:r>
              <a:rPr lang="en-US" dirty="0">
                <a:solidFill>
                  <a:srgbClr val="004C97"/>
                </a:solidFill>
              </a:rPr>
              <a:t>, Form Factor, etc. The use of liquid helium rather than mechanical coolers makes the construction of large individual platforms possible but can also support multiple small cryostats from a central plant.</a:t>
            </a:r>
            <a:endParaRPr lang="en-US" sz="1600" dirty="0">
              <a:solidFill>
                <a:srgbClr val="004C97"/>
              </a:solidFill>
            </a:endParaRPr>
          </a:p>
        </p:txBody>
      </p:sp>
      <p:sp>
        <p:nvSpPr>
          <p:cNvPr id="3" name="Title 2">
            <a:extLst>
              <a:ext uri="{FF2B5EF4-FFF2-40B4-BE49-F238E27FC236}">
                <a16:creationId xmlns:a16="http://schemas.microsoft.com/office/drawing/2014/main" id="{A77A19A9-8F9B-FD46-BF59-BDDA8C1D2AF4}"/>
              </a:ext>
            </a:extLst>
          </p:cNvPr>
          <p:cNvSpPr>
            <a:spLocks noGrp="1"/>
          </p:cNvSpPr>
          <p:nvPr>
            <p:ph type="title"/>
          </p:nvPr>
        </p:nvSpPr>
        <p:spPr/>
        <p:txBody>
          <a:bodyPr/>
          <a:lstStyle/>
          <a:p>
            <a:r>
              <a:rPr lang="en-US" sz="2000" dirty="0"/>
              <a:t>Larger Cryogenic Facilities – a Concept for a “Quantum Data Center”</a:t>
            </a:r>
            <a:endParaRPr lang="en-US" dirty="0"/>
          </a:p>
        </p:txBody>
      </p:sp>
      <p:sp>
        <p:nvSpPr>
          <p:cNvPr id="5" name="Slide Number Placeholder 4">
            <a:extLst>
              <a:ext uri="{FF2B5EF4-FFF2-40B4-BE49-F238E27FC236}">
                <a16:creationId xmlns:a16="http://schemas.microsoft.com/office/drawing/2014/main" id="{4A8C6AFE-D2A9-8744-82CD-1BAC12D10EB6}"/>
              </a:ext>
            </a:extLst>
          </p:cNvPr>
          <p:cNvSpPr>
            <a:spLocks noGrp="1"/>
          </p:cNvSpPr>
          <p:nvPr>
            <p:ph type="sldNum" sz="quarter" idx="4"/>
          </p:nvPr>
        </p:nvSpPr>
        <p:spPr>
          <a:xfrm>
            <a:off x="2279650" y="4864198"/>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43</a:t>
            </a:fld>
            <a:endParaRPr lang="en-US" dirty="0"/>
          </a:p>
        </p:txBody>
      </p:sp>
      <p:pic>
        <p:nvPicPr>
          <p:cNvPr id="8" name="Picture 7" descr="A picture containing indoor, floor, blue, several&#10;&#10;Description automatically generated">
            <a:extLst>
              <a:ext uri="{FF2B5EF4-FFF2-40B4-BE49-F238E27FC236}">
                <a16:creationId xmlns:a16="http://schemas.microsoft.com/office/drawing/2014/main" id="{6B3EC526-BF81-4628-9072-17A5A2BC90CE}"/>
              </a:ext>
            </a:extLst>
          </p:cNvPr>
          <p:cNvPicPr>
            <a:picLocks noChangeAspect="1"/>
          </p:cNvPicPr>
          <p:nvPr/>
        </p:nvPicPr>
        <p:blipFill>
          <a:blip r:embed="rId2"/>
          <a:stretch>
            <a:fillRect/>
          </a:stretch>
        </p:blipFill>
        <p:spPr>
          <a:xfrm>
            <a:off x="1209883" y="1998598"/>
            <a:ext cx="1402080" cy="1871472"/>
          </a:xfrm>
          <a:prstGeom prst="rect">
            <a:avLst/>
          </a:prstGeom>
        </p:spPr>
      </p:pic>
      <p:sp>
        <p:nvSpPr>
          <p:cNvPr id="9" name="Rectangle 8">
            <a:extLst>
              <a:ext uri="{FF2B5EF4-FFF2-40B4-BE49-F238E27FC236}">
                <a16:creationId xmlns:a16="http://schemas.microsoft.com/office/drawing/2014/main" id="{065FBB0F-E594-44C6-AAFA-2AC343D87257}"/>
              </a:ext>
            </a:extLst>
          </p:cNvPr>
          <p:cNvSpPr/>
          <p:nvPr/>
        </p:nvSpPr>
        <p:spPr>
          <a:xfrm>
            <a:off x="2802391" y="2443516"/>
            <a:ext cx="4453738" cy="180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DISTRIBUTION SYSTEM</a:t>
            </a:r>
            <a:endParaRPr lang="en-US" dirty="0">
              <a:solidFill>
                <a:srgbClr val="000000"/>
              </a:solidFill>
            </a:endParaRPr>
          </a:p>
        </p:txBody>
      </p:sp>
      <p:sp>
        <p:nvSpPr>
          <p:cNvPr id="10" name="Arrow: Down 9">
            <a:extLst>
              <a:ext uri="{FF2B5EF4-FFF2-40B4-BE49-F238E27FC236}">
                <a16:creationId xmlns:a16="http://schemas.microsoft.com/office/drawing/2014/main" id="{60341371-EAC9-45EA-815A-471FDF1922F6}"/>
              </a:ext>
            </a:extLst>
          </p:cNvPr>
          <p:cNvSpPr/>
          <p:nvPr/>
        </p:nvSpPr>
        <p:spPr>
          <a:xfrm>
            <a:off x="3679211" y="2696491"/>
            <a:ext cx="416859" cy="6750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610B6D4A-28DB-4B0F-B03F-C278BD62B08C}"/>
              </a:ext>
            </a:extLst>
          </p:cNvPr>
          <p:cNvSpPr/>
          <p:nvPr/>
        </p:nvSpPr>
        <p:spPr>
          <a:xfrm>
            <a:off x="5468118" y="2696491"/>
            <a:ext cx="416859" cy="6750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6024EBE-35B8-444A-A7E8-58D58DDB5E70}"/>
              </a:ext>
            </a:extLst>
          </p:cNvPr>
          <p:cNvSpPr/>
          <p:nvPr/>
        </p:nvSpPr>
        <p:spPr>
          <a:xfrm>
            <a:off x="6952225" y="2696492"/>
            <a:ext cx="416859" cy="6750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text, indoor&#10;&#10;Description automatically generated">
            <a:extLst>
              <a:ext uri="{FF2B5EF4-FFF2-40B4-BE49-F238E27FC236}">
                <a16:creationId xmlns:a16="http://schemas.microsoft.com/office/drawing/2014/main" id="{C374A957-E520-4915-8017-A47CD09E9129}"/>
              </a:ext>
            </a:extLst>
          </p:cNvPr>
          <p:cNvPicPr>
            <a:picLocks noChangeAspect="1"/>
          </p:cNvPicPr>
          <p:nvPr/>
        </p:nvPicPr>
        <p:blipFill>
          <a:blip r:embed="rId3"/>
          <a:stretch>
            <a:fillRect/>
          </a:stretch>
        </p:blipFill>
        <p:spPr>
          <a:xfrm>
            <a:off x="3507903" y="3512838"/>
            <a:ext cx="759474" cy="1139211"/>
          </a:xfrm>
          <a:prstGeom prst="rect">
            <a:avLst/>
          </a:prstGeom>
        </p:spPr>
      </p:pic>
      <p:pic>
        <p:nvPicPr>
          <p:cNvPr id="15" name="Picture 14" descr="A picture containing text, indoor&#10;&#10;Description automatically generated">
            <a:extLst>
              <a:ext uri="{FF2B5EF4-FFF2-40B4-BE49-F238E27FC236}">
                <a16:creationId xmlns:a16="http://schemas.microsoft.com/office/drawing/2014/main" id="{E12D4FB9-059A-4622-B76D-82BDDF26BEF2}"/>
              </a:ext>
            </a:extLst>
          </p:cNvPr>
          <p:cNvPicPr>
            <a:picLocks noChangeAspect="1"/>
          </p:cNvPicPr>
          <p:nvPr/>
        </p:nvPicPr>
        <p:blipFill>
          <a:blip r:embed="rId3"/>
          <a:stretch>
            <a:fillRect/>
          </a:stretch>
        </p:blipFill>
        <p:spPr>
          <a:xfrm>
            <a:off x="5297259" y="3512837"/>
            <a:ext cx="759474" cy="1139211"/>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939F9AA7-250E-409B-A727-3F8251C171E8}"/>
              </a:ext>
            </a:extLst>
          </p:cNvPr>
          <p:cNvPicPr>
            <a:picLocks noChangeAspect="1"/>
          </p:cNvPicPr>
          <p:nvPr/>
        </p:nvPicPr>
        <p:blipFill>
          <a:blip r:embed="rId3"/>
          <a:stretch>
            <a:fillRect/>
          </a:stretch>
        </p:blipFill>
        <p:spPr>
          <a:xfrm>
            <a:off x="6780917" y="3512836"/>
            <a:ext cx="759474" cy="1139211"/>
          </a:xfrm>
          <a:prstGeom prst="rect">
            <a:avLst/>
          </a:prstGeom>
        </p:spPr>
      </p:pic>
      <p:sp>
        <p:nvSpPr>
          <p:cNvPr id="17" name="TextBox 16">
            <a:extLst>
              <a:ext uri="{FF2B5EF4-FFF2-40B4-BE49-F238E27FC236}">
                <a16:creationId xmlns:a16="http://schemas.microsoft.com/office/drawing/2014/main" id="{0032698A-949A-45A3-8AE3-0DD01D931C1A}"/>
              </a:ext>
            </a:extLst>
          </p:cNvPr>
          <p:cNvSpPr txBox="1"/>
          <p:nvPr/>
        </p:nvSpPr>
        <p:spPr>
          <a:xfrm>
            <a:off x="1162630" y="3870070"/>
            <a:ext cx="1496586" cy="307777"/>
          </a:xfrm>
          <a:prstGeom prst="rect">
            <a:avLst/>
          </a:prstGeom>
          <a:noFill/>
        </p:spPr>
        <p:txBody>
          <a:bodyPr wrap="square" rtlCol="0">
            <a:spAutoFit/>
          </a:bodyPr>
          <a:lstStyle/>
          <a:p>
            <a:r>
              <a:rPr lang="en-US" sz="1400" dirty="0"/>
              <a:t>Central </a:t>
            </a:r>
            <a:r>
              <a:rPr lang="en-US" sz="1400" dirty="0" err="1"/>
              <a:t>LHe</a:t>
            </a:r>
            <a:r>
              <a:rPr lang="en-US" sz="1400" dirty="0"/>
              <a:t> plant</a:t>
            </a:r>
          </a:p>
        </p:txBody>
      </p:sp>
      <p:sp>
        <p:nvSpPr>
          <p:cNvPr id="18" name="TextBox 17">
            <a:extLst>
              <a:ext uri="{FF2B5EF4-FFF2-40B4-BE49-F238E27FC236}">
                <a16:creationId xmlns:a16="http://schemas.microsoft.com/office/drawing/2014/main" id="{60BA0692-912C-495E-BF19-8EFB222E24C5}"/>
              </a:ext>
            </a:extLst>
          </p:cNvPr>
          <p:cNvSpPr txBox="1"/>
          <p:nvPr/>
        </p:nvSpPr>
        <p:spPr>
          <a:xfrm>
            <a:off x="333063" y="2534003"/>
            <a:ext cx="876820" cy="523220"/>
          </a:xfrm>
          <a:prstGeom prst="rect">
            <a:avLst/>
          </a:prstGeom>
          <a:noFill/>
        </p:spPr>
        <p:txBody>
          <a:bodyPr wrap="square" rtlCol="0">
            <a:spAutoFit/>
          </a:bodyPr>
          <a:lstStyle/>
          <a:p>
            <a:r>
              <a:rPr lang="en-US" sz="1400" dirty="0"/>
              <a:t>Image: </a:t>
            </a:r>
          </a:p>
          <a:p>
            <a:r>
              <a:rPr lang="en-US" sz="1400" dirty="0"/>
              <a:t>Fermilab</a:t>
            </a:r>
          </a:p>
        </p:txBody>
      </p:sp>
      <p:sp>
        <p:nvSpPr>
          <p:cNvPr id="6" name="Date Placeholder 3">
            <a:extLst>
              <a:ext uri="{FF2B5EF4-FFF2-40B4-BE49-F238E27FC236}">
                <a16:creationId xmlns:a16="http://schemas.microsoft.com/office/drawing/2014/main" id="{B61FD7D6-1FB1-38A3-C592-8B75B6BFEAFC}"/>
              </a:ext>
            </a:extLst>
          </p:cNvPr>
          <p:cNvSpPr>
            <a:spLocks noGrp="1"/>
          </p:cNvSpPr>
          <p:nvPr>
            <p:ph type="dt" sz="half" idx="2"/>
          </p:nvPr>
        </p:nvSpPr>
        <p:spPr>
          <a:xfrm>
            <a:off x="2794227" y="4864198"/>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7C12FA1B-911D-BC47-8107-350ED252092F}" type="datetime1">
              <a:rPr lang="en-US" smtClean="0"/>
              <a:pPr>
                <a:defRPr/>
              </a:pPr>
              <a:t>1/17/23</a:t>
            </a:fld>
            <a:endParaRPr lang="en-US" dirty="0"/>
          </a:p>
        </p:txBody>
      </p:sp>
      <p:sp>
        <p:nvSpPr>
          <p:cNvPr id="4" name="TextBox 3">
            <a:extLst>
              <a:ext uri="{FF2B5EF4-FFF2-40B4-BE49-F238E27FC236}">
                <a16:creationId xmlns:a16="http://schemas.microsoft.com/office/drawing/2014/main" id="{005CE138-3586-AAE3-B8C0-527229BBA521}"/>
              </a:ext>
            </a:extLst>
          </p:cNvPr>
          <p:cNvSpPr txBox="1"/>
          <p:nvPr/>
        </p:nvSpPr>
        <p:spPr>
          <a:xfrm>
            <a:off x="333063" y="4417346"/>
            <a:ext cx="2069797"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Courtesy of M. Hollister</a:t>
            </a:r>
          </a:p>
        </p:txBody>
      </p:sp>
      <p:sp>
        <p:nvSpPr>
          <p:cNvPr id="7" name="Freeform: Shape 6">
            <a:extLst>
              <a:ext uri="{FF2B5EF4-FFF2-40B4-BE49-F238E27FC236}">
                <a16:creationId xmlns:a16="http://schemas.microsoft.com/office/drawing/2014/main" id="{ADED7C2F-17F8-1137-A613-C80A3A5035F1}"/>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4682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97CC65F-60C6-C2DF-2488-3DA863A4D6D7}"/>
              </a:ext>
            </a:extLst>
          </p:cNvPr>
          <p:cNvSpPr txBox="1"/>
          <p:nvPr/>
        </p:nvSpPr>
        <p:spPr>
          <a:xfrm>
            <a:off x="5740900" y="2693299"/>
            <a:ext cx="3614891" cy="2423740"/>
          </a:xfrm>
          <a:prstGeom prst="rect">
            <a:avLst/>
          </a:prstGeom>
          <a:solidFill>
            <a:schemeClr val="bg1"/>
          </a:solidFill>
        </p:spPr>
        <p:txBody>
          <a:bodyPr wrap="square" rtlCol="0">
            <a:spAutoFit/>
          </a:bodyPr>
          <a:lstStyle/>
          <a:p>
            <a:r>
              <a:rPr lang="en-US" sz="2000" b="1" i="0" dirty="0">
                <a:solidFill>
                  <a:srgbClr val="000000"/>
                </a:solidFill>
                <a:effectLst/>
                <a:latin typeface="+mj-lt"/>
              </a:rPr>
              <a:t>Carolyn B. Parker</a:t>
            </a:r>
            <a:br>
              <a:rPr lang="en-US" sz="1400" b="1" i="0" dirty="0">
                <a:solidFill>
                  <a:srgbClr val="000000"/>
                </a:solidFill>
                <a:effectLst/>
                <a:latin typeface="+mj-lt"/>
              </a:rPr>
            </a:br>
            <a:r>
              <a:rPr lang="en-US" sz="1050" i="1" dirty="0">
                <a:solidFill>
                  <a:srgbClr val="000000"/>
                </a:solidFill>
                <a:latin typeface="+mj-lt"/>
              </a:rPr>
              <a:t>first African American woman </a:t>
            </a:r>
          </a:p>
          <a:p>
            <a:r>
              <a:rPr lang="en-US" sz="1050" i="1" dirty="0">
                <a:solidFill>
                  <a:srgbClr val="000000"/>
                </a:solidFill>
                <a:latin typeface="+mj-lt"/>
              </a:rPr>
              <a:t>to earn a postgraduate degree </a:t>
            </a:r>
            <a:br>
              <a:rPr lang="en-US" sz="1050" i="1" dirty="0">
                <a:solidFill>
                  <a:srgbClr val="000000"/>
                </a:solidFill>
                <a:latin typeface="+mj-lt"/>
              </a:rPr>
            </a:br>
            <a:r>
              <a:rPr lang="en-US" sz="1050" i="1" dirty="0">
                <a:solidFill>
                  <a:srgbClr val="000000"/>
                </a:solidFill>
                <a:latin typeface="+mj-lt"/>
              </a:rPr>
              <a:t>in physics</a:t>
            </a:r>
          </a:p>
          <a:p>
            <a:endParaRPr lang="en-US" sz="1100" dirty="0">
              <a:solidFill>
                <a:srgbClr val="000000"/>
              </a:solidFill>
              <a:latin typeface="+mj-lt"/>
            </a:endParaRPr>
          </a:p>
          <a:p>
            <a:endParaRPr lang="en-US" sz="1100" dirty="0">
              <a:solidFill>
                <a:srgbClr val="000000"/>
              </a:solidFill>
              <a:latin typeface="+mj-lt"/>
            </a:endParaRPr>
          </a:p>
          <a:p>
            <a:r>
              <a:rPr lang="en-US" sz="1200" b="1" dirty="0">
                <a:solidFill>
                  <a:srgbClr val="000000"/>
                </a:solidFill>
                <a:latin typeface="+mj-lt"/>
              </a:rPr>
              <a:t>Postdoctoral Fellowship</a:t>
            </a:r>
            <a:endParaRPr lang="en-US" sz="1200" dirty="0">
              <a:solidFill>
                <a:srgbClr val="000000"/>
              </a:solidFill>
              <a:latin typeface="+mj-lt"/>
            </a:endParaRPr>
          </a:p>
          <a:p>
            <a:r>
              <a:rPr lang="en-US" sz="1100" dirty="0">
                <a:solidFill>
                  <a:srgbClr val="000000"/>
                </a:solidFill>
                <a:latin typeface="+mj-lt"/>
              </a:rPr>
              <a:t>increase</a:t>
            </a:r>
            <a:br>
              <a:rPr lang="en-US" sz="1100" dirty="0">
                <a:solidFill>
                  <a:srgbClr val="000000"/>
                </a:solidFill>
                <a:latin typeface="+mj-lt"/>
              </a:rPr>
            </a:br>
            <a:r>
              <a:rPr lang="en-US" sz="1100" dirty="0">
                <a:solidFill>
                  <a:srgbClr val="000000"/>
                </a:solidFill>
                <a:latin typeface="+mj-lt"/>
              </a:rPr>
              <a:t>representation</a:t>
            </a:r>
          </a:p>
          <a:p>
            <a:r>
              <a:rPr lang="en-US" sz="1100" dirty="0">
                <a:solidFill>
                  <a:srgbClr val="000000"/>
                </a:solidFill>
                <a:latin typeface="+mj-lt"/>
              </a:rPr>
              <a:t>and inclusion of </a:t>
            </a:r>
            <a:br>
              <a:rPr lang="en-US" sz="1100" dirty="0">
                <a:solidFill>
                  <a:srgbClr val="000000"/>
                </a:solidFill>
                <a:latin typeface="+mj-lt"/>
              </a:rPr>
            </a:br>
            <a:r>
              <a:rPr lang="en-US" sz="1100" dirty="0">
                <a:solidFill>
                  <a:srgbClr val="000000"/>
                </a:solidFill>
                <a:latin typeface="+mj-lt"/>
              </a:rPr>
              <a:t>URM individuals</a:t>
            </a:r>
          </a:p>
          <a:p>
            <a:endParaRPr lang="en-US" sz="1100" dirty="0">
              <a:solidFill>
                <a:srgbClr val="000000"/>
              </a:solidFill>
              <a:latin typeface="+mj-lt"/>
            </a:endParaRPr>
          </a:p>
          <a:p>
            <a:endParaRPr lang="en-US" sz="1100" dirty="0">
              <a:solidFill>
                <a:srgbClr val="000000"/>
              </a:solidFill>
              <a:latin typeface="+mj-lt"/>
            </a:endParaRPr>
          </a:p>
        </p:txBody>
      </p:sp>
      <p:pic>
        <p:nvPicPr>
          <p:cNvPr id="4" name="Picture 3">
            <a:extLst>
              <a:ext uri="{FF2B5EF4-FFF2-40B4-BE49-F238E27FC236}">
                <a16:creationId xmlns:a16="http://schemas.microsoft.com/office/drawing/2014/main" id="{EC1AD0F0-8C86-9E87-2B5C-4E554E34A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21" y="326222"/>
            <a:ext cx="8829957" cy="2033686"/>
          </a:xfrm>
          <a:prstGeom prst="rect">
            <a:avLst/>
          </a:prstGeom>
        </p:spPr>
      </p:pic>
      <p:pic>
        <p:nvPicPr>
          <p:cNvPr id="5" name="Picture 8">
            <a:extLst>
              <a:ext uri="{FF2B5EF4-FFF2-40B4-BE49-F238E27FC236}">
                <a16:creationId xmlns:a16="http://schemas.microsoft.com/office/drawing/2014/main" id="{442149E9-C99C-8CAF-6D1E-20CC19A1349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084883"/>
            <a:ext cx="3659899" cy="16117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D8F34A-BB85-7EFC-1556-9D03B073A5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995" r="3904"/>
          <a:stretch/>
        </p:blipFill>
        <p:spPr>
          <a:xfrm>
            <a:off x="2921000" y="3086100"/>
            <a:ext cx="2563102" cy="1616263"/>
          </a:xfrm>
          <a:prstGeom prst="rect">
            <a:avLst/>
          </a:prstGeom>
        </p:spPr>
      </p:pic>
      <p:sp>
        <p:nvSpPr>
          <p:cNvPr id="8" name="TextBox 7">
            <a:extLst>
              <a:ext uri="{FF2B5EF4-FFF2-40B4-BE49-F238E27FC236}">
                <a16:creationId xmlns:a16="http://schemas.microsoft.com/office/drawing/2014/main" id="{5E7765A6-149B-D9B6-C2BE-776C53F80736}"/>
              </a:ext>
            </a:extLst>
          </p:cNvPr>
          <p:cNvSpPr txBox="1"/>
          <p:nvPr/>
        </p:nvSpPr>
        <p:spPr>
          <a:xfrm>
            <a:off x="-1" y="4365026"/>
            <a:ext cx="2921001" cy="338554"/>
          </a:xfrm>
          <a:prstGeom prst="rect">
            <a:avLst/>
          </a:prstGeom>
          <a:solidFill>
            <a:srgbClr val="000000">
              <a:alpha val="60000"/>
            </a:srgbClr>
          </a:solidFill>
        </p:spPr>
        <p:txBody>
          <a:bodyPr wrap="square" rtlCol="0">
            <a:spAutoFit/>
          </a:bodyPr>
          <a:lstStyle/>
          <a:p>
            <a:pPr algn="l"/>
            <a:r>
              <a:rPr lang="en-US" sz="1600" dirty="0">
                <a:solidFill>
                  <a:schemeClr val="bg1"/>
                </a:solidFill>
                <a:latin typeface="Roboto" panose="02000000000000000000" pitchFamily="2" charset="0"/>
                <a:ea typeface="Roboto" panose="02000000000000000000" pitchFamily="2" charset="0"/>
              </a:rPr>
              <a:t>SQMS summer internships</a:t>
            </a:r>
          </a:p>
        </p:txBody>
      </p:sp>
      <p:sp>
        <p:nvSpPr>
          <p:cNvPr id="9" name="TextBox 8">
            <a:extLst>
              <a:ext uri="{FF2B5EF4-FFF2-40B4-BE49-F238E27FC236}">
                <a16:creationId xmlns:a16="http://schemas.microsoft.com/office/drawing/2014/main" id="{D71DD4DD-04B8-8D90-A469-60C12A952BFF}"/>
              </a:ext>
            </a:extLst>
          </p:cNvPr>
          <p:cNvSpPr txBox="1"/>
          <p:nvPr/>
        </p:nvSpPr>
        <p:spPr>
          <a:xfrm>
            <a:off x="2875993" y="4365026"/>
            <a:ext cx="2608109" cy="338554"/>
          </a:xfrm>
          <a:prstGeom prst="rect">
            <a:avLst/>
          </a:prstGeom>
          <a:solidFill>
            <a:srgbClr val="000000">
              <a:alpha val="60000"/>
            </a:srgbClr>
          </a:solidFill>
        </p:spPr>
        <p:txBody>
          <a:bodyPr wrap="square" rtlCol="0">
            <a:spAutoFit/>
          </a:bodyPr>
          <a:lstStyle/>
          <a:p>
            <a:pPr algn="l"/>
            <a:r>
              <a:rPr lang="en-US" sz="1600" dirty="0">
                <a:solidFill>
                  <a:schemeClr val="bg1"/>
                </a:solidFill>
                <a:latin typeface="Roboto" panose="02000000000000000000" pitchFamily="2" charset="0"/>
                <a:ea typeface="Roboto" panose="02000000000000000000" pitchFamily="2" charset="0"/>
              </a:rPr>
              <a:t>SQMS summer schools</a:t>
            </a:r>
          </a:p>
        </p:txBody>
      </p:sp>
      <p:pic>
        <p:nvPicPr>
          <p:cNvPr id="13" name="Picture 12">
            <a:extLst>
              <a:ext uri="{FF2B5EF4-FFF2-40B4-BE49-F238E27FC236}">
                <a16:creationId xmlns:a16="http://schemas.microsoft.com/office/drawing/2014/main" id="{12601813-3F01-F5FC-E0D6-B0496054A938}"/>
              </a:ext>
            </a:extLst>
          </p:cNvPr>
          <p:cNvPicPr>
            <a:picLocks noChangeAspect="1"/>
          </p:cNvPicPr>
          <p:nvPr/>
        </p:nvPicPr>
        <p:blipFill>
          <a:blip r:embed="rId5" cstate="screen">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backgroundRemoval t="9885" b="97694" l="4043" r="97447">
                        <a14:foregroundMark x1="30851" y1="42834" x2="30851" y2="42834"/>
                        <a14:foregroundMark x1="31277" y1="41845" x2="32340" y2="46952"/>
                        <a14:foregroundMark x1="31702" y1="62603" x2="7021" y2="71829"/>
                        <a14:foregroundMark x1="7021" y1="71829" x2="851" y2="81219"/>
                        <a14:foregroundMark x1="851" y1="81219" x2="22766" y2="76771"/>
                        <a14:foregroundMark x1="22766" y1="76771" x2="15745" y2="89951"/>
                        <a14:foregroundMark x1="15745" y1="89951" x2="31915" y2="84843"/>
                        <a14:foregroundMark x1="31915" y1="84843" x2="50426" y2="85997"/>
                        <a14:foregroundMark x1="50426" y1="85997" x2="71277" y2="80560"/>
                        <a14:foregroundMark x1="71277" y1="80560" x2="86596" y2="84020"/>
                        <a14:foregroundMark x1="86596" y1="84020" x2="91915" y2="90280"/>
                        <a14:foregroundMark x1="67872" y1="62768" x2="81064" y2="68534"/>
                        <a14:foregroundMark x1="81064" y1="68534" x2="94043" y2="69357"/>
                        <a14:foregroundMark x1="94043" y1="69357" x2="99574" y2="78748"/>
                        <a14:foregroundMark x1="99574" y1="78748" x2="98936" y2="90939"/>
                        <a14:foregroundMark x1="98936" y1="90939" x2="95532" y2="80890"/>
                        <a14:foregroundMark x1="95532" y1="80890" x2="79149" y2="74465"/>
                        <a14:foregroundMark x1="79149" y1="74465" x2="75745" y2="71829"/>
                        <a14:foregroundMark x1="5532" y1="72982" x2="3617" y2="86326"/>
                        <a14:foregroundMark x1="3617" y1="86326" x2="12766" y2="92586"/>
                        <a14:foregroundMark x1="12766" y1="92586" x2="25319" y2="95058"/>
                        <a14:foregroundMark x1="25319" y1="95058" x2="44043" y2="93904"/>
                        <a14:foregroundMark x1="44043" y1="93904" x2="61702" y2="95058"/>
                        <a14:foregroundMark x1="61702" y1="95058" x2="81489" y2="94728"/>
                        <a14:foregroundMark x1="81489" y1="94728" x2="93617" y2="95881"/>
                        <a14:foregroundMark x1="93617" y1="95881" x2="94681" y2="95717"/>
                        <a14:foregroundMark x1="2553" y1="75124" x2="4255" y2="93740"/>
                        <a14:foregroundMark x1="4255" y1="93740" x2="15532" y2="94893"/>
                        <a14:foregroundMark x1="9362" y1="96540" x2="57447" y2="97858"/>
                        <a14:foregroundMark x1="97021" y1="94893" x2="97447" y2="97529"/>
                        <a14:foregroundMark x1="35106" y1="62109" x2="57660" y2="76771"/>
                        <a14:foregroundMark x1="57660" y1="76771" x2="59149" y2="89127"/>
                        <a14:foregroundMark x1="59149" y1="89127" x2="58936" y2="89292"/>
                        <a14:foregroundMark x1="67872" y1="64250" x2="58723" y2="76442"/>
                        <a14:foregroundMark x1="58723" y1="76442" x2="60426" y2="97364"/>
                      </a14:backgroundRemoval>
                    </a14:imgEffect>
                  </a14:imgLayer>
                </a14:imgProps>
              </a:ext>
              <a:ext uri="{28A0092B-C50C-407E-A947-70E740481C1C}">
                <a14:useLocalDpi xmlns:a14="http://schemas.microsoft.com/office/drawing/2010/main"/>
              </a:ext>
            </a:extLst>
          </a:blip>
          <a:stretch>
            <a:fillRect/>
          </a:stretch>
        </p:blipFill>
        <p:spPr>
          <a:xfrm>
            <a:off x="7467212" y="2747433"/>
            <a:ext cx="1519766" cy="1996045"/>
          </a:xfrm>
          <a:prstGeom prst="rect">
            <a:avLst/>
          </a:prstGeom>
          <a:noFill/>
        </p:spPr>
      </p:pic>
    </p:spTree>
    <p:extLst>
      <p:ext uri="{BB962C8B-B14F-4D97-AF65-F5344CB8AC3E}">
        <p14:creationId xmlns:p14="http://schemas.microsoft.com/office/powerpoint/2010/main" val="413693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582AB-B60B-DCB8-EB02-9F75C3E86FD5}"/>
              </a:ext>
            </a:extLst>
          </p:cNvPr>
          <p:cNvPicPr>
            <a:picLocks noChangeAspect="1"/>
          </p:cNvPicPr>
          <p:nvPr/>
        </p:nvPicPr>
        <p:blipFill>
          <a:blip r:embed="rId2"/>
          <a:stretch>
            <a:fillRect/>
          </a:stretch>
        </p:blipFill>
        <p:spPr>
          <a:xfrm>
            <a:off x="281697" y="714334"/>
            <a:ext cx="5798072" cy="2534743"/>
          </a:xfrm>
          <a:prstGeom prst="rect">
            <a:avLst/>
          </a:prstGeom>
        </p:spPr>
      </p:pic>
      <p:pic>
        <p:nvPicPr>
          <p:cNvPr id="9" name="Content Placeholder 8">
            <a:extLst>
              <a:ext uri="{FF2B5EF4-FFF2-40B4-BE49-F238E27FC236}">
                <a16:creationId xmlns:a16="http://schemas.microsoft.com/office/drawing/2014/main" id="{AE6D5E1B-5ABC-F4AA-CCEA-82F7A6955422}"/>
              </a:ext>
            </a:extLst>
          </p:cNvPr>
          <p:cNvPicPr>
            <a:picLocks noGrp="1" noChangeAspect="1"/>
          </p:cNvPicPr>
          <p:nvPr>
            <p:ph idx="1"/>
          </p:nvPr>
        </p:nvPicPr>
        <p:blipFill>
          <a:blip r:embed="rId3"/>
          <a:stretch>
            <a:fillRect/>
          </a:stretch>
        </p:blipFill>
        <p:spPr>
          <a:xfrm>
            <a:off x="281697" y="3302812"/>
            <a:ext cx="2874767" cy="1162140"/>
          </a:xfrm>
        </p:spPr>
      </p:pic>
      <p:sp>
        <p:nvSpPr>
          <p:cNvPr id="3" name="Title 2">
            <a:extLst>
              <a:ext uri="{FF2B5EF4-FFF2-40B4-BE49-F238E27FC236}">
                <a16:creationId xmlns:a16="http://schemas.microsoft.com/office/drawing/2014/main" id="{603C501B-A9BC-F3D9-21DC-385AC13536D3}"/>
              </a:ext>
            </a:extLst>
          </p:cNvPr>
          <p:cNvSpPr>
            <a:spLocks noGrp="1"/>
          </p:cNvSpPr>
          <p:nvPr>
            <p:ph type="title"/>
          </p:nvPr>
        </p:nvSpPr>
        <p:spPr/>
        <p:txBody>
          <a:bodyPr/>
          <a:lstStyle/>
          <a:p>
            <a:r>
              <a:rPr lang="en-US" dirty="0"/>
              <a:t>Ecosystem Advisory Board</a:t>
            </a:r>
          </a:p>
        </p:txBody>
      </p:sp>
      <p:pic>
        <p:nvPicPr>
          <p:cNvPr id="11" name="Picture 10">
            <a:extLst>
              <a:ext uri="{FF2B5EF4-FFF2-40B4-BE49-F238E27FC236}">
                <a16:creationId xmlns:a16="http://schemas.microsoft.com/office/drawing/2014/main" id="{9BF91032-695D-3FCE-38E2-542406C566A2}"/>
              </a:ext>
            </a:extLst>
          </p:cNvPr>
          <p:cNvPicPr>
            <a:picLocks noChangeAspect="1"/>
          </p:cNvPicPr>
          <p:nvPr/>
        </p:nvPicPr>
        <p:blipFill>
          <a:blip r:embed="rId4"/>
          <a:stretch>
            <a:fillRect/>
          </a:stretch>
        </p:blipFill>
        <p:spPr>
          <a:xfrm>
            <a:off x="3180733" y="3334653"/>
            <a:ext cx="2864375" cy="1175286"/>
          </a:xfrm>
          <a:prstGeom prst="rect">
            <a:avLst/>
          </a:prstGeom>
        </p:spPr>
      </p:pic>
      <p:pic>
        <p:nvPicPr>
          <p:cNvPr id="13" name="Picture 12">
            <a:extLst>
              <a:ext uri="{FF2B5EF4-FFF2-40B4-BE49-F238E27FC236}">
                <a16:creationId xmlns:a16="http://schemas.microsoft.com/office/drawing/2014/main" id="{4661844F-2D98-ED3A-EC85-EE0F663AAEFD}"/>
              </a:ext>
            </a:extLst>
          </p:cNvPr>
          <p:cNvPicPr>
            <a:picLocks noChangeAspect="1"/>
          </p:cNvPicPr>
          <p:nvPr/>
        </p:nvPicPr>
        <p:blipFill>
          <a:blip r:embed="rId5"/>
          <a:stretch>
            <a:fillRect/>
          </a:stretch>
        </p:blipFill>
        <p:spPr>
          <a:xfrm>
            <a:off x="6163813" y="2176687"/>
            <a:ext cx="2822184" cy="1618294"/>
          </a:xfrm>
          <a:prstGeom prst="rect">
            <a:avLst/>
          </a:prstGeom>
        </p:spPr>
      </p:pic>
      <p:pic>
        <p:nvPicPr>
          <p:cNvPr id="6" name="Picture 5">
            <a:extLst>
              <a:ext uri="{FF2B5EF4-FFF2-40B4-BE49-F238E27FC236}">
                <a16:creationId xmlns:a16="http://schemas.microsoft.com/office/drawing/2014/main" id="{D9B4ED55-3614-AA39-6706-FC15A0197895}"/>
              </a:ext>
            </a:extLst>
          </p:cNvPr>
          <p:cNvPicPr>
            <a:picLocks noChangeAspect="1"/>
          </p:cNvPicPr>
          <p:nvPr/>
        </p:nvPicPr>
        <p:blipFill>
          <a:blip r:embed="rId6"/>
          <a:stretch>
            <a:fillRect/>
          </a:stretch>
        </p:blipFill>
        <p:spPr>
          <a:xfrm>
            <a:off x="6161348" y="745667"/>
            <a:ext cx="2853138" cy="1160599"/>
          </a:xfrm>
          <a:prstGeom prst="rect">
            <a:avLst/>
          </a:prstGeom>
        </p:spPr>
      </p:pic>
      <p:pic>
        <p:nvPicPr>
          <p:cNvPr id="8" name="Picture 7">
            <a:extLst>
              <a:ext uri="{FF2B5EF4-FFF2-40B4-BE49-F238E27FC236}">
                <a16:creationId xmlns:a16="http://schemas.microsoft.com/office/drawing/2014/main" id="{8815F20A-6ACF-A83B-B040-7607A457AC07}"/>
              </a:ext>
            </a:extLst>
          </p:cNvPr>
          <p:cNvPicPr>
            <a:picLocks noChangeAspect="1"/>
          </p:cNvPicPr>
          <p:nvPr/>
        </p:nvPicPr>
        <p:blipFill>
          <a:blip r:embed="rId7"/>
          <a:stretch>
            <a:fillRect/>
          </a:stretch>
        </p:blipFill>
        <p:spPr>
          <a:xfrm>
            <a:off x="6161348" y="3873865"/>
            <a:ext cx="2822184" cy="1182174"/>
          </a:xfrm>
          <a:prstGeom prst="rect">
            <a:avLst/>
          </a:prstGeom>
        </p:spPr>
      </p:pic>
    </p:spTree>
    <p:extLst>
      <p:ext uri="{BB962C8B-B14F-4D97-AF65-F5344CB8AC3E}">
        <p14:creationId xmlns:p14="http://schemas.microsoft.com/office/powerpoint/2010/main" val="1453718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88C8F41-4C03-E545-7613-0B8589820230}"/>
              </a:ext>
            </a:extLst>
          </p:cNvPr>
          <p:cNvPicPr>
            <a:picLocks noGrp="1" noChangeAspect="1"/>
          </p:cNvPicPr>
          <p:nvPr>
            <p:ph idx="1"/>
          </p:nvPr>
        </p:nvPicPr>
        <p:blipFill rotWithShape="1">
          <a:blip r:embed="rId2"/>
          <a:srcRect r="49476"/>
          <a:stretch/>
        </p:blipFill>
        <p:spPr>
          <a:xfrm>
            <a:off x="6236073" y="2079887"/>
            <a:ext cx="2847416" cy="1163451"/>
          </a:xfrm>
        </p:spPr>
      </p:pic>
      <p:sp>
        <p:nvSpPr>
          <p:cNvPr id="3" name="Title 2">
            <a:extLst>
              <a:ext uri="{FF2B5EF4-FFF2-40B4-BE49-F238E27FC236}">
                <a16:creationId xmlns:a16="http://schemas.microsoft.com/office/drawing/2014/main" id="{603C501B-A9BC-F3D9-21DC-385AC13536D3}"/>
              </a:ext>
            </a:extLst>
          </p:cNvPr>
          <p:cNvSpPr>
            <a:spLocks noGrp="1"/>
          </p:cNvSpPr>
          <p:nvPr>
            <p:ph type="title"/>
          </p:nvPr>
        </p:nvSpPr>
        <p:spPr/>
        <p:txBody>
          <a:bodyPr/>
          <a:lstStyle/>
          <a:p>
            <a:r>
              <a:rPr lang="en-US" dirty="0"/>
              <a:t>Science, Technology and Management Advisory Board</a:t>
            </a:r>
          </a:p>
        </p:txBody>
      </p:sp>
      <p:pic>
        <p:nvPicPr>
          <p:cNvPr id="7" name="Picture 6">
            <a:extLst>
              <a:ext uri="{FF2B5EF4-FFF2-40B4-BE49-F238E27FC236}">
                <a16:creationId xmlns:a16="http://schemas.microsoft.com/office/drawing/2014/main" id="{80E6CCC5-6316-6CED-8198-424A44D4A514}"/>
              </a:ext>
            </a:extLst>
          </p:cNvPr>
          <p:cNvPicPr>
            <a:picLocks noChangeAspect="1"/>
          </p:cNvPicPr>
          <p:nvPr/>
        </p:nvPicPr>
        <p:blipFill>
          <a:blip r:embed="rId3"/>
          <a:stretch>
            <a:fillRect/>
          </a:stretch>
        </p:blipFill>
        <p:spPr>
          <a:xfrm>
            <a:off x="194674" y="693731"/>
            <a:ext cx="5843363" cy="3864387"/>
          </a:xfrm>
          <a:prstGeom prst="rect">
            <a:avLst/>
          </a:prstGeom>
        </p:spPr>
      </p:pic>
      <p:pic>
        <p:nvPicPr>
          <p:cNvPr id="10" name="Content Placeholder 8">
            <a:extLst>
              <a:ext uri="{FF2B5EF4-FFF2-40B4-BE49-F238E27FC236}">
                <a16:creationId xmlns:a16="http://schemas.microsoft.com/office/drawing/2014/main" id="{82494A15-B5D2-C5B6-A99A-32B4144B1246}"/>
              </a:ext>
            </a:extLst>
          </p:cNvPr>
          <p:cNvPicPr>
            <a:picLocks noChangeAspect="1"/>
          </p:cNvPicPr>
          <p:nvPr/>
        </p:nvPicPr>
        <p:blipFill rotWithShape="1">
          <a:blip r:embed="rId2"/>
          <a:srcRect l="51267"/>
          <a:stretch/>
        </p:blipFill>
        <p:spPr>
          <a:xfrm>
            <a:off x="6242796" y="3428594"/>
            <a:ext cx="2795223" cy="1184104"/>
          </a:xfrm>
          <a:prstGeom prst="rect">
            <a:avLst/>
          </a:prstGeom>
        </p:spPr>
      </p:pic>
      <p:pic>
        <p:nvPicPr>
          <p:cNvPr id="14" name="Picture 13">
            <a:extLst>
              <a:ext uri="{FF2B5EF4-FFF2-40B4-BE49-F238E27FC236}">
                <a16:creationId xmlns:a16="http://schemas.microsoft.com/office/drawing/2014/main" id="{56774889-BE80-739A-A14D-15E9E4B5AF49}"/>
              </a:ext>
            </a:extLst>
          </p:cNvPr>
          <p:cNvPicPr>
            <a:picLocks noChangeAspect="1"/>
          </p:cNvPicPr>
          <p:nvPr/>
        </p:nvPicPr>
        <p:blipFill>
          <a:blip r:embed="rId4"/>
          <a:stretch>
            <a:fillRect/>
          </a:stretch>
        </p:blipFill>
        <p:spPr>
          <a:xfrm>
            <a:off x="4295976" y="2186641"/>
            <a:ext cx="987832" cy="279031"/>
          </a:xfrm>
          <a:prstGeom prst="rect">
            <a:avLst/>
          </a:prstGeom>
        </p:spPr>
      </p:pic>
      <p:grpSp>
        <p:nvGrpSpPr>
          <p:cNvPr id="12" name="Group 11">
            <a:extLst>
              <a:ext uri="{FF2B5EF4-FFF2-40B4-BE49-F238E27FC236}">
                <a16:creationId xmlns:a16="http://schemas.microsoft.com/office/drawing/2014/main" id="{EE494B80-381D-785C-E0B6-2E084F6E746B}"/>
              </a:ext>
            </a:extLst>
          </p:cNvPr>
          <p:cNvGrpSpPr/>
          <p:nvPr/>
        </p:nvGrpSpPr>
        <p:grpSpPr>
          <a:xfrm>
            <a:off x="4314171" y="2286003"/>
            <a:ext cx="741092" cy="163108"/>
            <a:chOff x="4127505" y="2141327"/>
            <a:chExt cx="1791428" cy="394278"/>
          </a:xfrm>
        </p:grpSpPr>
        <p:pic>
          <p:nvPicPr>
            <p:cNvPr id="6" name="Picture 5">
              <a:extLst>
                <a:ext uri="{FF2B5EF4-FFF2-40B4-BE49-F238E27FC236}">
                  <a16:creationId xmlns:a16="http://schemas.microsoft.com/office/drawing/2014/main" id="{03941917-8B6E-B819-554D-2BE685700CB3}"/>
                </a:ext>
              </a:extLst>
            </p:cNvPr>
            <p:cNvPicPr>
              <a:picLocks noChangeAspect="1"/>
            </p:cNvPicPr>
            <p:nvPr/>
          </p:nvPicPr>
          <p:blipFill>
            <a:blip r:embed="rId5"/>
            <a:stretch>
              <a:fillRect/>
            </a:stretch>
          </p:blipFill>
          <p:spPr>
            <a:xfrm>
              <a:off x="4737704" y="2154562"/>
              <a:ext cx="1181229" cy="381043"/>
            </a:xfrm>
            <a:prstGeom prst="rect">
              <a:avLst/>
            </a:prstGeom>
          </p:spPr>
        </p:pic>
        <p:pic>
          <p:nvPicPr>
            <p:cNvPr id="11" name="Picture 10">
              <a:extLst>
                <a:ext uri="{FF2B5EF4-FFF2-40B4-BE49-F238E27FC236}">
                  <a16:creationId xmlns:a16="http://schemas.microsoft.com/office/drawing/2014/main" id="{045D9FDB-72F0-DB13-35DA-10734BBFC859}"/>
                </a:ext>
              </a:extLst>
            </p:cNvPr>
            <p:cNvPicPr>
              <a:picLocks noChangeAspect="1"/>
            </p:cNvPicPr>
            <p:nvPr/>
          </p:nvPicPr>
          <p:blipFill>
            <a:blip r:embed="rId6"/>
            <a:stretch>
              <a:fillRect/>
            </a:stretch>
          </p:blipFill>
          <p:spPr>
            <a:xfrm>
              <a:off x="4127505" y="2141327"/>
              <a:ext cx="596966" cy="313301"/>
            </a:xfrm>
            <a:prstGeom prst="rect">
              <a:avLst/>
            </a:prstGeom>
          </p:spPr>
        </p:pic>
      </p:grpSp>
      <p:sp>
        <p:nvSpPr>
          <p:cNvPr id="2" name="Freeform: Shape 1">
            <a:extLst>
              <a:ext uri="{FF2B5EF4-FFF2-40B4-BE49-F238E27FC236}">
                <a16:creationId xmlns:a16="http://schemas.microsoft.com/office/drawing/2014/main" id="{A009A090-C5A1-D309-D374-79C532CE8C76}"/>
              </a:ext>
            </a:extLst>
          </p:cNvPr>
          <p:cNvSpPr/>
          <p:nvPr/>
        </p:nvSpPr>
        <p:spPr>
          <a:xfrm>
            <a:off x="8884972" y="6242"/>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1594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93DE7970-070D-0342-A583-032BB5B85FDE}"/>
              </a:ext>
            </a:extLst>
          </p:cNvPr>
          <p:cNvSpPr>
            <a:spLocks noGrp="1"/>
          </p:cNvSpPr>
          <p:nvPr>
            <p:ph type="ftr" sz="quarter" idx="3"/>
          </p:nvPr>
        </p:nvSpPr>
        <p:spPr>
          <a:xfrm>
            <a:off x="2040804" y="6504216"/>
            <a:ext cx="8349491" cy="242873"/>
          </a:xfrm>
          <a:prstGeom prst="rect">
            <a:avLst/>
          </a:prstGeom>
        </p:spPr>
        <p:txBody>
          <a:bodyPr vert="horz" lIns="0" tIns="0" rIns="0" bIns="0" rtlCol="0" anchor="t" anchorCtr="0"/>
          <a:lstStyle>
            <a:defPPr>
              <a:defRPr lang="en-US"/>
            </a:defPPr>
            <a:lvl1pPr marL="0" algn="l" defTabSz="914400" rtl="0" eaLnBrk="1" latinLnBrk="0" hangingPunct="1">
              <a:defRPr sz="1200" kern="1200">
                <a:solidFill>
                  <a:srgbClr val="004C97"/>
                </a:solidFill>
                <a:latin typeface="Helvetica"/>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latin typeface="Roboto" panose="02000000000000000000" pitchFamily="2" charset="0"/>
              </a:rPr>
              <a:t>Grassellino &amp; Koch - SQMS</a:t>
            </a:r>
            <a:endParaRPr lang="en-US" b="1" dirty="0">
              <a:latin typeface="Roboto" panose="02000000000000000000" pitchFamily="2" charset="0"/>
            </a:endParaRPr>
          </a:p>
        </p:txBody>
      </p:sp>
      <p:sp>
        <p:nvSpPr>
          <p:cNvPr id="22" name="Freeform: Shape 21">
            <a:extLst>
              <a:ext uri="{FF2B5EF4-FFF2-40B4-BE49-F238E27FC236}">
                <a16:creationId xmlns:a16="http://schemas.microsoft.com/office/drawing/2014/main" id="{538E7141-0C9B-2825-1B6D-8305D0ED5953}"/>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itle 25">
            <a:extLst>
              <a:ext uri="{FF2B5EF4-FFF2-40B4-BE49-F238E27FC236}">
                <a16:creationId xmlns:a16="http://schemas.microsoft.com/office/drawing/2014/main" id="{1349862C-6C04-8023-77E7-E52DA87F5988}"/>
              </a:ext>
            </a:extLst>
          </p:cNvPr>
          <p:cNvSpPr>
            <a:spLocks noGrp="1"/>
          </p:cNvSpPr>
          <p:nvPr>
            <p:ph type="title"/>
          </p:nvPr>
        </p:nvSpPr>
        <p:spPr>
          <a:xfrm>
            <a:off x="550333" y="188814"/>
            <a:ext cx="8686800" cy="320908"/>
          </a:xfrm>
        </p:spPr>
        <p:txBody>
          <a:bodyPr/>
          <a:lstStyle/>
          <a:p>
            <a:r>
              <a:rPr lang="en-US" sz="2400" dirty="0"/>
              <a:t>Playing an important role in the national QIS ecosystem</a:t>
            </a:r>
          </a:p>
        </p:txBody>
      </p:sp>
      <p:pic>
        <p:nvPicPr>
          <p:cNvPr id="18" name="Picture 2" descr="Materials Modeling and Simulation for Nanotechnology">
            <a:extLst>
              <a:ext uri="{FF2B5EF4-FFF2-40B4-BE49-F238E27FC236}">
                <a16:creationId xmlns:a16="http://schemas.microsoft.com/office/drawing/2014/main" id="{E17845AE-06B0-5853-6ADB-0BBFEA9A886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361" y="793928"/>
            <a:ext cx="2143796" cy="15312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lectron EDM">
            <a:extLst>
              <a:ext uri="{FF2B5EF4-FFF2-40B4-BE49-F238E27FC236}">
                <a16:creationId xmlns:a16="http://schemas.microsoft.com/office/drawing/2014/main" id="{8E5DAB87-D54D-CE23-853F-4B5D3D4970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2770" y="2533595"/>
            <a:ext cx="2044053" cy="15632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E1FFBAA-C1C3-9F6A-028D-BB897D471A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2336" t="64907" r="528" b="373"/>
          <a:stretch/>
        </p:blipFill>
        <p:spPr bwMode="auto">
          <a:xfrm>
            <a:off x="55361" y="2531099"/>
            <a:ext cx="1592669" cy="1565788"/>
          </a:xfrm>
          <a:prstGeom prst="rect">
            <a:avLst/>
          </a:prstGeom>
          <a:solidFill>
            <a:schemeClr val="tx1"/>
          </a:solidFill>
          <a:ln w="19050">
            <a:noFill/>
            <a:miter lim="800000"/>
            <a:headEnd/>
            <a:tailEnd/>
          </a:ln>
        </p:spPr>
      </p:pic>
      <p:pic>
        <p:nvPicPr>
          <p:cNvPr id="25" name="Picture 2">
            <a:extLst>
              <a:ext uri="{FF2B5EF4-FFF2-40B4-BE49-F238E27FC236}">
                <a16:creationId xmlns:a16="http://schemas.microsoft.com/office/drawing/2014/main" id="{8BAF0C14-B4B1-57CE-1ED2-D886176186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52" r="-1" b="-1"/>
          <a:stretch/>
        </p:blipFill>
        <p:spPr bwMode="auto">
          <a:xfrm>
            <a:off x="2490107" y="775050"/>
            <a:ext cx="3527491" cy="1543399"/>
          </a:xfrm>
          <a:prstGeom prst="rect">
            <a:avLst/>
          </a:prstGeom>
          <a:solidFill>
            <a:srgbClr val="FFFFFF"/>
          </a:solidFill>
        </p:spPr>
      </p:pic>
      <p:pic>
        <p:nvPicPr>
          <p:cNvPr id="27" name="Picture 26">
            <a:extLst>
              <a:ext uri="{FF2B5EF4-FFF2-40B4-BE49-F238E27FC236}">
                <a16:creationId xmlns:a16="http://schemas.microsoft.com/office/drawing/2014/main" id="{1F5BE5AC-4F81-5CBB-A4E9-A540093BEDAB}"/>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5512"/>
                    </a14:imgEffect>
                    <a14:imgEffect>
                      <a14:saturation sat="107000"/>
                    </a14:imgEffect>
                    <a14:imgEffect>
                      <a14:brightnessContrast bright="20000" contrast="18000"/>
                    </a14:imgEffect>
                  </a14:imgLayer>
                </a14:imgProps>
              </a:ext>
              <a:ext uri="{28A0092B-C50C-407E-A947-70E740481C1C}">
                <a14:useLocalDpi xmlns:a14="http://schemas.microsoft.com/office/drawing/2010/main"/>
              </a:ext>
            </a:extLst>
          </a:blip>
          <a:stretch>
            <a:fillRect/>
          </a:stretch>
        </p:blipFill>
        <p:spPr>
          <a:xfrm>
            <a:off x="6553369" y="2436156"/>
            <a:ext cx="1970260" cy="1721710"/>
          </a:xfrm>
          <a:prstGeom prst="rect">
            <a:avLst/>
          </a:prstGeom>
        </p:spPr>
      </p:pic>
      <p:pic>
        <p:nvPicPr>
          <p:cNvPr id="29" name="Picture 28">
            <a:extLst>
              <a:ext uri="{FF2B5EF4-FFF2-40B4-BE49-F238E27FC236}">
                <a16:creationId xmlns:a16="http://schemas.microsoft.com/office/drawing/2014/main" id="{9EB6FF8F-8E4B-6D83-8361-43CD581E364A}"/>
              </a:ext>
            </a:extLst>
          </p:cNvPr>
          <p:cNvPicPr>
            <a:picLocks noChangeAspect="1"/>
          </p:cNvPicPr>
          <p:nvPr/>
        </p:nvPicPr>
        <p:blipFill>
          <a:blip r:embed="rId8"/>
          <a:stretch>
            <a:fillRect/>
          </a:stretch>
        </p:blipFill>
        <p:spPr>
          <a:xfrm>
            <a:off x="6413280" y="793928"/>
            <a:ext cx="1712992" cy="1492669"/>
          </a:xfrm>
          <a:prstGeom prst="rect">
            <a:avLst/>
          </a:prstGeom>
        </p:spPr>
      </p:pic>
      <p:pic>
        <p:nvPicPr>
          <p:cNvPr id="30" name="Picture 29">
            <a:extLst>
              <a:ext uri="{FF2B5EF4-FFF2-40B4-BE49-F238E27FC236}">
                <a16:creationId xmlns:a16="http://schemas.microsoft.com/office/drawing/2014/main" id="{85D89860-1C73-EF0A-CD68-B58DA0A292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45175" y="2506630"/>
            <a:ext cx="2211491" cy="1614726"/>
          </a:xfrm>
          <a:prstGeom prst="rect">
            <a:avLst/>
          </a:prstGeom>
        </p:spPr>
      </p:pic>
      <p:sp>
        <p:nvSpPr>
          <p:cNvPr id="2" name="TextBox 1">
            <a:extLst>
              <a:ext uri="{FF2B5EF4-FFF2-40B4-BE49-F238E27FC236}">
                <a16:creationId xmlns:a16="http://schemas.microsoft.com/office/drawing/2014/main" id="{1E570EB4-0EC9-F108-FF92-2DBE6BBAEE5A}"/>
              </a:ext>
            </a:extLst>
          </p:cNvPr>
          <p:cNvSpPr txBox="1"/>
          <p:nvPr/>
        </p:nvSpPr>
        <p:spPr>
          <a:xfrm>
            <a:off x="163286" y="4307425"/>
            <a:ext cx="8611653" cy="307777"/>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The National Quantum Centers bridge the gap from blue sky ideas to prototypes to commercial platforms </a:t>
            </a:r>
          </a:p>
        </p:txBody>
      </p:sp>
    </p:spTree>
    <p:extLst>
      <p:ext uri="{BB962C8B-B14F-4D97-AF65-F5344CB8AC3E}">
        <p14:creationId xmlns:p14="http://schemas.microsoft.com/office/powerpoint/2010/main" val="3120373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512200-CB72-971E-D990-51085E4CAEB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3BCA87C5-4CAB-B67C-D2C7-88BA1F29AC57}"/>
              </a:ext>
            </a:extLst>
          </p:cNvPr>
          <p:cNvSpPr>
            <a:spLocks noGrp="1"/>
          </p:cNvSpPr>
          <p:nvPr>
            <p:ph type="title"/>
          </p:nvPr>
        </p:nvSpPr>
        <p:spPr/>
        <p:txBody>
          <a:bodyPr/>
          <a:lstStyle/>
          <a:p>
            <a:endParaRPr lang="en-US"/>
          </a:p>
        </p:txBody>
      </p:sp>
      <p:pic>
        <p:nvPicPr>
          <p:cNvPr id="4100" name="Picture 4">
            <a:extLst>
              <a:ext uri="{FF2B5EF4-FFF2-40B4-BE49-F238E27FC236}">
                <a16:creationId xmlns:a16="http://schemas.microsoft.com/office/drawing/2014/main" id="{D521E589-808E-47B0-7C14-598FF4326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9" y="0"/>
            <a:ext cx="9080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62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A9B7A6-6C0F-9594-B537-D24D481B1FFB}"/>
              </a:ext>
            </a:extLst>
          </p:cNvPr>
          <p:cNvSpPr/>
          <p:nvPr/>
        </p:nvSpPr>
        <p:spPr>
          <a:xfrm>
            <a:off x="3509720" y="2765942"/>
            <a:ext cx="5634279" cy="237755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2">
            <a:extLst>
              <a:ext uri="{FF2B5EF4-FFF2-40B4-BE49-F238E27FC236}">
                <a16:creationId xmlns:a16="http://schemas.microsoft.com/office/drawing/2014/main" id="{6E739ED7-26D9-5246-9BAD-30E3F6D6AF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744" y="865552"/>
            <a:ext cx="2611303" cy="3918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ew controls scale quantum chips">
            <a:extLst>
              <a:ext uri="{FF2B5EF4-FFF2-40B4-BE49-F238E27FC236}">
                <a16:creationId xmlns:a16="http://schemas.microsoft.com/office/drawing/2014/main" id="{BF16F934-D709-0F49-BAB8-321978679AD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0502" y="867019"/>
            <a:ext cx="2453498" cy="18989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4BAE7A-8ECD-4CC3-819C-735FCBD24662}"/>
              </a:ext>
            </a:extLst>
          </p:cNvPr>
          <p:cNvSpPr txBox="1"/>
          <p:nvPr/>
        </p:nvSpPr>
        <p:spPr>
          <a:xfrm>
            <a:off x="5024371" y="2824884"/>
            <a:ext cx="3950295" cy="2223686"/>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400" dirty="0">
                <a:solidFill>
                  <a:srgbClr val="000000"/>
                </a:solidFill>
                <a:latin typeface="Roboto Medium" panose="02000000000000000000" pitchFamily="2" charset="0"/>
                <a:ea typeface="Roboto Medium" panose="02000000000000000000" pitchFamily="2" charset="0"/>
                <a:cs typeface="Helvetica"/>
              </a:rPr>
              <a:t>Enable construction and deployment </a:t>
            </a:r>
            <a:br>
              <a:rPr lang="en-US" sz="1400" dirty="0">
                <a:solidFill>
                  <a:srgbClr val="000000"/>
                </a:solidFill>
                <a:latin typeface="Roboto Medium" panose="02000000000000000000" pitchFamily="2" charset="0"/>
                <a:ea typeface="Roboto Medium" panose="02000000000000000000" pitchFamily="2" charset="0"/>
                <a:cs typeface="Helvetica"/>
              </a:rPr>
            </a:br>
            <a:r>
              <a:rPr lang="en-US" sz="1400" dirty="0">
                <a:solidFill>
                  <a:srgbClr val="000000"/>
                </a:solidFill>
                <a:latin typeface="Roboto Medium" panose="02000000000000000000" pitchFamily="2" charset="0"/>
                <a:ea typeface="Roboto Medium" panose="02000000000000000000" pitchFamily="2" charset="0"/>
                <a:cs typeface="Helvetica"/>
              </a:rPr>
              <a:t>of superior quantum systems for </a:t>
            </a:r>
            <a:br>
              <a:rPr lang="en-US" sz="1400" dirty="0">
                <a:solidFill>
                  <a:srgbClr val="000000"/>
                </a:solidFill>
                <a:latin typeface="Roboto Medium" panose="02000000000000000000" pitchFamily="2" charset="0"/>
                <a:ea typeface="Roboto Medium" panose="02000000000000000000" pitchFamily="2" charset="0"/>
                <a:cs typeface="Helvetica"/>
              </a:rPr>
            </a:br>
            <a:r>
              <a:rPr lang="en-US" sz="1400" dirty="0">
                <a:solidFill>
                  <a:srgbClr val="000000"/>
                </a:solidFill>
                <a:latin typeface="Roboto Medium" panose="02000000000000000000" pitchFamily="2" charset="0"/>
                <a:ea typeface="Roboto Medium" panose="02000000000000000000" pitchFamily="2" charset="0"/>
                <a:cs typeface="Helvetica"/>
              </a:rPr>
              <a:t>computing and sensing.</a:t>
            </a:r>
          </a:p>
          <a:p>
            <a:endParaRPr lang="en-US" sz="1400" dirty="0">
              <a:solidFill>
                <a:srgbClr val="000000"/>
              </a:solidFill>
              <a:latin typeface="Roboto Medium" panose="02000000000000000000" pitchFamily="2" charset="0"/>
              <a:ea typeface="Roboto Medium" panose="02000000000000000000" pitchFamily="2" charset="0"/>
              <a:cs typeface="Helvetica"/>
            </a:endParaRPr>
          </a:p>
          <a:p>
            <a:r>
              <a:rPr lang="en-US" sz="1400" dirty="0">
                <a:solidFill>
                  <a:srgbClr val="000000"/>
                </a:solidFill>
                <a:latin typeface="Roboto Medium" panose="02000000000000000000" pitchFamily="2" charset="0"/>
                <a:ea typeface="Roboto Medium" panose="02000000000000000000" pitchFamily="2" charset="0"/>
                <a:cs typeface="Helvetica"/>
              </a:rPr>
              <a:t>Create unique foundry capabilities </a:t>
            </a:r>
            <a:br>
              <a:rPr lang="en-US" sz="1400" dirty="0">
                <a:solidFill>
                  <a:srgbClr val="000000"/>
                </a:solidFill>
                <a:latin typeface="Roboto Medium" panose="02000000000000000000" pitchFamily="2" charset="0"/>
                <a:ea typeface="Roboto Medium" panose="02000000000000000000" pitchFamily="2" charset="0"/>
                <a:cs typeface="Helvetica"/>
              </a:rPr>
            </a:br>
            <a:r>
              <a:rPr lang="en-US" sz="1400" dirty="0">
                <a:solidFill>
                  <a:srgbClr val="000000"/>
                </a:solidFill>
                <a:latin typeface="Roboto Medium" panose="02000000000000000000" pitchFamily="2" charset="0"/>
                <a:ea typeface="Roboto Medium" panose="02000000000000000000" pitchFamily="2" charset="0"/>
                <a:cs typeface="Helvetica"/>
              </a:rPr>
              <a:t>and quantum testbeds to </a:t>
            </a:r>
            <a:br>
              <a:rPr lang="en-US" sz="1400" dirty="0">
                <a:solidFill>
                  <a:srgbClr val="000000"/>
                </a:solidFill>
                <a:latin typeface="Roboto Medium" panose="02000000000000000000" pitchFamily="2" charset="0"/>
                <a:ea typeface="Roboto Medium" panose="02000000000000000000" pitchFamily="2" charset="0"/>
                <a:cs typeface="Helvetica"/>
              </a:rPr>
            </a:br>
            <a:r>
              <a:rPr lang="en-US" sz="1400" dirty="0">
                <a:solidFill>
                  <a:srgbClr val="000000"/>
                </a:solidFill>
                <a:latin typeface="Roboto Medium" panose="02000000000000000000" pitchFamily="2" charset="0"/>
                <a:ea typeface="Roboto Medium" panose="02000000000000000000" pitchFamily="2" charset="0"/>
                <a:cs typeface="Helvetica"/>
              </a:rPr>
              <a:t>serve the national QIS ecosystem.</a:t>
            </a:r>
          </a:p>
          <a:p>
            <a:endParaRPr lang="en-US" sz="1400" dirty="0">
              <a:solidFill>
                <a:srgbClr val="000000"/>
              </a:solidFill>
              <a:latin typeface="Roboto Medium" panose="02000000000000000000" pitchFamily="2" charset="0"/>
              <a:ea typeface="Roboto Medium" panose="02000000000000000000" pitchFamily="2" charset="0"/>
              <a:cs typeface="Helvetica"/>
            </a:endParaRPr>
          </a:p>
          <a:p>
            <a:r>
              <a:rPr lang="en-US" sz="1400" dirty="0">
                <a:solidFill>
                  <a:srgbClr val="000000"/>
                </a:solidFill>
                <a:latin typeface="Roboto Medium" panose="02000000000000000000" pitchFamily="2" charset="0"/>
                <a:ea typeface="Roboto Medium" panose="02000000000000000000" pitchFamily="2" charset="0"/>
                <a:cs typeface="Helvetica"/>
              </a:rPr>
              <a:t>Train next-generation, diverse workforce of quantum scientists, engineers and technicians.</a:t>
            </a:r>
          </a:p>
        </p:txBody>
      </p:sp>
      <p:sp>
        <p:nvSpPr>
          <p:cNvPr id="5" name="Title 10">
            <a:extLst>
              <a:ext uri="{FF2B5EF4-FFF2-40B4-BE49-F238E27FC236}">
                <a16:creationId xmlns:a16="http://schemas.microsoft.com/office/drawing/2014/main" id="{07CD3765-AE0E-854B-58A4-BE3D8AC72BCB}"/>
              </a:ext>
            </a:extLst>
          </p:cNvPr>
          <p:cNvSpPr txBox="1">
            <a:spLocks/>
          </p:cNvSpPr>
          <p:nvPr/>
        </p:nvSpPr>
        <p:spPr>
          <a:xfrm>
            <a:off x="476947" y="292380"/>
            <a:ext cx="8367713" cy="409575"/>
          </a:xfrm>
          <a:prstGeom prst="rect">
            <a:avLst/>
          </a:prstGeom>
        </p:spPr>
        <p:txBody>
          <a:bodyPr/>
          <a:lst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800" dirty="0">
                <a:solidFill>
                  <a:srgbClr val="000000"/>
                </a:solidFill>
                <a:latin typeface="Roboto" panose="02000000000000000000" pitchFamily="2" charset="0"/>
                <a:ea typeface="Roboto" panose="02000000000000000000" pitchFamily="2" charset="0"/>
              </a:rPr>
              <a:t>SQMS Mission</a:t>
            </a:r>
          </a:p>
        </p:txBody>
      </p:sp>
      <p:sp>
        <p:nvSpPr>
          <p:cNvPr id="12" name="TextBox 11">
            <a:extLst>
              <a:ext uri="{FF2B5EF4-FFF2-40B4-BE49-F238E27FC236}">
                <a16:creationId xmlns:a16="http://schemas.microsoft.com/office/drawing/2014/main" id="{48BB8E1E-5E19-3271-F79F-02656C79B445}"/>
              </a:ext>
            </a:extLst>
          </p:cNvPr>
          <p:cNvSpPr txBox="1"/>
          <p:nvPr/>
        </p:nvSpPr>
        <p:spPr>
          <a:xfrm>
            <a:off x="3592240" y="1097792"/>
            <a:ext cx="2661957" cy="136191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solidFill>
                  <a:srgbClr val="000000"/>
                </a:solidFill>
                <a:latin typeface="Roboto" panose="02000000000000000000" pitchFamily="2" charset="0"/>
                <a:cs typeface="Helvetica"/>
              </a:rPr>
              <a:t>Leverage strengths of</a:t>
            </a:r>
          </a:p>
          <a:p>
            <a:r>
              <a:rPr lang="en-US" sz="1200" dirty="0">
                <a:solidFill>
                  <a:srgbClr val="000000"/>
                </a:solidFill>
                <a:latin typeface="Roboto" panose="02000000000000000000" pitchFamily="2" charset="0"/>
                <a:cs typeface="Helvetica"/>
              </a:rPr>
              <a:t>national labs, industry &amp; academia </a:t>
            </a:r>
          </a:p>
          <a:p>
            <a:r>
              <a:rPr lang="en-US" sz="1200" dirty="0">
                <a:solidFill>
                  <a:srgbClr val="000000"/>
                </a:solidFill>
                <a:latin typeface="Roboto" panose="02000000000000000000" pitchFamily="2" charset="0"/>
                <a:cs typeface="Helvetica"/>
              </a:rPr>
              <a:t>to achieve </a:t>
            </a:r>
            <a:br>
              <a:rPr lang="en-US" sz="1200" dirty="0">
                <a:solidFill>
                  <a:srgbClr val="000000"/>
                </a:solidFill>
                <a:latin typeface="Roboto" panose="02000000000000000000" pitchFamily="2" charset="0"/>
                <a:cs typeface="Helvetica"/>
              </a:rPr>
            </a:br>
            <a:r>
              <a:rPr lang="en-US" sz="1600" dirty="0">
                <a:solidFill>
                  <a:srgbClr val="000000"/>
                </a:solidFill>
                <a:latin typeface="Roboto Medium" panose="02000000000000000000" pitchFamily="2" charset="0"/>
                <a:ea typeface="Roboto Medium" panose="02000000000000000000" pitchFamily="2" charset="0"/>
                <a:cs typeface="Helvetica"/>
              </a:rPr>
              <a:t>transformational advances </a:t>
            </a:r>
            <a:br>
              <a:rPr lang="en-US" sz="1600" dirty="0">
                <a:solidFill>
                  <a:srgbClr val="000000"/>
                </a:solidFill>
                <a:latin typeface="Roboto Medium" panose="02000000000000000000" pitchFamily="2" charset="0"/>
                <a:ea typeface="Roboto Medium" panose="02000000000000000000" pitchFamily="2" charset="0"/>
                <a:cs typeface="Helvetica"/>
              </a:rPr>
            </a:br>
            <a:r>
              <a:rPr lang="en-US" sz="1600" dirty="0">
                <a:solidFill>
                  <a:srgbClr val="000000"/>
                </a:solidFill>
                <a:latin typeface="Roboto Medium" panose="02000000000000000000" pitchFamily="2" charset="0"/>
                <a:ea typeface="Roboto Medium" panose="02000000000000000000" pitchFamily="2" charset="0"/>
                <a:cs typeface="Helvetica"/>
              </a:rPr>
              <a:t>in quantum coherence of </a:t>
            </a:r>
            <a:br>
              <a:rPr lang="en-US" sz="1600" dirty="0">
                <a:solidFill>
                  <a:srgbClr val="000000"/>
                </a:solidFill>
                <a:latin typeface="Roboto Medium" panose="02000000000000000000" pitchFamily="2" charset="0"/>
                <a:ea typeface="Roboto Medium" panose="02000000000000000000" pitchFamily="2" charset="0"/>
                <a:cs typeface="Helvetica"/>
              </a:rPr>
            </a:br>
            <a:r>
              <a:rPr lang="en-US" sz="1600" dirty="0">
                <a:solidFill>
                  <a:srgbClr val="000000"/>
                </a:solidFill>
                <a:latin typeface="Roboto Medium" panose="02000000000000000000" pitchFamily="2" charset="0"/>
                <a:ea typeface="Roboto Medium" panose="02000000000000000000" pitchFamily="2" charset="0"/>
                <a:cs typeface="Helvetica"/>
              </a:rPr>
              <a:t>superconducting devices.</a:t>
            </a:r>
            <a:endParaRPr lang="en-US" sz="1800" dirty="0">
              <a:solidFill>
                <a:srgbClr val="000000"/>
              </a:solidFill>
              <a:latin typeface="Roboto Medium" panose="02000000000000000000" pitchFamily="2" charset="0"/>
              <a:ea typeface="Roboto Medium" panose="02000000000000000000" pitchFamily="2" charset="0"/>
              <a:cs typeface="Helvetica"/>
            </a:endParaRPr>
          </a:p>
        </p:txBody>
      </p:sp>
      <p:sp>
        <p:nvSpPr>
          <p:cNvPr id="16" name="TextBox 15">
            <a:extLst>
              <a:ext uri="{FF2B5EF4-FFF2-40B4-BE49-F238E27FC236}">
                <a16:creationId xmlns:a16="http://schemas.microsoft.com/office/drawing/2014/main" id="{06658339-7F79-45AD-24F8-C8EF16441B7B}"/>
              </a:ext>
            </a:extLst>
          </p:cNvPr>
          <p:cNvSpPr txBox="1"/>
          <p:nvPr/>
        </p:nvSpPr>
        <p:spPr>
          <a:xfrm>
            <a:off x="3592240" y="2792246"/>
            <a:ext cx="1176925" cy="461665"/>
          </a:xfrm>
          <a:prstGeom prst="rect">
            <a:avLst/>
          </a:prstGeom>
          <a:noFill/>
        </p:spPr>
        <p:txBody>
          <a:bodyPr wrap="none" rtlCol="0">
            <a:spAutoFit/>
          </a:bodyPr>
          <a:lstStyle/>
          <a:p>
            <a:pPr algn="l"/>
            <a:r>
              <a:rPr lang="en-US" dirty="0">
                <a:latin typeface="Roboto Black" panose="02000000000000000000" pitchFamily="2" charset="0"/>
                <a:ea typeface="Roboto Black" panose="02000000000000000000" pitchFamily="2" charset="0"/>
              </a:rPr>
              <a:t>GOALS</a:t>
            </a:r>
          </a:p>
        </p:txBody>
      </p:sp>
    </p:spTree>
    <p:extLst>
      <p:ext uri="{BB962C8B-B14F-4D97-AF65-F5344CB8AC3E}">
        <p14:creationId xmlns:p14="http://schemas.microsoft.com/office/powerpoint/2010/main" val="2556307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D4A869B-D70A-7A3F-B8A1-AAD2D52A893A}"/>
              </a:ext>
            </a:extLst>
          </p:cNvPr>
          <p:cNvSpPr/>
          <p:nvPr/>
        </p:nvSpPr>
        <p:spPr>
          <a:xfrm>
            <a:off x="0" y="0"/>
            <a:ext cx="7105496" cy="1326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97449BB8-BF9C-4641-A936-3F696328E8F5}"/>
              </a:ext>
            </a:extLst>
          </p:cNvPr>
          <p:cNvPicPr>
            <a:picLocks noChangeAspect="1"/>
          </p:cNvPicPr>
          <p:nvPr/>
        </p:nvPicPr>
        <p:blipFill>
          <a:blip r:embed="rId2"/>
          <a:stretch>
            <a:fillRect/>
          </a:stretch>
        </p:blipFill>
        <p:spPr>
          <a:xfrm>
            <a:off x="193070" y="211331"/>
            <a:ext cx="3284971" cy="892619"/>
          </a:xfrm>
          <a:prstGeom prst="rect">
            <a:avLst/>
          </a:prstGeom>
        </p:spPr>
      </p:pic>
      <p:sp>
        <p:nvSpPr>
          <p:cNvPr id="34" name="Rectangle 33">
            <a:extLst>
              <a:ext uri="{FF2B5EF4-FFF2-40B4-BE49-F238E27FC236}">
                <a16:creationId xmlns:a16="http://schemas.microsoft.com/office/drawing/2014/main" id="{9905A597-2D83-2031-15EE-6228A1B77280}"/>
              </a:ext>
            </a:extLst>
          </p:cNvPr>
          <p:cNvSpPr/>
          <p:nvPr/>
        </p:nvSpPr>
        <p:spPr>
          <a:xfrm>
            <a:off x="5720080" y="4530766"/>
            <a:ext cx="3423920" cy="494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094F7D3D-3C9F-B63F-3FCC-41EA5DFA099B}"/>
              </a:ext>
            </a:extLst>
          </p:cNvPr>
          <p:cNvGrpSpPr/>
          <p:nvPr/>
        </p:nvGrpSpPr>
        <p:grpSpPr>
          <a:xfrm>
            <a:off x="7107951" y="1878401"/>
            <a:ext cx="2044261" cy="15182247"/>
            <a:chOff x="7253164" y="4336045"/>
            <a:chExt cx="1997415" cy="14834335"/>
          </a:xfrm>
        </p:grpSpPr>
        <p:grpSp>
          <p:nvGrpSpPr>
            <p:cNvPr id="30" name="Group 29">
              <a:extLst>
                <a:ext uri="{FF2B5EF4-FFF2-40B4-BE49-F238E27FC236}">
                  <a16:creationId xmlns:a16="http://schemas.microsoft.com/office/drawing/2014/main" id="{48FFEFC7-B129-DE49-DBBE-FB631D5F4754}"/>
                </a:ext>
              </a:extLst>
            </p:cNvPr>
            <p:cNvGrpSpPr/>
            <p:nvPr/>
          </p:nvGrpSpPr>
          <p:grpSpPr>
            <a:xfrm>
              <a:off x="7253164" y="4336045"/>
              <a:ext cx="1997415" cy="14834335"/>
              <a:chOff x="-2957646" y="-11697725"/>
              <a:chExt cx="2725916" cy="20244745"/>
            </a:xfrm>
          </p:grpSpPr>
          <p:grpSp>
            <p:nvGrpSpPr>
              <p:cNvPr id="32" name="Group 31">
                <a:extLst>
                  <a:ext uri="{FF2B5EF4-FFF2-40B4-BE49-F238E27FC236}">
                    <a16:creationId xmlns:a16="http://schemas.microsoft.com/office/drawing/2014/main" id="{2A12E25C-BFD7-B5CE-EF23-F973515EDB59}"/>
                  </a:ext>
                </a:extLst>
              </p:cNvPr>
              <p:cNvGrpSpPr/>
              <p:nvPr/>
            </p:nvGrpSpPr>
            <p:grpSpPr>
              <a:xfrm>
                <a:off x="-2957646" y="3730506"/>
                <a:ext cx="2714626" cy="4816514"/>
                <a:chOff x="9788777" y="-984650"/>
                <a:chExt cx="2714626" cy="4816514"/>
              </a:xfrm>
            </p:grpSpPr>
            <p:sp>
              <p:nvSpPr>
                <p:cNvPr id="54" name="Rectangle 53">
                  <a:extLst>
                    <a:ext uri="{FF2B5EF4-FFF2-40B4-BE49-F238E27FC236}">
                      <a16:creationId xmlns:a16="http://schemas.microsoft.com/office/drawing/2014/main" id="{C2A46D5A-7C89-B3D6-9803-628B1251A593}"/>
                    </a:ext>
                  </a:extLst>
                </p:cNvPr>
                <p:cNvSpPr/>
                <p:nvPr/>
              </p:nvSpPr>
              <p:spPr>
                <a:xfrm>
                  <a:off x="9788777" y="-984650"/>
                  <a:ext cx="2714626" cy="4816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3E4D066E-D969-7EF9-9AC1-37918B4553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79918" y="2792332"/>
                  <a:ext cx="1507286" cy="656226"/>
                </a:xfrm>
                <a:prstGeom prst="rect">
                  <a:avLst/>
                </a:prstGeom>
              </p:spPr>
            </p:pic>
            <p:pic>
              <p:nvPicPr>
                <p:cNvPr id="56" name="Picture 55">
                  <a:extLst>
                    <a:ext uri="{FF2B5EF4-FFF2-40B4-BE49-F238E27FC236}">
                      <a16:creationId xmlns:a16="http://schemas.microsoft.com/office/drawing/2014/main" id="{E0BB87EF-614E-6ACB-7F2F-DA512F5EE5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20"/>
                <a:stretch/>
              </p:blipFill>
              <p:spPr>
                <a:xfrm>
                  <a:off x="10019634" y="1018076"/>
                  <a:ext cx="2461230" cy="732977"/>
                </a:xfrm>
                <a:prstGeom prst="rect">
                  <a:avLst/>
                </a:prstGeom>
              </p:spPr>
            </p:pic>
            <p:pic>
              <p:nvPicPr>
                <p:cNvPr id="57" name="Picture 56">
                  <a:extLst>
                    <a:ext uri="{FF2B5EF4-FFF2-40B4-BE49-F238E27FC236}">
                      <a16:creationId xmlns:a16="http://schemas.microsoft.com/office/drawing/2014/main" id="{A05A313E-F9DD-D9C8-8BEA-A296C21D5A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9634" y="-50450"/>
                  <a:ext cx="877573" cy="870521"/>
                </a:xfrm>
                <a:prstGeom prst="rect">
                  <a:avLst/>
                </a:prstGeom>
              </p:spPr>
            </p:pic>
            <p:pic>
              <p:nvPicPr>
                <p:cNvPr id="58" name="Picture 19" descr="NYU Logo.jpeg">
                  <a:extLst>
                    <a:ext uri="{FF2B5EF4-FFF2-40B4-BE49-F238E27FC236}">
                      <a16:creationId xmlns:a16="http://schemas.microsoft.com/office/drawing/2014/main" id="{7274FAD1-AD94-AF4D-FD84-E122E87290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04452" y="-706571"/>
                  <a:ext cx="1493417" cy="551378"/>
                </a:xfrm>
                <a:prstGeom prst="rect">
                  <a:avLst/>
                </a:prstGeom>
              </p:spPr>
            </p:pic>
            <p:pic>
              <p:nvPicPr>
                <p:cNvPr id="59" name="Picture 28" descr="unitaryfund-1024x498.jpeg">
                  <a:extLst>
                    <a:ext uri="{FF2B5EF4-FFF2-40B4-BE49-F238E27FC236}">
                      <a16:creationId xmlns:a16="http://schemas.microsoft.com/office/drawing/2014/main" id="{CD9F5549-750C-F4C1-55BC-B709C925A9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19634" y="1884888"/>
                  <a:ext cx="1627854" cy="773609"/>
                </a:xfrm>
                <a:prstGeom prst="rect">
                  <a:avLst/>
                </a:prstGeom>
              </p:spPr>
            </p:pic>
          </p:grpSp>
          <p:grpSp>
            <p:nvGrpSpPr>
              <p:cNvPr id="33" name="Group 32">
                <a:extLst>
                  <a:ext uri="{FF2B5EF4-FFF2-40B4-BE49-F238E27FC236}">
                    <a16:creationId xmlns:a16="http://schemas.microsoft.com/office/drawing/2014/main" id="{4DEC4BDC-06AA-EF2A-D354-DECE1D979369}"/>
                  </a:ext>
                </a:extLst>
              </p:cNvPr>
              <p:cNvGrpSpPr/>
              <p:nvPr/>
            </p:nvGrpSpPr>
            <p:grpSpPr>
              <a:xfrm>
                <a:off x="-2948614" y="-11697725"/>
                <a:ext cx="2716884" cy="15529589"/>
                <a:chOff x="-2908974" y="-2982702"/>
                <a:chExt cx="2716884" cy="15529589"/>
              </a:xfrm>
            </p:grpSpPr>
            <p:grpSp>
              <p:nvGrpSpPr>
                <p:cNvPr id="36" name="Group 35">
                  <a:extLst>
                    <a:ext uri="{FF2B5EF4-FFF2-40B4-BE49-F238E27FC236}">
                      <a16:creationId xmlns:a16="http://schemas.microsoft.com/office/drawing/2014/main" id="{A233C3F5-9C96-9467-6FCC-D7D8FAE23CAC}"/>
                    </a:ext>
                  </a:extLst>
                </p:cNvPr>
                <p:cNvGrpSpPr/>
                <p:nvPr/>
              </p:nvGrpSpPr>
              <p:grpSpPr>
                <a:xfrm>
                  <a:off x="-2906716" y="4219216"/>
                  <a:ext cx="2714626" cy="8327671"/>
                  <a:chOff x="10025226" y="-3059886"/>
                  <a:chExt cx="2714626" cy="8327671"/>
                </a:xfrm>
              </p:grpSpPr>
              <p:sp>
                <p:nvSpPr>
                  <p:cNvPr id="45" name="Rectangle 44">
                    <a:extLst>
                      <a:ext uri="{FF2B5EF4-FFF2-40B4-BE49-F238E27FC236}">
                        <a16:creationId xmlns:a16="http://schemas.microsoft.com/office/drawing/2014/main" id="{9E2A1AD0-7DAD-815B-DE5B-C3276E7ADDB0}"/>
                      </a:ext>
                    </a:extLst>
                  </p:cNvPr>
                  <p:cNvSpPr/>
                  <p:nvPr/>
                </p:nvSpPr>
                <p:spPr>
                  <a:xfrm>
                    <a:off x="10025226" y="-3059886"/>
                    <a:ext cx="2714626" cy="8327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E5FB68EA-E490-A9C7-EA01-EBD9A9C8F3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312432" y="-1934658"/>
                    <a:ext cx="1723105" cy="973341"/>
                  </a:xfrm>
                  <a:prstGeom prst="rect">
                    <a:avLst/>
                  </a:prstGeom>
                </p:spPr>
              </p:pic>
              <p:pic>
                <p:nvPicPr>
                  <p:cNvPr id="47" name="Picture 46">
                    <a:extLst>
                      <a:ext uri="{FF2B5EF4-FFF2-40B4-BE49-F238E27FC236}">
                        <a16:creationId xmlns:a16="http://schemas.microsoft.com/office/drawing/2014/main" id="{22D0E5C4-6EBB-63B7-9E02-775CF9B32C1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312432" y="1279201"/>
                    <a:ext cx="2176424" cy="656227"/>
                  </a:xfrm>
                  <a:prstGeom prst="rect">
                    <a:avLst/>
                  </a:prstGeom>
                </p:spPr>
              </p:pic>
              <p:pic>
                <p:nvPicPr>
                  <p:cNvPr id="48" name="Picture 47">
                    <a:extLst>
                      <a:ext uri="{FF2B5EF4-FFF2-40B4-BE49-F238E27FC236}">
                        <a16:creationId xmlns:a16="http://schemas.microsoft.com/office/drawing/2014/main" id="{2F6D35DC-ADA8-52A3-096E-0311C0FF1F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42979" y="2002595"/>
                    <a:ext cx="963160" cy="1213582"/>
                  </a:xfrm>
                  <a:prstGeom prst="rect">
                    <a:avLst/>
                  </a:prstGeom>
                </p:spPr>
              </p:pic>
              <p:pic>
                <p:nvPicPr>
                  <p:cNvPr id="49" name="Picture 48">
                    <a:extLst>
                      <a:ext uri="{FF2B5EF4-FFF2-40B4-BE49-F238E27FC236}">
                        <a16:creationId xmlns:a16="http://schemas.microsoft.com/office/drawing/2014/main" id="{DB877052-387F-0516-B587-E9B160C2F7B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315106" y="63487"/>
                    <a:ext cx="1801338" cy="1088306"/>
                  </a:xfrm>
                  <a:prstGeom prst="rect">
                    <a:avLst/>
                  </a:prstGeom>
                </p:spPr>
              </p:pic>
              <p:pic>
                <p:nvPicPr>
                  <p:cNvPr id="50" name="Picture 11" descr="TU_Primary_Red_Black.png">
                    <a:extLst>
                      <a:ext uri="{FF2B5EF4-FFF2-40B4-BE49-F238E27FC236}">
                        <a16:creationId xmlns:a16="http://schemas.microsoft.com/office/drawing/2014/main" id="{15436093-0A8B-142D-8476-BD6754C3C5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53643" y="-707666"/>
                    <a:ext cx="2048888" cy="643745"/>
                  </a:xfrm>
                  <a:prstGeom prst="rect">
                    <a:avLst/>
                  </a:prstGeom>
                </p:spPr>
              </p:pic>
              <p:pic>
                <p:nvPicPr>
                  <p:cNvPr id="51" name="Picture 12" descr="ua_horiz_rgb_4.png">
                    <a:extLst>
                      <a:ext uri="{FF2B5EF4-FFF2-40B4-BE49-F238E27FC236}">
                        <a16:creationId xmlns:a16="http://schemas.microsoft.com/office/drawing/2014/main" id="{80276FA6-05CE-745C-FA0B-D92E4C9CCC3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12432" y="3520995"/>
                    <a:ext cx="2055759" cy="494176"/>
                  </a:xfrm>
                  <a:prstGeom prst="rect">
                    <a:avLst/>
                  </a:prstGeom>
                </p:spPr>
              </p:pic>
              <p:pic>
                <p:nvPicPr>
                  <p:cNvPr id="52" name="Picture 14" descr="unipi.png">
                    <a:extLst>
                      <a:ext uri="{FF2B5EF4-FFF2-40B4-BE49-F238E27FC236}">
                        <a16:creationId xmlns:a16="http://schemas.microsoft.com/office/drawing/2014/main" id="{2D0597F9-B646-1D22-4742-C68766B9111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4350" t="25575" r="5477" b="29932"/>
                  <a:stretch/>
                </p:blipFill>
                <p:spPr>
                  <a:xfrm>
                    <a:off x="10253643" y="-2882923"/>
                    <a:ext cx="2235213" cy="787546"/>
                  </a:xfrm>
                  <a:prstGeom prst="rect">
                    <a:avLst/>
                  </a:prstGeom>
                </p:spPr>
              </p:pic>
              <p:pic>
                <p:nvPicPr>
                  <p:cNvPr id="53" name="Picture 23" descr="University_of_Minnesota_wordmark.png">
                    <a:extLst>
                      <a:ext uri="{FF2B5EF4-FFF2-40B4-BE49-F238E27FC236}">
                        <a16:creationId xmlns:a16="http://schemas.microsoft.com/office/drawing/2014/main" id="{0A57F431-9C76-F3D2-B853-A0C31A615D2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6084" y="4386010"/>
                    <a:ext cx="2180109" cy="551378"/>
                  </a:xfrm>
                  <a:prstGeom prst="rect">
                    <a:avLst/>
                  </a:prstGeom>
                </p:spPr>
              </p:pic>
            </p:grpSp>
            <p:grpSp>
              <p:nvGrpSpPr>
                <p:cNvPr id="37" name="Group 36">
                  <a:extLst>
                    <a:ext uri="{FF2B5EF4-FFF2-40B4-BE49-F238E27FC236}">
                      <a16:creationId xmlns:a16="http://schemas.microsoft.com/office/drawing/2014/main" id="{0DBA38CC-8FCD-7AEC-DDCD-ECD9B547D0F7}"/>
                    </a:ext>
                  </a:extLst>
                </p:cNvPr>
                <p:cNvGrpSpPr/>
                <p:nvPr/>
              </p:nvGrpSpPr>
              <p:grpSpPr>
                <a:xfrm>
                  <a:off x="-2908974" y="-2982702"/>
                  <a:ext cx="2714626" cy="7254205"/>
                  <a:chOff x="-2626936" y="-377156"/>
                  <a:chExt cx="2714626" cy="7254205"/>
                </a:xfrm>
              </p:grpSpPr>
              <p:sp>
                <p:nvSpPr>
                  <p:cNvPr id="38" name="Rectangle 37">
                    <a:extLst>
                      <a:ext uri="{FF2B5EF4-FFF2-40B4-BE49-F238E27FC236}">
                        <a16:creationId xmlns:a16="http://schemas.microsoft.com/office/drawing/2014/main" id="{F65FF1F6-4EB0-9685-7FCD-C69548351782}"/>
                      </a:ext>
                    </a:extLst>
                  </p:cNvPr>
                  <p:cNvSpPr/>
                  <p:nvPr/>
                </p:nvSpPr>
                <p:spPr>
                  <a:xfrm>
                    <a:off x="-2626936" y="-377156"/>
                    <a:ext cx="2714626" cy="72542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8D4517D3-D969-FC8E-C205-DFF89DA9E9D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09634" y="2969724"/>
                    <a:ext cx="1384422" cy="882045"/>
                  </a:xfrm>
                  <a:prstGeom prst="rect">
                    <a:avLst/>
                  </a:prstGeom>
                </p:spPr>
              </p:pic>
              <p:pic>
                <p:nvPicPr>
                  <p:cNvPr id="40" name="Picture 39">
                    <a:extLst>
                      <a:ext uri="{FF2B5EF4-FFF2-40B4-BE49-F238E27FC236}">
                        <a16:creationId xmlns:a16="http://schemas.microsoft.com/office/drawing/2014/main" id="{D54D6498-0A50-4591-71C1-4440411D0AE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315788" y="4010123"/>
                    <a:ext cx="877573" cy="1016316"/>
                  </a:xfrm>
                  <a:prstGeom prst="rect">
                    <a:avLst/>
                  </a:prstGeom>
                </p:spPr>
              </p:pic>
              <p:pic>
                <p:nvPicPr>
                  <p:cNvPr id="41" name="Picture 40">
                    <a:extLst>
                      <a:ext uri="{FF2B5EF4-FFF2-40B4-BE49-F238E27FC236}">
                        <a16:creationId xmlns:a16="http://schemas.microsoft.com/office/drawing/2014/main" id="{802FADE3-6605-4F00-F306-050110F54B8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315788" y="5184793"/>
                    <a:ext cx="2291400" cy="752135"/>
                  </a:xfrm>
                  <a:prstGeom prst="rect">
                    <a:avLst/>
                  </a:prstGeom>
                </p:spPr>
              </p:pic>
              <p:pic>
                <p:nvPicPr>
                  <p:cNvPr id="42" name="Picture 41">
                    <a:extLst>
                      <a:ext uri="{FF2B5EF4-FFF2-40B4-BE49-F238E27FC236}">
                        <a16:creationId xmlns:a16="http://schemas.microsoft.com/office/drawing/2014/main" id="{A5898F03-2747-7AC4-9062-52C410FBCF6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277963" y="2087615"/>
                    <a:ext cx="1500850" cy="506237"/>
                  </a:xfrm>
                  <a:prstGeom prst="rect">
                    <a:avLst/>
                  </a:prstGeom>
                </p:spPr>
              </p:pic>
              <p:pic>
                <p:nvPicPr>
                  <p:cNvPr id="43" name="Picture 2" descr="Marching Order Logo of Rutgers University Welcome to the School of  Engineering's 2020 Virtual Celebration SoE Alumni Celebrate the Class of  2020 SoE Faculty &amp; Staff Pay Tribute to Class of 2020 Celebrating Rutgers-New  Brunswick Class of 2020 A ...">
                    <a:extLst>
                      <a:ext uri="{FF2B5EF4-FFF2-40B4-BE49-F238E27FC236}">
                        <a16:creationId xmlns:a16="http://schemas.microsoft.com/office/drawing/2014/main" id="{4E137BF0-E6B2-C74B-97BF-57B8FEE25F9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238687" y="6152297"/>
                    <a:ext cx="2163600" cy="586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64560A13-2830-59BF-3972-CF15145E8DE8}"/>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r="-286"/>
                  <a:stretch/>
                </p:blipFill>
                <p:spPr>
                  <a:xfrm>
                    <a:off x="-2306650" y="988423"/>
                    <a:ext cx="1500850" cy="826730"/>
                  </a:xfrm>
                  <a:prstGeom prst="rect">
                    <a:avLst/>
                  </a:prstGeom>
                </p:spPr>
              </p:pic>
            </p:grpSp>
          </p:grpSp>
        </p:grpSp>
        <p:pic>
          <p:nvPicPr>
            <p:cNvPr id="31" name="Picture 14" descr="dd31dafd-07b6-41a7-87b6-042200cf15dd-1581022352306.png">
              <a:extLst>
                <a:ext uri="{FF2B5EF4-FFF2-40B4-BE49-F238E27FC236}">
                  <a16:creationId xmlns:a16="http://schemas.microsoft.com/office/drawing/2014/main" id="{23253604-12AD-6A6C-7858-325D92991A70}"/>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514339" y="4600464"/>
              <a:ext cx="1060013" cy="371776"/>
            </a:xfrm>
            <a:prstGeom prst="rect">
              <a:avLst/>
            </a:prstGeom>
          </p:spPr>
        </p:pic>
      </p:grpSp>
      <p:pic>
        <p:nvPicPr>
          <p:cNvPr id="60" name="Picture 59">
            <a:extLst>
              <a:ext uri="{FF2B5EF4-FFF2-40B4-BE49-F238E27FC236}">
                <a16:creationId xmlns:a16="http://schemas.microsoft.com/office/drawing/2014/main" id="{75819A33-3BD6-9A78-80FB-B9ED8E733390}"/>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7112015" y="-2375"/>
            <a:ext cx="2031985" cy="1004372"/>
          </a:xfrm>
          <a:prstGeom prst="rect">
            <a:avLst/>
          </a:prstGeom>
        </p:spPr>
      </p:pic>
      <p:grpSp>
        <p:nvGrpSpPr>
          <p:cNvPr id="61" name="Group 60">
            <a:extLst>
              <a:ext uri="{FF2B5EF4-FFF2-40B4-BE49-F238E27FC236}">
                <a16:creationId xmlns:a16="http://schemas.microsoft.com/office/drawing/2014/main" id="{57CED053-AE7E-F4C8-1904-C68FBF51690F}"/>
              </a:ext>
            </a:extLst>
          </p:cNvPr>
          <p:cNvGrpSpPr/>
          <p:nvPr/>
        </p:nvGrpSpPr>
        <p:grpSpPr>
          <a:xfrm>
            <a:off x="7112015" y="973355"/>
            <a:ext cx="2031985" cy="940555"/>
            <a:chOff x="7113513" y="863565"/>
            <a:chExt cx="2031985" cy="940555"/>
          </a:xfrm>
        </p:grpSpPr>
        <p:sp>
          <p:nvSpPr>
            <p:cNvPr id="62" name="Rectangle 61">
              <a:extLst>
                <a:ext uri="{FF2B5EF4-FFF2-40B4-BE49-F238E27FC236}">
                  <a16:creationId xmlns:a16="http://schemas.microsoft.com/office/drawing/2014/main" id="{04EE5803-99AD-3A0C-3ABA-DF0E5F4E788F}"/>
                </a:ext>
              </a:extLst>
            </p:cNvPr>
            <p:cNvSpPr/>
            <p:nvPr/>
          </p:nvSpPr>
          <p:spPr>
            <a:xfrm>
              <a:off x="7113513" y="970951"/>
              <a:ext cx="2031985" cy="833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3" name="Picture 2" descr="Northwestern Wordmark and Lockup: Brand Tools - Northwestern ...">
              <a:extLst>
                <a:ext uri="{FF2B5EF4-FFF2-40B4-BE49-F238E27FC236}">
                  <a16:creationId xmlns:a16="http://schemas.microsoft.com/office/drawing/2014/main" id="{E54F288B-8F4B-16D1-C82F-4192FEFAE593}"/>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7113513" y="863565"/>
              <a:ext cx="2031985" cy="938180"/>
            </a:xfrm>
            <a:prstGeom prst="rect">
              <a:avLst/>
            </a:prstGeom>
            <a:noFill/>
            <a:extLst>
              <a:ext uri="{909E8E84-426E-40DD-AFC4-6F175D3DCCD1}">
                <a14:hiddenFill xmlns:a14="http://schemas.microsoft.com/office/drawing/2010/main">
                  <a:solidFill>
                    <a:srgbClr val="FFFFFF"/>
                  </a:solidFill>
                </a14:hiddenFill>
              </a:ext>
            </a:extLst>
          </p:spPr>
        </p:pic>
      </p:grpSp>
      <p:sp>
        <p:nvSpPr>
          <p:cNvPr id="1025" name="TextBox 1024">
            <a:extLst>
              <a:ext uri="{FF2B5EF4-FFF2-40B4-BE49-F238E27FC236}">
                <a16:creationId xmlns:a16="http://schemas.microsoft.com/office/drawing/2014/main" id="{C9ECC17B-9E61-87D6-AB7C-6CFC8F612023}"/>
              </a:ext>
            </a:extLst>
          </p:cNvPr>
          <p:cNvSpPr txBox="1"/>
          <p:nvPr/>
        </p:nvSpPr>
        <p:spPr>
          <a:xfrm>
            <a:off x="515323" y="1061309"/>
            <a:ext cx="2828132" cy="307777"/>
          </a:xfrm>
          <a:prstGeom prst="rect">
            <a:avLst/>
          </a:prstGeom>
          <a:noFill/>
        </p:spPr>
        <p:txBody>
          <a:bodyPr wrap="square" rtlCol="0">
            <a:spAutoFit/>
          </a:bodyPr>
          <a:lstStyle/>
          <a:p>
            <a:pPr algn="l"/>
            <a:r>
              <a:rPr lang="en-US" sz="1400" b="1" dirty="0">
                <a:solidFill>
                  <a:srgbClr val="000000"/>
                </a:solidFill>
                <a:latin typeface="Roboto" panose="02000000000000000000" pitchFamily="2" charset="0"/>
                <a:ea typeface="Roboto" panose="02000000000000000000" pitchFamily="2" charset="0"/>
              </a:rPr>
              <a:t>Impact at a glance</a:t>
            </a:r>
          </a:p>
        </p:txBody>
      </p:sp>
      <p:sp>
        <p:nvSpPr>
          <p:cNvPr id="1027" name="TextBox 1026">
            <a:extLst>
              <a:ext uri="{FF2B5EF4-FFF2-40B4-BE49-F238E27FC236}">
                <a16:creationId xmlns:a16="http://schemas.microsoft.com/office/drawing/2014/main" id="{2DC6BC64-72F2-FD93-F58D-8DEB869C731C}"/>
              </a:ext>
            </a:extLst>
          </p:cNvPr>
          <p:cNvSpPr txBox="1"/>
          <p:nvPr/>
        </p:nvSpPr>
        <p:spPr>
          <a:xfrm>
            <a:off x="722836" y="1664980"/>
            <a:ext cx="2233304" cy="707886"/>
          </a:xfrm>
          <a:prstGeom prst="rect">
            <a:avLst/>
          </a:prstGeom>
          <a:noFill/>
        </p:spPr>
        <p:txBody>
          <a:bodyPr wrap="non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26</a:t>
            </a:r>
            <a:r>
              <a:rPr lang="en-US" sz="1400" dirty="0">
                <a:solidFill>
                  <a:srgbClr val="000000"/>
                </a:solidFill>
                <a:latin typeface="Roboto" panose="02000000000000000000" pitchFamily="2" charset="0"/>
                <a:ea typeface="Roboto" panose="02000000000000000000" pitchFamily="2" charset="0"/>
              </a:rPr>
              <a:t> SQMS Institutions</a:t>
            </a:r>
          </a:p>
        </p:txBody>
      </p:sp>
      <p:sp>
        <p:nvSpPr>
          <p:cNvPr id="1028" name="TextBox 1027">
            <a:extLst>
              <a:ext uri="{FF2B5EF4-FFF2-40B4-BE49-F238E27FC236}">
                <a16:creationId xmlns:a16="http://schemas.microsoft.com/office/drawing/2014/main" id="{6550F49C-493B-D5AB-ADAB-2C082367C9CA}"/>
              </a:ext>
            </a:extLst>
          </p:cNvPr>
          <p:cNvSpPr txBox="1"/>
          <p:nvPr/>
        </p:nvSpPr>
        <p:spPr>
          <a:xfrm>
            <a:off x="515323" y="2509357"/>
            <a:ext cx="2383986" cy="646331"/>
          </a:xfrm>
          <a:prstGeom prst="rect">
            <a:avLst/>
          </a:prstGeom>
          <a:noFill/>
        </p:spPr>
        <p:txBody>
          <a:bodyPr wrap="none" rtlCol="0">
            <a:spAutoFit/>
          </a:bodyPr>
          <a:lstStyle/>
          <a:p>
            <a:pPr algn="l"/>
            <a:r>
              <a:rPr lang="en-US" sz="3600" dirty="0">
                <a:solidFill>
                  <a:srgbClr val="000000"/>
                </a:solidFill>
                <a:latin typeface="Roboto Light" panose="02000000000000000000" pitchFamily="2" charset="0"/>
                <a:ea typeface="Roboto Light" panose="02000000000000000000" pitchFamily="2" charset="0"/>
              </a:rPr>
              <a:t>420</a:t>
            </a:r>
            <a:r>
              <a:rPr lang="en-US" sz="1400" dirty="0">
                <a:solidFill>
                  <a:srgbClr val="000000"/>
                </a:solidFill>
                <a:latin typeface="Roboto" panose="02000000000000000000" pitchFamily="2" charset="0"/>
                <a:ea typeface="Roboto" panose="02000000000000000000" pitchFamily="2" charset="0"/>
              </a:rPr>
              <a:t> SQMS headcount</a:t>
            </a:r>
          </a:p>
        </p:txBody>
      </p:sp>
      <p:sp>
        <p:nvSpPr>
          <p:cNvPr id="1029" name="TextBox 1028">
            <a:extLst>
              <a:ext uri="{FF2B5EF4-FFF2-40B4-BE49-F238E27FC236}">
                <a16:creationId xmlns:a16="http://schemas.microsoft.com/office/drawing/2014/main" id="{5020A5D0-6A5A-62F2-2AFF-7335001DC8AD}"/>
              </a:ext>
            </a:extLst>
          </p:cNvPr>
          <p:cNvSpPr txBox="1"/>
          <p:nvPr/>
        </p:nvSpPr>
        <p:spPr>
          <a:xfrm>
            <a:off x="586717" y="3292179"/>
            <a:ext cx="1747594" cy="646331"/>
          </a:xfrm>
          <a:prstGeom prst="rect">
            <a:avLst/>
          </a:prstGeom>
          <a:noFill/>
        </p:spPr>
        <p:txBody>
          <a:bodyPr wrap="none" rtlCol="0">
            <a:spAutoFit/>
          </a:bodyPr>
          <a:lstStyle/>
          <a:p>
            <a:pPr algn="l"/>
            <a:r>
              <a:rPr lang="en-US" sz="3600" dirty="0">
                <a:solidFill>
                  <a:srgbClr val="000000"/>
                </a:solidFill>
                <a:latin typeface="Roboto Light" panose="02000000000000000000" pitchFamily="2" charset="0"/>
                <a:ea typeface="Roboto Light" panose="02000000000000000000" pitchFamily="2" charset="0"/>
              </a:rPr>
              <a:t>131</a:t>
            </a:r>
            <a:r>
              <a:rPr lang="en-US" sz="1400" dirty="0">
                <a:solidFill>
                  <a:srgbClr val="000000"/>
                </a:solidFill>
                <a:latin typeface="Roboto" panose="02000000000000000000" pitchFamily="2" charset="0"/>
                <a:ea typeface="Roboto" panose="02000000000000000000" pitchFamily="2" charset="0"/>
              </a:rPr>
              <a:t>New hires</a:t>
            </a:r>
          </a:p>
        </p:txBody>
      </p:sp>
      <p:sp>
        <p:nvSpPr>
          <p:cNvPr id="1030" name="TextBox 1029">
            <a:extLst>
              <a:ext uri="{FF2B5EF4-FFF2-40B4-BE49-F238E27FC236}">
                <a16:creationId xmlns:a16="http://schemas.microsoft.com/office/drawing/2014/main" id="{B7FDD65D-5005-E770-E1D8-63891EB1D688}"/>
              </a:ext>
            </a:extLst>
          </p:cNvPr>
          <p:cNvSpPr txBox="1"/>
          <p:nvPr/>
        </p:nvSpPr>
        <p:spPr>
          <a:xfrm>
            <a:off x="515323" y="4075000"/>
            <a:ext cx="954107" cy="646331"/>
          </a:xfrm>
          <a:prstGeom prst="rect">
            <a:avLst/>
          </a:prstGeom>
          <a:noFill/>
        </p:spPr>
        <p:txBody>
          <a:bodyPr wrap="none" rtlCol="0">
            <a:spAutoFit/>
          </a:bodyPr>
          <a:lstStyle/>
          <a:p>
            <a:pPr algn="l"/>
            <a:r>
              <a:rPr lang="en-US" sz="3600" dirty="0">
                <a:solidFill>
                  <a:srgbClr val="000000"/>
                </a:solidFill>
                <a:latin typeface="Roboto Light" panose="02000000000000000000" pitchFamily="2" charset="0"/>
                <a:ea typeface="Roboto Light" panose="02000000000000000000" pitchFamily="2" charset="0"/>
              </a:rPr>
              <a:t>143</a:t>
            </a:r>
            <a:endParaRPr lang="en-US" sz="1400" dirty="0">
              <a:solidFill>
                <a:srgbClr val="000000"/>
              </a:solidFill>
              <a:latin typeface="Roboto" panose="02000000000000000000" pitchFamily="2" charset="0"/>
              <a:ea typeface="Roboto" panose="02000000000000000000" pitchFamily="2" charset="0"/>
            </a:endParaRPr>
          </a:p>
        </p:txBody>
      </p:sp>
      <p:sp>
        <p:nvSpPr>
          <p:cNvPr id="1031" name="TextBox 1030">
            <a:extLst>
              <a:ext uri="{FF2B5EF4-FFF2-40B4-BE49-F238E27FC236}">
                <a16:creationId xmlns:a16="http://schemas.microsoft.com/office/drawing/2014/main" id="{91578081-516F-84CC-80F2-5FA51430CB79}"/>
              </a:ext>
            </a:extLst>
          </p:cNvPr>
          <p:cNvSpPr txBox="1"/>
          <p:nvPr/>
        </p:nvSpPr>
        <p:spPr>
          <a:xfrm>
            <a:off x="3363946" y="1712897"/>
            <a:ext cx="1301959" cy="707886"/>
          </a:xfrm>
          <a:prstGeom prst="rect">
            <a:avLst/>
          </a:prstGeom>
          <a:noFill/>
        </p:spPr>
        <p:txBody>
          <a:bodyPr wrap="non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&gt;200</a:t>
            </a:r>
            <a:endParaRPr lang="en-US" sz="1400" dirty="0">
              <a:solidFill>
                <a:srgbClr val="000000"/>
              </a:solidFill>
              <a:latin typeface="Roboto" panose="02000000000000000000" pitchFamily="2" charset="0"/>
              <a:ea typeface="Roboto" panose="02000000000000000000" pitchFamily="2" charset="0"/>
            </a:endParaRPr>
          </a:p>
        </p:txBody>
      </p:sp>
      <p:sp>
        <p:nvSpPr>
          <p:cNvPr id="1032" name="TextBox 1031">
            <a:extLst>
              <a:ext uri="{FF2B5EF4-FFF2-40B4-BE49-F238E27FC236}">
                <a16:creationId xmlns:a16="http://schemas.microsoft.com/office/drawing/2014/main" id="{4C88FC00-318C-33F6-BDF1-97CABC44CE85}"/>
              </a:ext>
            </a:extLst>
          </p:cNvPr>
          <p:cNvSpPr txBox="1"/>
          <p:nvPr/>
        </p:nvSpPr>
        <p:spPr>
          <a:xfrm>
            <a:off x="3886841" y="2464719"/>
            <a:ext cx="2852063" cy="707886"/>
          </a:xfrm>
          <a:prstGeom prst="rect">
            <a:avLst/>
          </a:prstGeom>
          <a:noFill/>
        </p:spPr>
        <p:txBody>
          <a:bodyPr wrap="non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15 </a:t>
            </a:r>
            <a:r>
              <a:rPr lang="en-US" sz="1400" dirty="0">
                <a:solidFill>
                  <a:srgbClr val="000000"/>
                </a:solidFill>
                <a:latin typeface="Roboto" panose="02000000000000000000" pitchFamily="2" charset="0"/>
                <a:ea typeface="Roboto" panose="02000000000000000000" pitchFamily="2" charset="0"/>
              </a:rPr>
              <a:t>New facilities &amp; testbeds</a:t>
            </a:r>
          </a:p>
        </p:txBody>
      </p:sp>
      <p:sp>
        <p:nvSpPr>
          <p:cNvPr id="1033" name="TextBox 1032">
            <a:extLst>
              <a:ext uri="{FF2B5EF4-FFF2-40B4-BE49-F238E27FC236}">
                <a16:creationId xmlns:a16="http://schemas.microsoft.com/office/drawing/2014/main" id="{8890A26A-043F-3D31-2056-2C7814F1DB3F}"/>
              </a:ext>
            </a:extLst>
          </p:cNvPr>
          <p:cNvSpPr txBox="1"/>
          <p:nvPr/>
        </p:nvSpPr>
        <p:spPr>
          <a:xfrm>
            <a:off x="3363946" y="3242963"/>
            <a:ext cx="3066865" cy="707886"/>
          </a:xfrm>
          <a:prstGeom prst="rect">
            <a:avLst/>
          </a:prstGeom>
          <a:noFill/>
        </p:spPr>
        <p:txBody>
          <a:bodyPr wrap="non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&gt;210 </a:t>
            </a:r>
            <a:r>
              <a:rPr lang="en-US" sz="1400" dirty="0">
                <a:solidFill>
                  <a:srgbClr val="000000"/>
                </a:solidFill>
                <a:latin typeface="Roboto" panose="02000000000000000000" pitchFamily="2" charset="0"/>
                <a:ea typeface="Roboto" panose="02000000000000000000" pitchFamily="2" charset="0"/>
              </a:rPr>
              <a:t>Companies engaged</a:t>
            </a:r>
          </a:p>
        </p:txBody>
      </p:sp>
      <p:sp>
        <p:nvSpPr>
          <p:cNvPr id="1034" name="TextBox 1033">
            <a:extLst>
              <a:ext uri="{FF2B5EF4-FFF2-40B4-BE49-F238E27FC236}">
                <a16:creationId xmlns:a16="http://schemas.microsoft.com/office/drawing/2014/main" id="{9F8A1332-5029-719F-5DB4-0C0C2666465B}"/>
              </a:ext>
            </a:extLst>
          </p:cNvPr>
          <p:cNvSpPr txBox="1"/>
          <p:nvPr/>
        </p:nvSpPr>
        <p:spPr>
          <a:xfrm>
            <a:off x="3625697" y="4012691"/>
            <a:ext cx="3063659" cy="707886"/>
          </a:xfrm>
          <a:prstGeom prst="rect">
            <a:avLst/>
          </a:prstGeom>
          <a:noFill/>
        </p:spPr>
        <p:txBody>
          <a:bodyPr wrap="none" rtlCol="0">
            <a:spAutoFit/>
          </a:bodyPr>
          <a:lstStyle/>
          <a:p>
            <a:pPr algn="l"/>
            <a:r>
              <a:rPr lang="en-US" sz="4000" dirty="0">
                <a:solidFill>
                  <a:srgbClr val="000000"/>
                </a:solidFill>
                <a:latin typeface="Roboto Light" panose="02000000000000000000" pitchFamily="2" charset="0"/>
                <a:ea typeface="Roboto Light" panose="02000000000000000000" pitchFamily="2" charset="0"/>
              </a:rPr>
              <a:t>115</a:t>
            </a:r>
            <a:r>
              <a:rPr lang="en-US" sz="1400" dirty="0">
                <a:solidFill>
                  <a:srgbClr val="000000"/>
                </a:solidFill>
                <a:latin typeface="Roboto" panose="02000000000000000000" pitchFamily="2" charset="0"/>
                <a:ea typeface="Roboto" panose="02000000000000000000" pitchFamily="2" charset="0"/>
              </a:rPr>
              <a:t>   preprints &amp; publications</a:t>
            </a:r>
          </a:p>
        </p:txBody>
      </p:sp>
      <p:sp>
        <p:nvSpPr>
          <p:cNvPr id="1036" name="TextBox 1035">
            <a:extLst>
              <a:ext uri="{FF2B5EF4-FFF2-40B4-BE49-F238E27FC236}">
                <a16:creationId xmlns:a16="http://schemas.microsoft.com/office/drawing/2014/main" id="{7FB0C88F-A5F0-E210-B2C8-0C06AF1AFCA6}"/>
              </a:ext>
            </a:extLst>
          </p:cNvPr>
          <p:cNvSpPr txBox="1"/>
          <p:nvPr/>
        </p:nvSpPr>
        <p:spPr>
          <a:xfrm>
            <a:off x="3709231" y="308774"/>
            <a:ext cx="4120445" cy="646331"/>
          </a:xfrm>
          <a:prstGeom prst="rect">
            <a:avLst/>
          </a:prstGeom>
          <a:noFill/>
        </p:spPr>
        <p:txBody>
          <a:bodyPr wrap="square">
            <a:spAutoFit/>
          </a:bodyPr>
          <a:lstStyle/>
          <a:p>
            <a:r>
              <a:rPr lang="en-US" sz="3600" dirty="0">
                <a:latin typeface="Roboto Light" panose="02000000000000000000" pitchFamily="2" charset="0"/>
                <a:ea typeface="Roboto Light" panose="02000000000000000000" pitchFamily="2" charset="0"/>
                <a:cs typeface="Calibri"/>
              </a:rPr>
              <a:t>$115M</a:t>
            </a:r>
            <a:r>
              <a:rPr lang="en-US" sz="1600" dirty="0">
                <a:latin typeface="Roboto Light" panose="02000000000000000000" pitchFamily="2" charset="0"/>
                <a:ea typeface="Roboto Light" panose="02000000000000000000" pitchFamily="2" charset="0"/>
                <a:cs typeface="Calibri"/>
              </a:rPr>
              <a:t> </a:t>
            </a:r>
            <a:r>
              <a:rPr lang="en-US" sz="1400" dirty="0">
                <a:latin typeface="Roboto" panose="02000000000000000000" pitchFamily="2" charset="0"/>
                <a:cs typeface="Calibri"/>
              </a:rPr>
              <a:t>Funding 2020-2025</a:t>
            </a:r>
            <a:endParaRPr lang="en-US" sz="1400" dirty="0"/>
          </a:p>
        </p:txBody>
      </p:sp>
      <p:sp>
        <p:nvSpPr>
          <p:cNvPr id="1037" name="TextBox 1036">
            <a:extLst>
              <a:ext uri="{FF2B5EF4-FFF2-40B4-BE49-F238E27FC236}">
                <a16:creationId xmlns:a16="http://schemas.microsoft.com/office/drawing/2014/main" id="{112CF9AB-FAB5-F0AB-C3ED-9FFDAEC685F6}"/>
              </a:ext>
            </a:extLst>
          </p:cNvPr>
          <p:cNvSpPr txBox="1"/>
          <p:nvPr/>
        </p:nvSpPr>
        <p:spPr>
          <a:xfrm>
            <a:off x="1323236" y="4136555"/>
            <a:ext cx="1832553" cy="523220"/>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Funded </a:t>
            </a:r>
            <a:br>
              <a:rPr lang="en-US" sz="1400" dirty="0">
                <a:solidFill>
                  <a:srgbClr val="000000"/>
                </a:solidFill>
                <a:latin typeface="Roboto" panose="02000000000000000000" pitchFamily="2" charset="0"/>
                <a:ea typeface="Roboto" panose="02000000000000000000" pitchFamily="2" charset="0"/>
              </a:rPr>
            </a:br>
            <a:r>
              <a:rPr lang="en-US" sz="1400" dirty="0">
                <a:solidFill>
                  <a:srgbClr val="000000"/>
                </a:solidFill>
                <a:latin typeface="Roboto" panose="02000000000000000000" pitchFamily="2" charset="0"/>
                <a:ea typeface="Roboto" panose="02000000000000000000" pitchFamily="2" charset="0"/>
              </a:rPr>
              <a:t>students &amp; postdocs</a:t>
            </a:r>
          </a:p>
        </p:txBody>
      </p:sp>
      <p:sp>
        <p:nvSpPr>
          <p:cNvPr id="1038" name="TextBox 1037">
            <a:extLst>
              <a:ext uri="{FF2B5EF4-FFF2-40B4-BE49-F238E27FC236}">
                <a16:creationId xmlns:a16="http://schemas.microsoft.com/office/drawing/2014/main" id="{3008D2AA-3E64-1E84-E7FC-31B70708E8DE}"/>
              </a:ext>
            </a:extLst>
          </p:cNvPr>
          <p:cNvSpPr txBox="1"/>
          <p:nvPr/>
        </p:nvSpPr>
        <p:spPr>
          <a:xfrm>
            <a:off x="4580965" y="1820618"/>
            <a:ext cx="2356735" cy="492443"/>
          </a:xfrm>
          <a:prstGeom prst="rect">
            <a:avLst/>
          </a:prstGeom>
          <a:noFill/>
        </p:spPr>
        <p:txBody>
          <a:bodyPr wrap="none" rtlCol="0">
            <a:spAutoFit/>
          </a:bodyPr>
          <a:lstStyle/>
          <a:p>
            <a:pPr algn="l"/>
            <a:r>
              <a:rPr lang="en-US" sz="1400" dirty="0">
                <a:solidFill>
                  <a:srgbClr val="000000"/>
                </a:solidFill>
                <a:latin typeface="Roboto" panose="02000000000000000000" pitchFamily="2" charset="0"/>
                <a:ea typeface="Roboto" panose="02000000000000000000" pitchFamily="2" charset="0"/>
              </a:rPr>
              <a:t>External students engaged</a:t>
            </a:r>
            <a:br>
              <a:rPr lang="en-US" sz="1400" dirty="0">
                <a:solidFill>
                  <a:srgbClr val="000000"/>
                </a:solidFill>
                <a:latin typeface="Roboto" panose="02000000000000000000" pitchFamily="2" charset="0"/>
                <a:ea typeface="Roboto" panose="02000000000000000000" pitchFamily="2" charset="0"/>
              </a:rPr>
            </a:br>
            <a:r>
              <a:rPr lang="en-US" sz="1200" dirty="0">
                <a:solidFill>
                  <a:srgbClr val="000000"/>
                </a:solidFill>
                <a:latin typeface="Roboto" panose="02000000000000000000" pitchFamily="2" charset="0"/>
                <a:ea typeface="Roboto" panose="02000000000000000000" pitchFamily="2" charset="0"/>
              </a:rPr>
              <a:t>(SQMS schools &amp; internships)</a:t>
            </a:r>
            <a:endParaRPr lang="en-US" sz="1400" dirty="0">
              <a:solidFill>
                <a:srgbClr val="0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232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0"/>
                                  </p:stCondLst>
                                  <p:childTnLst>
                                    <p:anim calcmode="lin" valueType="num">
                                      <p:cBhvr additive="base">
                                        <p:cTn id="6" dur="30000"/>
                                        <p:tgtEl>
                                          <p:spTgt spid="29"/>
                                        </p:tgtEl>
                                        <p:attrNameLst>
                                          <p:attrName>ppt_x</p:attrName>
                                        </p:attrNameLst>
                                      </p:cBhvr>
                                      <p:tavLst>
                                        <p:tav tm="0">
                                          <p:val>
                                            <p:strVal val="ppt_x"/>
                                          </p:val>
                                        </p:tav>
                                        <p:tav tm="100000">
                                          <p:val>
                                            <p:strVal val="ppt_x"/>
                                          </p:val>
                                        </p:tav>
                                      </p:tavLst>
                                    </p:anim>
                                    <p:anim calcmode="lin" valueType="num">
                                      <p:cBhvr additive="base">
                                        <p:cTn id="7" dur="30000"/>
                                        <p:tgtEl>
                                          <p:spTgt spid="29"/>
                                        </p:tgtEl>
                                        <p:attrNameLst>
                                          <p:attrName>ppt_y</p:attrName>
                                        </p:attrNameLst>
                                      </p:cBhvr>
                                      <p:tavLst>
                                        <p:tav tm="0">
                                          <p:val>
                                            <p:strVal val="ppt_y"/>
                                          </p:val>
                                        </p:tav>
                                        <p:tav tm="100000">
                                          <p:val>
                                            <p:strVal val="0-ppt_h/2"/>
                                          </p:val>
                                        </p:tav>
                                      </p:tavLst>
                                    </p:anim>
                                    <p:set>
                                      <p:cBhvr>
                                        <p:cTn id="8" dur="1" fill="hold">
                                          <p:stCondLst>
                                            <p:cond delay="29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6555AAC6-319A-4D4F-2EDF-A4CE291138C1}"/>
              </a:ext>
            </a:extLst>
          </p:cNvPr>
          <p:cNvPicPr>
            <a:picLocks noGrp="1" noChangeAspect="1"/>
          </p:cNvPicPr>
          <p:nvPr>
            <p:ph idx="1"/>
          </p:nvPr>
        </p:nvPicPr>
        <p:blipFill rotWithShape="1">
          <a:blip r:embed="rId2"/>
          <a:srcRect b="13197"/>
          <a:stretch/>
        </p:blipFill>
        <p:spPr>
          <a:xfrm>
            <a:off x="506352" y="721922"/>
            <a:ext cx="7866805" cy="4421578"/>
          </a:xfrm>
          <a:noFill/>
        </p:spPr>
      </p:pic>
      <p:sp>
        <p:nvSpPr>
          <p:cNvPr id="3" name="Title 2">
            <a:extLst>
              <a:ext uri="{FF2B5EF4-FFF2-40B4-BE49-F238E27FC236}">
                <a16:creationId xmlns:a16="http://schemas.microsoft.com/office/drawing/2014/main" id="{A6CE8EB3-2156-7C53-2BCA-06C7859EBB9E}"/>
              </a:ext>
            </a:extLst>
          </p:cNvPr>
          <p:cNvSpPr>
            <a:spLocks noGrp="1"/>
          </p:cNvSpPr>
          <p:nvPr>
            <p:ph type="title"/>
          </p:nvPr>
        </p:nvSpPr>
        <p:spPr>
          <a:xfrm>
            <a:off x="228600" y="188814"/>
            <a:ext cx="8686800" cy="320908"/>
          </a:xfrm>
        </p:spPr>
        <p:txBody>
          <a:bodyPr anchor="b">
            <a:normAutofit/>
          </a:bodyPr>
          <a:lstStyle/>
          <a:p>
            <a:pPr>
              <a:lnSpc>
                <a:spcPct val="90000"/>
              </a:lnSpc>
            </a:pPr>
            <a:r>
              <a:rPr lang="en-US" dirty="0"/>
              <a:t>SQMS Center Organizational Chart</a:t>
            </a:r>
            <a:endParaRPr lang="en-US"/>
          </a:p>
        </p:txBody>
      </p:sp>
      <p:sp>
        <p:nvSpPr>
          <p:cNvPr id="2" name="Freeform: Shape 1">
            <a:extLst>
              <a:ext uri="{FF2B5EF4-FFF2-40B4-BE49-F238E27FC236}">
                <a16:creationId xmlns:a16="http://schemas.microsoft.com/office/drawing/2014/main" id="{C53560C3-F0EA-80DB-5908-C5C3E0243048}"/>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33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17DD8-630C-47B6-AE32-EC3938B50C99}"/>
              </a:ext>
            </a:extLst>
          </p:cNvPr>
          <p:cNvSpPr>
            <a:spLocks noGrp="1"/>
          </p:cNvSpPr>
          <p:nvPr>
            <p:ph type="title"/>
          </p:nvPr>
        </p:nvSpPr>
        <p:spPr>
          <a:xfrm>
            <a:off x="378768" y="133549"/>
            <a:ext cx="8686800" cy="320908"/>
          </a:xfrm>
        </p:spPr>
        <p:txBody>
          <a:bodyPr/>
          <a:lstStyle/>
          <a:p>
            <a:r>
              <a:rPr lang="en-US" dirty="0">
                <a:latin typeface="Roboto" panose="02000000000000000000" pitchFamily="2" charset="0"/>
                <a:cs typeface="Calibri" panose="020F0502020204030204" pitchFamily="34" charset="0"/>
              </a:rPr>
              <a:t>SQMS Leadership (core management group)</a:t>
            </a:r>
          </a:p>
        </p:txBody>
      </p:sp>
      <p:pic>
        <p:nvPicPr>
          <p:cNvPr id="9" name="Picture 8">
            <a:extLst>
              <a:ext uri="{FF2B5EF4-FFF2-40B4-BE49-F238E27FC236}">
                <a16:creationId xmlns:a16="http://schemas.microsoft.com/office/drawing/2014/main" id="{D278F1E3-3059-F244-BE81-A564804E57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25" t="6822" r="16587" b="16514"/>
          <a:stretch/>
        </p:blipFill>
        <p:spPr>
          <a:xfrm>
            <a:off x="51148" y="3065150"/>
            <a:ext cx="1022888" cy="1216028"/>
          </a:xfrm>
          <a:prstGeom prst="rect">
            <a:avLst/>
          </a:prstGeom>
          <a:ln>
            <a:noFill/>
          </a:ln>
        </p:spPr>
      </p:pic>
      <p:pic>
        <p:nvPicPr>
          <p:cNvPr id="11" name="Picture 10">
            <a:extLst>
              <a:ext uri="{FF2B5EF4-FFF2-40B4-BE49-F238E27FC236}">
                <a16:creationId xmlns:a16="http://schemas.microsoft.com/office/drawing/2014/main" id="{6A4F3DF6-828C-604D-9DE4-4FE481E0EE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816" r="15139" b="6248"/>
          <a:stretch/>
        </p:blipFill>
        <p:spPr>
          <a:xfrm>
            <a:off x="3912055" y="3076268"/>
            <a:ext cx="1060276" cy="1193793"/>
          </a:xfrm>
          <a:prstGeom prst="rect">
            <a:avLst/>
          </a:prstGeom>
          <a:ln>
            <a:noFill/>
          </a:ln>
        </p:spPr>
      </p:pic>
      <p:pic>
        <p:nvPicPr>
          <p:cNvPr id="12" name="Picture 11">
            <a:extLst>
              <a:ext uri="{FF2B5EF4-FFF2-40B4-BE49-F238E27FC236}">
                <a16:creationId xmlns:a16="http://schemas.microsoft.com/office/drawing/2014/main" id="{1CF34F58-AB3C-BF41-BCD8-32D4618E0C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62" r="9454"/>
          <a:stretch/>
        </p:blipFill>
        <p:spPr>
          <a:xfrm>
            <a:off x="1806767" y="3122178"/>
            <a:ext cx="990562" cy="1156066"/>
          </a:xfrm>
          <a:prstGeom prst="rect">
            <a:avLst/>
          </a:prstGeom>
          <a:ln>
            <a:noFill/>
          </a:ln>
        </p:spPr>
      </p:pic>
      <p:pic>
        <p:nvPicPr>
          <p:cNvPr id="14" name="Picture 13">
            <a:extLst>
              <a:ext uri="{FF2B5EF4-FFF2-40B4-BE49-F238E27FC236}">
                <a16:creationId xmlns:a16="http://schemas.microsoft.com/office/drawing/2014/main" id="{9553E901-E99E-6B44-9CC7-D3B7373A5860}"/>
              </a:ext>
            </a:extLst>
          </p:cNvPr>
          <p:cNvPicPr>
            <a:picLocks noChangeAspect="1"/>
          </p:cNvPicPr>
          <p:nvPr/>
        </p:nvPicPr>
        <p:blipFill rotWithShape="1">
          <a:blip r:embed="rId6"/>
          <a:srcRect l="19843" r="6148"/>
          <a:stretch/>
        </p:blipFill>
        <p:spPr>
          <a:xfrm>
            <a:off x="3483214" y="1806821"/>
            <a:ext cx="1057471" cy="1074723"/>
          </a:xfrm>
          <a:prstGeom prst="rect">
            <a:avLst/>
          </a:prstGeom>
          <a:ln>
            <a:noFill/>
          </a:ln>
        </p:spPr>
      </p:pic>
      <p:pic>
        <p:nvPicPr>
          <p:cNvPr id="16" name="Picture 15">
            <a:extLst>
              <a:ext uri="{FF2B5EF4-FFF2-40B4-BE49-F238E27FC236}">
                <a16:creationId xmlns:a16="http://schemas.microsoft.com/office/drawing/2014/main" id="{8A0A92EB-1DBC-C144-AC7F-5A286C1B42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3628" y="1668093"/>
            <a:ext cx="1057494" cy="1216028"/>
          </a:xfrm>
          <a:prstGeom prst="rect">
            <a:avLst/>
          </a:prstGeom>
          <a:ln>
            <a:noFill/>
          </a:ln>
        </p:spPr>
      </p:pic>
      <p:grpSp>
        <p:nvGrpSpPr>
          <p:cNvPr id="33" name="Group 32">
            <a:extLst>
              <a:ext uri="{FF2B5EF4-FFF2-40B4-BE49-F238E27FC236}">
                <a16:creationId xmlns:a16="http://schemas.microsoft.com/office/drawing/2014/main" id="{F37FBEB3-D56C-57A4-11D1-14A71C7E4B43}"/>
              </a:ext>
            </a:extLst>
          </p:cNvPr>
          <p:cNvGrpSpPr/>
          <p:nvPr/>
        </p:nvGrpSpPr>
        <p:grpSpPr>
          <a:xfrm>
            <a:off x="3241738" y="588006"/>
            <a:ext cx="1672329" cy="642699"/>
            <a:chOff x="616384" y="576544"/>
            <a:chExt cx="2114484" cy="642699"/>
          </a:xfrm>
        </p:grpSpPr>
        <p:sp>
          <p:nvSpPr>
            <p:cNvPr id="5" name="Rectangle 4">
              <a:extLst>
                <a:ext uri="{FF2B5EF4-FFF2-40B4-BE49-F238E27FC236}">
                  <a16:creationId xmlns:a16="http://schemas.microsoft.com/office/drawing/2014/main" id="{EB9579C7-86DF-D5F8-6B19-D3F02D477059}"/>
                </a:ext>
              </a:extLst>
            </p:cNvPr>
            <p:cNvSpPr/>
            <p:nvPr/>
          </p:nvSpPr>
          <p:spPr>
            <a:xfrm>
              <a:off x="619760" y="595995"/>
              <a:ext cx="2071975" cy="62324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D704747-F91D-D941-9700-CF739DB5A5B6}"/>
                </a:ext>
              </a:extLst>
            </p:cNvPr>
            <p:cNvSpPr/>
            <p:nvPr/>
          </p:nvSpPr>
          <p:spPr>
            <a:xfrm>
              <a:off x="616384" y="576544"/>
              <a:ext cx="2114484" cy="623248"/>
            </a:xfrm>
            <a:prstGeom prst="rect">
              <a:avLst/>
            </a:prstGeom>
          </p:spPr>
          <p:txBody>
            <a:bodyPr wrap="square">
              <a:spAutoFit/>
            </a:bodyPr>
            <a:lstStyle/>
            <a:p>
              <a:r>
                <a:rPr lang="en-US" sz="1200" dirty="0">
                  <a:solidFill>
                    <a:srgbClr val="000000"/>
                  </a:solidFill>
                  <a:latin typeface="Roboto" panose="02000000000000000000" pitchFamily="2" charset="0"/>
                </a:rPr>
                <a:t>Dr. Anna Grassellino </a:t>
              </a:r>
              <a:br>
                <a:rPr lang="en-US" sz="1200" dirty="0">
                  <a:solidFill>
                    <a:srgbClr val="000000"/>
                  </a:solidFill>
                  <a:latin typeface="Roboto" panose="02000000000000000000" pitchFamily="2" charset="0"/>
                </a:rPr>
              </a:br>
              <a:r>
                <a:rPr lang="en-US" sz="1200" dirty="0">
                  <a:solidFill>
                    <a:srgbClr val="000000"/>
                  </a:solidFill>
                  <a:latin typeface="Roboto" panose="02000000000000000000" pitchFamily="2" charset="0"/>
                </a:rPr>
                <a:t>(FNAL)</a:t>
              </a:r>
              <a:br>
                <a:rPr lang="en-US" sz="1200" dirty="0">
                  <a:solidFill>
                    <a:srgbClr val="000000"/>
                  </a:solidFill>
                  <a:latin typeface="Roboto" panose="02000000000000000000" pitchFamily="2" charset="0"/>
                </a:rPr>
              </a:br>
              <a:r>
                <a:rPr lang="en-US" sz="1050" dirty="0">
                  <a:solidFill>
                    <a:srgbClr val="000000"/>
                  </a:solidFill>
                  <a:latin typeface="Roboto" panose="02000000000000000000" pitchFamily="2" charset="0"/>
                </a:rPr>
                <a:t>Center Director</a:t>
              </a:r>
              <a:endParaRPr lang="en-US" sz="1100" dirty="0">
                <a:solidFill>
                  <a:srgbClr val="000000"/>
                </a:solidFill>
                <a:latin typeface="Roboto" panose="02000000000000000000" pitchFamily="2" charset="0"/>
              </a:endParaRPr>
            </a:p>
          </p:txBody>
        </p:sp>
      </p:grpSp>
      <p:grpSp>
        <p:nvGrpSpPr>
          <p:cNvPr id="28" name="Group 27">
            <a:extLst>
              <a:ext uri="{FF2B5EF4-FFF2-40B4-BE49-F238E27FC236}">
                <a16:creationId xmlns:a16="http://schemas.microsoft.com/office/drawing/2014/main" id="{CDC8300E-765C-C661-423E-714164BABEA6}"/>
              </a:ext>
            </a:extLst>
          </p:cNvPr>
          <p:cNvGrpSpPr/>
          <p:nvPr/>
        </p:nvGrpSpPr>
        <p:grpSpPr>
          <a:xfrm>
            <a:off x="6201990" y="601581"/>
            <a:ext cx="3135545" cy="438582"/>
            <a:chOff x="6390640" y="838607"/>
            <a:chExt cx="3135545" cy="438582"/>
          </a:xfrm>
        </p:grpSpPr>
        <p:sp>
          <p:nvSpPr>
            <p:cNvPr id="6" name="Rectangle 5">
              <a:extLst>
                <a:ext uri="{FF2B5EF4-FFF2-40B4-BE49-F238E27FC236}">
                  <a16:creationId xmlns:a16="http://schemas.microsoft.com/office/drawing/2014/main" id="{2B660A14-FD54-2D38-B0F0-6F06564E80AF}"/>
                </a:ext>
              </a:extLst>
            </p:cNvPr>
            <p:cNvSpPr/>
            <p:nvPr/>
          </p:nvSpPr>
          <p:spPr>
            <a:xfrm>
              <a:off x="6390640" y="840528"/>
              <a:ext cx="2347921"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A116FB2-0DDE-1E4C-9167-F6FF8A6140E6}"/>
                </a:ext>
              </a:extLst>
            </p:cNvPr>
            <p:cNvSpPr/>
            <p:nvPr/>
          </p:nvSpPr>
          <p:spPr>
            <a:xfrm>
              <a:off x="6390640" y="838607"/>
              <a:ext cx="3135545" cy="438582"/>
            </a:xfrm>
            <a:prstGeom prst="rect">
              <a:avLst/>
            </a:prstGeom>
          </p:spPr>
          <p:txBody>
            <a:bodyPr wrap="square">
              <a:spAutoFit/>
            </a:bodyPr>
            <a:lstStyle/>
            <a:p>
              <a:r>
                <a:rPr lang="en-US" sz="1200" dirty="0">
                  <a:solidFill>
                    <a:srgbClr val="000000"/>
                  </a:solidFill>
                  <a:latin typeface="Roboto" panose="02000000000000000000" pitchFamily="2" charset="0"/>
                </a:rPr>
                <a:t>Prof. Jens Koch (Northwestern)</a:t>
              </a:r>
            </a:p>
            <a:p>
              <a:r>
                <a:rPr lang="en-US" sz="1050" dirty="0">
                  <a:solidFill>
                    <a:srgbClr val="000000"/>
                  </a:solidFill>
                  <a:latin typeface="Roboto" panose="02000000000000000000" pitchFamily="2" charset="0"/>
                </a:rPr>
                <a:t>Deputy Director</a:t>
              </a:r>
              <a:endParaRPr lang="en-US" sz="1100" dirty="0">
                <a:solidFill>
                  <a:srgbClr val="000000"/>
                </a:solidFill>
                <a:latin typeface="Roboto" panose="02000000000000000000" pitchFamily="2" charset="0"/>
              </a:endParaRPr>
            </a:p>
          </p:txBody>
        </p:sp>
      </p:grpSp>
      <p:grpSp>
        <p:nvGrpSpPr>
          <p:cNvPr id="41" name="Group 40">
            <a:extLst>
              <a:ext uri="{FF2B5EF4-FFF2-40B4-BE49-F238E27FC236}">
                <a16:creationId xmlns:a16="http://schemas.microsoft.com/office/drawing/2014/main" id="{04122000-9E70-F20B-B9F2-1E0019136E3B}"/>
              </a:ext>
            </a:extLst>
          </p:cNvPr>
          <p:cNvGrpSpPr/>
          <p:nvPr/>
        </p:nvGrpSpPr>
        <p:grpSpPr>
          <a:xfrm>
            <a:off x="26992" y="4278244"/>
            <a:ext cx="2123377" cy="461665"/>
            <a:chOff x="552109" y="4252718"/>
            <a:chExt cx="2123377" cy="461665"/>
          </a:xfrm>
        </p:grpSpPr>
        <p:sp>
          <p:nvSpPr>
            <p:cNvPr id="15" name="Rectangle 14">
              <a:extLst>
                <a:ext uri="{FF2B5EF4-FFF2-40B4-BE49-F238E27FC236}">
                  <a16:creationId xmlns:a16="http://schemas.microsoft.com/office/drawing/2014/main" id="{22DED136-0E8E-1E8F-F31B-4B4A809A6F97}"/>
                </a:ext>
              </a:extLst>
            </p:cNvPr>
            <p:cNvSpPr/>
            <p:nvPr/>
          </p:nvSpPr>
          <p:spPr>
            <a:xfrm>
              <a:off x="579576" y="4252718"/>
              <a:ext cx="1696264"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51BE12E-9E50-1640-A260-7E4218E84A33}"/>
                </a:ext>
              </a:extLst>
            </p:cNvPr>
            <p:cNvSpPr/>
            <p:nvPr/>
          </p:nvSpPr>
          <p:spPr>
            <a:xfrm>
              <a:off x="552109" y="4252718"/>
              <a:ext cx="2123377" cy="461665"/>
            </a:xfrm>
            <a:prstGeom prst="rect">
              <a:avLst/>
            </a:prstGeom>
          </p:spPr>
          <p:txBody>
            <a:bodyPr wrap="square">
              <a:spAutoFit/>
            </a:bodyPr>
            <a:lstStyle/>
            <a:p>
              <a:r>
                <a:rPr lang="en-US" sz="1200" dirty="0">
                  <a:solidFill>
                    <a:srgbClr val="000000"/>
                  </a:solidFill>
                  <a:latin typeface="Roboto" panose="02000000000000000000" pitchFamily="2" charset="0"/>
                </a:rPr>
                <a:t>Dr. Matt </a:t>
              </a:r>
              <a:r>
                <a:rPr lang="en-US" sz="1200" dirty="0" err="1">
                  <a:solidFill>
                    <a:srgbClr val="000000"/>
                  </a:solidFill>
                  <a:latin typeface="Roboto" panose="02000000000000000000" pitchFamily="2" charset="0"/>
                </a:rPr>
                <a:t>Reagor</a:t>
              </a:r>
              <a:endParaRPr lang="en-US" sz="1200" dirty="0">
                <a:solidFill>
                  <a:srgbClr val="000000"/>
                </a:solidFill>
                <a:latin typeface="Roboto" panose="02000000000000000000" pitchFamily="2" charset="0"/>
              </a:endParaRPr>
            </a:p>
            <a:p>
              <a:r>
                <a:rPr lang="en-US" sz="1200" dirty="0" err="1">
                  <a:solidFill>
                    <a:srgbClr val="000000"/>
                  </a:solidFill>
                  <a:latin typeface="Roboto" panose="02000000000000000000" pitchFamily="2" charset="0"/>
                </a:rPr>
                <a:t>Rigetti</a:t>
              </a:r>
              <a:r>
                <a:rPr lang="en-US" sz="1200" dirty="0">
                  <a:solidFill>
                    <a:srgbClr val="000000"/>
                  </a:solidFill>
                  <a:latin typeface="Roboto" panose="02000000000000000000" pitchFamily="2" charset="0"/>
                </a:rPr>
                <a:t> PI, </a:t>
              </a:r>
              <a:r>
                <a:rPr lang="en-US" sz="1050" dirty="0">
                  <a:solidFill>
                    <a:srgbClr val="000000"/>
                  </a:solidFill>
                  <a:latin typeface="Roboto" panose="02000000000000000000" pitchFamily="2" charset="0"/>
                </a:rPr>
                <a:t>CTO</a:t>
              </a:r>
              <a:endParaRPr lang="en-US" sz="1200" dirty="0">
                <a:solidFill>
                  <a:srgbClr val="000000"/>
                </a:solidFill>
                <a:latin typeface="Roboto" panose="02000000000000000000" pitchFamily="2" charset="0"/>
              </a:endParaRPr>
            </a:p>
          </p:txBody>
        </p:sp>
      </p:grpSp>
      <p:grpSp>
        <p:nvGrpSpPr>
          <p:cNvPr id="34" name="Group 33">
            <a:extLst>
              <a:ext uri="{FF2B5EF4-FFF2-40B4-BE49-F238E27FC236}">
                <a16:creationId xmlns:a16="http://schemas.microsoft.com/office/drawing/2014/main" id="{40A4D113-3F55-0A8B-3D83-9152A0B9AD69}"/>
              </a:ext>
            </a:extLst>
          </p:cNvPr>
          <p:cNvGrpSpPr/>
          <p:nvPr/>
        </p:nvGrpSpPr>
        <p:grpSpPr>
          <a:xfrm>
            <a:off x="1769300" y="4271094"/>
            <a:ext cx="2326891" cy="461666"/>
            <a:chOff x="2379950" y="4252717"/>
            <a:chExt cx="2326891" cy="461666"/>
          </a:xfrm>
        </p:grpSpPr>
        <p:sp>
          <p:nvSpPr>
            <p:cNvPr id="17" name="Rectangle 16">
              <a:extLst>
                <a:ext uri="{FF2B5EF4-FFF2-40B4-BE49-F238E27FC236}">
                  <a16:creationId xmlns:a16="http://schemas.microsoft.com/office/drawing/2014/main" id="{8D22EA7F-5991-F58A-9002-466DF96DAB96}"/>
                </a:ext>
              </a:extLst>
            </p:cNvPr>
            <p:cNvSpPr/>
            <p:nvPr/>
          </p:nvSpPr>
          <p:spPr>
            <a:xfrm>
              <a:off x="2412563" y="4252717"/>
              <a:ext cx="2034129"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828F403-5B15-E847-A0E9-05283B6BEAF7}"/>
                </a:ext>
              </a:extLst>
            </p:cNvPr>
            <p:cNvSpPr/>
            <p:nvPr/>
          </p:nvSpPr>
          <p:spPr>
            <a:xfrm>
              <a:off x="2379950" y="4252718"/>
              <a:ext cx="2326891" cy="461665"/>
            </a:xfrm>
            <a:prstGeom prst="rect">
              <a:avLst/>
            </a:prstGeom>
          </p:spPr>
          <p:txBody>
            <a:bodyPr wrap="square">
              <a:spAutoFit/>
            </a:bodyPr>
            <a:lstStyle/>
            <a:p>
              <a:r>
                <a:rPr lang="en-US" sz="1200" dirty="0">
                  <a:solidFill>
                    <a:srgbClr val="000000"/>
                  </a:solidFill>
                  <a:latin typeface="Roboto" panose="02000000000000000000" pitchFamily="2" charset="0"/>
                </a:rPr>
                <a:t>Dr. Matt Kramer</a:t>
              </a:r>
            </a:p>
            <a:p>
              <a:r>
                <a:rPr lang="en-US" sz="1200" dirty="0">
                  <a:solidFill>
                    <a:srgbClr val="000000"/>
                  </a:solidFill>
                  <a:latin typeface="Roboto" panose="02000000000000000000" pitchFamily="2" charset="0"/>
                </a:rPr>
                <a:t>Ames Lab PI, </a:t>
              </a:r>
              <a:r>
                <a:rPr lang="en-US" sz="1050" dirty="0">
                  <a:solidFill>
                    <a:srgbClr val="000000"/>
                  </a:solidFill>
                  <a:latin typeface="Roboto" panose="02000000000000000000" pitchFamily="2" charset="0"/>
                </a:rPr>
                <a:t>Chief Engineer</a:t>
              </a:r>
            </a:p>
          </p:txBody>
        </p:sp>
      </p:grpSp>
      <p:grpSp>
        <p:nvGrpSpPr>
          <p:cNvPr id="35" name="Group 34">
            <a:extLst>
              <a:ext uri="{FF2B5EF4-FFF2-40B4-BE49-F238E27FC236}">
                <a16:creationId xmlns:a16="http://schemas.microsoft.com/office/drawing/2014/main" id="{1B7AEDC5-74CA-634E-153F-1A7B00274B04}"/>
              </a:ext>
            </a:extLst>
          </p:cNvPr>
          <p:cNvGrpSpPr/>
          <p:nvPr/>
        </p:nvGrpSpPr>
        <p:grpSpPr>
          <a:xfrm>
            <a:off x="3836042" y="4273160"/>
            <a:ext cx="2953099" cy="623249"/>
            <a:chOff x="4482428" y="4252717"/>
            <a:chExt cx="2953099" cy="623249"/>
          </a:xfrm>
        </p:grpSpPr>
        <p:sp>
          <p:nvSpPr>
            <p:cNvPr id="18" name="Rectangle 17">
              <a:extLst>
                <a:ext uri="{FF2B5EF4-FFF2-40B4-BE49-F238E27FC236}">
                  <a16:creationId xmlns:a16="http://schemas.microsoft.com/office/drawing/2014/main" id="{B4B980CF-386B-5F4B-10A2-E3F3B337F84C}"/>
                </a:ext>
              </a:extLst>
            </p:cNvPr>
            <p:cNvSpPr/>
            <p:nvPr/>
          </p:nvSpPr>
          <p:spPr>
            <a:xfrm>
              <a:off x="4550087" y="4252717"/>
              <a:ext cx="1967437" cy="62112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226B403-8CE7-B544-BB8F-36FD6A524C83}"/>
                </a:ext>
              </a:extLst>
            </p:cNvPr>
            <p:cNvSpPr/>
            <p:nvPr/>
          </p:nvSpPr>
          <p:spPr>
            <a:xfrm>
              <a:off x="4482428" y="4252718"/>
              <a:ext cx="2953099" cy="623248"/>
            </a:xfrm>
            <a:prstGeom prst="rect">
              <a:avLst/>
            </a:prstGeom>
          </p:spPr>
          <p:txBody>
            <a:bodyPr wrap="square">
              <a:spAutoFit/>
            </a:bodyPr>
            <a:lstStyle/>
            <a:p>
              <a:r>
                <a:rPr lang="en-US" sz="1200" dirty="0">
                  <a:solidFill>
                    <a:srgbClr val="000000"/>
                  </a:solidFill>
                  <a:latin typeface="Roboto" panose="02000000000000000000" pitchFamily="2" charset="0"/>
                </a:rPr>
                <a:t>Dr. Eleanor Rieffel </a:t>
              </a:r>
              <a:br>
                <a:rPr lang="en-US" sz="1200" dirty="0">
                  <a:solidFill>
                    <a:srgbClr val="000000"/>
                  </a:solidFill>
                  <a:latin typeface="Roboto" panose="02000000000000000000" pitchFamily="2" charset="0"/>
                </a:rPr>
              </a:br>
              <a:r>
                <a:rPr lang="en-US" sz="1200" dirty="0">
                  <a:solidFill>
                    <a:srgbClr val="000000"/>
                  </a:solidFill>
                  <a:latin typeface="Roboto" panose="02000000000000000000" pitchFamily="2" charset="0"/>
                </a:rPr>
                <a:t>NASA Ames PI</a:t>
              </a:r>
            </a:p>
            <a:p>
              <a:r>
                <a:rPr lang="en-US" sz="1050" dirty="0">
                  <a:solidFill>
                    <a:srgbClr val="000000"/>
                  </a:solidFill>
                  <a:latin typeface="Roboto" panose="02000000000000000000" pitchFamily="2" charset="0"/>
                </a:rPr>
                <a:t>Chief Computational Scientist</a:t>
              </a:r>
            </a:p>
          </p:txBody>
        </p:sp>
      </p:grpSp>
      <p:grpSp>
        <p:nvGrpSpPr>
          <p:cNvPr id="36" name="Group 35">
            <a:extLst>
              <a:ext uri="{FF2B5EF4-FFF2-40B4-BE49-F238E27FC236}">
                <a16:creationId xmlns:a16="http://schemas.microsoft.com/office/drawing/2014/main" id="{4AFCB9E5-FA5E-DB2C-9590-9C13DCA1F308}"/>
              </a:ext>
            </a:extLst>
          </p:cNvPr>
          <p:cNvGrpSpPr/>
          <p:nvPr/>
        </p:nvGrpSpPr>
        <p:grpSpPr>
          <a:xfrm>
            <a:off x="5938797" y="4263945"/>
            <a:ext cx="1853857" cy="461665"/>
            <a:chOff x="7051733" y="4252718"/>
            <a:chExt cx="2147206" cy="461665"/>
          </a:xfrm>
        </p:grpSpPr>
        <p:sp>
          <p:nvSpPr>
            <p:cNvPr id="25" name="Rectangle 24">
              <a:extLst>
                <a:ext uri="{FF2B5EF4-FFF2-40B4-BE49-F238E27FC236}">
                  <a16:creationId xmlns:a16="http://schemas.microsoft.com/office/drawing/2014/main" id="{6F2A4981-9F22-4EDD-61BC-20D1EA22E641}"/>
                </a:ext>
              </a:extLst>
            </p:cNvPr>
            <p:cNvSpPr/>
            <p:nvPr/>
          </p:nvSpPr>
          <p:spPr>
            <a:xfrm>
              <a:off x="7051733" y="4260931"/>
              <a:ext cx="1786405"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7083F51-A2DB-E942-A65F-8E51113E025D}"/>
                </a:ext>
              </a:extLst>
            </p:cNvPr>
            <p:cNvSpPr/>
            <p:nvPr/>
          </p:nvSpPr>
          <p:spPr>
            <a:xfrm>
              <a:off x="7051733" y="4252718"/>
              <a:ext cx="2147206" cy="461665"/>
            </a:xfrm>
            <a:prstGeom prst="rect">
              <a:avLst/>
            </a:prstGeom>
          </p:spPr>
          <p:txBody>
            <a:bodyPr wrap="square">
              <a:spAutoFit/>
            </a:bodyPr>
            <a:lstStyle/>
            <a:p>
              <a:r>
                <a:rPr lang="en-US" sz="1200" dirty="0">
                  <a:solidFill>
                    <a:srgbClr val="000000"/>
                  </a:solidFill>
                  <a:latin typeface="Roboto" panose="02000000000000000000" pitchFamily="2" charset="0"/>
                </a:rPr>
                <a:t>Prof. Jim </a:t>
              </a:r>
              <a:r>
                <a:rPr lang="en-US" sz="1200" dirty="0" err="1">
                  <a:solidFill>
                    <a:srgbClr val="000000"/>
                  </a:solidFill>
                  <a:latin typeface="Roboto" panose="02000000000000000000" pitchFamily="2" charset="0"/>
                </a:rPr>
                <a:t>Sauls</a:t>
              </a:r>
              <a:r>
                <a:rPr lang="en-US" sz="1200" dirty="0">
                  <a:solidFill>
                    <a:srgbClr val="000000"/>
                  </a:solidFill>
                  <a:latin typeface="Roboto" panose="02000000000000000000" pitchFamily="2" charset="0"/>
                </a:rPr>
                <a:t>,</a:t>
              </a:r>
            </a:p>
            <a:p>
              <a:r>
                <a:rPr lang="en-US" sz="1200" dirty="0">
                  <a:solidFill>
                    <a:srgbClr val="000000"/>
                  </a:solidFill>
                  <a:latin typeface="Roboto" panose="02000000000000000000" pitchFamily="2" charset="0"/>
                </a:rPr>
                <a:t>LSU PI, </a:t>
              </a:r>
              <a:r>
                <a:rPr lang="en-US" sz="1050" dirty="0">
                  <a:solidFill>
                    <a:srgbClr val="000000"/>
                  </a:solidFill>
                  <a:latin typeface="Roboto" panose="02000000000000000000" pitchFamily="2" charset="0"/>
                </a:rPr>
                <a:t>Chief Theorist</a:t>
              </a:r>
            </a:p>
          </p:txBody>
        </p:sp>
      </p:grpSp>
      <p:grpSp>
        <p:nvGrpSpPr>
          <p:cNvPr id="32" name="Group 31">
            <a:extLst>
              <a:ext uri="{FF2B5EF4-FFF2-40B4-BE49-F238E27FC236}">
                <a16:creationId xmlns:a16="http://schemas.microsoft.com/office/drawing/2014/main" id="{EE0A6A2E-FF9F-C092-2A66-F9FB0293B2C1}"/>
              </a:ext>
            </a:extLst>
          </p:cNvPr>
          <p:cNvGrpSpPr/>
          <p:nvPr/>
        </p:nvGrpSpPr>
        <p:grpSpPr>
          <a:xfrm>
            <a:off x="1317118" y="2295483"/>
            <a:ext cx="1917204" cy="623248"/>
            <a:chOff x="445306" y="2511949"/>
            <a:chExt cx="2639626" cy="623248"/>
          </a:xfrm>
        </p:grpSpPr>
        <p:sp>
          <p:nvSpPr>
            <p:cNvPr id="13" name="Rectangle 12">
              <a:extLst>
                <a:ext uri="{FF2B5EF4-FFF2-40B4-BE49-F238E27FC236}">
                  <a16:creationId xmlns:a16="http://schemas.microsoft.com/office/drawing/2014/main" id="{A8A3E34C-FB5E-C4D4-A520-F15C58CB77F2}"/>
                </a:ext>
              </a:extLst>
            </p:cNvPr>
            <p:cNvSpPr/>
            <p:nvPr/>
          </p:nvSpPr>
          <p:spPr>
            <a:xfrm>
              <a:off x="480986" y="2544070"/>
              <a:ext cx="2326184" cy="5570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54DDAE-4BE3-724F-AAF5-D9550E5E30E5}"/>
                </a:ext>
              </a:extLst>
            </p:cNvPr>
            <p:cNvSpPr/>
            <p:nvPr/>
          </p:nvSpPr>
          <p:spPr>
            <a:xfrm>
              <a:off x="445306" y="2511949"/>
              <a:ext cx="2639626" cy="623248"/>
            </a:xfrm>
            <a:prstGeom prst="rect">
              <a:avLst/>
            </a:prstGeom>
          </p:spPr>
          <p:txBody>
            <a:bodyPr wrap="square">
              <a:spAutoFit/>
            </a:bodyPr>
            <a:lstStyle/>
            <a:p>
              <a:r>
                <a:rPr lang="en-US" sz="1200" dirty="0">
                  <a:solidFill>
                    <a:srgbClr val="000000"/>
                  </a:solidFill>
                  <a:latin typeface="Roboto" panose="02000000000000000000" pitchFamily="2" charset="0"/>
                </a:rPr>
                <a:t>Dr. Alexander </a:t>
              </a:r>
              <a:br>
                <a:rPr lang="en-US" sz="1200" dirty="0">
                  <a:solidFill>
                    <a:srgbClr val="000000"/>
                  </a:solidFill>
                  <a:latin typeface="Roboto" panose="02000000000000000000" pitchFamily="2" charset="0"/>
                </a:rPr>
              </a:br>
              <a:r>
                <a:rPr lang="en-US" sz="1200" dirty="0">
                  <a:solidFill>
                    <a:srgbClr val="000000"/>
                  </a:solidFill>
                  <a:latin typeface="Roboto" panose="02000000000000000000" pitchFamily="2" charset="0"/>
                </a:rPr>
                <a:t>Romanenko (FNAL) </a:t>
              </a:r>
              <a:br>
                <a:rPr lang="en-US" sz="1200" dirty="0">
                  <a:solidFill>
                    <a:srgbClr val="000000"/>
                  </a:solidFill>
                  <a:latin typeface="Roboto" panose="02000000000000000000" pitchFamily="2" charset="0"/>
                </a:rPr>
              </a:br>
              <a:r>
                <a:rPr lang="en-US" sz="1050" dirty="0">
                  <a:solidFill>
                    <a:srgbClr val="000000"/>
                  </a:solidFill>
                  <a:latin typeface="Roboto" panose="02000000000000000000" pitchFamily="2" charset="0"/>
                </a:rPr>
                <a:t>Technology Thrust Leader</a:t>
              </a:r>
              <a:endParaRPr lang="en-US" sz="1100" dirty="0">
                <a:solidFill>
                  <a:srgbClr val="000000"/>
                </a:solidFill>
                <a:latin typeface="Roboto" panose="02000000000000000000" pitchFamily="2" charset="0"/>
              </a:endParaRPr>
            </a:p>
          </p:txBody>
        </p:sp>
      </p:grpSp>
      <p:grpSp>
        <p:nvGrpSpPr>
          <p:cNvPr id="29" name="Group 28">
            <a:extLst>
              <a:ext uri="{FF2B5EF4-FFF2-40B4-BE49-F238E27FC236}">
                <a16:creationId xmlns:a16="http://schemas.microsoft.com/office/drawing/2014/main" id="{007461FF-CAB7-C1FD-82CE-92BE63163CA6}"/>
              </a:ext>
            </a:extLst>
          </p:cNvPr>
          <p:cNvGrpSpPr/>
          <p:nvPr/>
        </p:nvGrpSpPr>
        <p:grpSpPr>
          <a:xfrm>
            <a:off x="7786517" y="2244936"/>
            <a:ext cx="1357483" cy="630660"/>
            <a:chOff x="7061890" y="2474801"/>
            <a:chExt cx="1854680" cy="630660"/>
          </a:xfrm>
        </p:grpSpPr>
        <p:sp>
          <p:nvSpPr>
            <p:cNvPr id="10" name="Rectangle 9">
              <a:extLst>
                <a:ext uri="{FF2B5EF4-FFF2-40B4-BE49-F238E27FC236}">
                  <a16:creationId xmlns:a16="http://schemas.microsoft.com/office/drawing/2014/main" id="{C7A0C911-3D25-3CC8-DED3-6396972F4439}"/>
                </a:ext>
              </a:extLst>
            </p:cNvPr>
            <p:cNvSpPr/>
            <p:nvPr/>
          </p:nvSpPr>
          <p:spPr>
            <a:xfrm>
              <a:off x="7061890" y="2474801"/>
              <a:ext cx="1801502" cy="61424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29A94E0-55E7-D542-9BBF-263C77A3D0BD}"/>
                </a:ext>
              </a:extLst>
            </p:cNvPr>
            <p:cNvSpPr/>
            <p:nvPr/>
          </p:nvSpPr>
          <p:spPr>
            <a:xfrm>
              <a:off x="7062117" y="2482213"/>
              <a:ext cx="1854453" cy="623248"/>
            </a:xfrm>
            <a:prstGeom prst="rect">
              <a:avLst/>
            </a:prstGeom>
          </p:spPr>
          <p:txBody>
            <a:bodyPr wrap="square">
              <a:spAutoFit/>
            </a:bodyPr>
            <a:lstStyle/>
            <a:p>
              <a:r>
                <a:rPr lang="en-US" sz="1200" dirty="0">
                  <a:solidFill>
                    <a:srgbClr val="000000"/>
                  </a:solidFill>
                  <a:latin typeface="Roboto" panose="02000000000000000000" pitchFamily="2" charset="0"/>
                </a:rPr>
                <a:t>Dr. Silvia Zorzetti </a:t>
              </a:r>
              <a:br>
                <a:rPr lang="en-US" sz="1200" dirty="0">
                  <a:solidFill>
                    <a:srgbClr val="000000"/>
                  </a:solidFill>
                  <a:latin typeface="Roboto" panose="02000000000000000000" pitchFamily="2" charset="0"/>
                </a:rPr>
              </a:br>
              <a:r>
                <a:rPr lang="en-US" sz="1200" dirty="0">
                  <a:solidFill>
                    <a:srgbClr val="000000"/>
                  </a:solidFill>
                  <a:latin typeface="Roboto" panose="02000000000000000000" pitchFamily="2" charset="0"/>
                </a:rPr>
                <a:t>(FNAL)</a:t>
              </a:r>
            </a:p>
            <a:p>
              <a:r>
                <a:rPr lang="en-US" sz="1050" dirty="0">
                  <a:solidFill>
                    <a:srgbClr val="000000"/>
                  </a:solidFill>
                  <a:latin typeface="Roboto" panose="02000000000000000000" pitchFamily="2" charset="0"/>
                </a:rPr>
                <a:t>Ecosystem Leader</a:t>
              </a:r>
            </a:p>
          </p:txBody>
        </p:sp>
      </p:grpSp>
      <p:pic>
        <p:nvPicPr>
          <p:cNvPr id="30" name="Picture 29">
            <a:extLst>
              <a:ext uri="{FF2B5EF4-FFF2-40B4-BE49-F238E27FC236}">
                <a16:creationId xmlns:a16="http://schemas.microsoft.com/office/drawing/2014/main" id="{6939381F-E73B-D240-9CE2-C534428FCE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2482" y="609424"/>
            <a:ext cx="1395331" cy="1303186"/>
          </a:xfrm>
          <a:prstGeom prst="rect">
            <a:avLst/>
          </a:prstGeom>
          <a:ln>
            <a:noFill/>
          </a:ln>
        </p:spPr>
      </p:pic>
      <p:pic>
        <p:nvPicPr>
          <p:cNvPr id="2" name="Picture 1">
            <a:extLst>
              <a:ext uri="{FF2B5EF4-FFF2-40B4-BE49-F238E27FC236}">
                <a16:creationId xmlns:a16="http://schemas.microsoft.com/office/drawing/2014/main" id="{BEFE92EB-96E3-6B9A-3FC5-A0D277C4896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6525" t="91" r="4153" b="15405"/>
          <a:stretch/>
        </p:blipFill>
        <p:spPr>
          <a:xfrm>
            <a:off x="5938797" y="3077300"/>
            <a:ext cx="954883" cy="1193794"/>
          </a:xfrm>
          <a:prstGeom prst="rect">
            <a:avLst/>
          </a:prstGeom>
          <a:ln>
            <a:noFill/>
          </a:ln>
        </p:spPr>
      </p:pic>
      <p:grpSp>
        <p:nvGrpSpPr>
          <p:cNvPr id="37" name="Group 36">
            <a:extLst>
              <a:ext uri="{FF2B5EF4-FFF2-40B4-BE49-F238E27FC236}">
                <a16:creationId xmlns:a16="http://schemas.microsoft.com/office/drawing/2014/main" id="{FF3C9102-3F23-8D13-26F1-AA767942F176}"/>
              </a:ext>
            </a:extLst>
          </p:cNvPr>
          <p:cNvGrpSpPr/>
          <p:nvPr/>
        </p:nvGrpSpPr>
        <p:grpSpPr>
          <a:xfrm>
            <a:off x="4525894" y="2452295"/>
            <a:ext cx="1986742" cy="446276"/>
            <a:chOff x="4611445" y="2675839"/>
            <a:chExt cx="1986742" cy="446276"/>
          </a:xfrm>
        </p:grpSpPr>
        <p:sp>
          <p:nvSpPr>
            <p:cNvPr id="8" name="Rectangle 7">
              <a:extLst>
                <a:ext uri="{FF2B5EF4-FFF2-40B4-BE49-F238E27FC236}">
                  <a16:creationId xmlns:a16="http://schemas.microsoft.com/office/drawing/2014/main" id="{3EE67490-29E4-24FA-8C7D-77A98C97ED6E}"/>
                </a:ext>
              </a:extLst>
            </p:cNvPr>
            <p:cNvSpPr/>
            <p:nvPr/>
          </p:nvSpPr>
          <p:spPr>
            <a:xfrm>
              <a:off x="4629601" y="2681841"/>
              <a:ext cx="1691587"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0E3676E-78FD-9961-FCB4-ECD4BBF1B2FA}"/>
                </a:ext>
              </a:extLst>
            </p:cNvPr>
            <p:cNvSpPr/>
            <p:nvPr/>
          </p:nvSpPr>
          <p:spPr>
            <a:xfrm>
              <a:off x="4611445" y="2675839"/>
              <a:ext cx="1986742" cy="446276"/>
            </a:xfrm>
            <a:prstGeom prst="rect">
              <a:avLst/>
            </a:prstGeom>
          </p:spPr>
          <p:txBody>
            <a:bodyPr wrap="square">
              <a:spAutoFit/>
            </a:bodyPr>
            <a:lstStyle/>
            <a:p>
              <a:r>
                <a:rPr lang="en-US" sz="1200" dirty="0">
                  <a:solidFill>
                    <a:srgbClr val="000000"/>
                  </a:solidFill>
                  <a:latin typeface="Roboto" panose="02000000000000000000" pitchFamily="2" charset="0"/>
                </a:rPr>
                <a:t>Dr. Roni Harnik (FNAL)</a:t>
              </a:r>
            </a:p>
            <a:p>
              <a:r>
                <a:rPr lang="en-US" sz="1050" dirty="0">
                  <a:solidFill>
                    <a:srgbClr val="000000"/>
                  </a:solidFill>
                  <a:latin typeface="Roboto" panose="02000000000000000000" pitchFamily="2" charset="0"/>
                </a:rPr>
                <a:t>Science Thrust Leader</a:t>
              </a:r>
              <a:endParaRPr lang="en-US" sz="1100" dirty="0">
                <a:solidFill>
                  <a:srgbClr val="000000"/>
                </a:solidFill>
                <a:latin typeface="Roboto" panose="02000000000000000000" pitchFamily="2" charset="0"/>
              </a:endParaRPr>
            </a:p>
          </p:txBody>
        </p:sp>
      </p:grpSp>
      <p:pic>
        <p:nvPicPr>
          <p:cNvPr id="1026" name="Picture 2" descr="Silvia Zorzetti (@silviazorzetti) / Twitter">
            <a:extLst>
              <a:ext uri="{FF2B5EF4-FFF2-40B4-BE49-F238E27FC236}">
                <a16:creationId xmlns:a16="http://schemas.microsoft.com/office/drawing/2014/main" id="{6C1B31CA-0450-95AC-4A02-83311D48795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8753"/>
          <a:stretch/>
        </p:blipFill>
        <p:spPr bwMode="auto">
          <a:xfrm>
            <a:off x="6802021" y="1647444"/>
            <a:ext cx="984496" cy="1211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D2BB5B-F6DE-3F3D-5157-D4AB8CA8432C}"/>
              </a:ext>
            </a:extLst>
          </p:cNvPr>
          <p:cNvPicPr>
            <a:picLocks noChangeAspect="1"/>
          </p:cNvPicPr>
          <p:nvPr/>
        </p:nvPicPr>
        <p:blipFill>
          <a:blip r:embed="rId11"/>
          <a:stretch>
            <a:fillRect/>
          </a:stretch>
        </p:blipFill>
        <p:spPr>
          <a:xfrm>
            <a:off x="4994583" y="609424"/>
            <a:ext cx="1207407" cy="1207407"/>
          </a:xfrm>
          <a:prstGeom prst="rect">
            <a:avLst/>
          </a:prstGeom>
        </p:spPr>
      </p:pic>
      <p:grpSp>
        <p:nvGrpSpPr>
          <p:cNvPr id="38" name="Group 37">
            <a:extLst>
              <a:ext uri="{FF2B5EF4-FFF2-40B4-BE49-F238E27FC236}">
                <a16:creationId xmlns:a16="http://schemas.microsoft.com/office/drawing/2014/main" id="{04C61D1C-5478-0911-873F-31E3113043D0}"/>
              </a:ext>
            </a:extLst>
          </p:cNvPr>
          <p:cNvGrpSpPr/>
          <p:nvPr/>
        </p:nvGrpSpPr>
        <p:grpSpPr>
          <a:xfrm>
            <a:off x="7548804" y="4266986"/>
            <a:ext cx="1853857" cy="438582"/>
            <a:chOff x="7051733" y="4252718"/>
            <a:chExt cx="2147206" cy="438582"/>
          </a:xfrm>
        </p:grpSpPr>
        <p:sp>
          <p:nvSpPr>
            <p:cNvPr id="39" name="Rectangle 38">
              <a:extLst>
                <a:ext uri="{FF2B5EF4-FFF2-40B4-BE49-F238E27FC236}">
                  <a16:creationId xmlns:a16="http://schemas.microsoft.com/office/drawing/2014/main" id="{ECE9B99F-4C80-B4E7-DC9D-9EA7D9F866E5}"/>
                </a:ext>
              </a:extLst>
            </p:cNvPr>
            <p:cNvSpPr/>
            <p:nvPr/>
          </p:nvSpPr>
          <p:spPr>
            <a:xfrm>
              <a:off x="7051733" y="4260931"/>
              <a:ext cx="1786405" cy="42428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011853D-70CE-D394-39BF-4F27E18B561E}"/>
                </a:ext>
              </a:extLst>
            </p:cNvPr>
            <p:cNvSpPr/>
            <p:nvPr/>
          </p:nvSpPr>
          <p:spPr>
            <a:xfrm>
              <a:off x="7051733" y="4252718"/>
              <a:ext cx="2147206" cy="438582"/>
            </a:xfrm>
            <a:prstGeom prst="rect">
              <a:avLst/>
            </a:prstGeom>
          </p:spPr>
          <p:txBody>
            <a:bodyPr wrap="square">
              <a:spAutoFit/>
            </a:bodyPr>
            <a:lstStyle/>
            <a:p>
              <a:r>
                <a:rPr lang="en-US" sz="1200" dirty="0">
                  <a:solidFill>
                    <a:srgbClr val="000000"/>
                  </a:solidFill>
                  <a:latin typeface="Roboto" panose="02000000000000000000" pitchFamily="2" charset="0"/>
                </a:rPr>
                <a:t>Dr. Florent </a:t>
              </a:r>
              <a:r>
                <a:rPr lang="en-US" sz="1200" dirty="0" err="1">
                  <a:solidFill>
                    <a:srgbClr val="000000"/>
                  </a:solidFill>
                  <a:latin typeface="Roboto" panose="02000000000000000000" pitchFamily="2" charset="0"/>
                </a:rPr>
                <a:t>Lecocq</a:t>
              </a:r>
              <a:endParaRPr lang="en-US" sz="1200" dirty="0">
                <a:solidFill>
                  <a:srgbClr val="000000"/>
                </a:solidFill>
                <a:latin typeface="Roboto" panose="02000000000000000000" pitchFamily="2" charset="0"/>
              </a:endParaRPr>
            </a:p>
            <a:p>
              <a:r>
                <a:rPr lang="en-US" sz="1050" dirty="0">
                  <a:solidFill>
                    <a:srgbClr val="000000"/>
                  </a:solidFill>
                  <a:latin typeface="Roboto" panose="02000000000000000000" pitchFamily="2" charset="0"/>
                </a:rPr>
                <a:t>NIST Boulder PI</a:t>
              </a:r>
            </a:p>
          </p:txBody>
        </p:sp>
      </p:grpSp>
      <p:sp>
        <p:nvSpPr>
          <p:cNvPr id="31" name="Freeform: Shape 30">
            <a:extLst>
              <a:ext uri="{FF2B5EF4-FFF2-40B4-BE49-F238E27FC236}">
                <a16:creationId xmlns:a16="http://schemas.microsoft.com/office/drawing/2014/main" id="{3C37DF5B-E294-E66E-B26B-FB0F98D3CD91}"/>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2" name="Picture 2" descr="Florent Lecocq">
            <a:extLst>
              <a:ext uri="{FF2B5EF4-FFF2-40B4-BE49-F238E27FC236}">
                <a16:creationId xmlns:a16="http://schemas.microsoft.com/office/drawing/2014/main" id="{78DD8780-3E82-7C14-08C0-EFEC6259DB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8804" y="3076268"/>
            <a:ext cx="121920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684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D174E-499F-766C-B569-89061900166F}"/>
              </a:ext>
            </a:extLst>
          </p:cNvPr>
          <p:cNvSpPr>
            <a:spLocks noGrp="1"/>
          </p:cNvSpPr>
          <p:nvPr>
            <p:ph type="title"/>
          </p:nvPr>
        </p:nvSpPr>
        <p:spPr/>
        <p:txBody>
          <a:bodyPr/>
          <a:lstStyle/>
          <a:p>
            <a:r>
              <a:rPr lang="en-US" dirty="0"/>
              <a:t>SQMS participants</a:t>
            </a:r>
          </a:p>
        </p:txBody>
      </p:sp>
      <p:pic>
        <p:nvPicPr>
          <p:cNvPr id="7" name="Picture 6">
            <a:extLst>
              <a:ext uri="{FF2B5EF4-FFF2-40B4-BE49-F238E27FC236}">
                <a16:creationId xmlns:a16="http://schemas.microsoft.com/office/drawing/2014/main" id="{0E5F1F2F-5139-6651-8489-3D1599FBE9EC}"/>
              </a:ext>
            </a:extLst>
          </p:cNvPr>
          <p:cNvPicPr>
            <a:picLocks noChangeAspect="1"/>
          </p:cNvPicPr>
          <p:nvPr/>
        </p:nvPicPr>
        <p:blipFill>
          <a:blip r:embed="rId2"/>
          <a:stretch>
            <a:fillRect/>
          </a:stretch>
        </p:blipFill>
        <p:spPr>
          <a:xfrm>
            <a:off x="1974133" y="2050521"/>
            <a:ext cx="1588804" cy="200097"/>
          </a:xfrm>
          <a:prstGeom prst="rect">
            <a:avLst/>
          </a:prstGeom>
        </p:spPr>
      </p:pic>
      <p:pic>
        <p:nvPicPr>
          <p:cNvPr id="9" name="Picture 8">
            <a:extLst>
              <a:ext uri="{FF2B5EF4-FFF2-40B4-BE49-F238E27FC236}">
                <a16:creationId xmlns:a16="http://schemas.microsoft.com/office/drawing/2014/main" id="{F3A57647-D823-5DD1-7F35-E829C9D6E127}"/>
              </a:ext>
            </a:extLst>
          </p:cNvPr>
          <p:cNvPicPr>
            <a:picLocks noChangeAspect="1"/>
          </p:cNvPicPr>
          <p:nvPr/>
        </p:nvPicPr>
        <p:blipFill>
          <a:blip r:embed="rId3"/>
          <a:stretch>
            <a:fillRect/>
          </a:stretch>
        </p:blipFill>
        <p:spPr>
          <a:xfrm>
            <a:off x="1050602" y="1514829"/>
            <a:ext cx="1354050" cy="289428"/>
          </a:xfrm>
          <a:prstGeom prst="rect">
            <a:avLst/>
          </a:prstGeom>
        </p:spPr>
      </p:pic>
      <p:sp>
        <p:nvSpPr>
          <p:cNvPr id="12" name="TextBox 11">
            <a:extLst>
              <a:ext uri="{FF2B5EF4-FFF2-40B4-BE49-F238E27FC236}">
                <a16:creationId xmlns:a16="http://schemas.microsoft.com/office/drawing/2014/main" id="{A154EDB8-794B-E330-9106-F7273277BD28}"/>
              </a:ext>
            </a:extLst>
          </p:cNvPr>
          <p:cNvSpPr txBox="1"/>
          <p:nvPr/>
        </p:nvSpPr>
        <p:spPr>
          <a:xfrm>
            <a:off x="250106" y="923751"/>
            <a:ext cx="8643788" cy="307777"/>
          </a:xfrm>
          <a:prstGeom prst="rect">
            <a:avLst/>
          </a:prstGeom>
          <a:solidFill>
            <a:schemeClr val="bg1">
              <a:lumMod val="85000"/>
            </a:schemeClr>
          </a:solidFill>
        </p:spPr>
        <p:txBody>
          <a:bodyPr wrap="square" rtlCol="0">
            <a:spAutoFit/>
          </a:bodyPr>
          <a:lstStyle/>
          <a:p>
            <a:pPr algn="l"/>
            <a:r>
              <a:rPr lang="en-US" sz="1400" b="1" dirty="0">
                <a:solidFill>
                  <a:srgbClr val="000000"/>
                </a:solidFill>
                <a:latin typeface="Roboto" panose="02000000000000000000" pitchFamily="2" charset="0"/>
                <a:ea typeface="Roboto" panose="02000000000000000000" pitchFamily="2" charset="0"/>
              </a:rPr>
              <a:t>SQMS</a:t>
            </a:r>
          </a:p>
        </p:txBody>
      </p:sp>
      <p:cxnSp>
        <p:nvCxnSpPr>
          <p:cNvPr id="14" name="Straight Connector 13">
            <a:extLst>
              <a:ext uri="{FF2B5EF4-FFF2-40B4-BE49-F238E27FC236}">
                <a16:creationId xmlns:a16="http://schemas.microsoft.com/office/drawing/2014/main" id="{069C0B24-0A6D-792E-FCBE-F83AEEDF78AB}"/>
              </a:ext>
            </a:extLst>
          </p:cNvPr>
          <p:cNvCxnSpPr>
            <a:cxnSpLocks/>
          </p:cNvCxnSpPr>
          <p:nvPr/>
        </p:nvCxnSpPr>
        <p:spPr>
          <a:xfrm>
            <a:off x="442065" y="1239378"/>
            <a:ext cx="0" cy="410606"/>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AE5D9372-4D5C-07D1-C159-1F669B91E899}"/>
              </a:ext>
            </a:extLst>
          </p:cNvPr>
          <p:cNvPicPr>
            <a:picLocks noChangeAspect="1"/>
          </p:cNvPicPr>
          <p:nvPr/>
        </p:nvPicPr>
        <p:blipFill rotWithShape="1">
          <a:blip r:embed="rId4"/>
          <a:srcRect l="12860" t="8054" r="12352" b="8220"/>
          <a:stretch/>
        </p:blipFill>
        <p:spPr>
          <a:xfrm>
            <a:off x="1939084" y="2799840"/>
            <a:ext cx="1231381" cy="338372"/>
          </a:xfrm>
          <a:prstGeom prst="rect">
            <a:avLst/>
          </a:prstGeom>
        </p:spPr>
      </p:pic>
      <p:pic>
        <p:nvPicPr>
          <p:cNvPr id="18" name="Picture 17">
            <a:extLst>
              <a:ext uri="{FF2B5EF4-FFF2-40B4-BE49-F238E27FC236}">
                <a16:creationId xmlns:a16="http://schemas.microsoft.com/office/drawing/2014/main" id="{DDFED1C1-A181-A6C8-7A64-5010E8ACC3E7}"/>
              </a:ext>
            </a:extLst>
          </p:cNvPr>
          <p:cNvPicPr>
            <a:picLocks noChangeAspect="1"/>
          </p:cNvPicPr>
          <p:nvPr/>
        </p:nvPicPr>
        <p:blipFill>
          <a:blip r:embed="rId5"/>
          <a:stretch>
            <a:fillRect/>
          </a:stretch>
        </p:blipFill>
        <p:spPr>
          <a:xfrm>
            <a:off x="1904727" y="3606071"/>
            <a:ext cx="1003178" cy="338372"/>
          </a:xfrm>
          <a:prstGeom prst="rect">
            <a:avLst/>
          </a:prstGeom>
        </p:spPr>
      </p:pic>
      <p:pic>
        <p:nvPicPr>
          <p:cNvPr id="19" name="Picture 14" descr="dd31dafd-07b6-41a7-87b6-042200cf15dd-1581022352306.png">
            <a:extLst>
              <a:ext uri="{FF2B5EF4-FFF2-40B4-BE49-F238E27FC236}">
                <a16:creationId xmlns:a16="http://schemas.microsoft.com/office/drawing/2014/main" id="{59646729-A585-B1B8-B17C-6ECA04281CB5}"/>
              </a:ext>
            </a:extLst>
          </p:cNvPr>
          <p:cNvPicPr>
            <a:picLocks noChangeAspect="1"/>
          </p:cNvPicPr>
          <p:nvPr/>
        </p:nvPicPr>
        <p:blipFill>
          <a:blip r:embed="rId6"/>
          <a:stretch>
            <a:fillRect/>
          </a:stretch>
        </p:blipFill>
        <p:spPr>
          <a:xfrm>
            <a:off x="1978717" y="2430938"/>
            <a:ext cx="789818" cy="277011"/>
          </a:xfrm>
          <a:prstGeom prst="rect">
            <a:avLst/>
          </a:prstGeom>
        </p:spPr>
      </p:pic>
      <p:cxnSp>
        <p:nvCxnSpPr>
          <p:cNvPr id="25" name="Straight Connector 24">
            <a:extLst>
              <a:ext uri="{FF2B5EF4-FFF2-40B4-BE49-F238E27FC236}">
                <a16:creationId xmlns:a16="http://schemas.microsoft.com/office/drawing/2014/main" id="{563B613D-8B43-A6F0-113C-F78316CC68AB}"/>
              </a:ext>
            </a:extLst>
          </p:cNvPr>
          <p:cNvCxnSpPr>
            <a:cxnSpLocks/>
          </p:cNvCxnSpPr>
          <p:nvPr/>
        </p:nvCxnSpPr>
        <p:spPr>
          <a:xfrm>
            <a:off x="446053" y="1649984"/>
            <a:ext cx="507375"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3" name="Picture 32">
            <a:extLst>
              <a:ext uri="{FF2B5EF4-FFF2-40B4-BE49-F238E27FC236}">
                <a16:creationId xmlns:a16="http://schemas.microsoft.com/office/drawing/2014/main" id="{968862CB-3300-08AD-C1BA-D612DBCD9867}"/>
              </a:ext>
            </a:extLst>
          </p:cNvPr>
          <p:cNvPicPr>
            <a:picLocks noChangeAspect="1"/>
          </p:cNvPicPr>
          <p:nvPr/>
        </p:nvPicPr>
        <p:blipFill rotWithShape="1">
          <a:blip r:embed="rId7"/>
          <a:srcRect l="498" t="10822" r="-285" b="8735"/>
          <a:stretch/>
        </p:blipFill>
        <p:spPr>
          <a:xfrm>
            <a:off x="1841911" y="3180098"/>
            <a:ext cx="716672" cy="394772"/>
          </a:xfrm>
          <a:prstGeom prst="rect">
            <a:avLst/>
          </a:prstGeom>
        </p:spPr>
      </p:pic>
      <p:cxnSp>
        <p:nvCxnSpPr>
          <p:cNvPr id="2" name="Straight Connector 1">
            <a:extLst>
              <a:ext uri="{FF2B5EF4-FFF2-40B4-BE49-F238E27FC236}">
                <a16:creationId xmlns:a16="http://schemas.microsoft.com/office/drawing/2014/main" id="{64C2DC7D-8A89-D801-5C0E-AC9D382B9D58}"/>
              </a:ext>
            </a:extLst>
          </p:cNvPr>
          <p:cNvCxnSpPr>
            <a:cxnSpLocks/>
          </p:cNvCxnSpPr>
          <p:nvPr/>
        </p:nvCxnSpPr>
        <p:spPr>
          <a:xfrm>
            <a:off x="1397352" y="1849978"/>
            <a:ext cx="0" cy="2699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E5B3CD9A-09B2-FB6A-D03C-1B41F896C046}"/>
              </a:ext>
            </a:extLst>
          </p:cNvPr>
          <p:cNvGrpSpPr/>
          <p:nvPr/>
        </p:nvGrpSpPr>
        <p:grpSpPr>
          <a:xfrm>
            <a:off x="1397352" y="2185083"/>
            <a:ext cx="507375" cy="2005625"/>
            <a:chOff x="442065" y="1787381"/>
            <a:chExt cx="232582" cy="2005625"/>
          </a:xfrm>
        </p:grpSpPr>
        <p:cxnSp>
          <p:nvCxnSpPr>
            <p:cNvPr id="4" name="Straight Connector 3">
              <a:extLst>
                <a:ext uri="{FF2B5EF4-FFF2-40B4-BE49-F238E27FC236}">
                  <a16:creationId xmlns:a16="http://schemas.microsoft.com/office/drawing/2014/main" id="{268DBB58-662A-D21D-3976-6738A3F51061}"/>
                </a:ext>
              </a:extLst>
            </p:cNvPr>
            <p:cNvCxnSpPr>
              <a:cxnSpLocks/>
            </p:cNvCxnSpPr>
            <p:nvPr/>
          </p:nvCxnSpPr>
          <p:spPr>
            <a:xfrm>
              <a:off x="442065" y="178738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DA68203-5AA1-642A-3BF9-D1309464D524}"/>
                </a:ext>
              </a:extLst>
            </p:cNvPr>
            <p:cNvCxnSpPr>
              <a:cxnSpLocks/>
            </p:cNvCxnSpPr>
            <p:nvPr/>
          </p:nvCxnSpPr>
          <p:spPr>
            <a:xfrm>
              <a:off x="442065" y="218850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CD74FCB-7E53-372A-D9E0-226D0E05E321}"/>
                </a:ext>
              </a:extLst>
            </p:cNvPr>
            <p:cNvCxnSpPr>
              <a:cxnSpLocks/>
            </p:cNvCxnSpPr>
            <p:nvPr/>
          </p:nvCxnSpPr>
          <p:spPr>
            <a:xfrm>
              <a:off x="442065" y="258963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B1DA351-3274-D058-CD3B-28A0F8828077}"/>
                </a:ext>
              </a:extLst>
            </p:cNvPr>
            <p:cNvCxnSpPr>
              <a:cxnSpLocks/>
            </p:cNvCxnSpPr>
            <p:nvPr/>
          </p:nvCxnSpPr>
          <p:spPr>
            <a:xfrm>
              <a:off x="442065" y="299075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DA3846C-1F96-34E5-B932-402088A672A4}"/>
                </a:ext>
              </a:extLst>
            </p:cNvPr>
            <p:cNvCxnSpPr>
              <a:cxnSpLocks/>
            </p:cNvCxnSpPr>
            <p:nvPr/>
          </p:nvCxnSpPr>
          <p:spPr>
            <a:xfrm>
              <a:off x="442065" y="3391881"/>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C681649-ECF9-E970-97CB-3782F8668537}"/>
                </a:ext>
              </a:extLst>
            </p:cNvPr>
            <p:cNvCxnSpPr>
              <a:cxnSpLocks/>
            </p:cNvCxnSpPr>
            <p:nvPr/>
          </p:nvCxnSpPr>
          <p:spPr>
            <a:xfrm>
              <a:off x="442065" y="3793006"/>
              <a:ext cx="232582"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1" name="TextBox 20">
            <a:extLst>
              <a:ext uri="{FF2B5EF4-FFF2-40B4-BE49-F238E27FC236}">
                <a16:creationId xmlns:a16="http://schemas.microsoft.com/office/drawing/2014/main" id="{BC6F4C53-8984-A221-B54E-FBF3C8845479}"/>
              </a:ext>
            </a:extLst>
          </p:cNvPr>
          <p:cNvSpPr txBox="1"/>
          <p:nvPr/>
        </p:nvSpPr>
        <p:spPr>
          <a:xfrm rot="5400000">
            <a:off x="1912544" y="4038186"/>
            <a:ext cx="267628" cy="307777"/>
          </a:xfrm>
          <a:prstGeom prst="rect">
            <a:avLst/>
          </a:prstGeom>
          <a:noFill/>
        </p:spPr>
        <p:txBody>
          <a:bodyPr wrap="square" rtlCol="0">
            <a:spAutoFit/>
          </a:bodyPr>
          <a:lstStyle/>
          <a:p>
            <a:pPr algn="l"/>
            <a:r>
              <a:rPr lang="en-US" sz="1400" dirty="0">
                <a:solidFill>
                  <a:srgbClr val="000000"/>
                </a:solidFill>
                <a:latin typeface="Roboto" panose="02000000000000000000" pitchFamily="2" charset="0"/>
                <a:ea typeface="Roboto" panose="02000000000000000000" pitchFamily="2" charset="0"/>
              </a:rPr>
              <a:t>…</a:t>
            </a:r>
          </a:p>
        </p:txBody>
      </p:sp>
      <p:sp>
        <p:nvSpPr>
          <p:cNvPr id="15" name="Freeform: Shape 14">
            <a:extLst>
              <a:ext uri="{FF2B5EF4-FFF2-40B4-BE49-F238E27FC236}">
                <a16:creationId xmlns:a16="http://schemas.microsoft.com/office/drawing/2014/main" id="{EDABA8F0-F885-C64E-F7F1-3E7AF72919CC}"/>
              </a:ext>
            </a:extLst>
          </p:cNvPr>
          <p:cNvSpPr/>
          <p:nvPr/>
        </p:nvSpPr>
        <p:spPr>
          <a:xfrm>
            <a:off x="8884972" y="0"/>
            <a:ext cx="259028" cy="215337"/>
          </a:xfrm>
          <a:custGeom>
            <a:avLst/>
            <a:gdLst>
              <a:gd name="connsiteX0" fmla="*/ 259028 w 259028"/>
              <a:gd name="connsiteY0" fmla="*/ 0 h 215337"/>
              <a:gd name="connsiteX1" fmla="*/ 0 w 259028"/>
              <a:gd name="connsiteY1" fmla="*/ 0 h 215337"/>
              <a:gd name="connsiteX2" fmla="*/ 255908 w 259028"/>
              <a:gd name="connsiteY2" fmla="*/ 215337 h 215337"/>
              <a:gd name="connsiteX3" fmla="*/ 259028 w 259028"/>
              <a:gd name="connsiteY3" fmla="*/ 0 h 215337"/>
            </a:gdLst>
            <a:ahLst/>
            <a:cxnLst>
              <a:cxn ang="0">
                <a:pos x="connsiteX0" y="connsiteY0"/>
              </a:cxn>
              <a:cxn ang="0">
                <a:pos x="connsiteX1" y="connsiteY1"/>
              </a:cxn>
              <a:cxn ang="0">
                <a:pos x="connsiteX2" y="connsiteY2"/>
              </a:cxn>
              <a:cxn ang="0">
                <a:pos x="connsiteX3" y="connsiteY3"/>
              </a:cxn>
            </a:cxnLst>
            <a:rect l="l" t="t" r="r" b="b"/>
            <a:pathLst>
              <a:path w="259028" h="215337">
                <a:moveTo>
                  <a:pt x="259028" y="0"/>
                </a:moveTo>
                <a:lnTo>
                  <a:pt x="0" y="0"/>
                </a:lnTo>
                <a:lnTo>
                  <a:pt x="255908" y="215337"/>
                </a:lnTo>
                <a:cubicBezTo>
                  <a:pt x="254868" y="140437"/>
                  <a:pt x="253827" y="65538"/>
                  <a:pt x="259028"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8507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14.7357"/>
  <p:tag name="ORIGINALWIDTH" val="260.9674"/>
  <p:tag name="OUTPUTTYPE" val="PNG"/>
  <p:tag name="IGUANATEXVERSION" val="160"/>
  <p:tag name="LATEXADDIN" val="\documentclass{article}&#10;\usepackage{amsmath}&#10;\pagestyle{empty}&#10;\begin{document}&#10;&#10;&#10;\[&#10;\omega a^\dag a&#10;\]&#10;&#10;\end{document}"/>
  <p:tag name="IGUANATEXSIZE" val="20"/>
  <p:tag name="IGUANATEXCURSOR" val="92"/>
  <p:tag name="TRANSPARENCY" val="True"/>
  <p:tag name="LATEXENGINEID" val="0"/>
  <p:tag name="TEMPFOLDER" val="c:\temp\"/>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begin{document}&#10;&#10;&#10;\[&#10;|0\rangle&#10;\]&#10;&#10;\end{document}"/>
  <p:tag name="IGUANATEXSIZE" val="20"/>
  <p:tag name="IGUANATEXCURSOR" val="94"/>
  <p:tag name="TRANSPARENCY" val="True"/>
  <p:tag name="LATEXENGINEID" val="0"/>
  <p:tag name="TEMPFOLDER" val="c:\temp\"/>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begin{document}&#10;&#10;&#10;\[&#10;|1\rangle&#10;\]&#10;&#10;\end{document}"/>
  <p:tag name="IGUANATEXSIZE" val="20"/>
  <p:tag name="IGUANATEXCURSOR" val="87"/>
  <p:tag name="TRANSPARENCY" val="True"/>
  <p:tag name="LATEXENGINEID" val="0"/>
  <p:tag name="TEMPFOLDER" val="c:\temp\"/>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83.23961"/>
  <p:tag name="ORIGINALWIDTH" val="359.955"/>
  <p:tag name="OUTPUTTYPE" val="PNG"/>
  <p:tag name="IGUANATEXVERSION" val="160"/>
  <p:tag name="LATEXADDIN" val="\documentclass{article}&#10;\usepackage{amsmath}&#10;\pagestyle{empty}&#10;\begin{document}&#10;&#10;&#10;\[&#10;\epsilon \,\sigma_+\sigma_- &#10;\]&#10;&#10;\end{document}"/>
  <p:tag name="IGUANATEXSIZE" val="20"/>
  <p:tag name="IGUANATEXCURSOR" val="96"/>
  <p:tag name="TRANSPARENCY" val="True"/>
  <p:tag name="LATEXENGINEID" val="0"/>
  <p:tag name="TEMPFOLDER" val="c:\temp\"/>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14.7357"/>
  <p:tag name="ORIGINALWIDTH" val="260.9674"/>
  <p:tag name="OUTPUTTYPE" val="PNG"/>
  <p:tag name="IGUANATEXVERSION" val="160"/>
  <p:tag name="LATEXADDIN" val="\documentclass{article}&#10;\usepackage{amsmath}&#10;\pagestyle{empty}&#10;\begin{document}&#10;&#10;&#10;\[&#10;\omega a^\dag a&#10;\]&#10;&#10;\end{document}"/>
  <p:tag name="IGUANATEXSIZE" val="20"/>
  <p:tag name="IGUANATEXCURSOR" val="92"/>
  <p:tag name="TRANSPARENCY" val="True"/>
  <p:tag name="LATEXENGINEID" val="0"/>
  <p:tag name="TEMPFOLDER" val="c:\temp\"/>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begin{document}&#10;&#10;&#10;\[&#10;|0\rangle&#10;\]&#10;&#10;\end{document}"/>
  <p:tag name="IGUANATEXSIZE" val="20"/>
  <p:tag name="IGUANATEXCURSOR" val="94"/>
  <p:tag name="TRANSPARENCY" val="True"/>
  <p:tag name="LATEXENGINEID" val="0"/>
  <p:tag name="TEMPFOLDER" val="c:\temp\"/>
  <p:tag name="LATEXFORMHEIGHT" val="320"/>
  <p:tag name="LATEXFORMWIDTH" val="38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17.7353"/>
  <p:tag name="OUTPUTTYPE" val="PNG"/>
  <p:tag name="IGUANATEXVERSION" val="160"/>
  <p:tag name="LATEXADDIN" val="\documentclass{article}&#10;\usepackage{amsmath}&#10;\pagestyle{empty}&#10;\begin{document}&#10;&#10;&#10;\[&#10;|1\rangle&#10;\]&#10;&#10;\end{document}"/>
  <p:tag name="IGUANATEXSIZE" val="20"/>
  <p:tag name="IGUANATEXCURSOR" val="87"/>
  <p:tag name="TRANSPARENCY" val="True"/>
  <p:tag name="LATEXENGINEID" val="0"/>
  <p:tag name="TEMPFOLDER" val="c:\temp\"/>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83.23961"/>
  <p:tag name="ORIGINALWIDTH" val="359.955"/>
  <p:tag name="OUTPUTTYPE" val="PNG"/>
  <p:tag name="IGUANATEXVERSION" val="160"/>
  <p:tag name="LATEXADDIN" val="\documentclass{article}&#10;\usepackage{amsmath}&#10;\pagestyle{empty}&#10;\begin{document}&#10;&#10;&#10;\[&#10;\epsilon \,\sigma_+\sigma_- &#10;\]&#10;&#10;\end{document}"/>
  <p:tag name="IGUANATEXSIZE" val="20"/>
  <p:tag name="IGUANATEXCURSOR" val="96"/>
  <p:tag name="TRANSPARENCY" val="True"/>
  <p:tag name="LATEXENGINEID" val="0"/>
  <p:tag name="TEMPFOLDER" val="c:\temp\"/>
  <p:tag name="LATEXFORMHEIGHT" val="320"/>
  <p:tag name="LATEXFORMWIDTH" val="385"/>
  <p:tag name="LATEXFORMWRAP" val="True"/>
  <p:tag name="BITMAPVECTOR" val="0"/>
</p:tagLst>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0000"/>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smtClean="0">
            <a:solidFill>
              <a:srgbClr val="000000"/>
            </a:solidFill>
            <a:latin typeface="Roboto" panose="02000000000000000000" pitchFamily="2" charset="0"/>
            <a:ea typeface="Roboto" panose="02000000000000000000" pitchFamily="2" charset="0"/>
          </a:defRPr>
        </a:defPPr>
      </a:lstStyle>
    </a:txDef>
  </a:objectDefaults>
  <a:extraClrSchemeLst/>
</a:theme>
</file>

<file path=ppt/theme/theme2.xml><?xml version="1.0" encoding="utf-8"?>
<a:theme xmlns:a="http://schemas.openxmlformats.org/drawingml/2006/main" name="3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247B16A501794887676BE2FDF87C0F" ma:contentTypeVersion="7" ma:contentTypeDescription="Create a new document." ma:contentTypeScope="" ma:versionID="ffa79d2a4372a11db97992a3637534d0">
  <xsd:schema xmlns:xsd="http://www.w3.org/2001/XMLSchema" xmlns:xs="http://www.w3.org/2001/XMLSchema" xmlns:p="http://schemas.microsoft.com/office/2006/metadata/properties" xmlns:ns2="f6788307-7c8d-44e8-a1aa-49c3ae64ded7" xmlns:ns3="71c5d3c5-d1f8-4c6b-9489-ec3089cf9e59" targetNamespace="http://schemas.microsoft.com/office/2006/metadata/properties" ma:root="true" ma:fieldsID="1de34e386882290a0e2519400fb64d38" ns2:_="" ns3:_="">
    <xsd:import namespace="f6788307-7c8d-44e8-a1aa-49c3ae64ded7"/>
    <xsd:import namespace="71c5d3c5-d1f8-4c6b-9489-ec3089cf9e59"/>
    <xsd:element name="properties">
      <xsd:complexType>
        <xsd:sequence>
          <xsd:element name="documentManagement">
            <xsd:complexType>
              <xsd:all>
                <xsd:element ref="ns2:SQMSDocType"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88307-7c8d-44e8-a1aa-49c3ae64ded7" elementFormDefault="qualified">
    <xsd:import namespace="http://schemas.microsoft.com/office/2006/documentManagement/types"/>
    <xsd:import namespace="http://schemas.microsoft.com/office/infopath/2007/PartnerControls"/>
    <xsd:element name="SQMSDocType" ma:index="8" nillable="true" ma:displayName="SQMSDocType" ma:format="Dropdown" ma:internalName="SQMSDocType">
      <xsd:simpleType>
        <xsd:restriction base="dms:Choice">
          <xsd:enumeration value="General"/>
          <xsd:enumeration value="Minutes"/>
          <xsd:enumeration value="Image"/>
          <xsd:enumeration value="Proposal"/>
          <xsd:enumeration value="Charter"/>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c5d3c5-d1f8-4c6b-9489-ec3089cf9e5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QMSDocType xmlns="f6788307-7c8d-44e8-a1aa-49c3ae64de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74F683-762D-42D9-A9FB-F7CDF1504F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788307-7c8d-44e8-a1aa-49c3ae64ded7"/>
    <ds:schemaRef ds:uri="71c5d3c5-d1f8-4c6b-9489-ec3089cf9e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4F8D2B-9739-408A-A324-E6730217C8B0}">
  <ds:schemaRefs>
    <ds:schemaRef ds:uri="http://purl.org/dc/terms/"/>
    <ds:schemaRef ds:uri="http://schemas.openxmlformats.org/package/2006/metadata/core-properties"/>
    <ds:schemaRef ds:uri="71c5d3c5-d1f8-4c6b-9489-ec3089cf9e59"/>
    <ds:schemaRef ds:uri="http://purl.org/dc/dcmitype/"/>
    <ds:schemaRef ds:uri="http://schemas.microsoft.com/office/infopath/2007/PartnerControls"/>
    <ds:schemaRef ds:uri="http://purl.org/dc/elements/1.1/"/>
    <ds:schemaRef ds:uri="http://schemas.microsoft.com/office/2006/documentManagement/types"/>
    <ds:schemaRef ds:uri="f6788307-7c8d-44e8-a1aa-49c3ae64ded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0BBA0A5-36AA-4DF9-BF74-AAFE8BF9D7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39674</TotalTime>
  <Words>3055</Words>
  <Application>Microsoft Macintosh PowerPoint</Application>
  <PresentationFormat>On-screen Show (16:9)</PresentationFormat>
  <Paragraphs>508</Paragraphs>
  <Slides>48</Slides>
  <Notes>10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48</vt:i4>
      </vt:variant>
    </vt:vector>
  </HeadingPairs>
  <TitlesOfParts>
    <vt:vector size="66" baseType="lpstr">
      <vt:lpstr>Arial</vt:lpstr>
      <vt:lpstr>Calibri</vt:lpstr>
      <vt:lpstr>Helvetica</vt:lpstr>
      <vt:lpstr>Open Sans</vt:lpstr>
      <vt:lpstr>Perpetua</vt:lpstr>
      <vt:lpstr>Proxima Nova</vt:lpstr>
      <vt:lpstr>Roboto</vt:lpstr>
      <vt:lpstr>Roboto Black</vt:lpstr>
      <vt:lpstr>Roboto Light</vt:lpstr>
      <vt:lpstr>Roboto Medium</vt:lpstr>
      <vt:lpstr>Segoe UI</vt:lpstr>
      <vt:lpstr>Times New Roman</vt:lpstr>
      <vt:lpstr>TimesNewRomanPSMT</vt:lpstr>
      <vt:lpstr>Wingdings</vt:lpstr>
      <vt:lpstr>Fermilab_PPT_090915</vt:lpstr>
      <vt:lpstr>3_Office Theme</vt:lpstr>
      <vt:lpstr>2_Office Theme</vt:lpstr>
      <vt:lpstr>1_Office Theme</vt:lpstr>
      <vt:lpstr>PowerPoint Presentation</vt:lpstr>
      <vt:lpstr>Motivation</vt:lpstr>
      <vt:lpstr>PowerPoint Presentation</vt:lpstr>
      <vt:lpstr>DOE NQI Center Requirements (excerpt)</vt:lpstr>
      <vt:lpstr>PowerPoint Presentation</vt:lpstr>
      <vt:lpstr>PowerPoint Presentation</vt:lpstr>
      <vt:lpstr>SQMS Center Organizational Chart</vt:lpstr>
      <vt:lpstr>SQMS Leadership (core management group)</vt:lpstr>
      <vt:lpstr>SQMS participants</vt:lpstr>
      <vt:lpstr>SQMS at Fermilab hired &gt; 40 new employees supported by SQMS</vt:lpstr>
      <vt:lpstr>SQMS participants and research at NU</vt:lpstr>
      <vt:lpstr>SQMS participants and research at NU</vt:lpstr>
      <vt:lpstr>Science &amp; Technology Innovation Chain</vt:lpstr>
      <vt:lpstr>Center Mission and Co-Design</vt:lpstr>
      <vt:lpstr>Progress Assessment</vt:lpstr>
      <vt:lpstr>PowerPoint Presentation</vt:lpstr>
      <vt:lpstr>SQMS Facilities Progress</vt:lpstr>
      <vt:lpstr>Technology Thrust</vt:lpstr>
      <vt:lpstr>Science Thrust  (focus for June PAC)</vt:lpstr>
      <vt:lpstr>Physics and Sensing 5-year Roadmap  (focus for June PAC)</vt:lpstr>
      <vt:lpstr>Quantum control &amp; measurement  with SC qubits &amp; cavities</vt:lpstr>
      <vt:lpstr>Quantum control &amp; measurement  with SC qubits &amp; cavities</vt:lpstr>
      <vt:lpstr>Quantum control &amp; measurement  with SC qubits &amp; cavities</vt:lpstr>
      <vt:lpstr>Role of Materials Science</vt:lpstr>
      <vt:lpstr>Decoherence channels in 2D superconducting qubits: two-level systems, bulk substrate losses, quasiparticles</vt:lpstr>
      <vt:lpstr>Pushing performance from materials to devices to quantum processors</vt:lpstr>
      <vt:lpstr>SQMS innovative approaches to QIS materials and devices characterization</vt:lpstr>
      <vt:lpstr>PowerPoint Presentation</vt:lpstr>
      <vt:lpstr>Possible interface loss structures revealed by electron microscopy</vt:lpstr>
      <vt:lpstr>Possible interface loss structures revealed by electron microscopy</vt:lpstr>
      <vt:lpstr>Discovery of niobium nano-hydride precipitates in superconducting transmon qubits </vt:lpstr>
      <vt:lpstr>3D record coherence cavities as sensitive probes for Nb2O5 (and other) loss tangents</vt:lpstr>
      <vt:lpstr>High Q cavities to characterize dielectrics loss tangents with very parts per billion accuracy</vt:lpstr>
      <vt:lpstr>RF Characterization of MSE Sapphire Substrate</vt:lpstr>
      <vt:lpstr>Silicon Sample Exchange with C2QA Collaborator Yale University</vt:lpstr>
      <vt:lpstr>SQMS has launched a Nanofabrication Taskforce across four national qubit foundries</vt:lpstr>
      <vt:lpstr>PowerPoint Presentation</vt:lpstr>
      <vt:lpstr>First qubit results from FNAL group proving the importance of eliminating the pentoxide and take SQMS at the leading edge of coherence</vt:lpstr>
      <vt:lpstr>Round Robin experiment - Launched the first systematic cross-institutional benchmarking study of qubit performance</vt:lpstr>
      <vt:lpstr>SQMS Devices Integration: research ongoing for 3D architecture</vt:lpstr>
      <vt:lpstr>Progress in 3D architecture</vt:lpstr>
      <vt:lpstr>Large Cryogenics Facilities for quantum: Colossus</vt:lpstr>
      <vt:lpstr>Larger Cryogenic Facilities – a Concept for a “Quantum Data Center”</vt:lpstr>
      <vt:lpstr>PowerPoint Presentation</vt:lpstr>
      <vt:lpstr>Ecosystem Advisory Board</vt:lpstr>
      <vt:lpstr>Science, Technology and Management Advisory Board</vt:lpstr>
      <vt:lpstr>Playing an important role in the national QIS ecosystem</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Anna  Grassellino</cp:lastModifiedBy>
  <cp:revision>108</cp:revision>
  <cp:lastPrinted>2014-01-20T19:40:21Z</cp:lastPrinted>
  <dcterms:created xsi:type="dcterms:W3CDTF">2014-01-03T20:18:13Z</dcterms:created>
  <dcterms:modified xsi:type="dcterms:W3CDTF">2023-01-17T19:54:50Z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0x010100BF247B16A501794887676BE2FDF87C0F</vt:lpwstr>
  </property>
</Properties>
</file>