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29"/>
  </p:notesMasterIdLst>
  <p:sldIdLst>
    <p:sldId id="263" r:id="rId2"/>
    <p:sldId id="278" r:id="rId3"/>
    <p:sldId id="261" r:id="rId4"/>
    <p:sldId id="290" r:id="rId5"/>
    <p:sldId id="264" r:id="rId6"/>
    <p:sldId id="288" r:id="rId7"/>
    <p:sldId id="268" r:id="rId8"/>
    <p:sldId id="265" r:id="rId9"/>
    <p:sldId id="266" r:id="rId10"/>
    <p:sldId id="267" r:id="rId11"/>
    <p:sldId id="269" r:id="rId12"/>
    <p:sldId id="270" r:id="rId13"/>
    <p:sldId id="271" r:id="rId14"/>
    <p:sldId id="286" r:id="rId15"/>
    <p:sldId id="287" r:id="rId16"/>
    <p:sldId id="289" r:id="rId17"/>
    <p:sldId id="262" r:id="rId18"/>
    <p:sldId id="277" r:id="rId19"/>
    <p:sldId id="273" r:id="rId20"/>
    <p:sldId id="276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FFFFFF"/>
    <a:srgbClr val="FFFF00"/>
    <a:srgbClr val="080808"/>
    <a:srgbClr val="CC0000"/>
    <a:srgbClr val="3366FF"/>
    <a:srgbClr val="0033CC"/>
    <a:srgbClr val="003399"/>
    <a:srgbClr val="009799"/>
    <a:srgbClr val="F0E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7" autoAdjust="0"/>
    <p:restoredTop sz="97513" autoAdjust="0"/>
  </p:normalViewPr>
  <p:slideViewPr>
    <p:cSldViewPr snapToGrid="0">
      <p:cViewPr>
        <p:scale>
          <a:sx n="100" d="100"/>
          <a:sy n="100" d="100"/>
        </p:scale>
        <p:origin x="-2388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PED</c:v>
                </c:pt>
              </c:strCache>
            </c:strRef>
          </c:tx>
          <c:invertIfNegative val="0"/>
          <c:cat>
            <c:strRef>
              <c:f>Sheet1!$B$2:$M$2</c:f>
              <c:strCache>
                <c:ptCount val="12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  <c:pt idx="8">
                  <c:v>FY18</c:v>
                </c:pt>
                <c:pt idx="9">
                  <c:v>FY19</c:v>
                </c:pt>
                <c:pt idx="10">
                  <c:v>FY20</c:v>
                </c:pt>
                <c:pt idx="11">
                  <c:v>FY21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16</c:v>
                </c:pt>
                <c:pt idx="4">
                  <c:v>28</c:v>
                </c:pt>
                <c:pt idx="5">
                  <c:v>34</c:v>
                </c:pt>
                <c:pt idx="6">
                  <c:v>28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CON</c:v>
                </c:pt>
              </c:strCache>
            </c:strRef>
          </c:tx>
          <c:invertIfNegative val="0"/>
          <c:cat>
            <c:strRef>
              <c:f>Sheet1!$B$2:$M$2</c:f>
              <c:strCache>
                <c:ptCount val="12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  <c:pt idx="8">
                  <c:v>FY18</c:v>
                </c:pt>
                <c:pt idx="9">
                  <c:v>FY19</c:v>
                </c:pt>
                <c:pt idx="10">
                  <c:v>FY20</c:v>
                </c:pt>
                <c:pt idx="11">
                  <c:v>FY21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</c:v>
                </c:pt>
                <c:pt idx="7">
                  <c:v>70</c:v>
                </c:pt>
                <c:pt idx="8">
                  <c:v>130</c:v>
                </c:pt>
                <c:pt idx="9">
                  <c:v>160</c:v>
                </c:pt>
                <c:pt idx="10">
                  <c:v>160</c:v>
                </c:pt>
                <c:pt idx="11">
                  <c:v>133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OPC</c:v>
                </c:pt>
              </c:strCache>
            </c:strRef>
          </c:tx>
          <c:invertIfNegative val="0"/>
          <c:cat>
            <c:strRef>
              <c:f>Sheet1!$B$2:$M$2</c:f>
              <c:strCache>
                <c:ptCount val="12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  <c:pt idx="8">
                  <c:v>FY18</c:v>
                </c:pt>
                <c:pt idx="9">
                  <c:v>FY19</c:v>
                </c:pt>
                <c:pt idx="10">
                  <c:v>FY20</c:v>
                </c:pt>
                <c:pt idx="11">
                  <c:v>FY21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>
                  <c:v>10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225792"/>
        <c:axId val="100227328"/>
      </c:barChart>
      <c:catAx>
        <c:axId val="100225792"/>
        <c:scaling>
          <c:orientation val="minMax"/>
        </c:scaling>
        <c:delete val="0"/>
        <c:axPos val="b"/>
        <c:majorTickMark val="out"/>
        <c:minorTickMark val="none"/>
        <c:tickLblPos val="nextTo"/>
        <c:crossAx val="100227328"/>
        <c:crosses val="autoZero"/>
        <c:auto val="1"/>
        <c:lblAlgn val="ctr"/>
        <c:lblOffset val="100"/>
        <c:noMultiLvlLbl val="0"/>
      </c:catAx>
      <c:valAx>
        <c:axId val="100227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225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820D09F0-8333-40A5-8E03-8542028E2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4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49BD8-694A-44FB-A503-FB69861F671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mtClean="0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152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5F1BA-E134-44D2-86E5-A397B7BBE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7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5F87E-D86D-486C-A2A8-7C4594CF3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6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A75B2-493A-4FE5-897B-C07FB4BB8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0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3AC92-BA48-4A18-A2CB-C76E44743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1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0891C-2528-4590-B689-7C89836CE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7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23225-75DF-43F0-83C1-7FCDF6DD3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9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20D33-EA5D-492C-AC2E-5C7136F31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3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1F8BE-13D9-4763-8C93-5D1307AD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5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D2353-73F1-40F7-AC37-3CBEC0FC8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7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7E6E8-0B7D-4AC7-9627-CE5866541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9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C:\Documents and Settings\kevin.XENOLAND\My Documents\fnalppt\sub-pages\Fermi_Blue_subpag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3246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F8C648A-5951-4BB3-A9D5-0BD4D45A5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2"/>
            <a:r>
              <a:rPr lang="en-US" smtClean="0"/>
              <a:t>slkdjflsdkjflsdkjfsldjf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  <a:p>
            <a:pPr lvl="4"/>
            <a:r>
              <a:rPr lang="en-US" smtClean="0"/>
              <a:t>Sldkjflsdjf</a:t>
            </a:r>
          </a:p>
          <a:p>
            <a:pPr lvl="4"/>
            <a:r>
              <a:rPr lang="en-US" smtClean="0"/>
              <a:t>sldkjfsldfjksdlfjsldfj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5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4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fnal.gov/directorate/lbne_reconfiguration/index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ctrTitle"/>
          </p:nvPr>
        </p:nvSpPr>
        <p:spPr>
          <a:xfrm>
            <a:off x="1219200" y="1371600"/>
            <a:ext cx="7772400" cy="3276600"/>
          </a:xfrm>
        </p:spPr>
        <p:txBody>
          <a:bodyPr/>
          <a:lstStyle/>
          <a:p>
            <a:r>
              <a:rPr lang="en-US" dirty="0" smtClean="0"/>
              <a:t>Long-Baseline Neutrino Experiment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Elaine McCluskey</a:t>
            </a:r>
            <a:br>
              <a:rPr lang="en-US" sz="1800" dirty="0" smtClean="0"/>
            </a:br>
            <a:r>
              <a:rPr lang="en-US" sz="1800" dirty="0" smtClean="0"/>
              <a:t>Fermilab Annual Science and Technology Review</a:t>
            </a:r>
            <a:br>
              <a:rPr lang="en-US" sz="1800" dirty="0" smtClean="0"/>
            </a:br>
            <a:r>
              <a:rPr lang="en-US" sz="1800" dirty="0" smtClean="0"/>
              <a:t>September 5-7, 2012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28" y="261618"/>
            <a:ext cx="9153525" cy="1136174"/>
          </a:xfrm>
        </p:spPr>
        <p:txBody>
          <a:bodyPr/>
          <a:lstStyle/>
          <a:p>
            <a:r>
              <a:rPr lang="en-US" dirty="0" smtClean="0"/>
              <a:t>Reconfiguration Steering Committee </a:t>
            </a:r>
            <a:r>
              <a:rPr lang="en-US" dirty="0"/>
              <a:t>Recommendations </a:t>
            </a:r>
            <a:r>
              <a:rPr lang="en-US" sz="1800" dirty="0">
                <a:hlinkClick r:id="rId2"/>
              </a:rPr>
              <a:t>http://www.fnal.gov/directorate/lbne_reconfiguration/index.shtml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76400"/>
            <a:ext cx="6858000" cy="4114800"/>
          </a:xfrm>
        </p:spPr>
        <p:txBody>
          <a:bodyPr/>
          <a:lstStyle/>
          <a:p>
            <a:r>
              <a:rPr lang="en-US" dirty="0" err="1" smtClean="0"/>
              <a:t>ctor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2A75B2-493A-4FE5-897B-C07FB4BB84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81000" y="1413271"/>
            <a:ext cx="8229600" cy="2138046"/>
            <a:chOff x="381000" y="1676400"/>
            <a:chExt cx="8229600" cy="213804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676400"/>
              <a:ext cx="8229600" cy="21380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1196927" y="2169939"/>
              <a:ext cx="73152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44305" y="2409311"/>
              <a:ext cx="649224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043290" y="2624794"/>
              <a:ext cx="448056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63502" y="2841515"/>
              <a:ext cx="804672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49215" y="3079576"/>
              <a:ext cx="566928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29650"/>
            <a:ext cx="8229600" cy="180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58740" y="4567764"/>
            <a:ext cx="8068151" cy="1333500"/>
            <a:chOff x="458740" y="4781514"/>
            <a:chExt cx="8068151" cy="1333500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2613771" y="4781514"/>
              <a:ext cx="420624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458740" y="5226808"/>
              <a:ext cx="8068151" cy="888206"/>
              <a:chOff x="534940" y="4038672"/>
              <a:chExt cx="8068151" cy="888206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V="1">
                <a:off x="534940" y="4274415"/>
                <a:ext cx="132588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/>
              <p:cNvGrpSpPr/>
              <p:nvPr/>
            </p:nvGrpSpPr>
            <p:grpSpPr>
              <a:xfrm>
                <a:off x="544465" y="4038672"/>
                <a:ext cx="8058626" cy="888206"/>
                <a:chOff x="544465" y="4038672"/>
                <a:chExt cx="8058626" cy="888206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 flipV="1">
                  <a:off x="7540943" y="4038672"/>
                  <a:ext cx="1005840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5306965" y="4488728"/>
                  <a:ext cx="3291840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556371" y="4703042"/>
                  <a:ext cx="8046720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544465" y="4926878"/>
                  <a:ext cx="2468880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1" name="TextBox 30"/>
          <p:cNvSpPr txBox="1"/>
          <p:nvPr/>
        </p:nvSpPr>
        <p:spPr>
          <a:xfrm>
            <a:off x="337945" y="3655367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But there are risks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000" y="6053451"/>
            <a:ext cx="838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First studies show these are reasonable, but work continues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858000" cy="609600"/>
          </a:xfrm>
        </p:spPr>
        <p:txBody>
          <a:bodyPr/>
          <a:lstStyle/>
          <a:p>
            <a:r>
              <a:rPr lang="en-US" dirty="0" smtClean="0"/>
              <a:t>DOE Responds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2A75B2-493A-4FE5-897B-C07FB4BB84A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2514600" y="6477000"/>
            <a:ext cx="373989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mtClean="0"/>
              <a:t>NuFact 2012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45" y="746760"/>
            <a:ext cx="6348984" cy="6033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1671779" y="3677724"/>
            <a:ext cx="5486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690067" y="3488748"/>
            <a:ext cx="55778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189171" y="3305868"/>
            <a:ext cx="21031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661340" y="5070201"/>
            <a:ext cx="5257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673867" y="5258091"/>
            <a:ext cx="32918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73866" y="4368744"/>
            <a:ext cx="56692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686393" y="4569160"/>
            <a:ext cx="2743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2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LBNE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25600"/>
            <a:ext cx="7434618" cy="4775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The preferred </a:t>
            </a:r>
            <a:r>
              <a:rPr lang="en-US" dirty="0" smtClean="0"/>
              <a:t>(10 kt at SURF with new beamline) configuration </a:t>
            </a:r>
            <a:r>
              <a:rPr lang="en-US" dirty="0"/>
              <a:t>would be the first step in a phased program. 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Project: </a:t>
            </a:r>
            <a:r>
              <a:rPr lang="en-US" dirty="0"/>
              <a:t>LBNE would determine the sign(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baseline="-25000" dirty="0"/>
              <a:t>32</a:t>
            </a:r>
            <a:r>
              <a:rPr lang="en-US" dirty="0"/>
              <a:t>) and measure </a:t>
            </a:r>
            <a:r>
              <a:rPr lang="en-US" dirty="0" err="1">
                <a:latin typeface="Symbol" pitchFamily="18" charset="2"/>
              </a:rPr>
              <a:t>d</a:t>
            </a:r>
            <a:r>
              <a:rPr lang="en-US" baseline="-25000" dirty="0" err="1"/>
              <a:t>CP</a:t>
            </a:r>
            <a:r>
              <a:rPr lang="en-US" dirty="0"/>
              <a:t>, as well as measuring other oscillation parameters: 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baseline="-25000" dirty="0"/>
              <a:t>13</a:t>
            </a:r>
            <a:r>
              <a:rPr lang="en-US" dirty="0"/>
              <a:t>, 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baseline="-25000" dirty="0"/>
              <a:t>23</a:t>
            </a:r>
            <a:r>
              <a:rPr lang="en-US" dirty="0"/>
              <a:t>, and |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baseline="-25000" dirty="0"/>
              <a:t>32</a:t>
            </a:r>
            <a:r>
              <a:rPr lang="en-US" dirty="0"/>
              <a:t>|. 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2A75B2-493A-4FE5-897B-C07FB4BB84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073" y="440801"/>
            <a:ext cx="6858000" cy="1143000"/>
          </a:xfrm>
        </p:spPr>
        <p:txBody>
          <a:bodyPr/>
          <a:lstStyle/>
          <a:p>
            <a:r>
              <a:rPr lang="en-US" dirty="0" smtClean="0"/>
              <a:t>Phased </a:t>
            </a:r>
            <a:r>
              <a:rPr lang="en-US" dirty="0" smtClean="0"/>
              <a:t>Program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169" y="1496291"/>
            <a:ext cx="7540831" cy="484909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Subsequent </a:t>
            </a:r>
            <a:r>
              <a:rPr lang="en-US" dirty="0"/>
              <a:t>phases would include:</a:t>
            </a:r>
          </a:p>
          <a:p>
            <a:pPr lvl="1">
              <a:spcBef>
                <a:spcPts val="600"/>
              </a:spcBef>
              <a:tabLst>
                <a:tab pos="511175" algn="l"/>
              </a:tabLst>
            </a:pPr>
            <a:r>
              <a:rPr lang="en-US" dirty="0"/>
              <a:t>Build a highly capable near neutrino detector </a:t>
            </a:r>
            <a:br>
              <a:rPr lang="en-US" dirty="0"/>
            </a:br>
            <a:r>
              <a:rPr lang="en-US" sz="1600" dirty="0"/>
              <a:t>-	reduce systematic errors on the oscillation measurements </a:t>
            </a:r>
            <a:br>
              <a:rPr lang="en-US" sz="1600" dirty="0"/>
            </a:br>
            <a:r>
              <a:rPr lang="en-US" sz="1600" dirty="0"/>
              <a:t>-	enable a broad program of short-baseline neutrino physics.</a:t>
            </a:r>
          </a:p>
          <a:p>
            <a:pPr lvl="1">
              <a:spcBef>
                <a:spcPts val="600"/>
              </a:spcBef>
              <a:tabLst>
                <a:tab pos="511175" algn="l"/>
              </a:tabLst>
            </a:pPr>
            <a:r>
              <a:rPr lang="en-US" dirty="0"/>
              <a:t>Increase far detector mass from 10 to 35 </a:t>
            </a:r>
            <a:r>
              <a:rPr lang="en-US" dirty="0" err="1"/>
              <a:t>kt</a:t>
            </a:r>
            <a:r>
              <a:rPr lang="en-US" dirty="0"/>
              <a:t> at 4850L (4300 </a:t>
            </a:r>
            <a:r>
              <a:rPr lang="en-US" dirty="0" err="1"/>
              <a:t>mwe</a:t>
            </a:r>
            <a:r>
              <a:rPr lang="en-US" dirty="0"/>
              <a:t>) at </a:t>
            </a:r>
            <a:r>
              <a:rPr lang="en-US" dirty="0" err="1"/>
              <a:t>Homestake</a:t>
            </a:r>
            <a:endParaRPr lang="en-US" dirty="0"/>
          </a:p>
          <a:p>
            <a:pPr lvl="1">
              <a:spcBef>
                <a:spcPts val="600"/>
              </a:spcBef>
              <a:tabLst>
                <a:tab pos="511175" algn="l"/>
              </a:tabLst>
            </a:pPr>
            <a:r>
              <a:rPr lang="en-US" dirty="0"/>
              <a:t>Staged increase in beam power from 700 kW to 2.3 MW with new proton source at Fermilab, Project X</a:t>
            </a:r>
            <a:endParaRPr lang="en-US" sz="1600" dirty="0"/>
          </a:p>
          <a:p>
            <a:r>
              <a:rPr lang="en-US" dirty="0" smtClean="0"/>
              <a:t>Additional </a:t>
            </a:r>
            <a:r>
              <a:rPr lang="en-US" dirty="0"/>
              <a:t>national or international collaborators could help accelerate the implementation of the full LBNE program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$135M to put 10 kt detector underground in lieu of surface</a:t>
            </a:r>
          </a:p>
          <a:p>
            <a:pPr lvl="1"/>
            <a:r>
              <a:rPr lang="en-US" dirty="0" smtClean="0"/>
              <a:t>$130M to add near neutrino detector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2A75B2-493A-4FE5-897B-C07FB4BB84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</a:p>
          <a:p>
            <a:r>
              <a:rPr lang="en-US" dirty="0" smtClean="0"/>
              <a:t>B</a:t>
            </a:r>
          </a:p>
          <a:p>
            <a:r>
              <a:rPr lang="en-US" dirty="0" smtClean="0"/>
              <a:t>C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FFFFFF"/>
                </a:solidFill>
              </a:rPr>
              <a:t>E McCluskey, Fermilab Annual S&amp;T Review, Sept. 5-7, 2012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588BF63-F94C-4838-BA7E-4E27CC60CBBD}" type="slidenum">
              <a:rPr lang="en-US" sz="1200" smtClean="0">
                <a:solidFill>
                  <a:srgbClr val="FFFFFF"/>
                </a:solidFill>
              </a:rPr>
              <a:pPr eaLnBrk="1" hangingPunct="1"/>
              <a:t>14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676400" y="4141788"/>
            <a:ext cx="6057900" cy="873125"/>
            <a:chOff x="1676399" y="4142509"/>
            <a:chExt cx="6058593" cy="872837"/>
          </a:xfrm>
        </p:grpSpPr>
        <p:cxnSp>
          <p:nvCxnSpPr>
            <p:cNvPr id="7183" name="Straight Connector 7"/>
            <p:cNvCxnSpPr>
              <a:cxnSpLocks noChangeShapeType="1"/>
            </p:cNvCxnSpPr>
            <p:nvPr/>
          </p:nvCxnSpPr>
          <p:spPr bwMode="auto">
            <a:xfrm>
              <a:off x="6767945" y="4142509"/>
              <a:ext cx="56111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4" name="Straight Connector 8"/>
            <p:cNvCxnSpPr>
              <a:cxnSpLocks noChangeShapeType="1"/>
            </p:cNvCxnSpPr>
            <p:nvPr/>
          </p:nvCxnSpPr>
          <p:spPr bwMode="auto">
            <a:xfrm>
              <a:off x="5029200" y="4350327"/>
              <a:ext cx="1565564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5" name="Straight Connector 10"/>
            <p:cNvCxnSpPr>
              <a:cxnSpLocks noChangeShapeType="1"/>
            </p:cNvCxnSpPr>
            <p:nvPr/>
          </p:nvCxnSpPr>
          <p:spPr bwMode="auto">
            <a:xfrm>
              <a:off x="3124200" y="4793673"/>
              <a:ext cx="155171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6" name="Straight Connector 11"/>
            <p:cNvCxnSpPr>
              <a:cxnSpLocks noChangeShapeType="1"/>
            </p:cNvCxnSpPr>
            <p:nvPr/>
          </p:nvCxnSpPr>
          <p:spPr bwMode="auto">
            <a:xfrm>
              <a:off x="7460672" y="4786745"/>
              <a:ext cx="27432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7" name="Straight Connector 12"/>
            <p:cNvCxnSpPr>
              <a:cxnSpLocks noChangeShapeType="1"/>
            </p:cNvCxnSpPr>
            <p:nvPr/>
          </p:nvCxnSpPr>
          <p:spPr bwMode="auto">
            <a:xfrm>
              <a:off x="1676399" y="5015346"/>
              <a:ext cx="64008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657600" y="5383213"/>
            <a:ext cx="3387725" cy="6350"/>
            <a:chOff x="3657600" y="5382492"/>
            <a:chExt cx="3387436" cy="6928"/>
          </a:xfrm>
        </p:grpSpPr>
        <p:cxnSp>
          <p:nvCxnSpPr>
            <p:cNvPr id="7181" name="Straight Connector 16"/>
            <p:cNvCxnSpPr>
              <a:cxnSpLocks noChangeShapeType="1"/>
            </p:cNvCxnSpPr>
            <p:nvPr/>
          </p:nvCxnSpPr>
          <p:spPr bwMode="auto">
            <a:xfrm>
              <a:off x="3657600" y="5382492"/>
              <a:ext cx="100584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2" name="Straight Connector 17"/>
            <p:cNvCxnSpPr>
              <a:cxnSpLocks noChangeShapeType="1"/>
            </p:cNvCxnSpPr>
            <p:nvPr/>
          </p:nvCxnSpPr>
          <p:spPr bwMode="auto">
            <a:xfrm>
              <a:off x="5216236" y="5389420"/>
              <a:ext cx="182880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438400" y="5700713"/>
            <a:ext cx="1627188" cy="450850"/>
            <a:chOff x="2438400" y="5701145"/>
            <a:chExt cx="1627910" cy="450273"/>
          </a:xfrm>
        </p:grpSpPr>
        <p:cxnSp>
          <p:nvCxnSpPr>
            <p:cNvPr id="7179" name="Straight Connector 19"/>
            <p:cNvCxnSpPr>
              <a:cxnSpLocks noChangeShapeType="1"/>
            </p:cNvCxnSpPr>
            <p:nvPr/>
          </p:nvCxnSpPr>
          <p:spPr bwMode="auto">
            <a:xfrm>
              <a:off x="2438400" y="5701145"/>
              <a:ext cx="91440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0" name="Straight Connector 20"/>
            <p:cNvCxnSpPr>
              <a:cxnSpLocks noChangeShapeType="1"/>
            </p:cNvCxnSpPr>
            <p:nvPr/>
          </p:nvCxnSpPr>
          <p:spPr bwMode="auto">
            <a:xfrm>
              <a:off x="2514600" y="6151418"/>
              <a:ext cx="155171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4164013" y="6483350"/>
            <a:ext cx="3200400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/>
          <p:cNvGrpSpPr/>
          <p:nvPr/>
        </p:nvGrpSpPr>
        <p:grpSpPr>
          <a:xfrm>
            <a:off x="608214" y="34504"/>
            <a:ext cx="7655892" cy="6801388"/>
            <a:chOff x="185519" y="-663418"/>
            <a:chExt cx="8980098" cy="75538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19" y="369728"/>
              <a:ext cx="8980098" cy="6520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"/>
            <a:stretch/>
          </p:blipFill>
          <p:spPr bwMode="auto">
            <a:xfrm>
              <a:off x="185519" y="-663418"/>
              <a:ext cx="8980098" cy="1036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 rot="19621730">
            <a:off x="196851" y="2764691"/>
            <a:ext cx="850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4">
                      <a:lumMod val="40000"/>
                      <a:lumOff val="60000"/>
                      <a:alpha val="57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REVISION </a:t>
            </a:r>
            <a:r>
              <a:rPr lang="en-US" sz="4000" b="1" dirty="0" smtClean="0">
                <a:ln w="18000">
                  <a:solidFill>
                    <a:schemeClr val="accent4">
                      <a:lumMod val="40000"/>
                      <a:lumOff val="60000"/>
                      <a:alpha val="57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 DRAFT FORM</a:t>
            </a:r>
            <a:endParaRPr lang="en-US" sz="4000" b="1" dirty="0">
              <a:ln w="18000">
                <a:solidFill>
                  <a:schemeClr val="accent4">
                    <a:lumMod val="40000"/>
                    <a:lumOff val="60000"/>
                    <a:alpha val="57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942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514" y="-86539"/>
            <a:ext cx="6858000" cy="1143000"/>
          </a:xfrm>
        </p:spPr>
        <p:txBody>
          <a:bodyPr/>
          <a:lstStyle/>
          <a:p>
            <a:r>
              <a:rPr lang="en-US" sz="3200" dirty="0" smtClean="0">
                <a:ea typeface="ＭＳ Ｐゴシック"/>
              </a:rPr>
              <a:t>Performance of LBNE:</a:t>
            </a:r>
            <a:r>
              <a:rPr lang="en-US" sz="3200" dirty="0" smtClean="0">
                <a:sym typeface="Symbol" pitchFamily="18" charset="2"/>
              </a:rPr>
              <a:t> </a:t>
            </a:r>
            <a:br>
              <a:rPr lang="en-US" sz="3200" dirty="0" smtClean="0">
                <a:sym typeface="Symbol" pitchFamily="18" charset="2"/>
              </a:rPr>
            </a:br>
            <a:r>
              <a:rPr lang="en-US" dirty="0" smtClean="0">
                <a:sym typeface="Symbol" pitchFamily="18" charset="2"/>
              </a:rPr>
              <a:t>Long-Baseline </a:t>
            </a:r>
            <a:r>
              <a:rPr lang="en-US" dirty="0" smtClean="0">
                <a:latin typeface="Symbol" pitchFamily="18" charset="2"/>
                <a:sym typeface="Symbol"/>
              </a:rPr>
              <a:t>n</a:t>
            </a:r>
            <a:r>
              <a:rPr lang="en-US" baseline="-25000" dirty="0" smtClean="0">
                <a:latin typeface="Symbol" pitchFamily="18" charset="2"/>
                <a:sym typeface="Symbol"/>
              </a:rPr>
              <a:t>m</a:t>
            </a:r>
            <a:r>
              <a:rPr lang="en-US" dirty="0" smtClean="0">
                <a:sym typeface="Symbol"/>
              </a:rPr>
              <a:t> → </a:t>
            </a:r>
            <a:r>
              <a:rPr lang="en-US" dirty="0" smtClean="0">
                <a:latin typeface="Symbol" pitchFamily="18" charset="2"/>
                <a:sym typeface="Symbol"/>
              </a:rPr>
              <a:t>n</a:t>
            </a:r>
            <a:r>
              <a:rPr lang="en-US" baseline="-25000" dirty="0" smtClean="0">
                <a:sym typeface="Symbol"/>
              </a:rPr>
              <a:t>e</a:t>
            </a:r>
            <a:r>
              <a:rPr lang="en-US" dirty="0" smtClean="0">
                <a:sym typeface="Symbol" pitchFamily="18" charset="2"/>
              </a:rPr>
              <a:t> Oscillations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42D72A-D7B3-4F4D-83A5-0DD7CAAEAFD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4274" y="1304881"/>
            <a:ext cx="345708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10 kt </a:t>
            </a:r>
            <a:r>
              <a:rPr lang="en-US" sz="1800" dirty="0" smtClean="0"/>
              <a:t>far detector (1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</a:t>
            </a:r>
            <a:r>
              <a:rPr lang="en-US" sz="1800" dirty="0" smtClean="0"/>
              <a:t>phase of </a:t>
            </a:r>
            <a:r>
              <a:rPr lang="en-US" sz="1800" dirty="0" smtClean="0"/>
              <a:t>LBNE) </a:t>
            </a:r>
            <a:r>
              <a:rPr lang="en-US" sz="1800" dirty="0" smtClean="0"/>
              <a:t>leveraging NOvA &amp; </a:t>
            </a:r>
            <a:r>
              <a:rPr lang="en-US" sz="1800" dirty="0" smtClean="0"/>
              <a:t>T2K</a:t>
            </a:r>
          </a:p>
          <a:p>
            <a:pPr marL="285750" indent="-285750" algn="l">
              <a:buClr>
                <a:srgbClr val="FFFFFF"/>
              </a:buClr>
              <a:buFont typeface="Arial" pitchFamily="34" charset="0"/>
              <a:buChar char="•"/>
            </a:pPr>
            <a:r>
              <a:rPr lang="en-US" sz="1800" dirty="0" smtClean="0"/>
              <a:t>Mass hierarchy reach is significant</a:t>
            </a:r>
          </a:p>
          <a:p>
            <a:pPr marL="285750" indent="-285750" algn="l">
              <a:buClr>
                <a:srgbClr val="FFFFFF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Value of sin</a:t>
            </a:r>
            <a:r>
              <a:rPr lang="en-US" sz="1800" baseline="30000" dirty="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2θ</a:t>
            </a:r>
            <a:r>
              <a:rPr lang="en-US" sz="1800" baseline="-25000" dirty="0" smtClean="0">
                <a:latin typeface="Helvetica" pitchFamily="34" charset="0"/>
                <a:cs typeface="Helvetica" pitchFamily="34" charset="0"/>
              </a:rPr>
              <a:t>13 </a:t>
            </a: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 does not influence CPV</a:t>
            </a:r>
            <a:endParaRPr lang="en-US" sz="1800" dirty="0" smtClean="0"/>
          </a:p>
          <a:p>
            <a:pPr algn="l"/>
            <a:endParaRPr lang="en-US" sz="1800" dirty="0"/>
          </a:p>
          <a:p>
            <a:pPr algn="l"/>
            <a:endParaRPr lang="en-US" sz="1800" dirty="0" smtClean="0"/>
          </a:p>
          <a:p>
            <a:pPr algn="l"/>
            <a:endParaRPr lang="en-US" sz="1800" dirty="0"/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35 kt far detector, </a:t>
            </a:r>
          </a:p>
          <a:p>
            <a:pPr algn="l"/>
            <a:r>
              <a:rPr lang="en-US" sz="1800" dirty="0" smtClean="0"/>
              <a:t>with and without Project X</a:t>
            </a:r>
          </a:p>
          <a:p>
            <a:pPr marL="285750" lvl="0" indent="-285750" algn="l">
              <a:buClr>
                <a:srgbClr val="FFFFFF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EAEAEA"/>
                </a:solidFill>
              </a:rPr>
              <a:t>With 2.3 MW CPV reach is very significant</a:t>
            </a:r>
            <a:endParaRPr lang="en-US" sz="1800" dirty="0">
              <a:solidFill>
                <a:srgbClr val="EAEAEA"/>
              </a:solidFill>
            </a:endParaRPr>
          </a:p>
          <a:p>
            <a:pPr algn="l"/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 r="6688" b="33978"/>
          <a:stretch/>
        </p:blipFill>
        <p:spPr bwMode="auto">
          <a:xfrm>
            <a:off x="3871356" y="949831"/>
            <a:ext cx="5272644" cy="307178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7" t="1833" r="12764" b="24396"/>
          <a:stretch/>
        </p:blipFill>
        <p:spPr bwMode="auto">
          <a:xfrm>
            <a:off x="3871357" y="3989249"/>
            <a:ext cx="5272644" cy="287432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92475" r="79917" b="2969"/>
          <a:stretch/>
        </p:blipFill>
        <p:spPr bwMode="auto">
          <a:xfrm>
            <a:off x="6096000" y="6693770"/>
            <a:ext cx="1085850" cy="1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8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826" y="230038"/>
            <a:ext cx="6858000" cy="1143000"/>
          </a:xfrm>
        </p:spPr>
        <p:txBody>
          <a:bodyPr/>
          <a:lstStyle/>
          <a:p>
            <a:r>
              <a:rPr lang="en-US" sz="3200" dirty="0" smtClean="0">
                <a:ea typeface="ＭＳ Ｐゴシック"/>
              </a:rPr>
              <a:t>Performance of LBNE:</a:t>
            </a:r>
            <a:r>
              <a:rPr lang="en-US" sz="3200" dirty="0" smtClean="0">
                <a:sym typeface="Symbol" pitchFamily="18" charset="2"/>
              </a:rPr>
              <a:t> </a:t>
            </a:r>
            <a:br>
              <a:rPr lang="en-US" sz="3200" dirty="0" smtClean="0">
                <a:sym typeface="Symbol" pitchFamily="18" charset="2"/>
              </a:rPr>
            </a:br>
            <a:r>
              <a:rPr lang="en-US" dirty="0" smtClean="0">
                <a:sym typeface="Symbol" pitchFamily="18" charset="2"/>
              </a:rPr>
              <a:t>Long-Baseline </a:t>
            </a:r>
            <a:r>
              <a:rPr lang="en-US" dirty="0" smtClean="0">
                <a:latin typeface="Symbol" pitchFamily="18" charset="2"/>
                <a:sym typeface="Symbol"/>
              </a:rPr>
              <a:t>n</a:t>
            </a:r>
            <a:r>
              <a:rPr lang="en-US" baseline="-25000" dirty="0" smtClean="0">
                <a:latin typeface="Symbol" pitchFamily="18" charset="2"/>
                <a:sym typeface="Symbol"/>
              </a:rPr>
              <a:t>m</a:t>
            </a:r>
            <a:r>
              <a:rPr lang="en-US" dirty="0" smtClean="0">
                <a:sym typeface="Symbol"/>
              </a:rPr>
              <a:t> → </a:t>
            </a:r>
            <a:r>
              <a:rPr lang="en-US" dirty="0" smtClean="0">
                <a:latin typeface="Symbol" pitchFamily="18" charset="2"/>
                <a:sym typeface="Symbol"/>
              </a:rPr>
              <a:t>n</a:t>
            </a:r>
            <a:r>
              <a:rPr lang="en-US" baseline="-25000" dirty="0" smtClean="0">
                <a:sym typeface="Symbol"/>
              </a:rPr>
              <a:t>e</a:t>
            </a:r>
            <a:r>
              <a:rPr lang="en-US" dirty="0" smtClean="0">
                <a:sym typeface="Symbol" pitchFamily="18" charset="2"/>
              </a:rPr>
              <a:t> Oscillations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42D72A-D7B3-4F4D-83A5-0DD7CAAEAFD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05" y="1578365"/>
            <a:ext cx="5142776" cy="344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5125" y="4294676"/>
            <a:ext cx="2027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Reach for 35 kt FD </a:t>
            </a:r>
            <a:endParaRPr lang="en-US" sz="16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600200" y="5295900"/>
            <a:ext cx="7162800" cy="7810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Spectra for oscillated </a:t>
            </a:r>
            <a:r>
              <a:rPr lang="en-US" dirty="0" smtClean="0">
                <a:latin typeface="Symbol" pitchFamily="18" charset="2"/>
                <a:sym typeface="Symbol"/>
              </a:rPr>
              <a:t>n</a:t>
            </a:r>
            <a:r>
              <a:rPr lang="en-US" baseline="-25000" dirty="0" smtClean="0">
                <a:latin typeface="Symbol" pitchFamily="18" charset="2"/>
                <a:sym typeface="Symbol"/>
              </a:rPr>
              <a:t>m </a:t>
            </a:r>
            <a:r>
              <a:rPr lang="en-US" dirty="0" smtClean="0"/>
              <a:t>events for 34 kt at 1300 km at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sin</a:t>
            </a:r>
            <a:r>
              <a:rPr lang="en-US" baseline="30000" dirty="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2θ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13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= 0.1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43" t="11033" r="13667" b="14925"/>
          <a:stretch/>
        </p:blipFill>
        <p:spPr bwMode="auto">
          <a:xfrm>
            <a:off x="2688612" y="892"/>
            <a:ext cx="6469039" cy="39558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22" name="Title 4"/>
          <p:cNvSpPr>
            <a:spLocks noGrp="1"/>
          </p:cNvSpPr>
          <p:nvPr>
            <p:ph type="title"/>
          </p:nvPr>
        </p:nvSpPr>
        <p:spPr>
          <a:xfrm>
            <a:off x="328695" y="459474"/>
            <a:ext cx="1951367" cy="1939341"/>
          </a:xfrm>
        </p:spPr>
        <p:txBody>
          <a:bodyPr/>
          <a:lstStyle/>
          <a:p>
            <a:r>
              <a:rPr lang="en-US" dirty="0" smtClean="0"/>
              <a:t>Beamline Scope</a:t>
            </a:r>
          </a:p>
        </p:txBody>
      </p:sp>
      <p:sp>
        <p:nvSpPr>
          <p:cNvPr id="5123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FFFFFF"/>
                </a:solidFill>
              </a:rPr>
              <a:t>E McCluskey, Fermilab Annual S&amp;T Review, Sept. 5-7, 2012</a:t>
            </a:r>
          </a:p>
        </p:txBody>
      </p:sp>
      <p:sp>
        <p:nvSpPr>
          <p:cNvPr id="512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668CBF-D636-4076-9F0D-A24A2AC00380}" type="slidenum">
              <a:rPr lang="en-US" sz="1200" smtClean="0">
                <a:solidFill>
                  <a:srgbClr val="FFFFFF"/>
                </a:solidFill>
              </a:rPr>
              <a:pPr eaLnBrk="1" hangingPunct="1"/>
              <a:t>17</a:t>
            </a:fld>
            <a:endParaRPr lang="en-US" sz="1200" smtClean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3289110"/>
            <a:ext cx="7478973" cy="3568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37" y="4095750"/>
            <a:ext cx="2573763" cy="170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04774"/>
            <a:ext cx="2971023" cy="2282165"/>
          </a:xfrm>
        </p:spPr>
        <p:txBody>
          <a:bodyPr/>
          <a:lstStyle/>
          <a:p>
            <a:r>
              <a:rPr lang="en-US" dirty="0" smtClean="0"/>
              <a:t>Muon Detectors Scope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19473"/>
            <a:ext cx="7591425" cy="30861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Current Project does </a:t>
            </a:r>
            <a:r>
              <a:rPr lang="en-US" dirty="0"/>
              <a:t>not </a:t>
            </a:r>
            <a:r>
              <a:rPr lang="en-US" dirty="0" smtClean="0"/>
              <a:t>include </a:t>
            </a:r>
            <a:r>
              <a:rPr lang="en-US" dirty="0"/>
              <a:t>a near neutrino </a:t>
            </a:r>
            <a:r>
              <a:rPr lang="en-US" dirty="0" smtClean="0"/>
              <a:t>detector.</a:t>
            </a:r>
            <a:endParaRPr lang="en-US" dirty="0"/>
          </a:p>
          <a:p>
            <a:r>
              <a:rPr lang="en-US" dirty="0"/>
              <a:t>Tertiary muon detectors from the March Reference Design are retained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Initial studies conclude there are viable </a:t>
            </a:r>
            <a:r>
              <a:rPr lang="en-US" dirty="0"/>
              <a:t>strategies </a:t>
            </a:r>
            <a:r>
              <a:rPr lang="en-US" dirty="0" smtClean="0"/>
              <a:t> </a:t>
            </a:r>
            <a:r>
              <a:rPr lang="en-US" dirty="0"/>
              <a:t>adequate for the initial period of LBNE running. </a:t>
            </a:r>
            <a:endParaRPr lang="en-US" dirty="0" smtClean="0"/>
          </a:p>
          <a:p>
            <a:r>
              <a:rPr lang="en-US" dirty="0" smtClean="0"/>
              <a:t>Possible </a:t>
            </a:r>
            <a:r>
              <a:rPr lang="en-US" dirty="0"/>
              <a:t>backup plan: “Mini-Detector-in-a-Shaft” </a:t>
            </a:r>
            <a:br>
              <a:rPr lang="en-US" dirty="0"/>
            </a:br>
            <a:r>
              <a:rPr lang="en-US" dirty="0"/>
              <a:t>Cost ~$30M, mainly conventional facilities</a:t>
            </a:r>
          </a:p>
          <a:p>
            <a:r>
              <a:rPr lang="en-US" dirty="0" smtClean="0"/>
              <a:t>Non-DOE collaborators </a:t>
            </a:r>
            <a:r>
              <a:rPr lang="en-US" dirty="0"/>
              <a:t>could eventually </a:t>
            </a:r>
            <a:r>
              <a:rPr lang="en-US" dirty="0" smtClean="0"/>
              <a:t>give us jointly the </a:t>
            </a:r>
            <a:r>
              <a:rPr lang="en-US" dirty="0"/>
              <a:t>resources to build a near neutrino detector.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2A75B2-493A-4FE5-897B-C07FB4BB84A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73" y="76200"/>
            <a:ext cx="6001527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957" y="2638496"/>
            <a:ext cx="217979" cy="4011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93" y="4948587"/>
            <a:ext cx="255400" cy="47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53" y="152400"/>
            <a:ext cx="6858000" cy="1143000"/>
          </a:xfrm>
        </p:spPr>
        <p:txBody>
          <a:bodyPr/>
          <a:lstStyle/>
          <a:p>
            <a:r>
              <a:rPr lang="en-US" dirty="0" smtClean="0"/>
              <a:t>Far Detector Scope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2A75B2-493A-4FE5-897B-C07FB4BB84A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5"/>
          <a:stretch/>
        </p:blipFill>
        <p:spPr bwMode="auto">
          <a:xfrm>
            <a:off x="179453" y="1193303"/>
            <a:ext cx="4506848" cy="484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 rot="209055">
            <a:off x="1996486" y="3302512"/>
            <a:ext cx="565938" cy="3187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26025" y="1183217"/>
            <a:ext cx="3562350" cy="404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F0EFE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Surface site off the main campus at SURF near the Oro Hondo substation and exhaust fan </a:t>
            </a:r>
          </a:p>
          <a:p>
            <a:pPr marL="342900" indent="-342900" algn="l">
              <a:buClr>
                <a:srgbClr val="F0EFE0"/>
              </a:buClr>
              <a:buFont typeface="Arial" pitchFamily="34" charset="0"/>
              <a:buChar char="•"/>
            </a:pPr>
            <a:r>
              <a:rPr lang="en-US" sz="2000" dirty="0"/>
              <a:t>10 kt LAr TPC at the “surface</a:t>
            </a:r>
            <a:r>
              <a:rPr lang="en-US" sz="2000" dirty="0" smtClean="0"/>
              <a:t>”</a:t>
            </a:r>
          </a:p>
          <a:p>
            <a:pPr marL="342900" indent="-342900" algn="l">
              <a:buClr>
                <a:srgbClr val="F0EFE0"/>
              </a:buClr>
              <a:buFont typeface="Arial" pitchFamily="34" charset="0"/>
              <a:buChar char="•"/>
            </a:pPr>
            <a:r>
              <a:rPr lang="en-US" sz="2000" dirty="0" smtClean="0"/>
              <a:t>Close partnership with SURF, who will lead design and construction of LBNE conventional facilities at this site</a:t>
            </a:r>
            <a:endParaRPr lang="en-US" sz="2000" dirty="0"/>
          </a:p>
          <a:p>
            <a:pPr marL="342900" indent="-342900" algn="l">
              <a:buClr>
                <a:srgbClr val="F0EFE0"/>
              </a:buCl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5" name="Group 6"/>
          <p:cNvGrpSpPr/>
          <p:nvPr/>
        </p:nvGrpSpPr>
        <p:grpSpPr>
          <a:xfrm>
            <a:off x="-2" y="1858963"/>
            <a:ext cx="8572501" cy="3677837"/>
            <a:chOff x="-2" y="1858963"/>
            <a:chExt cx="8572501" cy="3677837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-2" y="1858963"/>
              <a:ext cx="8572501" cy="3677837"/>
              <a:chOff x="-2" y="1858764"/>
              <a:chExt cx="8572501" cy="3677375"/>
            </a:xfrm>
          </p:grpSpPr>
          <p:pic>
            <p:nvPicPr>
              <p:cNvPr id="3097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6350" y="1858764"/>
                <a:ext cx="1405700" cy="1341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98" name="TextBox 13"/>
              <p:cNvSpPr txBox="1">
                <a:spLocks noChangeArrowheads="1"/>
              </p:cNvSpPr>
              <p:nvPr/>
            </p:nvSpPr>
            <p:spPr bwMode="auto">
              <a:xfrm>
                <a:off x="-2" y="4188247"/>
                <a:ext cx="8572501" cy="1347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</a:pPr>
                <a:r>
                  <a:rPr lang="en-US" sz="2400" b="1" dirty="0" smtClean="0">
                    <a:solidFill>
                      <a:srgbClr val="FFFF00"/>
                    </a:solidFill>
                  </a:rPr>
                  <a:t>Directed 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towards a distant </a:t>
                </a:r>
                <a:r>
                  <a:rPr lang="en-US" sz="2400" b="1" dirty="0" smtClean="0">
                    <a:solidFill>
                      <a:srgbClr val="FFFF00"/>
                    </a:solidFill>
                  </a:rPr>
                  <a:t>detector at the</a:t>
                </a:r>
              </a:p>
              <a:p>
                <a:pPr algn="l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</a:pPr>
                <a:r>
                  <a:rPr lang="en-US" sz="2400" b="1" dirty="0" smtClean="0">
                    <a:solidFill>
                      <a:srgbClr val="FFFF00"/>
                    </a:solidFill>
                  </a:rPr>
                  <a:t>Sanford </a:t>
                </a:r>
                <a:r>
                  <a:rPr lang="en-US" sz="2400" b="1" dirty="0" smtClean="0">
                    <a:solidFill>
                      <a:srgbClr val="FFFF00"/>
                    </a:solidFill>
                  </a:rPr>
                  <a:t>Underground Research Facility in Lead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, </a:t>
                </a:r>
                <a:r>
                  <a:rPr lang="en-US" sz="2400" b="1" dirty="0" smtClean="0">
                    <a:solidFill>
                      <a:srgbClr val="FFFF00"/>
                    </a:solidFill>
                  </a:rPr>
                  <a:t>SD</a:t>
                </a:r>
                <a:endParaRPr lang="en-US" sz="2400" b="1" dirty="0">
                  <a:solidFill>
                    <a:srgbClr val="FFFF00"/>
                  </a:solidFill>
                </a:endParaRPr>
              </a:p>
              <a:p>
                <a:pPr algn="l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en-US" sz="2400" b="1" dirty="0" smtClean="0">
                    <a:solidFill>
                      <a:srgbClr val="FFFF00"/>
                    </a:solidFill>
                  </a:rPr>
                  <a:t> </a:t>
                </a:r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7" name="Group 30"/>
            <p:cNvGrpSpPr/>
            <p:nvPr/>
          </p:nvGrpSpPr>
          <p:grpSpPr>
            <a:xfrm rot="21420000">
              <a:off x="1798350" y="2690622"/>
              <a:ext cx="1100139" cy="205147"/>
              <a:chOff x="2512205" y="3088411"/>
              <a:chExt cx="1100139" cy="205147"/>
            </a:xfrm>
            <a:gradFill flip="none" rotWithShape="1">
              <a:gsLst>
                <a:gs pos="0">
                  <a:srgbClr val="00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32" name="Rectangle 31"/>
              <p:cNvSpPr/>
              <p:nvPr/>
            </p:nvSpPr>
            <p:spPr bwMode="auto">
              <a:xfrm rot="780000">
                <a:off x="2607456" y="3247520"/>
                <a:ext cx="1004888" cy="46038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endParaRPr lang="en-US" sz="2400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33" name="Isosceles Triangle 32"/>
              <p:cNvSpPr/>
              <p:nvPr/>
            </p:nvSpPr>
            <p:spPr bwMode="auto">
              <a:xfrm rot="16980000">
                <a:off x="2505061" y="3095555"/>
                <a:ext cx="115888" cy="101600"/>
              </a:xfrm>
              <a:prstGeom prst="triangle">
                <a:avLst/>
              </a:prstGeom>
              <a:grpFill/>
              <a:ln>
                <a:solidFill>
                  <a:srgbClr val="00FF00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endParaRPr lang="en-US" sz="2400" dirty="0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409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62000" y="6324600"/>
            <a:ext cx="6858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708055" y="610086"/>
            <a:ext cx="800732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L</a:t>
            </a:r>
            <a:r>
              <a:rPr lang="en-US" sz="36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ong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00007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 </a:t>
            </a:r>
            <a:r>
              <a:rPr lang="en-US" sz="3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B</a:t>
            </a:r>
            <a:r>
              <a:rPr lang="en-US" sz="36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aseline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00007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 </a:t>
            </a:r>
            <a:r>
              <a:rPr lang="en-US" sz="3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N</a:t>
            </a:r>
            <a:r>
              <a:rPr lang="en-US" sz="36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eutrino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00007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 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E</a:t>
            </a:r>
            <a:r>
              <a:rPr lang="en-US" sz="36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xperiment</a:t>
            </a:r>
            <a:endParaRPr lang="en-US" sz="3600" b="1" dirty="0">
              <a:ln w="12700">
                <a:noFill/>
                <a:prstDash val="solid"/>
              </a:ln>
              <a:solidFill>
                <a:srgbClr val="00007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ＭＳ Ｐゴシック" pitchFamily="-105" charset="-128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980005" y="1747596"/>
            <a:ext cx="5178304" cy="3098087"/>
            <a:chOff x="3980162" y="1818304"/>
            <a:chExt cx="5178537" cy="3098485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3980162" y="1818304"/>
              <a:ext cx="5178537" cy="3098485"/>
              <a:chOff x="3980162" y="1818304"/>
              <a:chExt cx="5178537" cy="3098485"/>
            </a:xfrm>
          </p:grpSpPr>
          <p:pic>
            <p:nvPicPr>
              <p:cNvPr id="309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300000">
                <a:off x="6634132" y="3210004"/>
                <a:ext cx="2524567" cy="1706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92" name="TextBox 12"/>
              <p:cNvSpPr txBox="1">
                <a:spLocks noChangeArrowheads="1"/>
              </p:cNvSpPr>
              <p:nvPr/>
            </p:nvSpPr>
            <p:spPr bwMode="auto">
              <a:xfrm>
                <a:off x="3980162" y="1818304"/>
                <a:ext cx="5117355" cy="461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en-US" sz="2400" b="1" dirty="0">
                    <a:solidFill>
                      <a:srgbClr val="FFFF00"/>
                    </a:solidFill>
                  </a:rPr>
                  <a:t>New Neutrino Beam at Fermilab…</a:t>
                </a:r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6920219" y="3790744"/>
              <a:ext cx="1100189" cy="205173"/>
              <a:chOff x="6920219" y="3790744"/>
              <a:chExt cx="1100189" cy="205173"/>
            </a:xfrm>
          </p:grpSpPr>
          <p:sp>
            <p:nvSpPr>
              <p:cNvPr id="26" name="Rectangle 25"/>
              <p:cNvSpPr/>
              <p:nvPr/>
            </p:nvSpPr>
            <p:spPr>
              <a:xfrm rot="780000">
                <a:off x="7015474" y="3949873"/>
                <a:ext cx="1004934" cy="460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endParaRPr lang="en-US" sz="2400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 rot="16980000">
                <a:off x="6913070" y="3797893"/>
                <a:ext cx="115903" cy="101605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endParaRPr lang="en-US" sz="2400" dirty="0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9AD161-AFAC-41AC-83AA-4053A52B9B02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2057400"/>
            <a:ext cx="8077200" cy="4072716"/>
            <a:chOff x="0" y="2057400"/>
            <a:chExt cx="8077200" cy="4072716"/>
          </a:xfrm>
        </p:grpSpPr>
        <p:sp>
          <p:nvSpPr>
            <p:cNvPr id="3094" name="TextBox 16"/>
            <p:cNvSpPr txBox="1">
              <a:spLocks noChangeArrowheads="1"/>
            </p:cNvSpPr>
            <p:nvPr/>
          </p:nvSpPr>
          <p:spPr bwMode="auto">
            <a:xfrm>
              <a:off x="0" y="5299119"/>
              <a:ext cx="80772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sz="2400" b="1" dirty="0" smtClean="0">
                  <a:solidFill>
                    <a:srgbClr val="FFFF00"/>
                  </a:solidFill>
                </a:rPr>
                <a:t>10 kton </a:t>
              </a:r>
              <a:r>
                <a:rPr lang="en-US" sz="2400" b="1" dirty="0">
                  <a:solidFill>
                    <a:srgbClr val="FFFF00"/>
                  </a:solidFill>
                </a:rPr>
                <a:t>Liquid Argon TPC Far </a:t>
              </a:r>
              <a:r>
                <a:rPr lang="en-US" sz="2400" b="1" dirty="0" smtClean="0">
                  <a:solidFill>
                    <a:srgbClr val="FFFF00"/>
                  </a:solidFill>
                </a:rPr>
                <a:t>Detector</a:t>
              </a:r>
              <a:br>
                <a:rPr lang="en-US" sz="2400" b="1" dirty="0" smtClean="0">
                  <a:solidFill>
                    <a:srgbClr val="FFFF00"/>
                  </a:solidFill>
                </a:rPr>
              </a:br>
              <a:r>
                <a:rPr lang="en-US" sz="2400" b="1" dirty="0" smtClean="0">
                  <a:solidFill>
                    <a:srgbClr val="FFFF00"/>
                  </a:solidFill>
                </a:rPr>
                <a:t>just below the surface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057400"/>
              <a:ext cx="1188622" cy="10179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66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241" y="385701"/>
            <a:ext cx="2810054" cy="192998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Far Detector Scope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820D33-EA5D-492C-AC2E-5C7136F3194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53746" y="2574149"/>
            <a:ext cx="8609382" cy="3619559"/>
            <a:chOff x="310896" y="1147513"/>
            <a:chExt cx="8609382" cy="361955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96" y="1147513"/>
              <a:ext cx="8609382" cy="3619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398562" y="3673739"/>
              <a:ext cx="902883" cy="515933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lIns="45720" rIns="45720" rtlCol="0" anchor="ctr" anchorCtr="0">
              <a:no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LAr TPC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360000" flipH="1" flipV="1">
              <a:off x="3288698" y="4068779"/>
              <a:ext cx="1007682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928848" y="3952221"/>
              <a:ext cx="1547799" cy="38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en-US" b="1" dirty="0" smtClean="0">
                  <a:solidFill>
                    <a:srgbClr val="FF0000"/>
                  </a:solidFill>
                </a:rPr>
                <a:t> beam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89502" y="38099"/>
            <a:ext cx="5954498" cy="2695576"/>
            <a:chOff x="3476625" y="1733549"/>
            <a:chExt cx="5544923" cy="2371725"/>
          </a:xfrm>
        </p:grpSpPr>
        <p:pic>
          <p:nvPicPr>
            <p:cNvPr id="11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57" t="20700"/>
            <a:stretch/>
          </p:blipFill>
          <p:spPr bwMode="auto">
            <a:xfrm>
              <a:off x="3476625" y="1733549"/>
              <a:ext cx="5544923" cy="2371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>
            <a:xfrm flipH="1" flipV="1">
              <a:off x="7297161" y="3297043"/>
              <a:ext cx="1675344" cy="60739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140000">
              <a:off x="8138167" y="3703719"/>
              <a:ext cx="847683" cy="332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en-US" sz="1200" dirty="0" smtClean="0">
                  <a:solidFill>
                    <a:srgbClr val="FF0000"/>
                  </a:solidFill>
                </a:rPr>
                <a:t> beam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689600" y="4642234"/>
            <a:ext cx="3454400" cy="1415772"/>
          </a:xfrm>
          <a:prstGeom prst="rect">
            <a:avLst/>
          </a:prstGeom>
          <a:solidFill>
            <a:srgbClr val="3366FF"/>
          </a:solidFill>
        </p:spPr>
        <p:txBody>
          <a:bodyPr wrap="square" lIns="91440" tIns="91440" rIns="91440" bIns="91440" rtlCol="0">
            <a:spAutoFit/>
          </a:bodyPr>
          <a:lstStyle/>
          <a:p>
            <a:pPr algn="l">
              <a:buClr>
                <a:srgbClr val="F0EFE0"/>
              </a:buClr>
            </a:pPr>
            <a:r>
              <a:rPr lang="en-US" sz="2000" dirty="0" smtClean="0">
                <a:solidFill>
                  <a:srgbClr val="080808"/>
                </a:solidFill>
              </a:rPr>
              <a:t>Siting against hill in direction of Fermilab provides shielding for cosmic ray muons</a:t>
            </a:r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5" y="243198"/>
            <a:ext cx="6858000" cy="55245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Far Detector Scope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820D33-EA5D-492C-AC2E-5C7136F3194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 l="1122" t="30506" r="30449" b="16441"/>
          <a:stretch>
            <a:fillRect/>
          </a:stretch>
        </p:blipFill>
        <p:spPr bwMode="auto">
          <a:xfrm>
            <a:off x="1325243" y="1143000"/>
            <a:ext cx="5886450" cy="336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 rot="20413099">
            <a:off x="7077866" y="2177427"/>
            <a:ext cx="1157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Beam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Right Arrow 21"/>
          <p:cNvSpPr/>
          <p:nvPr/>
        </p:nvSpPr>
        <p:spPr>
          <a:xfrm rot="9540849">
            <a:off x="7159393" y="2837462"/>
            <a:ext cx="982105" cy="162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 bwMode="auto">
          <a:xfrm flipH="1" flipV="1">
            <a:off x="4047067" y="3352800"/>
            <a:ext cx="1" cy="79587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4267200" y="3285067"/>
            <a:ext cx="16933" cy="982133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388533" y="4707467"/>
            <a:ext cx="67564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Basic detector design is the same, only shrunk from 2 x 17 kt to 2 x 5 kt fiducial </a:t>
            </a:r>
            <a:r>
              <a:rPr lang="en-US" dirty="0" smtClean="0"/>
              <a:t>mass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Drift length reduced from 3.7 m to 2.3 m to reduce electric field distortions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79332" y="1151467"/>
            <a:ext cx="3471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080808"/>
                </a:solidFill>
              </a:rPr>
              <a:t>INSIDE OF DETECTOR HALL</a:t>
            </a:r>
            <a:endParaRPr lang="en-US" sz="1800" b="1" dirty="0">
              <a:solidFill>
                <a:srgbClr val="080808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601326">
            <a:off x="2137138" y="2485116"/>
            <a:ext cx="267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080808"/>
                </a:solidFill>
              </a:rPr>
              <a:t>ASSEMBLY SPACE</a:t>
            </a:r>
            <a:endParaRPr lang="en-US" sz="18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333" y="118533"/>
            <a:ext cx="6858000" cy="1143000"/>
          </a:xfrm>
        </p:spPr>
        <p:txBody>
          <a:bodyPr/>
          <a:lstStyle/>
          <a:p>
            <a:r>
              <a:rPr lang="en-US" dirty="0" smtClean="0"/>
              <a:t>LAr-FD Prototyping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66" y="914399"/>
            <a:ext cx="4783667" cy="5588001"/>
          </a:xfrm>
        </p:spPr>
        <p:txBody>
          <a:bodyPr/>
          <a:lstStyle/>
          <a:p>
            <a:r>
              <a:rPr lang="en-US" dirty="0" smtClean="0"/>
              <a:t>LAr-FD prototyping in LBNE Project is part of larger program.</a:t>
            </a:r>
          </a:p>
          <a:p>
            <a:r>
              <a:rPr lang="en-US" dirty="0" smtClean="0"/>
              <a:t>Built </a:t>
            </a:r>
            <a:r>
              <a:rPr lang="en-US" dirty="0" smtClean="0"/>
              <a:t>3mx3m membrane wall panel in 2011 to demonstrate </a:t>
            </a:r>
            <a:r>
              <a:rPr lang="en-US" dirty="0" smtClean="0"/>
              <a:t>technology</a:t>
            </a:r>
            <a:endParaRPr lang="en-US" dirty="0" smtClean="0"/>
          </a:p>
          <a:p>
            <a:r>
              <a:rPr lang="en-US" dirty="0" smtClean="0"/>
              <a:t>Currently constructing 35 ton membrane cryostat prototype in PC4, expect to be operational in </a:t>
            </a:r>
            <a:r>
              <a:rPr lang="en-US" dirty="0" smtClean="0"/>
              <a:t>2013</a:t>
            </a:r>
            <a:endParaRPr lang="en-US" dirty="0" smtClean="0"/>
          </a:p>
          <a:p>
            <a:r>
              <a:rPr lang="en-US" dirty="0" smtClean="0"/>
              <a:t>Currently planning </a:t>
            </a:r>
            <a:r>
              <a:rPr lang="en-US" dirty="0" smtClean="0"/>
              <a:t>how to use it beyond cryo testing </a:t>
            </a:r>
            <a:endParaRPr lang="en-US" dirty="0"/>
          </a:p>
          <a:p>
            <a:pPr lvl="1"/>
            <a:r>
              <a:rPr lang="en-US" dirty="0" smtClean="0"/>
              <a:t>Subsystem components</a:t>
            </a:r>
          </a:p>
          <a:p>
            <a:pPr lvl="1"/>
            <a:r>
              <a:rPr lang="en-US" dirty="0" smtClean="0"/>
              <a:t>System test of scaled-down detector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2A75B2-493A-4FE5-897B-C07FB4BB84A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99" y="2577251"/>
            <a:ext cx="3132668" cy="4197775"/>
          </a:xfrm>
          <a:prstGeom prst="rect">
            <a:avLst/>
          </a:prstGeom>
          <a:ln>
            <a:solidFill>
              <a:srgbClr val="080808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380" t="15460" r="4283" b="2415"/>
          <a:stretch/>
        </p:blipFill>
        <p:spPr bwMode="auto">
          <a:xfrm>
            <a:off x="5567446" y="389465"/>
            <a:ext cx="2848422" cy="204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146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333" y="220134"/>
            <a:ext cx="6858000" cy="1143000"/>
          </a:xfrm>
        </p:spPr>
        <p:txBody>
          <a:bodyPr/>
          <a:lstStyle/>
          <a:p>
            <a:r>
              <a:rPr lang="en-US" dirty="0" smtClean="0"/>
              <a:t>Funding Profile from DOE ($M)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2A75B2-493A-4FE5-897B-C07FB4BB84A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755749"/>
              </p:ext>
            </p:extLst>
          </p:nvPr>
        </p:nvGraphicFramePr>
        <p:xfrm>
          <a:off x="1185861" y="1076325"/>
          <a:ext cx="7613755" cy="45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201953"/>
              </p:ext>
            </p:extLst>
          </p:nvPr>
        </p:nvGraphicFramePr>
        <p:xfrm>
          <a:off x="1341911" y="4928013"/>
          <a:ext cx="7065817" cy="14561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6520"/>
                <a:gridCol w="490322"/>
                <a:gridCol w="490322"/>
                <a:gridCol w="490322"/>
                <a:gridCol w="490322"/>
                <a:gridCol w="490322"/>
                <a:gridCol w="490322"/>
                <a:gridCol w="490322"/>
                <a:gridCol w="490322"/>
                <a:gridCol w="490322"/>
                <a:gridCol w="490322"/>
                <a:gridCol w="490322"/>
                <a:gridCol w="490322"/>
                <a:gridCol w="655433"/>
              </a:tblGrid>
              <a:tr h="362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FY10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FY11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FY12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FY13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FY14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FY15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FY16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FY17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FY18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FY19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FY20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FY21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5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PED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5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663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5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OPC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2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21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28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34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38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70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130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160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160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133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834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5-Point Star 2"/>
          <p:cNvSpPr/>
          <p:nvPr/>
        </p:nvSpPr>
        <p:spPr bwMode="auto">
          <a:xfrm>
            <a:off x="1895475" y="1352548"/>
            <a:ext cx="228600" cy="200025"/>
          </a:xfrm>
          <a:prstGeom prst="star5">
            <a:avLst/>
          </a:prstGeom>
          <a:solidFill>
            <a:srgbClr val="00990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3381375" y="1352548"/>
            <a:ext cx="228600" cy="200025"/>
          </a:xfrm>
          <a:prstGeom prst="star5">
            <a:avLst/>
          </a:prstGeom>
          <a:solidFill>
            <a:srgbClr val="00990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4895850" y="1352548"/>
            <a:ext cx="228600" cy="200025"/>
          </a:xfrm>
          <a:prstGeom prst="star5">
            <a:avLst/>
          </a:prstGeom>
          <a:solidFill>
            <a:srgbClr val="00990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5400675" y="1352548"/>
            <a:ext cx="228600" cy="200025"/>
          </a:xfrm>
          <a:prstGeom prst="star5">
            <a:avLst/>
          </a:prstGeom>
          <a:solidFill>
            <a:srgbClr val="00990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7858125" y="1352548"/>
            <a:ext cx="228600" cy="200025"/>
          </a:xfrm>
          <a:prstGeom prst="star5">
            <a:avLst/>
          </a:prstGeom>
          <a:solidFill>
            <a:srgbClr val="00990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0725" y="1298671"/>
            <a:ext cx="695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CD-0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467100" y="1311171"/>
            <a:ext cx="695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CD-1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067175" y="1311171"/>
            <a:ext cx="895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CD-2/3a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514975" y="1311171"/>
            <a:ext cx="79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CD-3b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943850" y="1298671"/>
            <a:ext cx="695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CD-4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54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Estimate Summary (AY$M)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2A75B2-493A-4FE5-897B-C07FB4BB84A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4822166"/>
            <a:ext cx="6858000" cy="1273834"/>
          </a:xfrm>
        </p:spPr>
        <p:txBody>
          <a:bodyPr/>
          <a:lstStyle/>
          <a:p>
            <a:r>
              <a:rPr lang="en-US" dirty="0" smtClean="0"/>
              <a:t>37</a:t>
            </a:r>
            <a:r>
              <a:rPr lang="en-US" dirty="0" smtClean="0"/>
              <a:t>% </a:t>
            </a:r>
            <a:r>
              <a:rPr lang="en-US" dirty="0" smtClean="0"/>
              <a:t>contingency on </a:t>
            </a:r>
            <a:r>
              <a:rPr lang="en-US" dirty="0" smtClean="0"/>
              <a:t>$570M </a:t>
            </a:r>
            <a:r>
              <a:rPr lang="en-US" dirty="0" smtClean="0"/>
              <a:t>budget to </a:t>
            </a:r>
            <a:r>
              <a:rPr lang="en-US" dirty="0" smtClean="0"/>
              <a:t>go (FY13 and beyond)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62" y="2138500"/>
            <a:ext cx="7492977" cy="25887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673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2A75B2-493A-4FE5-897B-C07FB4BB84A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5-Point Star 5"/>
          <p:cNvSpPr/>
          <p:nvPr/>
        </p:nvSpPr>
        <p:spPr bwMode="auto">
          <a:xfrm>
            <a:off x="3047999" y="2777065"/>
            <a:ext cx="220134" cy="220134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" y="1433512"/>
            <a:ext cx="8812129" cy="47005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cxnSp>
        <p:nvCxnSpPr>
          <p:cNvPr id="20" name="Straight Connector 19"/>
          <p:cNvCxnSpPr/>
          <p:nvPr/>
        </p:nvCxnSpPr>
        <p:spPr bwMode="auto">
          <a:xfrm>
            <a:off x="133349" y="1666875"/>
            <a:ext cx="1924051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28919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coming year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81200"/>
            <a:ext cx="7058608" cy="4419600"/>
          </a:xfrm>
        </p:spPr>
        <p:txBody>
          <a:bodyPr/>
          <a:lstStyle/>
          <a:p>
            <a:r>
              <a:rPr lang="en-US" dirty="0" err="1" smtClean="0"/>
              <a:t>DIrector’s</a:t>
            </a:r>
            <a:r>
              <a:rPr lang="en-US" dirty="0" smtClean="0"/>
              <a:t> CD-1 Review:   25-27 September</a:t>
            </a:r>
          </a:p>
          <a:p>
            <a:r>
              <a:rPr lang="en-US" dirty="0" smtClean="0"/>
              <a:t>DOE CD-1 Review:           30 Oct – 1 Nov</a:t>
            </a:r>
          </a:p>
          <a:p>
            <a:r>
              <a:rPr lang="en-US" dirty="0" smtClean="0"/>
              <a:t>     </a:t>
            </a:r>
            <a:r>
              <a:rPr lang="en-US" dirty="0" smtClean="0"/>
              <a:t>Achieve</a:t>
            </a:r>
            <a:r>
              <a:rPr lang="en-US" dirty="0" smtClean="0"/>
              <a:t> </a:t>
            </a:r>
            <a:r>
              <a:rPr lang="en-US" dirty="0" smtClean="0"/>
              <a:t>CD-1 approval by end of Dec 2012</a:t>
            </a:r>
          </a:p>
          <a:p>
            <a:r>
              <a:rPr lang="en-US" dirty="0" smtClean="0"/>
              <a:t>Work on non-DOE contributions to enable near neutrino detector and far detector underground, in time to include in CD-2 </a:t>
            </a:r>
            <a:r>
              <a:rPr lang="en-US" dirty="0" smtClean="0"/>
              <a:t>baseline </a:t>
            </a:r>
            <a:endParaRPr lang="en-US" dirty="0" smtClean="0"/>
          </a:p>
          <a:p>
            <a:r>
              <a:rPr lang="en-US" dirty="0" smtClean="0"/>
              <a:t>Begin preliminary design </a:t>
            </a:r>
          </a:p>
          <a:p>
            <a:pPr lvl="1"/>
            <a:r>
              <a:rPr lang="en-US" dirty="0" smtClean="0"/>
              <a:t>Geotechnical work at both sites</a:t>
            </a:r>
          </a:p>
          <a:p>
            <a:pPr lvl="1"/>
            <a:r>
              <a:rPr lang="en-US" dirty="0" smtClean="0"/>
              <a:t>LAr prototyping</a:t>
            </a:r>
          </a:p>
          <a:p>
            <a:pPr lvl="1"/>
            <a:r>
              <a:rPr lang="en-US" dirty="0" smtClean="0"/>
              <a:t>Tertiary muon detector prototyping</a:t>
            </a:r>
          </a:p>
          <a:p>
            <a:pPr lvl="1"/>
            <a:r>
              <a:rPr lang="en-US" dirty="0" smtClean="0"/>
              <a:t>Target and horn design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2A75B2-493A-4FE5-897B-C07FB4BB84A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Right Arrow 5"/>
          <p:cNvSpPr/>
          <p:nvPr/>
        </p:nvSpPr>
        <p:spPr bwMode="auto">
          <a:xfrm>
            <a:off x="1710267" y="3014133"/>
            <a:ext cx="524933" cy="237067"/>
          </a:xfrm>
          <a:prstGeom prst="rightArrow">
            <a:avLst/>
          </a:prstGeom>
          <a:solidFill>
            <a:srgbClr val="00990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238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LBNE is planning to achieve CD-1 in 2012 and has </a:t>
            </a:r>
            <a:r>
              <a:rPr lang="en-US" dirty="0" smtClean="0"/>
              <a:t>the strong </a:t>
            </a:r>
            <a:r>
              <a:rPr lang="en-US" dirty="0" smtClean="0"/>
              <a:t>support of DOE and </a:t>
            </a:r>
            <a:r>
              <a:rPr lang="en-US" dirty="0" smtClean="0"/>
              <a:t>Fermilab.</a:t>
            </a:r>
            <a:endParaRPr lang="en-US" dirty="0" smtClean="0"/>
          </a:p>
          <a:p>
            <a:pPr marL="234950" indent="-234950">
              <a:buFont typeface="Arial" pitchFamily="34" charset="0"/>
              <a:buChar char="•"/>
            </a:pPr>
            <a:r>
              <a:rPr lang="en-US" dirty="0" smtClean="0"/>
              <a:t>The present</a:t>
            </a:r>
            <a:r>
              <a:rPr lang="en-US" dirty="0" smtClean="0"/>
              <a:t> </a:t>
            </a:r>
            <a:r>
              <a:rPr lang="en-US" dirty="0" smtClean="0"/>
              <a:t>LBNE Project will achieve </a:t>
            </a:r>
            <a:r>
              <a:rPr lang="en-US" dirty="0" smtClean="0"/>
              <a:t>the primary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long-baseline </a:t>
            </a:r>
            <a:r>
              <a:rPr lang="en-US" dirty="0">
                <a:latin typeface="Symbol" pitchFamily="18" charset="2"/>
                <a:sym typeface="Symbol"/>
              </a:rPr>
              <a:t>n</a:t>
            </a:r>
            <a:r>
              <a:rPr lang="en-US" baseline="-25000" dirty="0">
                <a:latin typeface="Symbol" pitchFamily="18" charset="2"/>
                <a:sym typeface="Symbol"/>
              </a:rPr>
              <a:t>m</a:t>
            </a:r>
            <a:r>
              <a:rPr lang="en-US" dirty="0">
                <a:sym typeface="Symbol"/>
              </a:rPr>
              <a:t> → </a:t>
            </a:r>
            <a:r>
              <a:rPr lang="en-US" dirty="0">
                <a:latin typeface="Symbol" pitchFamily="18" charset="2"/>
                <a:sym typeface="Symbol"/>
              </a:rPr>
              <a:t>n</a:t>
            </a:r>
            <a:r>
              <a:rPr lang="en-US" baseline="-25000" dirty="0">
                <a:sym typeface="Symbol"/>
              </a:rPr>
              <a:t>e</a:t>
            </a:r>
            <a:r>
              <a:rPr lang="en-US" dirty="0">
                <a:sym typeface="Symbol" pitchFamily="18" charset="2"/>
              </a:rPr>
              <a:t> oscillation </a:t>
            </a:r>
            <a:r>
              <a:rPr lang="en-US" dirty="0" smtClean="0">
                <a:sym typeface="Symbol" pitchFamily="18" charset="2"/>
              </a:rPr>
              <a:t>measurement </a:t>
            </a:r>
            <a:r>
              <a:rPr lang="en-US" dirty="0" smtClean="0">
                <a:sym typeface="Symbol" pitchFamily="18" charset="2"/>
              </a:rPr>
              <a:t>goals. </a:t>
            </a:r>
            <a:endParaRPr lang="en-US" dirty="0" smtClean="0">
              <a:sym typeface="Symbol" pitchFamily="18" charset="2"/>
            </a:endParaRPr>
          </a:p>
          <a:p>
            <a:pPr marL="234950" indent="-234950">
              <a:buFont typeface="Arial" pitchFamily="34" charset="0"/>
              <a:buChar char="•"/>
            </a:pPr>
            <a:r>
              <a:rPr lang="en-US" dirty="0" smtClean="0"/>
              <a:t>A p</a:t>
            </a:r>
            <a:r>
              <a:rPr lang="en-US" dirty="0" smtClean="0"/>
              <a:t>hased </a:t>
            </a:r>
            <a:r>
              <a:rPr lang="en-US" dirty="0"/>
              <a:t>LBNE program </a:t>
            </a:r>
            <a:r>
              <a:rPr lang="en-US" dirty="0" smtClean="0"/>
              <a:t>provides a </a:t>
            </a:r>
            <a:r>
              <a:rPr lang="en-US" dirty="0"/>
              <a:t>path for scope opportunities </a:t>
            </a:r>
            <a:r>
              <a:rPr lang="en-US" dirty="0" smtClean="0"/>
              <a:t>to </a:t>
            </a:r>
            <a:r>
              <a:rPr lang="en-US" dirty="0" smtClean="0"/>
              <a:t>the present </a:t>
            </a:r>
            <a:r>
              <a:rPr lang="en-US" dirty="0" smtClean="0"/>
              <a:t>LBNE Project with </a:t>
            </a:r>
            <a:r>
              <a:rPr lang="en-US" dirty="0"/>
              <a:t>non-DOE contributions and </a:t>
            </a:r>
            <a:r>
              <a:rPr lang="en-US" dirty="0" smtClean="0"/>
              <a:t>collaborators, </a:t>
            </a:r>
            <a:r>
              <a:rPr lang="en-US" dirty="0"/>
              <a:t>to increase scientific </a:t>
            </a:r>
            <a:r>
              <a:rPr lang="en-US" dirty="0" smtClean="0"/>
              <a:t>capabilities for proton decay searches and neutrino astrophysics.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 McCluskey, Fermilab Annual S&amp;T Review, Sept. 5-7,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2A75B2-493A-4FE5-897B-C07FB4BB84A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8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409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Scope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Overview </a:t>
            </a:r>
            <a:r>
              <a:rPr lang="en-US" dirty="0"/>
              <a:t>of Project Organization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Developments since June </a:t>
            </a:r>
            <a:r>
              <a:rPr lang="en-US" dirty="0" smtClean="0"/>
              <a:t>2011</a:t>
            </a:r>
          </a:p>
          <a:p>
            <a:pPr>
              <a:spcBef>
                <a:spcPts val="2400"/>
              </a:spcBef>
            </a:pPr>
            <a:r>
              <a:rPr lang="en-US" dirty="0"/>
              <a:t>Physics Goals and Sensitivity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Project </a:t>
            </a:r>
            <a:r>
              <a:rPr lang="en-US" dirty="0"/>
              <a:t>Conceptual Design development</a:t>
            </a:r>
          </a:p>
          <a:p>
            <a:pPr>
              <a:spcBef>
                <a:spcPts val="2400"/>
              </a:spcBef>
            </a:pPr>
            <a:r>
              <a:rPr lang="en-US" dirty="0"/>
              <a:t>Plans for the coming year</a:t>
            </a:r>
          </a:p>
          <a:p>
            <a:pPr>
              <a:spcBef>
                <a:spcPts val="2400"/>
              </a:spcBef>
            </a:pPr>
            <a:r>
              <a:rPr lang="en-US" dirty="0"/>
              <a:t>Summary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FFFF"/>
                </a:solidFill>
              </a:rPr>
              <a:t>E McCluskey, Fermilab Annual S&amp;T Review, Sept. 5-7, 2012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0716A0-B9AB-40A0-A217-7C95A3D9011E}" type="slidenum">
              <a:rPr lang="en-US" sz="1200" smtClean="0">
                <a:solidFill>
                  <a:srgbClr val="FFFFFF"/>
                </a:solidFill>
              </a:rPr>
              <a:pPr eaLnBrk="1" hangingPunct="1"/>
              <a:t>3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LBNE Project Scope for the             1</a:t>
            </a:r>
            <a:r>
              <a:rPr lang="en-US" baseline="30000" dirty="0" smtClean="0"/>
              <a:t>st</a:t>
            </a:r>
            <a:r>
              <a:rPr lang="en-US" dirty="0" smtClean="0"/>
              <a:t> project of the LBNE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81199"/>
            <a:ext cx="6858000" cy="4428931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  <a:tabLst>
                <a:tab pos="511175" algn="l"/>
              </a:tabLst>
            </a:pPr>
            <a:r>
              <a:rPr lang="en-US" dirty="0" smtClean="0"/>
              <a:t>A </a:t>
            </a:r>
            <a:r>
              <a:rPr lang="en-US" dirty="0"/>
              <a:t>new neutrino beam at </a:t>
            </a:r>
            <a:r>
              <a:rPr lang="en-US" dirty="0" smtClean="0"/>
              <a:t>Fermilab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	Aimed at Homestake</a:t>
            </a:r>
            <a:br>
              <a:rPr lang="en-US" dirty="0"/>
            </a:br>
            <a:r>
              <a:rPr lang="en-US" dirty="0"/>
              <a:t>-	Spectrum optimized for this distance</a:t>
            </a:r>
            <a:br>
              <a:rPr lang="en-US" dirty="0"/>
            </a:br>
            <a:r>
              <a:rPr lang="en-US" dirty="0"/>
              <a:t>-	Upgradeable to ≥ 2.3 MW proton beam power</a:t>
            </a:r>
          </a:p>
          <a:p>
            <a:pPr>
              <a:spcBef>
                <a:spcPts val="1200"/>
              </a:spcBef>
              <a:tabLst>
                <a:tab pos="514350" algn="l"/>
              </a:tabLst>
            </a:pPr>
            <a:r>
              <a:rPr lang="en-US" dirty="0"/>
              <a:t>A 10 kt LAr TPC detector on the surface at Homestake</a:t>
            </a:r>
            <a:br>
              <a:rPr lang="en-US" dirty="0"/>
            </a:br>
            <a:r>
              <a:rPr lang="en-US" dirty="0"/>
              <a:t>-	In a pit just below the natural grade</a:t>
            </a:r>
            <a:br>
              <a:rPr lang="en-US" dirty="0"/>
            </a:br>
            <a:r>
              <a:rPr lang="en-US" dirty="0"/>
              <a:t>-	Shielded against </a:t>
            </a:r>
            <a:r>
              <a:rPr lang="en-US" dirty="0" err="1"/>
              <a:t>hadronic</a:t>
            </a:r>
            <a:r>
              <a:rPr lang="en-US" dirty="0"/>
              <a:t> and EM component of CR </a:t>
            </a:r>
            <a:r>
              <a:rPr lang="en-US" dirty="0" smtClean="0"/>
              <a:t>	showers</a:t>
            </a:r>
            <a:endParaRPr lang="en-US" dirty="0"/>
          </a:p>
          <a:p>
            <a:pPr>
              <a:spcBef>
                <a:spcPts val="1200"/>
              </a:spcBef>
              <a:tabLst>
                <a:tab pos="511175" algn="l"/>
              </a:tabLst>
            </a:pPr>
            <a:r>
              <a:rPr lang="en-US" dirty="0"/>
              <a:t>Tertiary muon </a:t>
            </a:r>
            <a:r>
              <a:rPr lang="en-US" dirty="0" smtClean="0"/>
              <a:t>detectors </a:t>
            </a:r>
            <a:r>
              <a:rPr lang="en-US" dirty="0"/>
              <a:t>to monitor the neutrino beam</a:t>
            </a:r>
            <a:br>
              <a:rPr lang="en-US" dirty="0"/>
            </a:br>
            <a:r>
              <a:rPr lang="en-US" dirty="0"/>
              <a:t>-	Ionization chambers</a:t>
            </a:r>
            <a:br>
              <a:rPr lang="en-US" dirty="0"/>
            </a:br>
            <a:r>
              <a:rPr lang="en-US" dirty="0"/>
              <a:t>-	Variable pressure gas Cherenkov detectors</a:t>
            </a:r>
            <a:br>
              <a:rPr lang="en-US" dirty="0"/>
            </a:br>
            <a:r>
              <a:rPr lang="en-US" dirty="0"/>
              <a:t>-	Stopped muon </a:t>
            </a:r>
            <a:r>
              <a:rPr lang="en-US" dirty="0" smtClean="0"/>
              <a:t>detectors</a:t>
            </a:r>
          </a:p>
          <a:p>
            <a:pPr marL="0" indent="0">
              <a:spcBef>
                <a:spcPts val="1200"/>
              </a:spcBef>
              <a:buNone/>
              <a:tabLst>
                <a:tab pos="511175" algn="l"/>
              </a:tabLst>
            </a:pPr>
            <a:r>
              <a:rPr lang="en-US" b="1" dirty="0" smtClean="0"/>
              <a:t>We have been strongly encouraged by OHEP to achieve CD-1 by the end of the calendar year 2012.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2A75B2-493A-4FE5-897B-C07FB4BB84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"/>
            <a:ext cx="8077200" cy="819150"/>
          </a:xfrm>
        </p:spPr>
        <p:txBody>
          <a:bodyPr/>
          <a:lstStyle/>
          <a:p>
            <a:r>
              <a:rPr lang="en-US" dirty="0" smtClean="0"/>
              <a:t>Long-Baseline Neutrino Experiment Collaboration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4600" y="6324600"/>
            <a:ext cx="4953000" cy="184666"/>
          </a:xfrm>
        </p:spPr>
        <p:txBody>
          <a:bodyPr lIns="0" tIns="0" rIns="0" bIns="0" anchor="t" anchorCtr="0">
            <a:spAutoFit/>
          </a:bodyPr>
          <a:lstStyle/>
          <a:p>
            <a:pPr>
              <a:defRPr/>
            </a:pPr>
            <a:r>
              <a:rPr lang="en-US" dirty="0" smtClean="0"/>
              <a:t>E McCluskey, Fermilab Annual S&amp;T Review, Sept. 5-7,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2A75B2-493A-4FE5-897B-C07FB4BB84A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762000"/>
            <a:ext cx="4572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3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Alabama:</a:t>
            </a:r>
            <a:r>
              <a:rPr lang="en-US" sz="900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S. </a:t>
            </a:r>
            <a:r>
              <a:rPr lang="en-US" sz="800" dirty="0" err="1" smtClean="0">
                <a:ea typeface="ＭＳ Ｐゴシック" pitchFamily="34" charset="-128"/>
              </a:rPr>
              <a:t>Habib</a:t>
            </a:r>
            <a:r>
              <a:rPr lang="en-US" sz="800" dirty="0" smtClean="0">
                <a:ea typeface="ＭＳ Ｐゴシック" pitchFamily="34" charset="-128"/>
              </a:rPr>
              <a:t>, I. </a:t>
            </a:r>
            <a:r>
              <a:rPr lang="en-US" sz="800" dirty="0" err="1" smtClean="0">
                <a:ea typeface="ＭＳ Ｐゴシック" pitchFamily="34" charset="-128"/>
              </a:rPr>
              <a:t>Stancu</a:t>
            </a:r>
            <a:endParaRPr lang="en-US" sz="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Argonne:  </a:t>
            </a:r>
            <a:r>
              <a:rPr lang="en-US" sz="800" dirty="0" smtClean="0">
                <a:ea typeface="ＭＳ Ｐゴシック" pitchFamily="34" charset="-128"/>
              </a:rPr>
              <a:t>M. D</a:t>
            </a:r>
            <a:r>
              <a:rPr lang="ja-JP" altLang="en-US" sz="800" dirty="0" smtClean="0">
                <a:ea typeface="ＭＳ Ｐゴシック" pitchFamily="34" charset="-128"/>
              </a:rPr>
              <a:t>’</a:t>
            </a:r>
            <a:r>
              <a:rPr lang="en-US" altLang="ja-JP" sz="800" dirty="0" err="1" smtClean="0">
                <a:ea typeface="ＭＳ Ｐゴシック" pitchFamily="34" charset="-128"/>
              </a:rPr>
              <a:t>Agostino</a:t>
            </a:r>
            <a:r>
              <a:rPr lang="en-US" altLang="ja-JP" sz="800" dirty="0" smtClean="0">
                <a:ea typeface="ＭＳ Ｐゴシック" pitchFamily="34" charset="-128"/>
              </a:rPr>
              <a:t>, G. Drake. Z. </a:t>
            </a:r>
            <a:r>
              <a:rPr lang="en-US" altLang="ja-JP" sz="800" dirty="0" err="1" smtClean="0">
                <a:ea typeface="ＭＳ Ｐゴシック" pitchFamily="34" charset="-128"/>
              </a:rPr>
              <a:t>Djurcic</a:t>
            </a:r>
            <a:r>
              <a:rPr lang="en-US" altLang="ja-JP" sz="800" dirty="0" smtClean="0">
                <a:ea typeface="ＭＳ Ｐゴシック" pitchFamily="34" charset="-128"/>
              </a:rPr>
              <a:t>, M. Goodman, V. </a:t>
            </a:r>
            <a:r>
              <a:rPr lang="en-US" altLang="ja-JP" sz="800" dirty="0" err="1" smtClean="0">
                <a:ea typeface="ＭＳ Ｐゴシック" pitchFamily="34" charset="-128"/>
              </a:rPr>
              <a:t>Guarino</a:t>
            </a:r>
            <a:r>
              <a:rPr lang="en-US" altLang="ja-JP" sz="800" dirty="0" smtClean="0">
                <a:ea typeface="ＭＳ Ｐゴシック" pitchFamily="34" charset="-128"/>
              </a:rPr>
              <a:t>, S. Magill, J. Paley, H. </a:t>
            </a:r>
            <a:r>
              <a:rPr lang="en-US" altLang="ja-JP" sz="800" dirty="0" err="1" smtClean="0">
                <a:ea typeface="ＭＳ Ｐゴシック" pitchFamily="34" charset="-128"/>
              </a:rPr>
              <a:t>Sahoo</a:t>
            </a:r>
            <a:r>
              <a:rPr lang="en-US" altLang="ja-JP" sz="800" dirty="0" smtClean="0">
                <a:ea typeface="ＭＳ Ｐゴシック" pitchFamily="34" charset="-128"/>
              </a:rPr>
              <a:t>, R. Talaga, M. </a:t>
            </a:r>
            <a:r>
              <a:rPr lang="en-US" altLang="ja-JP" sz="800" dirty="0" err="1" smtClean="0">
                <a:ea typeface="ＭＳ Ｐゴシック" pitchFamily="34" charset="-128"/>
              </a:rPr>
              <a:t>Wetstein</a:t>
            </a:r>
            <a:endParaRPr lang="en-US" altLang="ja-JP" sz="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Boston: </a:t>
            </a:r>
            <a:r>
              <a:rPr lang="en-US" sz="800" dirty="0" smtClean="0">
                <a:ea typeface="ＭＳ Ｐゴシック" pitchFamily="34" charset="-128"/>
              </a:rPr>
              <a:t>E. Hazen</a:t>
            </a:r>
            <a:r>
              <a:rPr lang="en-US" sz="800" b="1" dirty="0" smtClean="0">
                <a:ea typeface="ＭＳ Ｐゴシック" pitchFamily="34" charset="-128"/>
              </a:rPr>
              <a:t>, </a:t>
            </a:r>
            <a:r>
              <a:rPr lang="en-US" sz="800" dirty="0" smtClean="0">
                <a:ea typeface="ＭＳ Ｐゴシック" pitchFamily="34" charset="-128"/>
              </a:rPr>
              <a:t>E. Kearns, S. Linden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Brookhaven:  </a:t>
            </a:r>
            <a:r>
              <a:rPr lang="en-US" sz="800" dirty="0" smtClean="0">
                <a:ea typeface="ＭＳ Ｐゴシック" pitchFamily="34" charset="-128"/>
              </a:rPr>
              <a:t>M. Bishai, R. Brown, H. Chen, M. Diwan, J. Dolph, G. Geronimo, R. Gill, R. </a:t>
            </a:r>
            <a:r>
              <a:rPr lang="en-US" sz="800" dirty="0" err="1" smtClean="0">
                <a:ea typeface="ＭＳ Ｐゴシック" pitchFamily="34" charset="-128"/>
              </a:rPr>
              <a:t>Hackenburg</a:t>
            </a:r>
            <a:r>
              <a:rPr lang="en-US" sz="800" dirty="0" smtClean="0">
                <a:ea typeface="ＭＳ Ｐゴシック" pitchFamily="34" charset="-128"/>
              </a:rPr>
              <a:t>, R. Hahn, S. Hans, Z. </a:t>
            </a:r>
            <a:r>
              <a:rPr lang="en-US" sz="800" dirty="0" err="1" smtClean="0">
                <a:ea typeface="ＭＳ Ｐゴシック" pitchFamily="34" charset="-128"/>
              </a:rPr>
              <a:t>Isvan</a:t>
            </a:r>
            <a:r>
              <a:rPr lang="en-US" sz="800" dirty="0" smtClean="0">
                <a:ea typeface="ＭＳ Ｐゴシック" pitchFamily="34" charset="-128"/>
              </a:rPr>
              <a:t>, D. Jaffe, S. </a:t>
            </a:r>
            <a:r>
              <a:rPr lang="en-US" sz="800" dirty="0" err="1" smtClean="0">
                <a:ea typeface="ＭＳ Ｐゴシック" pitchFamily="34" charset="-128"/>
              </a:rPr>
              <a:t>Junnarkar</a:t>
            </a:r>
            <a:r>
              <a:rPr lang="en-US" sz="800" dirty="0" smtClean="0">
                <a:ea typeface="ＭＳ Ｐゴシック" pitchFamily="34" charset="-128"/>
              </a:rPr>
              <a:t>, S.H. Kettell, F. </a:t>
            </a:r>
            <a:r>
              <a:rPr lang="en-US" sz="800" dirty="0" err="1" smtClean="0">
                <a:ea typeface="ＭＳ Ｐゴシック" pitchFamily="34" charset="-128"/>
              </a:rPr>
              <a:t>Lanni</a:t>
            </a:r>
            <a:r>
              <a:rPr lang="en-US" sz="800" dirty="0" smtClean="0">
                <a:ea typeface="ＭＳ Ｐゴシック" pitchFamily="34" charset="-128"/>
              </a:rPr>
              <a:t>, Y. Li, L. Littenberg, J. Ling, D. </a:t>
            </a:r>
            <a:r>
              <a:rPr lang="en-US" sz="800" dirty="0" err="1" smtClean="0">
                <a:ea typeface="ＭＳ Ｐゴシック" pitchFamily="34" charset="-128"/>
              </a:rPr>
              <a:t>Makowiecki</a:t>
            </a:r>
            <a:r>
              <a:rPr lang="en-US" sz="800" dirty="0" smtClean="0">
                <a:ea typeface="ＭＳ Ｐゴシック" pitchFamily="34" charset="-128"/>
              </a:rPr>
              <a:t>, W. Marciano, W. Morse, Z. </a:t>
            </a:r>
            <a:r>
              <a:rPr lang="en-US" sz="800" dirty="0" err="1" smtClean="0">
                <a:ea typeface="ＭＳ Ｐゴシック" pitchFamily="34" charset="-128"/>
              </a:rPr>
              <a:t>Parsa</a:t>
            </a:r>
            <a:r>
              <a:rPr lang="en-US" sz="800" dirty="0" smtClean="0">
                <a:ea typeface="ＭＳ Ｐゴシック" pitchFamily="34" charset="-128"/>
              </a:rPr>
              <a:t>,  V. Radeka, S. </a:t>
            </a:r>
            <a:r>
              <a:rPr lang="en-US" sz="800" dirty="0" err="1" smtClean="0">
                <a:ea typeface="ＭＳ Ｐゴシック" pitchFamily="34" charset="-128"/>
              </a:rPr>
              <a:t>Rescia</a:t>
            </a:r>
            <a:r>
              <a:rPr lang="en-US" sz="800" dirty="0" smtClean="0">
                <a:ea typeface="ＭＳ Ｐゴシック" pitchFamily="34" charset="-128"/>
              </a:rPr>
              <a:t>, N. </a:t>
            </a:r>
            <a:r>
              <a:rPr lang="en-US" sz="800" dirty="0" err="1" smtClean="0">
                <a:ea typeface="ＭＳ Ｐゴシック" pitchFamily="34" charset="-128"/>
              </a:rPr>
              <a:t>Samios,R</a:t>
            </a:r>
            <a:r>
              <a:rPr lang="en-US" sz="800" dirty="0" smtClean="0">
                <a:ea typeface="ＭＳ Ｐゴシック" pitchFamily="34" charset="-128"/>
              </a:rPr>
              <a:t>. Sharma, N. </a:t>
            </a:r>
            <a:r>
              <a:rPr lang="en-US" sz="800" dirty="0" err="1" smtClean="0">
                <a:ea typeface="ＭＳ Ｐゴシック" pitchFamily="34" charset="-128"/>
              </a:rPr>
              <a:t>Simos</a:t>
            </a:r>
            <a:r>
              <a:rPr lang="en-US" sz="800" dirty="0" smtClean="0">
                <a:ea typeface="ＭＳ Ｐゴシック" pitchFamily="34" charset="-128"/>
              </a:rPr>
              <a:t>, J. </a:t>
            </a:r>
            <a:r>
              <a:rPr lang="en-US" sz="800" dirty="0" err="1" smtClean="0">
                <a:ea typeface="ＭＳ Ｐゴシック" pitchFamily="34" charset="-128"/>
              </a:rPr>
              <a:t>Sondericker</a:t>
            </a:r>
            <a:r>
              <a:rPr lang="en-US" sz="800" dirty="0" smtClean="0">
                <a:ea typeface="ＭＳ Ｐゴシック" pitchFamily="34" charset="-128"/>
              </a:rPr>
              <a:t>, J. Stewart, H. Tanaka, H. </a:t>
            </a:r>
            <a:r>
              <a:rPr lang="en-US" sz="800" dirty="0" err="1" smtClean="0">
                <a:ea typeface="ＭＳ Ｐゴシック" pitchFamily="34" charset="-128"/>
              </a:rPr>
              <a:t>Themann</a:t>
            </a:r>
            <a:r>
              <a:rPr lang="en-US" sz="800" dirty="0" smtClean="0">
                <a:ea typeface="ＭＳ Ｐゴシック" pitchFamily="34" charset="-128"/>
              </a:rPr>
              <a:t>, C. Thorn, B. Viren, S. White, E. Worcester, M. Yeh, B. Yu, C. Zhang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Caltech: </a:t>
            </a:r>
            <a:r>
              <a:rPr lang="en-US" sz="800" dirty="0" smtClean="0">
                <a:ea typeface="ＭＳ Ｐゴシック" pitchFamily="34" charset="-128"/>
              </a:rPr>
              <a:t>R. </a:t>
            </a:r>
            <a:r>
              <a:rPr lang="en-US" sz="800" dirty="0" err="1" smtClean="0">
                <a:ea typeface="ＭＳ Ｐゴシック" pitchFamily="34" charset="-128"/>
              </a:rPr>
              <a:t>McKeown</a:t>
            </a:r>
            <a:r>
              <a:rPr lang="en-US" sz="800" dirty="0" smtClean="0">
                <a:ea typeface="ＭＳ Ｐゴシック" pitchFamily="34" charset="-128"/>
              </a:rPr>
              <a:t>, X. </a:t>
            </a:r>
            <a:r>
              <a:rPr lang="en-US" sz="800" dirty="0" err="1" smtClean="0">
                <a:ea typeface="ＭＳ Ｐゴシック" pitchFamily="34" charset="-128"/>
              </a:rPr>
              <a:t>Qian</a:t>
            </a:r>
            <a:endParaRPr lang="en-US" sz="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Cambridge</a:t>
            </a:r>
            <a:r>
              <a:rPr lang="en-US" sz="900" dirty="0" smtClean="0">
                <a:ea typeface="ＭＳ Ｐゴシック" pitchFamily="34" charset="-128"/>
              </a:rPr>
              <a:t>: </a:t>
            </a:r>
            <a:r>
              <a:rPr lang="en-US" sz="800" dirty="0" smtClean="0">
                <a:ea typeface="ＭＳ Ｐゴシック" pitchFamily="34" charset="-128"/>
              </a:rPr>
              <a:t>A. Blake, M. Thomson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Catania/INFN: </a:t>
            </a:r>
            <a:r>
              <a:rPr lang="en-US" sz="800" dirty="0" smtClean="0">
                <a:ea typeface="ＭＳ Ｐゴシック" pitchFamily="34" charset="-128"/>
              </a:rPr>
              <a:t>V. Bellini, F. La Zia, F. </a:t>
            </a:r>
            <a:r>
              <a:rPr lang="en-US" sz="800" dirty="0" err="1" smtClean="0">
                <a:ea typeface="ＭＳ Ｐゴシック" pitchFamily="34" charset="-128"/>
              </a:rPr>
              <a:t>Mammoliti</a:t>
            </a:r>
            <a:r>
              <a:rPr lang="en-US" sz="800" dirty="0" smtClean="0">
                <a:ea typeface="ＭＳ Ｐゴシック" pitchFamily="34" charset="-128"/>
              </a:rPr>
              <a:t>, R. Potenza,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Chicago: </a:t>
            </a:r>
            <a:r>
              <a:rPr lang="en-US" sz="800" dirty="0" smtClean="0">
                <a:ea typeface="ＭＳ Ｐゴシック" pitchFamily="34" charset="-128"/>
              </a:rPr>
              <a:t>E. Blucher, M. Strait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Colorado: </a:t>
            </a:r>
            <a:r>
              <a:rPr lang="en-US" sz="800" dirty="0" smtClean="0">
                <a:ea typeface="ＭＳ Ｐゴシック" pitchFamily="34" charset="-128"/>
              </a:rPr>
              <a:t>S. Coleman</a:t>
            </a:r>
            <a:r>
              <a:rPr lang="en-US" sz="800" b="1" dirty="0" smtClean="0">
                <a:ea typeface="ＭＳ Ｐゴシック" pitchFamily="34" charset="-128"/>
              </a:rPr>
              <a:t>, </a:t>
            </a:r>
            <a:r>
              <a:rPr lang="en-US" sz="800" dirty="0" smtClean="0">
                <a:ea typeface="ＭＳ Ｐゴシック" pitchFamily="34" charset="-128"/>
              </a:rPr>
              <a:t>R. Johnson, S. Johnson, A. Marino, E. Zimmerman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Colorado State:  </a:t>
            </a:r>
            <a:r>
              <a:rPr lang="en-US" sz="800" dirty="0" smtClean="0">
                <a:ea typeface="ＭＳ Ｐゴシック" pitchFamily="34" charset="-128"/>
              </a:rPr>
              <a:t>M. Bass,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B.E. Berger, J. </a:t>
            </a:r>
            <a:r>
              <a:rPr lang="en-US" sz="800" dirty="0" err="1" smtClean="0">
                <a:ea typeface="ＭＳ Ｐゴシック" pitchFamily="34" charset="-128"/>
              </a:rPr>
              <a:t>Brack</a:t>
            </a:r>
            <a:r>
              <a:rPr lang="en-US" sz="800" dirty="0" smtClean="0">
                <a:ea typeface="ＭＳ Ｐゴシック" pitchFamily="34" charset="-128"/>
              </a:rPr>
              <a:t>, N. Buchanan, D. </a:t>
            </a:r>
            <a:r>
              <a:rPr lang="en-US" sz="800" dirty="0" err="1" smtClean="0">
                <a:ea typeface="ＭＳ Ｐゴシック" pitchFamily="34" charset="-128"/>
              </a:rPr>
              <a:t>Cherdack</a:t>
            </a:r>
            <a:r>
              <a:rPr lang="en-US" sz="800" dirty="0" smtClean="0">
                <a:ea typeface="ＭＳ Ｐゴシック" pitchFamily="34" charset="-128"/>
              </a:rPr>
              <a:t>, J. </a:t>
            </a:r>
            <a:r>
              <a:rPr lang="en-US" sz="800" dirty="0" err="1" smtClean="0">
                <a:ea typeface="ＭＳ Ｐゴシック" pitchFamily="34" charset="-128"/>
              </a:rPr>
              <a:t>Harton</a:t>
            </a:r>
            <a:r>
              <a:rPr lang="en-US" sz="800" dirty="0" smtClean="0">
                <a:ea typeface="ＭＳ Ｐゴシック" pitchFamily="34" charset="-128"/>
              </a:rPr>
              <a:t>, W. Johnston, W. Toki, T. </a:t>
            </a:r>
            <a:r>
              <a:rPr lang="en-US" sz="800" dirty="0" err="1" smtClean="0">
                <a:ea typeface="ＭＳ Ｐゴシック" pitchFamily="34" charset="-128"/>
              </a:rPr>
              <a:t>Wachala</a:t>
            </a:r>
            <a:r>
              <a:rPr lang="en-US" sz="800" dirty="0" smtClean="0">
                <a:ea typeface="ＭＳ Ｐゴシック" pitchFamily="34" charset="-128"/>
              </a:rPr>
              <a:t>, D. Warner, </a:t>
            </a:r>
            <a:r>
              <a:rPr lang="en-US" sz="800" dirty="0" err="1" smtClean="0">
                <a:ea typeface="ＭＳ Ｐゴシック" pitchFamily="34" charset="-128"/>
              </a:rPr>
              <a:t>R.J.Wilson</a:t>
            </a:r>
            <a:endParaRPr lang="en-US" sz="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Columbia:  </a:t>
            </a:r>
            <a:r>
              <a:rPr lang="en-US" sz="800" dirty="0" smtClean="0">
                <a:ea typeface="ＭＳ Ｐゴシック" pitchFamily="34" charset="-128"/>
              </a:rPr>
              <a:t>R. Carr, L. </a:t>
            </a:r>
            <a:r>
              <a:rPr lang="en-US" sz="800" dirty="0" err="1" smtClean="0">
                <a:ea typeface="ＭＳ Ｐゴシック" pitchFamily="34" charset="-128"/>
              </a:rPr>
              <a:t>Camillieri</a:t>
            </a:r>
            <a:r>
              <a:rPr lang="en-US" sz="800" dirty="0" smtClean="0">
                <a:ea typeface="ＭＳ Ｐゴシック" pitchFamily="34" charset="-128"/>
              </a:rPr>
              <a:t>, C.Y. Chi, G. </a:t>
            </a:r>
            <a:r>
              <a:rPr lang="en-US" sz="800" dirty="0" err="1" smtClean="0">
                <a:ea typeface="ＭＳ Ｐゴシック" pitchFamily="34" charset="-128"/>
              </a:rPr>
              <a:t>Karagiorgi</a:t>
            </a:r>
            <a:r>
              <a:rPr lang="en-US" sz="800" dirty="0" smtClean="0">
                <a:ea typeface="ＭＳ Ｐゴシック" pitchFamily="34" charset="-128"/>
              </a:rPr>
              <a:t>, C. </a:t>
            </a:r>
            <a:r>
              <a:rPr lang="en-US" sz="800" dirty="0" err="1" smtClean="0">
                <a:ea typeface="ＭＳ Ｐゴシック" pitchFamily="34" charset="-128"/>
              </a:rPr>
              <a:t>Mariani</a:t>
            </a:r>
            <a:r>
              <a:rPr lang="en-US" sz="800" dirty="0" smtClean="0">
                <a:ea typeface="ＭＳ Ｐゴシック" pitchFamily="34" charset="-128"/>
              </a:rPr>
              <a:t>, M. </a:t>
            </a:r>
            <a:r>
              <a:rPr lang="en-US" sz="800" dirty="0" err="1" smtClean="0">
                <a:ea typeface="ＭＳ Ｐゴシック" pitchFamily="34" charset="-128"/>
              </a:rPr>
              <a:t>Shaevitz</a:t>
            </a:r>
            <a:r>
              <a:rPr lang="en-US" sz="800" dirty="0" smtClean="0">
                <a:ea typeface="ＭＳ Ｐゴシック" pitchFamily="34" charset="-128"/>
              </a:rPr>
              <a:t>, W. </a:t>
            </a:r>
            <a:r>
              <a:rPr lang="en-US" sz="800" dirty="0" err="1" smtClean="0">
                <a:ea typeface="ＭＳ Ｐゴシック" pitchFamily="34" charset="-128"/>
              </a:rPr>
              <a:t>Sippach</a:t>
            </a:r>
            <a:r>
              <a:rPr lang="en-US" sz="800" dirty="0" smtClean="0">
                <a:ea typeface="ＭＳ Ｐゴシック" pitchFamily="34" charset="-128"/>
              </a:rPr>
              <a:t>, W. Willis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Crookston: </a:t>
            </a:r>
            <a:r>
              <a:rPr lang="en-US" sz="800" dirty="0" smtClean="0">
                <a:ea typeface="ＭＳ Ｐゴシック" pitchFamily="34" charset="-128"/>
              </a:rPr>
              <a:t>D. Demuth</a:t>
            </a:r>
            <a:endParaRPr lang="en-US" sz="8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Dakota State: </a:t>
            </a:r>
            <a:r>
              <a:rPr lang="en-US" sz="800" dirty="0" smtClean="0">
                <a:ea typeface="ＭＳ Ｐゴシック" pitchFamily="34" charset="-128"/>
              </a:rPr>
              <a:t>B. </a:t>
            </a:r>
            <a:r>
              <a:rPr lang="en-US" sz="800" dirty="0" err="1" smtClean="0">
                <a:ea typeface="ＭＳ Ｐゴシック" pitchFamily="34" charset="-128"/>
              </a:rPr>
              <a:t>Szcerbinska</a:t>
            </a:r>
            <a:endParaRPr lang="en-US" sz="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Davis: </a:t>
            </a:r>
            <a:r>
              <a:rPr lang="en-US" sz="800" dirty="0" smtClean="0">
                <a:ea typeface="ＭＳ Ｐゴシック" pitchFamily="34" charset="-128"/>
              </a:rPr>
              <a:t>M. </a:t>
            </a:r>
            <a:r>
              <a:rPr lang="en-US" sz="800" dirty="0" err="1" smtClean="0">
                <a:ea typeface="ＭＳ Ｐゴシック" pitchFamily="34" charset="-128"/>
              </a:rPr>
              <a:t>Bergevin</a:t>
            </a:r>
            <a:r>
              <a:rPr lang="en-US" sz="800" dirty="0" smtClean="0">
                <a:ea typeface="ＭＳ Ｐゴシック" pitchFamily="34" charset="-128"/>
              </a:rPr>
              <a:t>,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R. </a:t>
            </a:r>
            <a:r>
              <a:rPr lang="en-US" sz="800" dirty="0" err="1" smtClean="0">
                <a:ea typeface="ＭＳ Ｐゴシック" pitchFamily="34" charset="-128"/>
              </a:rPr>
              <a:t>Breedon</a:t>
            </a:r>
            <a:r>
              <a:rPr lang="en-US" sz="800" dirty="0" smtClean="0">
                <a:ea typeface="ＭＳ Ｐゴシック" pitchFamily="34" charset="-128"/>
              </a:rPr>
              <a:t>, D. Danielson, J. </a:t>
            </a:r>
            <a:r>
              <a:rPr lang="en-US" sz="800" dirty="0" err="1" smtClean="0">
                <a:ea typeface="ＭＳ Ｐゴシック" pitchFamily="34" charset="-128"/>
              </a:rPr>
              <a:t>Felde</a:t>
            </a:r>
            <a:r>
              <a:rPr lang="en-US" sz="800" dirty="0" smtClean="0">
                <a:ea typeface="ＭＳ Ｐゴシック" pitchFamily="34" charset="-128"/>
              </a:rPr>
              <a:t>, C. </a:t>
            </a:r>
            <a:r>
              <a:rPr lang="en-US" sz="800" dirty="0" err="1" smtClean="0">
                <a:ea typeface="ＭＳ Ｐゴシック" pitchFamily="34" charset="-128"/>
              </a:rPr>
              <a:t>Maesano</a:t>
            </a:r>
            <a:r>
              <a:rPr lang="en-US" sz="800" dirty="0" smtClean="0">
                <a:ea typeface="ＭＳ Ｐゴシック" pitchFamily="34" charset="-128"/>
              </a:rPr>
              <a:t>, M. </a:t>
            </a:r>
            <a:r>
              <a:rPr lang="en-US" sz="800" dirty="0" err="1" smtClean="0">
                <a:ea typeface="ＭＳ Ｐゴシック" pitchFamily="34" charset="-128"/>
              </a:rPr>
              <a:t>Tripanthi</a:t>
            </a:r>
            <a:r>
              <a:rPr lang="en-US" sz="800" dirty="0" smtClean="0">
                <a:ea typeface="ＭＳ Ｐゴシック" pitchFamily="34" charset="-128"/>
              </a:rPr>
              <a:t>, R. Svoboda, M. </a:t>
            </a:r>
            <a:r>
              <a:rPr lang="en-US" sz="800" dirty="0" err="1" smtClean="0">
                <a:ea typeface="ＭＳ Ｐゴシック" pitchFamily="34" charset="-128"/>
              </a:rPr>
              <a:t>Szydagis</a:t>
            </a:r>
            <a:endParaRPr lang="en-US" sz="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Drexel: </a:t>
            </a:r>
            <a:r>
              <a:rPr lang="en-US" sz="800" dirty="0" smtClean="0">
                <a:ea typeface="ＭＳ Ｐゴシック" pitchFamily="34" charset="-128"/>
              </a:rPr>
              <a:t>C. Lane, S. </a:t>
            </a:r>
            <a:r>
              <a:rPr lang="en-US" sz="800" dirty="0" err="1" smtClean="0">
                <a:ea typeface="ＭＳ Ｐゴシック" pitchFamily="34" charset="-128"/>
              </a:rPr>
              <a:t>Perasso</a:t>
            </a:r>
            <a:endParaRPr lang="en-US" sz="8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Duke: </a:t>
            </a:r>
            <a:r>
              <a:rPr lang="en-US" sz="800" dirty="0" smtClean="0">
                <a:ea typeface="ＭＳ Ｐゴシック" pitchFamily="34" charset="-128"/>
              </a:rPr>
              <a:t>T. </a:t>
            </a:r>
            <a:r>
              <a:rPr lang="en-US" sz="800" dirty="0" err="1" smtClean="0">
                <a:ea typeface="ＭＳ Ｐゴシック" pitchFamily="34" charset="-128"/>
              </a:rPr>
              <a:t>Akiri</a:t>
            </a:r>
            <a:r>
              <a:rPr lang="en-US" sz="800" dirty="0" smtClean="0">
                <a:ea typeface="ＭＳ Ｐゴシック" pitchFamily="34" charset="-128"/>
              </a:rPr>
              <a:t>,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J. Fowler, A. </a:t>
            </a:r>
            <a:r>
              <a:rPr lang="en-US" sz="800" dirty="0" err="1" smtClean="0">
                <a:ea typeface="ＭＳ Ｐゴシック" pitchFamily="34" charset="-128"/>
              </a:rPr>
              <a:t>Himmel</a:t>
            </a:r>
            <a:r>
              <a:rPr lang="en-US" sz="800" dirty="0" smtClean="0">
                <a:ea typeface="ＭＳ Ｐゴシック" pitchFamily="34" charset="-128"/>
              </a:rPr>
              <a:t>,  Z. Li, K. Scholberg, C. Walter, R. Wendell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Duluth: </a:t>
            </a:r>
            <a:r>
              <a:rPr lang="en-US" sz="800" dirty="0" smtClean="0">
                <a:ea typeface="ＭＳ Ｐゴシック" pitchFamily="34" charset="-128"/>
              </a:rPr>
              <a:t>R. Gran, A. </a:t>
            </a:r>
            <a:r>
              <a:rPr lang="en-US" sz="800" dirty="0" err="1" smtClean="0">
                <a:ea typeface="ＭＳ Ｐゴシック" pitchFamily="34" charset="-128"/>
              </a:rPr>
              <a:t>Habig</a:t>
            </a:r>
            <a:endParaRPr lang="en-US" sz="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Fermilab: </a:t>
            </a:r>
            <a:r>
              <a:rPr lang="en-US" sz="800" dirty="0" smtClean="0">
                <a:ea typeface="ＭＳ Ｐゴシック" pitchFamily="34" charset="-128"/>
              </a:rPr>
              <a:t>D. Allspach,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M. Andrews,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B. Baller, E. Berman, R. Bernstein, V. Bocean, M. Campbell, A. Chen, S. Childress, A. Drozhdin, T. Dykhuis, C. Escobar, H. Greenlee, A. Hahn, S. Hays, A. Heavey, J. Howell, P. </a:t>
            </a:r>
            <a:r>
              <a:rPr lang="en-US" sz="800" dirty="0" err="1" smtClean="0">
                <a:ea typeface="ＭＳ Ｐゴシック" pitchFamily="34" charset="-128"/>
              </a:rPr>
              <a:t>Huhr</a:t>
            </a:r>
            <a:r>
              <a:rPr lang="en-US" sz="800" dirty="0" smtClean="0">
                <a:ea typeface="ＭＳ Ｐゴシック" pitchFamily="34" charset="-128"/>
              </a:rPr>
              <a:t>, J. Hylen, C. James, M. Johnson, J. Johnstone, H. </a:t>
            </a:r>
            <a:r>
              <a:rPr lang="en-US" sz="800" dirty="0" err="1" smtClean="0">
                <a:ea typeface="ＭＳ Ｐゴシック" pitchFamily="34" charset="-128"/>
              </a:rPr>
              <a:t>Jostlein</a:t>
            </a:r>
            <a:r>
              <a:rPr lang="en-US" sz="800" dirty="0" smtClean="0">
                <a:ea typeface="ＭＳ Ｐゴシック" pitchFamily="34" charset="-128"/>
              </a:rPr>
              <a:t>, T. Junk, B. </a:t>
            </a:r>
            <a:r>
              <a:rPr lang="en-US" sz="800" dirty="0" err="1" smtClean="0">
                <a:ea typeface="ＭＳ Ｐゴシック" pitchFamily="34" charset="-128"/>
              </a:rPr>
              <a:t>Kayser</a:t>
            </a:r>
            <a:r>
              <a:rPr lang="en-US" sz="800" dirty="0" smtClean="0">
                <a:ea typeface="ＭＳ Ｐゴシック" pitchFamily="34" charset="-128"/>
              </a:rPr>
              <a:t>, M. Kirby, G. Koizumi, T. Lackowski, P. Lucas, B. Lundberg, T. Lundin, P. Mantsch, A. Marchionni, E . McCluskey, S. </a:t>
            </a:r>
            <a:r>
              <a:rPr lang="en-US" sz="800" dirty="0" err="1" smtClean="0">
                <a:ea typeface="ＭＳ Ｐゴシック" pitchFamily="34" charset="-128"/>
              </a:rPr>
              <a:t>Moed</a:t>
            </a:r>
            <a:r>
              <a:rPr lang="en-US" sz="800" dirty="0" smtClean="0">
                <a:ea typeface="ＭＳ Ｐゴシック" pitchFamily="34" charset="-128"/>
              </a:rPr>
              <a:t> </a:t>
            </a:r>
            <a:r>
              <a:rPr lang="en-US" sz="800" dirty="0" err="1" smtClean="0">
                <a:ea typeface="ＭＳ Ｐゴシック" pitchFamily="34" charset="-128"/>
              </a:rPr>
              <a:t>Sher</a:t>
            </a:r>
            <a:r>
              <a:rPr lang="en-US" sz="800" dirty="0" smtClean="0">
                <a:ea typeface="ＭＳ Ｐゴシック" pitchFamily="34" charset="-128"/>
              </a:rPr>
              <a:t>, N. Mokhov, C. Moore, J. Morfin, B. Norris, V. Papadimitriou,  R. Plunkett, C. Polly, S. Pordes, O. Prokofiev, J.L. </a:t>
            </a:r>
            <a:r>
              <a:rPr lang="en-US" sz="800" dirty="0" err="1" smtClean="0">
                <a:ea typeface="ＭＳ Ｐゴシック" pitchFamily="34" charset="-128"/>
              </a:rPr>
              <a:t>Raaf</a:t>
            </a:r>
            <a:r>
              <a:rPr lang="en-US" sz="800" dirty="0" smtClean="0">
                <a:ea typeface="ＭＳ Ｐゴシック" pitchFamily="34" charset="-128"/>
              </a:rPr>
              <a:t>, G. Rameika, B. Rebel, D. Reitzner, K. Riesselmann, R. Rucinski, R. Schmidt, D. Schmitz, P. Shanahan, M. </a:t>
            </a:r>
            <a:r>
              <a:rPr lang="en-US" sz="800" dirty="0" err="1" smtClean="0">
                <a:ea typeface="ＭＳ Ｐゴシック" pitchFamily="34" charset="-128"/>
              </a:rPr>
              <a:t>Stancari</a:t>
            </a:r>
            <a:r>
              <a:rPr lang="en-US" sz="800" dirty="0" smtClean="0">
                <a:ea typeface="ＭＳ Ｐゴシック" pitchFamily="34" charset="-128"/>
              </a:rPr>
              <a:t>, A. Stefanik, J. Strait, S. Striganov, K. Vaziri, G. Velev, T. Wyman, G. Zeller, R. Zwaska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Hawai’i: </a:t>
            </a:r>
            <a:r>
              <a:rPr lang="en-US" sz="800" dirty="0" smtClean="0">
                <a:ea typeface="ＭＳ Ｐゴシック" pitchFamily="34" charset="-128"/>
              </a:rPr>
              <a:t>S. Dye, J. Kumar, J. Learned, J. </a:t>
            </a:r>
            <a:r>
              <a:rPr lang="en-US" sz="800" dirty="0" err="1" smtClean="0">
                <a:ea typeface="ＭＳ Ｐゴシック" pitchFamily="34" charset="-128"/>
              </a:rPr>
              <a:t>Maricic</a:t>
            </a:r>
            <a:r>
              <a:rPr lang="en-US" sz="800" dirty="0" smtClean="0">
                <a:ea typeface="ＭＳ Ｐゴシック" pitchFamily="34" charset="-128"/>
              </a:rPr>
              <a:t>, S. </a:t>
            </a:r>
            <a:r>
              <a:rPr lang="en-US" sz="800" dirty="0" err="1" smtClean="0">
                <a:ea typeface="ＭＳ Ｐゴシック" pitchFamily="34" charset="-128"/>
              </a:rPr>
              <a:t>Matsuno</a:t>
            </a:r>
            <a:r>
              <a:rPr lang="en-US" sz="800" dirty="0" smtClean="0">
                <a:ea typeface="ＭＳ Ｐゴシック" pitchFamily="34" charset="-128"/>
              </a:rPr>
              <a:t>, R. </a:t>
            </a:r>
            <a:r>
              <a:rPr lang="en-US" sz="800" dirty="0" err="1" smtClean="0">
                <a:ea typeface="ＭＳ Ｐゴシック" pitchFamily="34" charset="-128"/>
              </a:rPr>
              <a:t>Milincic</a:t>
            </a:r>
            <a:r>
              <a:rPr lang="en-US" sz="800" dirty="0" smtClean="0">
                <a:ea typeface="ＭＳ Ｐゴシック" pitchFamily="34" charset="-128"/>
              </a:rPr>
              <a:t>, S. </a:t>
            </a:r>
            <a:r>
              <a:rPr lang="en-US" sz="800" dirty="0" err="1" smtClean="0">
                <a:ea typeface="ＭＳ Ｐゴシック" pitchFamily="34" charset="-128"/>
              </a:rPr>
              <a:t>Pakvasa</a:t>
            </a:r>
            <a:r>
              <a:rPr lang="en-US" sz="800" dirty="0" smtClean="0">
                <a:ea typeface="ＭＳ Ｐゴシック" pitchFamily="34" charset="-128"/>
              </a:rPr>
              <a:t>,  M. Rosen, G. Varner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Houston: </a:t>
            </a:r>
            <a:r>
              <a:rPr lang="en-US" sz="800" dirty="0" smtClean="0">
                <a:ea typeface="ＭＳ Ｐゴシック" pitchFamily="34" charset="-128"/>
              </a:rPr>
              <a:t>L. Whitehead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Indian Universities: </a:t>
            </a:r>
            <a:r>
              <a:rPr lang="en-US" sz="800" dirty="0" smtClean="0">
                <a:ea typeface="ＭＳ Ｐゴシック" pitchFamily="34" charset="-128"/>
              </a:rPr>
              <a:t>V. Singh (BHU); B. </a:t>
            </a:r>
            <a:r>
              <a:rPr lang="en-US" sz="800" dirty="0" err="1" smtClean="0">
                <a:ea typeface="ＭＳ Ｐゴシック" pitchFamily="34" charset="-128"/>
              </a:rPr>
              <a:t>Choudhary</a:t>
            </a:r>
            <a:r>
              <a:rPr lang="en-US" sz="800" dirty="0" smtClean="0">
                <a:ea typeface="ＭＳ Ｐゴシック" pitchFamily="34" charset="-128"/>
              </a:rPr>
              <a:t>, S. </a:t>
            </a:r>
            <a:r>
              <a:rPr lang="en-US" sz="800" dirty="0" err="1" smtClean="0">
                <a:ea typeface="ＭＳ Ｐゴシック" pitchFamily="34" charset="-128"/>
              </a:rPr>
              <a:t>Mandal</a:t>
            </a:r>
            <a:r>
              <a:rPr lang="en-US" sz="800" dirty="0" smtClean="0">
                <a:ea typeface="ＭＳ Ｐゴシック" pitchFamily="34" charset="-128"/>
              </a:rPr>
              <a:t> (DU); B. </a:t>
            </a:r>
            <a:r>
              <a:rPr lang="en-US" sz="800" dirty="0" err="1" smtClean="0">
                <a:ea typeface="ＭＳ Ｐゴシック" pitchFamily="34" charset="-128"/>
              </a:rPr>
              <a:t>Bhuyan</a:t>
            </a:r>
            <a:r>
              <a:rPr lang="en-US" sz="800" dirty="0" smtClean="0">
                <a:ea typeface="ＭＳ Ｐゴシック" pitchFamily="34" charset="-128"/>
              </a:rPr>
              <a:t> [IIT(G)]; V. </a:t>
            </a:r>
            <a:r>
              <a:rPr lang="en-US" sz="800" dirty="0" err="1" smtClean="0">
                <a:ea typeface="ＭＳ Ｐゴシック" pitchFamily="34" charset="-128"/>
              </a:rPr>
              <a:t>Bhatnagar</a:t>
            </a:r>
            <a:r>
              <a:rPr lang="en-US" sz="800" dirty="0" smtClean="0">
                <a:ea typeface="ＭＳ Ｐゴシック" pitchFamily="34" charset="-128"/>
              </a:rPr>
              <a:t>, A. Kumar, S. </a:t>
            </a:r>
            <a:r>
              <a:rPr lang="en-US" sz="800" dirty="0" err="1" smtClean="0">
                <a:ea typeface="ＭＳ Ｐゴシック" pitchFamily="34" charset="-128"/>
              </a:rPr>
              <a:t>Sahijpal</a:t>
            </a:r>
            <a:r>
              <a:rPr lang="en-US" sz="800" dirty="0" smtClean="0">
                <a:ea typeface="ＭＳ Ｐゴシック" pitchFamily="34" charset="-128"/>
              </a:rPr>
              <a:t>(PU)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Indiana: </a:t>
            </a:r>
            <a:r>
              <a:rPr lang="en-US" sz="900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W. Fox, C. Johnson, M. Messier, S. Mufson, J. Musser, R. Tayloe, J. Urheim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Iowa State</a:t>
            </a:r>
            <a:r>
              <a:rPr lang="en-US" sz="900" dirty="0" smtClean="0">
                <a:ea typeface="ＭＳ Ｐゴシック" pitchFamily="34" charset="-128"/>
              </a:rPr>
              <a:t>:  </a:t>
            </a:r>
            <a:r>
              <a:rPr lang="en-US" sz="800" dirty="0" smtClean="0">
                <a:ea typeface="ＭＳ Ｐゴシック" pitchFamily="34" charset="-128"/>
              </a:rPr>
              <a:t>I. </a:t>
            </a:r>
            <a:r>
              <a:rPr lang="en-US" sz="800" dirty="0" err="1" smtClean="0">
                <a:ea typeface="ＭＳ Ｐゴシック" pitchFamily="34" charset="-128"/>
              </a:rPr>
              <a:t>Anghel</a:t>
            </a:r>
            <a:r>
              <a:rPr lang="en-US" sz="800" dirty="0" smtClean="0">
                <a:ea typeface="ＭＳ Ｐゴシック" pitchFamily="34" charset="-128"/>
              </a:rPr>
              <a:t>, G.S. Davies, M. Sanchez, T. </a:t>
            </a:r>
            <a:r>
              <a:rPr lang="en-US" sz="800" dirty="0" err="1" smtClean="0">
                <a:ea typeface="ＭＳ Ｐゴシック" pitchFamily="34" charset="-128"/>
              </a:rPr>
              <a:t>Xin</a:t>
            </a:r>
            <a:endParaRPr lang="en-US" sz="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IPMU/Tokyo:</a:t>
            </a:r>
            <a:r>
              <a:rPr lang="en-US" sz="900" dirty="0" smtClean="0">
                <a:ea typeface="ＭＳ Ｐゴシック" pitchFamily="34" charset="-128"/>
              </a:rPr>
              <a:t>  </a:t>
            </a:r>
            <a:r>
              <a:rPr lang="en-US" sz="800" dirty="0" smtClean="0">
                <a:ea typeface="ＭＳ Ｐゴシック" pitchFamily="34" charset="-128"/>
              </a:rPr>
              <a:t>M. Vagins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Irvine: </a:t>
            </a:r>
            <a:r>
              <a:rPr lang="en-US" sz="800" dirty="0" smtClean="0">
                <a:ea typeface="ＭＳ Ｐゴシック" pitchFamily="34" charset="-128"/>
              </a:rPr>
              <a:t>G. </a:t>
            </a:r>
            <a:r>
              <a:rPr lang="en-US" sz="800" dirty="0" err="1" smtClean="0">
                <a:ea typeface="ＭＳ Ｐゴシック" pitchFamily="34" charset="-128"/>
              </a:rPr>
              <a:t>Carminati</a:t>
            </a:r>
            <a:r>
              <a:rPr lang="en-US" sz="800" dirty="0" smtClean="0">
                <a:ea typeface="ＭＳ Ｐゴシック" pitchFamily="34" charset="-128"/>
              </a:rPr>
              <a:t>,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W. </a:t>
            </a:r>
            <a:r>
              <a:rPr lang="en-US" sz="800" dirty="0" err="1" smtClean="0">
                <a:ea typeface="ＭＳ Ｐゴシック" pitchFamily="34" charset="-128"/>
              </a:rPr>
              <a:t>Kropp</a:t>
            </a:r>
            <a:r>
              <a:rPr lang="en-US" sz="800" dirty="0" smtClean="0">
                <a:ea typeface="ＭＳ Ｐゴシック" pitchFamily="34" charset="-128"/>
              </a:rPr>
              <a:t>, M. </a:t>
            </a:r>
            <a:r>
              <a:rPr lang="en-US" sz="800" dirty="0" err="1" smtClean="0">
                <a:ea typeface="ＭＳ Ｐゴシック" pitchFamily="34" charset="-128"/>
              </a:rPr>
              <a:t>Smy</a:t>
            </a:r>
            <a:r>
              <a:rPr lang="en-US" sz="800" dirty="0" smtClean="0">
                <a:ea typeface="ＭＳ Ｐゴシック" pitchFamily="34" charset="-128"/>
              </a:rPr>
              <a:t>, H. Sobel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800600" y="838200"/>
            <a:ext cx="4038600" cy="5867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3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Kansas State: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T. Bolton, G. Horton-Smith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LBL: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B. </a:t>
            </a:r>
            <a:r>
              <a:rPr lang="en-US" sz="800" dirty="0" err="1" smtClean="0">
                <a:ea typeface="ＭＳ Ｐゴシック" pitchFamily="34" charset="-128"/>
              </a:rPr>
              <a:t>Fujikawa</a:t>
            </a:r>
            <a:r>
              <a:rPr lang="en-US" sz="800" dirty="0" smtClean="0">
                <a:ea typeface="ＭＳ Ｐゴシック" pitchFamily="34" charset="-128"/>
              </a:rPr>
              <a:t>, V.M. </a:t>
            </a:r>
            <a:r>
              <a:rPr lang="en-US" sz="800" dirty="0" err="1" smtClean="0">
                <a:ea typeface="ＭＳ Ｐゴシック" pitchFamily="34" charset="-128"/>
              </a:rPr>
              <a:t>Gehman</a:t>
            </a:r>
            <a:r>
              <a:rPr lang="en-US" sz="800" dirty="0" smtClean="0">
                <a:ea typeface="ＭＳ Ｐゴシック" pitchFamily="34" charset="-128"/>
              </a:rPr>
              <a:t>, R. Kadel, D. Taylor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Livermore: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A. Bernstein, R. Bionta, S. </a:t>
            </a:r>
            <a:r>
              <a:rPr lang="en-US" sz="800" dirty="0" err="1" smtClean="0">
                <a:ea typeface="ＭＳ Ｐゴシック" pitchFamily="34" charset="-128"/>
              </a:rPr>
              <a:t>Dazeley</a:t>
            </a:r>
            <a:r>
              <a:rPr lang="en-US" sz="800" dirty="0" smtClean="0">
                <a:ea typeface="ＭＳ Ｐゴシック" pitchFamily="34" charset="-128"/>
              </a:rPr>
              <a:t>, S. </a:t>
            </a:r>
            <a:r>
              <a:rPr lang="en-US" sz="800" dirty="0" err="1" smtClean="0">
                <a:ea typeface="ＭＳ Ｐゴシック" pitchFamily="34" charset="-128"/>
              </a:rPr>
              <a:t>Ouedraogo</a:t>
            </a:r>
            <a:endParaRPr lang="en-US" sz="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London</a:t>
            </a:r>
            <a:r>
              <a:rPr lang="en-US" sz="900" dirty="0" smtClean="0">
                <a:ea typeface="ＭＳ Ｐゴシック" pitchFamily="34" charset="-128"/>
              </a:rPr>
              <a:t>:</a:t>
            </a:r>
            <a:r>
              <a:rPr lang="en-US" sz="800" dirty="0" smtClean="0">
                <a:ea typeface="ＭＳ Ｐゴシック" pitchFamily="34" charset="-128"/>
              </a:rPr>
              <a:t>  A. </a:t>
            </a:r>
            <a:r>
              <a:rPr lang="en-US" sz="800" dirty="0" err="1" smtClean="0">
                <a:ea typeface="ＭＳ Ｐゴシック" pitchFamily="34" charset="-128"/>
              </a:rPr>
              <a:t>Holin</a:t>
            </a:r>
            <a:r>
              <a:rPr lang="en-US" sz="800" dirty="0" smtClean="0">
                <a:ea typeface="ＭＳ Ｐゴシック" pitchFamily="34" charset="-128"/>
              </a:rPr>
              <a:t>, J. Thomas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Los Alamos:</a:t>
            </a:r>
            <a:r>
              <a:rPr lang="en-US" sz="800" dirty="0" smtClean="0">
                <a:ea typeface="ＭＳ Ｐゴシック" pitchFamily="34" charset="-128"/>
              </a:rPr>
              <a:t> M. Akashi-</a:t>
            </a:r>
            <a:r>
              <a:rPr lang="en-US" sz="800" dirty="0" err="1" smtClean="0">
                <a:ea typeface="ＭＳ Ｐゴシック" pitchFamily="34" charset="-128"/>
              </a:rPr>
              <a:t>Ronquest</a:t>
            </a:r>
            <a:r>
              <a:rPr lang="en-US" sz="800" dirty="0" smtClean="0">
                <a:ea typeface="ＭＳ Ｐゴシック" pitchFamily="34" charset="-128"/>
              </a:rPr>
              <a:t>, S. Elliott, A. </a:t>
            </a:r>
            <a:r>
              <a:rPr lang="en-US" sz="800" dirty="0" err="1" smtClean="0">
                <a:ea typeface="ＭＳ Ｐゴシック" pitchFamily="34" charset="-128"/>
              </a:rPr>
              <a:t>Friedland</a:t>
            </a:r>
            <a:r>
              <a:rPr lang="en-US" sz="800" dirty="0" smtClean="0">
                <a:ea typeface="ＭＳ Ｐゴシック" pitchFamily="34" charset="-128"/>
              </a:rPr>
              <a:t>, G. Garvey, E. </a:t>
            </a:r>
            <a:r>
              <a:rPr lang="en-US" sz="800" dirty="0" err="1" smtClean="0">
                <a:ea typeface="ＭＳ Ｐゴシック" pitchFamily="34" charset="-128"/>
              </a:rPr>
              <a:t>Guardincerri</a:t>
            </a:r>
            <a:r>
              <a:rPr lang="en-US" sz="800" dirty="0" smtClean="0">
                <a:ea typeface="ＭＳ Ｐゴシック" pitchFamily="34" charset="-128"/>
              </a:rPr>
              <a:t>, T. Haines, D. Lee, W. Louis, C. Mauger, G. Mills, Z. </a:t>
            </a:r>
            <a:r>
              <a:rPr lang="en-US" sz="800" dirty="0" err="1" smtClean="0">
                <a:ea typeface="ＭＳ Ｐゴシック" pitchFamily="34" charset="-128"/>
              </a:rPr>
              <a:t>Pavlovic</a:t>
            </a:r>
            <a:r>
              <a:rPr lang="en-US" sz="800" dirty="0" smtClean="0">
                <a:ea typeface="ＭＳ Ｐゴシック" pitchFamily="34" charset="-128"/>
              </a:rPr>
              <a:t>, J. Ramsey, G. Sinnis, W. Sondheim, R. Van de Water, H. White, K. </a:t>
            </a:r>
            <a:r>
              <a:rPr lang="en-US" sz="800" dirty="0" err="1" smtClean="0">
                <a:ea typeface="ＭＳ Ｐゴシック" pitchFamily="34" charset="-128"/>
              </a:rPr>
              <a:t>Yarritu</a:t>
            </a:r>
            <a:endParaRPr lang="en-US" sz="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Louisiana:</a:t>
            </a:r>
            <a:r>
              <a:rPr lang="en-US" sz="800" dirty="0" smtClean="0">
                <a:ea typeface="ＭＳ Ｐゴシック" pitchFamily="34" charset="-128"/>
              </a:rPr>
              <a:t>  J. </a:t>
            </a:r>
            <a:r>
              <a:rPr lang="en-US" sz="800" dirty="0" err="1" smtClean="0">
                <a:ea typeface="ＭＳ Ｐゴシック" pitchFamily="34" charset="-128"/>
              </a:rPr>
              <a:t>Insler</a:t>
            </a:r>
            <a:r>
              <a:rPr lang="en-US" sz="800" dirty="0" smtClean="0">
                <a:ea typeface="ＭＳ Ｐゴシック" pitchFamily="34" charset="-128"/>
              </a:rPr>
              <a:t>, T. </a:t>
            </a:r>
            <a:r>
              <a:rPr lang="en-US" sz="800" dirty="0" err="1" smtClean="0">
                <a:ea typeface="ＭＳ Ｐゴシック" pitchFamily="34" charset="-128"/>
              </a:rPr>
              <a:t>Kutter</a:t>
            </a:r>
            <a:r>
              <a:rPr lang="en-US" sz="800" dirty="0" smtClean="0">
                <a:ea typeface="ＭＳ Ｐゴシック" pitchFamily="34" charset="-128"/>
              </a:rPr>
              <a:t>, W. Metcalf, M. </a:t>
            </a:r>
            <a:r>
              <a:rPr lang="en-US" sz="800" dirty="0" err="1" smtClean="0">
                <a:ea typeface="ＭＳ Ｐゴシック" pitchFamily="34" charset="-128"/>
              </a:rPr>
              <a:t>Tzanov</a:t>
            </a:r>
            <a:endParaRPr lang="en-US" sz="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Maryland: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E. </a:t>
            </a:r>
            <a:r>
              <a:rPr lang="en-US" sz="800" dirty="0" err="1" smtClean="0">
                <a:ea typeface="ＭＳ Ｐゴシック" pitchFamily="34" charset="-128"/>
              </a:rPr>
              <a:t>Blaufuss</a:t>
            </a:r>
            <a:r>
              <a:rPr lang="en-US" sz="800" dirty="0" smtClean="0">
                <a:ea typeface="ＭＳ Ｐゴシック" pitchFamily="34" charset="-128"/>
              </a:rPr>
              <a:t>, S. </a:t>
            </a:r>
            <a:r>
              <a:rPr lang="en-US" sz="800" dirty="0" err="1" smtClean="0">
                <a:ea typeface="ＭＳ Ｐゴシック" pitchFamily="34" charset="-128"/>
              </a:rPr>
              <a:t>Eno</a:t>
            </a:r>
            <a:r>
              <a:rPr lang="en-US" sz="800" dirty="0" smtClean="0">
                <a:ea typeface="ＭＳ Ｐゴシック" pitchFamily="34" charset="-128"/>
              </a:rPr>
              <a:t>, R. </a:t>
            </a:r>
            <a:r>
              <a:rPr lang="en-US" sz="800" dirty="0" err="1" smtClean="0">
                <a:ea typeface="ＭＳ Ｐゴシック" pitchFamily="34" charset="-128"/>
              </a:rPr>
              <a:t>Hellauer</a:t>
            </a:r>
            <a:r>
              <a:rPr lang="en-US" sz="800" dirty="0" smtClean="0">
                <a:ea typeface="ＭＳ Ｐゴシック" pitchFamily="34" charset="-128"/>
              </a:rPr>
              <a:t>, T. </a:t>
            </a:r>
            <a:r>
              <a:rPr lang="en-US" sz="800" dirty="0" err="1" smtClean="0">
                <a:ea typeface="ＭＳ Ｐゴシック" pitchFamily="34" charset="-128"/>
              </a:rPr>
              <a:t>Straszheim</a:t>
            </a:r>
            <a:r>
              <a:rPr lang="en-US" sz="800" dirty="0" smtClean="0">
                <a:ea typeface="ＭＳ Ｐゴシック" pitchFamily="34" charset="-128"/>
              </a:rPr>
              <a:t>, G. Sullivan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Michigan State: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E. </a:t>
            </a:r>
            <a:r>
              <a:rPr lang="en-US" sz="800" dirty="0" err="1" smtClean="0">
                <a:ea typeface="ＭＳ Ｐゴシック" pitchFamily="34" charset="-128"/>
              </a:rPr>
              <a:t>Arrieta</a:t>
            </a:r>
            <a:r>
              <a:rPr lang="en-US" sz="800" dirty="0" smtClean="0">
                <a:ea typeface="ＭＳ Ｐゴシック" pitchFamily="34" charset="-128"/>
              </a:rPr>
              <a:t>-Diaz</a:t>
            </a:r>
            <a:r>
              <a:rPr lang="en-US" sz="800" b="1" dirty="0" smtClean="0">
                <a:ea typeface="ＭＳ Ｐゴシック" pitchFamily="34" charset="-128"/>
              </a:rPr>
              <a:t>, </a:t>
            </a:r>
            <a:r>
              <a:rPr lang="en-US" sz="800" dirty="0" smtClean="0">
                <a:ea typeface="ＭＳ Ｐゴシック" pitchFamily="34" charset="-128"/>
              </a:rPr>
              <a:t>C. Bromberg, D. Edmunds, J. Huston, B. Page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Minnesota: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M. Marshak, W. Miller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MIT: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W. Barletta,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J. Conrad, B. Jones, T. </a:t>
            </a:r>
            <a:r>
              <a:rPr lang="en-US" sz="800" dirty="0" err="1" smtClean="0">
                <a:ea typeface="ＭＳ Ｐゴシック" pitchFamily="34" charset="-128"/>
              </a:rPr>
              <a:t>Katori</a:t>
            </a:r>
            <a:r>
              <a:rPr lang="en-US" sz="800" dirty="0" smtClean="0">
                <a:ea typeface="ＭＳ Ｐゴシック" pitchFamily="34" charset="-128"/>
              </a:rPr>
              <a:t>, R. </a:t>
            </a:r>
            <a:r>
              <a:rPr lang="en-US" sz="800" dirty="0" err="1" smtClean="0">
                <a:ea typeface="ＭＳ Ｐゴシック" pitchFamily="34" charset="-128"/>
              </a:rPr>
              <a:t>Lanza</a:t>
            </a:r>
            <a:r>
              <a:rPr lang="en-US" sz="800" dirty="0" smtClean="0">
                <a:ea typeface="ＭＳ Ｐゴシック" pitchFamily="34" charset="-128"/>
              </a:rPr>
              <a:t>, A. </a:t>
            </a:r>
            <a:r>
              <a:rPr lang="en-US" sz="800" dirty="0" err="1" smtClean="0">
                <a:ea typeface="ＭＳ Ｐゴシック" pitchFamily="34" charset="-128"/>
              </a:rPr>
              <a:t>Prakash</a:t>
            </a:r>
            <a:r>
              <a:rPr lang="en-US" sz="800" dirty="0" smtClean="0">
                <a:ea typeface="ＭＳ Ｐゴシック" pitchFamily="34" charset="-128"/>
              </a:rPr>
              <a:t>, L. Winslow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NGA:</a:t>
            </a:r>
            <a:r>
              <a:rPr lang="en-US" sz="800" dirty="0" smtClean="0">
                <a:ea typeface="ＭＳ Ｐゴシック" pitchFamily="34" charset="-128"/>
              </a:rPr>
              <a:t>  S. </a:t>
            </a:r>
            <a:r>
              <a:rPr lang="en-US" sz="800" dirty="0" err="1" smtClean="0">
                <a:ea typeface="ＭＳ Ｐゴシック" pitchFamily="34" charset="-128"/>
              </a:rPr>
              <a:t>Malys</a:t>
            </a:r>
            <a:r>
              <a:rPr lang="en-US" sz="800" dirty="0" smtClean="0">
                <a:ea typeface="ＭＳ Ｐゴシック" pitchFamily="34" charset="-128"/>
              </a:rPr>
              <a:t>, S. </a:t>
            </a:r>
            <a:r>
              <a:rPr lang="en-US" sz="800" dirty="0" err="1" smtClean="0">
                <a:ea typeface="ＭＳ Ｐゴシック" pitchFamily="34" charset="-128"/>
              </a:rPr>
              <a:t>Usman</a:t>
            </a:r>
            <a:endParaRPr lang="en-US" sz="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New Mexico</a:t>
            </a:r>
            <a:r>
              <a:rPr lang="en-US" sz="800" b="1" dirty="0" smtClean="0">
                <a:ea typeface="ＭＳ Ｐゴシック" pitchFamily="34" charset="-128"/>
              </a:rPr>
              <a:t>: </a:t>
            </a:r>
            <a:r>
              <a:rPr lang="en-US" sz="800" dirty="0" smtClean="0">
                <a:ea typeface="ＭＳ Ｐゴシック" pitchFamily="34" charset="-128"/>
              </a:rPr>
              <a:t>J. Mathews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Notre Dame: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J. </a:t>
            </a:r>
            <a:r>
              <a:rPr lang="en-US" sz="800" dirty="0" err="1" smtClean="0">
                <a:ea typeface="ＭＳ Ｐゴシック" pitchFamily="34" charset="-128"/>
              </a:rPr>
              <a:t>Losecco</a:t>
            </a:r>
            <a:endParaRPr lang="en-US" sz="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Oxford</a:t>
            </a:r>
            <a:r>
              <a:rPr lang="en-US" sz="900" dirty="0" smtClean="0">
                <a:ea typeface="ＭＳ Ｐゴシック" pitchFamily="34" charset="-128"/>
              </a:rPr>
              <a:t>:</a:t>
            </a:r>
            <a:r>
              <a:rPr lang="en-US" sz="800" dirty="0" smtClean="0">
                <a:ea typeface="ＭＳ Ｐゴシック" pitchFamily="34" charset="-128"/>
              </a:rPr>
              <a:t>  G. Barr, J. de Jong, A. Weber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Pennsylvania</a:t>
            </a:r>
            <a:r>
              <a:rPr lang="en-US" sz="800" b="1" dirty="0" smtClean="0">
                <a:ea typeface="ＭＳ Ｐゴシック" pitchFamily="34" charset="-128"/>
              </a:rPr>
              <a:t>: </a:t>
            </a:r>
            <a:r>
              <a:rPr lang="en-US" sz="800" dirty="0" smtClean="0">
                <a:ea typeface="ＭＳ Ｐゴシック" pitchFamily="34" charset="-128"/>
              </a:rPr>
              <a:t>S. </a:t>
            </a:r>
            <a:r>
              <a:rPr lang="en-US" sz="800" dirty="0" err="1" smtClean="0">
                <a:ea typeface="ＭＳ Ｐゴシック" pitchFamily="34" charset="-128"/>
              </a:rPr>
              <a:t>Grullon</a:t>
            </a:r>
            <a:r>
              <a:rPr lang="en-US" sz="800" dirty="0" smtClean="0">
                <a:ea typeface="ＭＳ Ｐゴシック" pitchFamily="34" charset="-128"/>
              </a:rPr>
              <a:t>, J. Klein, K. Lande, T. </a:t>
            </a:r>
            <a:r>
              <a:rPr lang="en-US" sz="800" dirty="0" err="1" smtClean="0">
                <a:ea typeface="ＭＳ Ｐゴシック" pitchFamily="34" charset="-128"/>
              </a:rPr>
              <a:t>Latorre</a:t>
            </a:r>
            <a:r>
              <a:rPr lang="en-US" sz="800" dirty="0" smtClean="0">
                <a:ea typeface="ＭＳ Ｐゴシック" pitchFamily="34" charset="-128"/>
              </a:rPr>
              <a:t>, A. Mann, M. Newcomer, S. Seibert, R. </a:t>
            </a:r>
            <a:r>
              <a:rPr lang="en-US" sz="800" dirty="0" err="1" smtClean="0">
                <a:ea typeface="ＭＳ Ｐゴシック" pitchFamily="34" charset="-128"/>
              </a:rPr>
              <a:t>vanBerg</a:t>
            </a:r>
            <a:endParaRPr lang="en-US" sz="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Pittsburgh: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D. Naples, V. </a:t>
            </a:r>
            <a:r>
              <a:rPr lang="en-US" sz="800" dirty="0" err="1" smtClean="0">
                <a:ea typeface="ＭＳ Ｐゴシック" pitchFamily="34" charset="-128"/>
              </a:rPr>
              <a:t>Paolone</a:t>
            </a:r>
            <a:endParaRPr lang="en-US" sz="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Princeton: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Q. He, K. McDonald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Rensselaer: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D. Kaminski, J. Napolitano, S. Salon, P. </a:t>
            </a:r>
            <a:r>
              <a:rPr lang="en-US" sz="800" dirty="0" err="1" smtClean="0">
                <a:ea typeface="ＭＳ Ｐゴシック" pitchFamily="34" charset="-128"/>
              </a:rPr>
              <a:t>Stoler</a:t>
            </a:r>
            <a:endParaRPr lang="en-US" sz="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Rochester:</a:t>
            </a:r>
            <a:r>
              <a:rPr lang="en-US" sz="800" dirty="0" smtClean="0">
                <a:ea typeface="ＭＳ Ｐゴシック" pitchFamily="34" charset="-128"/>
              </a:rPr>
              <a:t> L. Loiacono, K. McFarland, G. Perdue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Sheffield: </a:t>
            </a:r>
            <a:r>
              <a:rPr lang="en-US" sz="800" dirty="0" smtClean="0">
                <a:ea typeface="ＭＳ Ｐゴシック" pitchFamily="34" charset="-128"/>
              </a:rPr>
              <a:t>V. </a:t>
            </a:r>
            <a:r>
              <a:rPr lang="en-US" sz="800" dirty="0" err="1" smtClean="0">
                <a:ea typeface="ＭＳ Ｐゴシック" pitchFamily="34" charset="-128"/>
              </a:rPr>
              <a:t>Kudryavtsev</a:t>
            </a:r>
            <a:r>
              <a:rPr lang="en-US" sz="800" dirty="0" smtClean="0">
                <a:ea typeface="ＭＳ Ｐゴシック" pitchFamily="34" charset="-128"/>
              </a:rPr>
              <a:t>, M. Richardson, M. Robinson, N. Spooner, L. Thompson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SDMST:  </a:t>
            </a:r>
            <a:r>
              <a:rPr lang="en-US" sz="900" dirty="0" smtClean="0">
                <a:ea typeface="ＭＳ Ｐゴシック" pitchFamily="34" charset="-128"/>
              </a:rPr>
              <a:t>X. Bai, C. </a:t>
            </a:r>
            <a:r>
              <a:rPr lang="en-US" sz="900" dirty="0" err="1" smtClean="0">
                <a:ea typeface="ＭＳ Ｐゴシック" pitchFamily="34" charset="-128"/>
              </a:rPr>
              <a:t>Christofferson</a:t>
            </a:r>
            <a:r>
              <a:rPr lang="en-US" sz="900" dirty="0" smtClean="0">
                <a:ea typeface="ＭＳ Ｐゴシック" pitchFamily="34" charset="-128"/>
              </a:rPr>
              <a:t>, R. Corey, D. </a:t>
            </a:r>
            <a:r>
              <a:rPr lang="en-US" sz="900" dirty="0" err="1" smtClean="0">
                <a:ea typeface="ＭＳ Ｐゴシック" pitchFamily="34" charset="-128"/>
              </a:rPr>
              <a:t>Tiedt</a:t>
            </a:r>
            <a:endParaRPr lang="en-US" sz="9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SMU.:</a:t>
            </a:r>
            <a:r>
              <a:rPr lang="en-US" sz="800" dirty="0" smtClean="0">
                <a:ea typeface="ＭＳ Ｐゴシック" pitchFamily="34" charset="-128"/>
              </a:rPr>
              <a:t> T. </a:t>
            </a:r>
            <a:r>
              <a:rPr lang="en-US" sz="800" dirty="0" err="1" smtClean="0">
                <a:ea typeface="ＭＳ Ｐゴシック" pitchFamily="34" charset="-128"/>
              </a:rPr>
              <a:t>Coan</a:t>
            </a:r>
            <a:r>
              <a:rPr lang="en-US" sz="800" dirty="0" smtClean="0">
                <a:ea typeface="ＭＳ Ｐゴシック" pitchFamily="34" charset="-128"/>
              </a:rPr>
              <a:t>, T. Liu, J. Ye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South Carolina</a:t>
            </a:r>
            <a:r>
              <a:rPr lang="en-US" sz="800" b="1" dirty="0" smtClean="0">
                <a:ea typeface="ＭＳ Ｐゴシック" pitchFamily="34" charset="-128"/>
              </a:rPr>
              <a:t>: </a:t>
            </a:r>
            <a:r>
              <a:rPr lang="en-US" sz="800" dirty="0" smtClean="0">
                <a:ea typeface="ＭＳ Ｐゴシック" pitchFamily="34" charset="-128"/>
              </a:rPr>
              <a:t>H. </a:t>
            </a:r>
            <a:r>
              <a:rPr lang="en-US" sz="800" dirty="0" err="1" smtClean="0">
                <a:ea typeface="ＭＳ Ｐゴシック" pitchFamily="34" charset="-128"/>
              </a:rPr>
              <a:t>Duyang</a:t>
            </a:r>
            <a:r>
              <a:rPr lang="en-US" sz="800" dirty="0" smtClean="0">
                <a:ea typeface="ＭＳ Ｐゴシック" pitchFamily="34" charset="-128"/>
              </a:rPr>
              <a:t>,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B. </a:t>
            </a:r>
            <a:r>
              <a:rPr lang="en-US" sz="800" dirty="0" err="1" smtClean="0">
                <a:ea typeface="ＭＳ Ｐゴシック" pitchFamily="34" charset="-128"/>
              </a:rPr>
              <a:t>Mercurio</a:t>
            </a:r>
            <a:r>
              <a:rPr lang="en-US" sz="800" b="1" dirty="0" smtClean="0">
                <a:ea typeface="ＭＳ Ｐゴシック" pitchFamily="34" charset="-128"/>
              </a:rPr>
              <a:t>, </a:t>
            </a:r>
            <a:r>
              <a:rPr lang="en-US" sz="800" dirty="0" smtClean="0">
                <a:ea typeface="ＭＳ Ｐゴシック" pitchFamily="34" charset="-128"/>
              </a:rPr>
              <a:t>S. Mishra, R. Petti, C. Rosenfeld, X </a:t>
            </a:r>
            <a:r>
              <a:rPr lang="en-US" sz="800" dirty="0" err="1" smtClean="0">
                <a:ea typeface="ＭＳ Ｐゴシック" pitchFamily="34" charset="-128"/>
              </a:rPr>
              <a:t>Tian</a:t>
            </a:r>
            <a:endParaRPr lang="en-US" sz="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South Dakota</a:t>
            </a:r>
            <a:r>
              <a:rPr lang="en-US" sz="800" dirty="0" smtClean="0">
                <a:ea typeface="ＭＳ Ｐゴシック" pitchFamily="34" charset="-128"/>
              </a:rPr>
              <a:t>:  D. Barker, J. Goon, D. Mei, W. Wei, C. Zhang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South Dakota State</a:t>
            </a:r>
            <a:r>
              <a:rPr lang="en-US" sz="800" b="1" dirty="0" smtClean="0">
                <a:ea typeface="ＭＳ Ｐゴシック" pitchFamily="34" charset="-128"/>
              </a:rPr>
              <a:t>: </a:t>
            </a:r>
            <a:r>
              <a:rPr lang="en-US" sz="800" dirty="0" smtClean="0">
                <a:ea typeface="ＭＳ Ｐゴシック" pitchFamily="34" charset="-128"/>
              </a:rPr>
              <a:t>B. </a:t>
            </a:r>
            <a:r>
              <a:rPr lang="en-US" sz="800" dirty="0" err="1" smtClean="0">
                <a:ea typeface="ＭＳ Ｐゴシック" pitchFamily="34" charset="-128"/>
              </a:rPr>
              <a:t>Bleakley</a:t>
            </a:r>
            <a:r>
              <a:rPr lang="en-US" sz="800" dirty="0" smtClean="0">
                <a:ea typeface="ＭＳ Ｐゴシック" pitchFamily="34" charset="-128"/>
              </a:rPr>
              <a:t>, K. </a:t>
            </a:r>
            <a:r>
              <a:rPr lang="en-US" sz="800" dirty="0" err="1" smtClean="0">
                <a:ea typeface="ＭＳ Ｐゴシック" pitchFamily="34" charset="-128"/>
              </a:rPr>
              <a:t>McTaggert</a:t>
            </a:r>
            <a:endParaRPr lang="en-US" sz="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Syracuse: </a:t>
            </a:r>
            <a:r>
              <a:rPr lang="en-US" sz="800" dirty="0" smtClean="0">
                <a:ea typeface="ＭＳ Ｐゴシック" pitchFamily="34" charset="-128"/>
              </a:rPr>
              <a:t>M. </a:t>
            </a:r>
            <a:r>
              <a:rPr lang="en-US" sz="800" dirty="0" err="1" smtClean="0">
                <a:ea typeface="ＭＳ Ｐゴシック" pitchFamily="34" charset="-128"/>
              </a:rPr>
              <a:t>Artuso</a:t>
            </a:r>
            <a:r>
              <a:rPr lang="en-US" sz="800" dirty="0" smtClean="0">
                <a:ea typeface="ＭＳ Ｐゴシック" pitchFamily="34" charset="-128"/>
              </a:rPr>
              <a:t>, S. </a:t>
            </a:r>
            <a:r>
              <a:rPr lang="en-US" sz="800" dirty="0" err="1" smtClean="0">
                <a:ea typeface="ＭＳ Ｐゴシック" pitchFamily="34" charset="-128"/>
              </a:rPr>
              <a:t>Blusk</a:t>
            </a:r>
            <a:r>
              <a:rPr lang="en-US" sz="800" dirty="0" smtClean="0">
                <a:ea typeface="ＭＳ Ｐゴシック" pitchFamily="34" charset="-128"/>
              </a:rPr>
              <a:t>, T. </a:t>
            </a:r>
            <a:r>
              <a:rPr lang="en-US" sz="800" dirty="0" err="1" smtClean="0">
                <a:ea typeface="ＭＳ Ｐゴシック" pitchFamily="34" charset="-128"/>
              </a:rPr>
              <a:t>Skwarnicki</a:t>
            </a:r>
            <a:r>
              <a:rPr lang="en-US" sz="800" dirty="0" smtClean="0">
                <a:ea typeface="ＭＳ Ｐゴシック" pitchFamily="34" charset="-128"/>
              </a:rPr>
              <a:t>, M. Soderberg, S. Stone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Tennessee: </a:t>
            </a:r>
            <a:r>
              <a:rPr lang="en-US" sz="900" dirty="0" smtClean="0">
                <a:ea typeface="ＭＳ Ｐゴシック" pitchFamily="34" charset="-128"/>
              </a:rPr>
              <a:t>W. </a:t>
            </a:r>
            <a:r>
              <a:rPr lang="en-US" sz="900" dirty="0" err="1" smtClean="0">
                <a:ea typeface="ＭＳ Ｐゴシック" pitchFamily="34" charset="-128"/>
              </a:rPr>
              <a:t>Bugg</a:t>
            </a:r>
            <a:r>
              <a:rPr lang="en-US" sz="900" dirty="0" smtClean="0">
                <a:ea typeface="ＭＳ Ｐゴシック" pitchFamily="34" charset="-128"/>
              </a:rPr>
              <a:t>, T. Handler, A. </a:t>
            </a:r>
            <a:r>
              <a:rPr lang="en-US" sz="900" dirty="0" err="1" smtClean="0">
                <a:ea typeface="ＭＳ Ｐゴシック" pitchFamily="34" charset="-128"/>
              </a:rPr>
              <a:t>Hatzikoutelis</a:t>
            </a:r>
            <a:r>
              <a:rPr lang="en-US" sz="900" dirty="0" smtClean="0">
                <a:ea typeface="ＭＳ Ｐゴシック" pitchFamily="34" charset="-128"/>
              </a:rPr>
              <a:t>, Y. </a:t>
            </a:r>
            <a:r>
              <a:rPr lang="en-US" sz="900" dirty="0" err="1" smtClean="0">
                <a:ea typeface="ＭＳ Ｐゴシック" pitchFamily="34" charset="-128"/>
              </a:rPr>
              <a:t>Kamyshkov</a:t>
            </a:r>
            <a:endParaRPr lang="en-US" sz="9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Texas: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S. Kopp, K. Lang, R. </a:t>
            </a:r>
            <a:r>
              <a:rPr lang="en-US" sz="800" dirty="0" err="1" smtClean="0">
                <a:ea typeface="ＭＳ Ｐゴシック" pitchFamily="34" charset="-128"/>
              </a:rPr>
              <a:t>Mehdiyev</a:t>
            </a:r>
            <a:endParaRPr lang="en-US" sz="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Tufts: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H. Gallagher, T. Kafka, W. Mann, J. </a:t>
            </a:r>
            <a:r>
              <a:rPr lang="en-US" sz="800" dirty="0" err="1" smtClean="0">
                <a:ea typeface="ＭＳ Ｐゴシック" pitchFamily="34" charset="-128"/>
              </a:rPr>
              <a:t>Schnepps</a:t>
            </a:r>
            <a:endParaRPr lang="en-US" sz="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UCLA: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K. </a:t>
            </a:r>
            <a:r>
              <a:rPr lang="en-US" sz="800" dirty="0" err="1" smtClean="0">
                <a:ea typeface="ＭＳ Ｐゴシック" pitchFamily="34" charset="-128"/>
              </a:rPr>
              <a:t>Arisaka</a:t>
            </a:r>
            <a:r>
              <a:rPr lang="en-US" sz="800" dirty="0" smtClean="0">
                <a:ea typeface="ＭＳ Ｐゴシック" pitchFamily="34" charset="-128"/>
              </a:rPr>
              <a:t>, D. Cline, K. Lee, Y. </a:t>
            </a:r>
            <a:r>
              <a:rPr lang="en-US" sz="800" dirty="0" err="1" smtClean="0">
                <a:ea typeface="ＭＳ Ｐゴシック" pitchFamily="34" charset="-128"/>
              </a:rPr>
              <a:t>Meng</a:t>
            </a:r>
            <a:r>
              <a:rPr lang="en-US" sz="800" dirty="0" smtClean="0">
                <a:ea typeface="ＭＳ Ｐゴシック" pitchFamily="34" charset="-128"/>
              </a:rPr>
              <a:t>, A. </a:t>
            </a:r>
            <a:r>
              <a:rPr lang="en-US" sz="800" dirty="0" err="1" smtClean="0">
                <a:ea typeface="ＭＳ Ｐゴシック" pitchFamily="34" charset="-128"/>
              </a:rPr>
              <a:t>Teymourian</a:t>
            </a:r>
            <a:r>
              <a:rPr lang="en-US" sz="800" dirty="0" smtClean="0">
                <a:ea typeface="ＭＳ Ｐゴシック" pitchFamily="34" charset="-128"/>
              </a:rPr>
              <a:t>, H. Wang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Virginia Tech.: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E. </a:t>
            </a:r>
            <a:r>
              <a:rPr lang="en-US" sz="800" dirty="0" err="1" smtClean="0">
                <a:ea typeface="ＭＳ Ｐゴシック" pitchFamily="34" charset="-128"/>
              </a:rPr>
              <a:t>Guarnaccia</a:t>
            </a:r>
            <a:r>
              <a:rPr lang="en-US" sz="800" b="1" dirty="0" smtClean="0">
                <a:ea typeface="ＭＳ Ｐゴシック" pitchFamily="34" charset="-128"/>
              </a:rPr>
              <a:t>, </a:t>
            </a:r>
            <a:r>
              <a:rPr lang="en-US" sz="800" dirty="0" smtClean="0">
                <a:ea typeface="ＭＳ Ｐゴシック" pitchFamily="34" charset="-128"/>
              </a:rPr>
              <a:t>J. Link, D. </a:t>
            </a:r>
            <a:r>
              <a:rPr lang="en-US" sz="800" dirty="0" err="1" smtClean="0">
                <a:ea typeface="ＭＳ Ｐゴシック" pitchFamily="34" charset="-128"/>
              </a:rPr>
              <a:t>Mohapatra</a:t>
            </a:r>
            <a:endParaRPr lang="en-US" sz="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Washington</a:t>
            </a:r>
            <a:r>
              <a:rPr lang="en-US" sz="800" b="1" dirty="0" smtClean="0">
                <a:ea typeface="ＭＳ Ｐゴシック" pitchFamily="34" charset="-128"/>
              </a:rPr>
              <a:t>: </a:t>
            </a:r>
            <a:r>
              <a:rPr lang="en-US" sz="800" dirty="0" smtClean="0">
                <a:ea typeface="ＭＳ Ｐゴシック" pitchFamily="34" charset="-128"/>
              </a:rPr>
              <a:t>H. </a:t>
            </a:r>
            <a:r>
              <a:rPr lang="en-US" sz="800" dirty="0" err="1" smtClean="0">
                <a:ea typeface="ＭＳ Ｐゴシック" pitchFamily="34" charset="-128"/>
              </a:rPr>
              <a:t>Berns</a:t>
            </a:r>
            <a:r>
              <a:rPr lang="en-US" sz="800" b="1" dirty="0" smtClean="0">
                <a:ea typeface="ＭＳ Ｐゴシック" pitchFamily="34" charset="-128"/>
              </a:rPr>
              <a:t>, </a:t>
            </a:r>
            <a:r>
              <a:rPr lang="en-US" sz="800" dirty="0" smtClean="0">
                <a:ea typeface="ＭＳ Ｐゴシック" pitchFamily="34" charset="-128"/>
              </a:rPr>
              <a:t>S. </a:t>
            </a:r>
            <a:r>
              <a:rPr lang="en-US" sz="800" dirty="0" err="1" smtClean="0">
                <a:ea typeface="ＭＳ Ｐゴシック" pitchFamily="34" charset="-128"/>
              </a:rPr>
              <a:t>Enomoto</a:t>
            </a:r>
            <a:r>
              <a:rPr lang="en-US" sz="800" dirty="0" smtClean="0">
                <a:ea typeface="ＭＳ Ｐゴシック" pitchFamily="34" charset="-128"/>
              </a:rPr>
              <a:t>, J. </a:t>
            </a:r>
            <a:r>
              <a:rPr lang="en-US" sz="800" dirty="0" err="1" smtClean="0">
                <a:ea typeface="ＭＳ Ｐゴシック" pitchFamily="34" charset="-128"/>
              </a:rPr>
              <a:t>Kaspar</a:t>
            </a:r>
            <a:r>
              <a:rPr lang="en-US" sz="800" dirty="0" smtClean="0">
                <a:ea typeface="ＭＳ Ｐゴシック" pitchFamily="34" charset="-128"/>
              </a:rPr>
              <a:t>, N. </a:t>
            </a:r>
            <a:r>
              <a:rPr lang="en-US" sz="800" dirty="0" err="1" smtClean="0">
                <a:ea typeface="ＭＳ Ｐゴシック" pitchFamily="34" charset="-128"/>
              </a:rPr>
              <a:t>Tolich</a:t>
            </a:r>
            <a:r>
              <a:rPr lang="en-US" sz="800" dirty="0" smtClean="0">
                <a:ea typeface="ＭＳ Ｐゴシック" pitchFamily="34" charset="-128"/>
              </a:rPr>
              <a:t>, H.K. </a:t>
            </a:r>
            <a:r>
              <a:rPr lang="en-US" sz="800" dirty="0" err="1" smtClean="0">
                <a:ea typeface="ＭＳ Ｐゴシック" pitchFamily="34" charset="-128"/>
              </a:rPr>
              <a:t>Tseung</a:t>
            </a:r>
            <a:endParaRPr lang="en-US" sz="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Wisconsin: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B. </a:t>
            </a:r>
            <a:r>
              <a:rPr lang="en-US" sz="800" dirty="0" err="1" smtClean="0">
                <a:ea typeface="ＭＳ Ｐゴシック" pitchFamily="34" charset="-128"/>
              </a:rPr>
              <a:t>Balantekin</a:t>
            </a:r>
            <a:r>
              <a:rPr lang="en-US" sz="800" dirty="0" smtClean="0">
                <a:ea typeface="ＭＳ Ｐゴシック" pitchFamily="34" charset="-128"/>
              </a:rPr>
              <a:t>, F. Feyzi, K. Heeger, A. Karle, R. Maruyama, B. Paulos, D. Webber, C. Wendt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Yale: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E. Church, B. Fleming, R. </a:t>
            </a:r>
            <a:r>
              <a:rPr lang="en-US" sz="800" dirty="0" err="1" smtClean="0">
                <a:ea typeface="ＭＳ Ｐゴシック" pitchFamily="34" charset="-128"/>
              </a:rPr>
              <a:t>Guenette</a:t>
            </a:r>
            <a:r>
              <a:rPr lang="en-US" sz="800" dirty="0" smtClean="0">
                <a:ea typeface="ＭＳ Ｐゴシック" pitchFamily="34" charset="-128"/>
              </a:rPr>
              <a:t>, K. </a:t>
            </a:r>
            <a:r>
              <a:rPr lang="en-US" sz="800" dirty="0" err="1" smtClean="0">
                <a:ea typeface="ＭＳ Ｐゴシック" pitchFamily="34" charset="-128"/>
              </a:rPr>
              <a:t>Partyka</a:t>
            </a:r>
            <a:r>
              <a:rPr lang="en-US" sz="800" dirty="0" smtClean="0">
                <a:ea typeface="ＭＳ Ｐゴシック" pitchFamily="34" charset="-128"/>
              </a:rPr>
              <a:t>, A. </a:t>
            </a:r>
            <a:r>
              <a:rPr lang="en-US" sz="800" dirty="0" err="1" smtClean="0">
                <a:ea typeface="ＭＳ Ｐゴシック" pitchFamily="34" charset="-128"/>
              </a:rPr>
              <a:t>Szelc</a:t>
            </a:r>
            <a:endParaRPr lang="en-US" sz="800" dirty="0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8197" y="5949538"/>
            <a:ext cx="3871356" cy="908462"/>
          </a:xfrm>
          <a:solidFill>
            <a:srgbClr val="FFFF00"/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347 members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62 institutions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5 countries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Growing modestly since technology decision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LBNE Collaboration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71304"/>
            <a:ext cx="3352800" cy="412469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Physics Working Group</a:t>
            </a:r>
          </a:p>
          <a:p>
            <a:r>
              <a:rPr lang="en-US" sz="2000" dirty="0" smtClean="0"/>
              <a:t>Long-Baseline Physics</a:t>
            </a:r>
          </a:p>
          <a:p>
            <a:r>
              <a:rPr lang="en-US" sz="2000" dirty="0" smtClean="0"/>
              <a:t>Short-Baseline Physics</a:t>
            </a:r>
          </a:p>
          <a:p>
            <a:r>
              <a:rPr lang="en-US" sz="2000" dirty="0" smtClean="0"/>
              <a:t>Supernovae</a:t>
            </a:r>
          </a:p>
          <a:p>
            <a:r>
              <a:rPr lang="en-US" sz="2000" dirty="0" smtClean="0"/>
              <a:t>Proton Decay</a:t>
            </a:r>
          </a:p>
          <a:p>
            <a:r>
              <a:rPr lang="en-US" sz="2000" dirty="0" smtClean="0"/>
              <a:t>Atmospheric </a:t>
            </a:r>
            <a:r>
              <a:rPr lang="en-US" sz="2000" dirty="0" smtClean="0">
                <a:latin typeface="Symbol" pitchFamily="18" charset="2"/>
                <a:sym typeface="Symbol"/>
              </a:rPr>
              <a:t>n</a:t>
            </a:r>
          </a:p>
          <a:p>
            <a:r>
              <a:rPr lang="en-US" sz="2000" dirty="0" smtClean="0">
                <a:sym typeface="Symbol"/>
              </a:rPr>
              <a:t>High Energy</a:t>
            </a:r>
            <a:r>
              <a:rPr lang="en-US" sz="2000" dirty="0" smtClean="0">
                <a:latin typeface="Symbol" pitchFamily="18" charset="2"/>
                <a:sym typeface="Symbol"/>
              </a:rPr>
              <a:t> n</a:t>
            </a:r>
          </a:p>
          <a:p>
            <a:r>
              <a:rPr lang="en-US" sz="2000" dirty="0" smtClean="0"/>
              <a:t>Low Energy </a:t>
            </a:r>
            <a:r>
              <a:rPr lang="en-US" sz="2000" dirty="0" smtClean="0">
                <a:latin typeface="Symbol" pitchFamily="18" charset="2"/>
                <a:sym typeface="Symbol"/>
              </a:rPr>
              <a:t>n</a:t>
            </a:r>
          </a:p>
          <a:p>
            <a:r>
              <a:rPr lang="en-US" sz="2000" dirty="0" err="1" smtClean="0">
                <a:sym typeface="Symbol"/>
              </a:rPr>
              <a:t>GLoBES</a:t>
            </a:r>
            <a:r>
              <a:rPr lang="en-US" sz="2000" dirty="0" smtClean="0">
                <a:sym typeface="Symbol"/>
              </a:rPr>
              <a:t> Coordinator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399" y="1981200"/>
            <a:ext cx="3884222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Physics Tools Group</a:t>
            </a:r>
          </a:p>
          <a:p>
            <a:r>
              <a:rPr lang="en-US" sz="1800" dirty="0" smtClean="0"/>
              <a:t>LAr Electron/Photon &amp; Transport</a:t>
            </a:r>
          </a:p>
          <a:p>
            <a:r>
              <a:rPr lang="en-US" sz="1800" dirty="0" smtClean="0"/>
              <a:t>FD Simulation Group</a:t>
            </a:r>
          </a:p>
          <a:p>
            <a:r>
              <a:rPr lang="en-US" sz="1800" dirty="0" smtClean="0"/>
              <a:t>FD Event Reconstruction</a:t>
            </a:r>
          </a:p>
          <a:p>
            <a:r>
              <a:rPr lang="en-US" sz="1800" dirty="0" smtClean="0"/>
              <a:t>Cross Sections &amp; Nuclear Model</a:t>
            </a:r>
          </a:p>
          <a:p>
            <a:r>
              <a:rPr lang="en-US" sz="1800" dirty="0" smtClean="0"/>
              <a:t>Cosmic Rays &amp; </a:t>
            </a:r>
            <a:r>
              <a:rPr lang="en-US" sz="1800" dirty="0" err="1" smtClean="0"/>
              <a:t>Cosmogenics</a:t>
            </a:r>
            <a:endParaRPr lang="en-US" sz="1800" dirty="0" smtClean="0"/>
          </a:p>
          <a:p>
            <a:r>
              <a:rPr lang="en-US" sz="1800" dirty="0" smtClean="0"/>
              <a:t>ND Simulation</a:t>
            </a:r>
          </a:p>
          <a:p>
            <a:r>
              <a:rPr lang="en-US" sz="1800" dirty="0" smtClean="0"/>
              <a:t>ND Event Reconstruction</a:t>
            </a:r>
          </a:p>
          <a:p>
            <a:r>
              <a:rPr lang="en-US" sz="1800" dirty="0" smtClean="0"/>
              <a:t>Radiological Backgrounds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A0891C-2528-4590-B689-7C89836CE0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93174" y="5498275"/>
            <a:ext cx="6246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Many people involved in many aspects.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2" y="129923"/>
            <a:ext cx="6858000" cy="990600"/>
          </a:xfrm>
        </p:spPr>
        <p:txBody>
          <a:bodyPr/>
          <a:lstStyle/>
          <a:p>
            <a:r>
              <a:rPr lang="en-US" dirty="0" smtClean="0"/>
              <a:t>LBNE Project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75657"/>
            <a:ext cx="5704765" cy="4972894"/>
          </a:xfrm>
        </p:spPr>
        <p:txBody>
          <a:bodyPr/>
          <a:lstStyle/>
          <a:p>
            <a:r>
              <a:rPr lang="en-US" dirty="0" smtClean="0"/>
              <a:t>Fermilab is the lead laboratory.</a:t>
            </a:r>
          </a:p>
          <a:p>
            <a:r>
              <a:rPr lang="en-US" dirty="0"/>
              <a:t>The </a:t>
            </a:r>
            <a:r>
              <a:rPr lang="en-US" dirty="0" smtClean="0"/>
              <a:t>BNL/FNAL/LANL project leadership </a:t>
            </a:r>
            <a:r>
              <a:rPr lang="en-US" dirty="0"/>
              <a:t>are </a:t>
            </a:r>
            <a:r>
              <a:rPr lang="en-US" dirty="0" smtClean="0"/>
              <a:t>well integrated.</a:t>
            </a:r>
          </a:p>
          <a:p>
            <a:r>
              <a:rPr lang="en-US" dirty="0" smtClean="0"/>
              <a:t>Project and Collaboration integration:</a:t>
            </a:r>
          </a:p>
          <a:p>
            <a:pPr lvl="7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 McCluskey, Fermilab Annual S&amp;T Review, Sept. 5-7,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2A75B2-493A-4FE5-897B-C07FB4BB84A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2984363"/>
            <a:ext cx="3340104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117475" algn="l">
              <a:buClr>
                <a:srgbClr val="FFFFFF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Project leaders are </a:t>
            </a:r>
            <a:r>
              <a:rPr lang="en-US" sz="1800" dirty="0" smtClean="0">
                <a:solidFill>
                  <a:srgbClr val="FFFFFF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Collaboration </a:t>
            </a:r>
            <a:r>
              <a:rPr lang="en-US" sz="1800" dirty="0">
                <a:solidFill>
                  <a:srgbClr val="FFFFFF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members.</a:t>
            </a:r>
          </a:p>
          <a:p>
            <a:pPr marL="344488" indent="-117475" algn="l">
              <a:buClr>
                <a:srgbClr val="FFFFFF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Collaboration is heavily involved in Project </a:t>
            </a:r>
            <a:r>
              <a:rPr lang="en-US" sz="1800" dirty="0" smtClean="0">
                <a:solidFill>
                  <a:srgbClr val="FFFFFF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planning and defining the physics</a:t>
            </a:r>
            <a:endParaRPr lang="en-US" sz="1800" dirty="0">
              <a:solidFill>
                <a:srgbClr val="FFFFFF"/>
              </a:solidFill>
              <a:latin typeface="Helvetica" pitchFamily="34" charset="0"/>
              <a:cs typeface="Helvetica" pitchFamily="34" charset="0"/>
              <a:sym typeface="Symbol" pitchFamily="18" charset="2"/>
            </a:endParaRPr>
          </a:p>
          <a:p>
            <a:pPr marL="344488" indent="-117475" algn="l">
              <a:buClr>
                <a:srgbClr val="FFFFFF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Project leadership are members of the Collaboration </a:t>
            </a:r>
            <a:r>
              <a:rPr lang="en-US" sz="1800" dirty="0" smtClean="0">
                <a:solidFill>
                  <a:srgbClr val="FFFFFF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Executive </a:t>
            </a:r>
            <a:r>
              <a:rPr lang="en-US" sz="1800" dirty="0">
                <a:solidFill>
                  <a:srgbClr val="FFFFFF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Committee.</a:t>
            </a:r>
          </a:p>
          <a:p>
            <a:pPr marL="344488" indent="-117475" algn="l">
              <a:buClr>
                <a:srgbClr val="FFFFFF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Helvetica" pitchFamily="34" charset="0"/>
                <a:cs typeface="Helvetica" pitchFamily="34" charset="0"/>
                <a:sym typeface="Symbol" pitchFamily="18" charset="2"/>
              </a:rPr>
              <a:t>Spokespeople are members of the Project Management Board.</a:t>
            </a:r>
            <a:endParaRPr lang="en-US" dirty="0">
              <a:solidFill>
                <a:srgbClr val="FFFFFF"/>
              </a:solidFill>
              <a:sym typeface="Symbol" pitchFamily="18" charset="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/>
          <a:stretch/>
        </p:blipFill>
        <p:spPr bwMode="auto">
          <a:xfrm>
            <a:off x="3267075" y="2984363"/>
            <a:ext cx="5876924" cy="346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4"/>
          <a:stretch/>
        </p:blipFill>
        <p:spPr bwMode="auto">
          <a:xfrm>
            <a:off x="5883251" y="220442"/>
            <a:ext cx="3260748" cy="276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7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decisions since  last S&amp;T Review June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Beamline configuration chosen in July 2011 as ‘MI-10 Shallow’ to move target, decay pipe, and absorber out of the aquifer to reduce tritium production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reduce cost.</a:t>
            </a:r>
          </a:p>
          <a:p>
            <a:r>
              <a:rPr lang="en-US" dirty="0"/>
              <a:t>Liquid Argon TPC </a:t>
            </a:r>
            <a:r>
              <a:rPr lang="en-US" dirty="0" smtClean="0"/>
              <a:t> was selected in January 2012 as the Far Detector technology with Directorate and DOE-OHEP concurrence after extensive reviews, reports, and discussions for its </a:t>
            </a:r>
            <a:r>
              <a:rPr lang="en-US" dirty="0"/>
              <a:t>3D position resolutions and particle identification </a:t>
            </a:r>
            <a:r>
              <a:rPr lang="en-US" dirty="0" smtClean="0"/>
              <a:t>in large volumes.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 McCluskey, Fermilab Annual S&amp;T Review, Sept. 5-7,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2A75B2-493A-4FE5-897B-C07FB4BB84A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869" y="189722"/>
            <a:ext cx="6858000" cy="1143000"/>
          </a:xfrm>
        </p:spPr>
        <p:txBody>
          <a:bodyPr/>
          <a:lstStyle/>
          <a:p>
            <a:r>
              <a:rPr lang="en-US" dirty="0" smtClean="0"/>
              <a:t>Actions since last S&amp;T Review June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3690"/>
            <a:ext cx="7543800" cy="5032310"/>
          </a:xfrm>
        </p:spPr>
        <p:txBody>
          <a:bodyPr/>
          <a:lstStyle/>
          <a:p>
            <a:r>
              <a:rPr lang="en-US" dirty="0" smtClean="0"/>
              <a:t>March CD-1 Director’s review held for full LBNE scope with Total Project Cost ~ $1.9B</a:t>
            </a:r>
          </a:p>
          <a:p>
            <a:r>
              <a:rPr lang="en-US" dirty="0" smtClean="0"/>
              <a:t>Fermilab simultaneously received direction from Dr. Brinkman to replan LBNE into a more affordable phased program  that produces important science at each phase.</a:t>
            </a:r>
          </a:p>
          <a:p>
            <a:r>
              <a:rPr lang="en-US" dirty="0" smtClean="0"/>
              <a:t>Project team </a:t>
            </a:r>
            <a:r>
              <a:rPr lang="en-US" dirty="0" smtClean="0"/>
              <a:t>first reworked </a:t>
            </a:r>
            <a:r>
              <a:rPr lang="en-US" u="sng" dirty="0" smtClean="0"/>
              <a:t>March design </a:t>
            </a:r>
            <a:r>
              <a:rPr lang="en-US" dirty="0" smtClean="0"/>
              <a:t>to reduce cost to ~$1.5B, many </a:t>
            </a:r>
            <a:r>
              <a:rPr lang="en-US" dirty="0" smtClean="0"/>
              <a:t>ideas were </a:t>
            </a:r>
            <a:r>
              <a:rPr lang="en-US" dirty="0" smtClean="0"/>
              <a:t>already planned, but not </a:t>
            </a:r>
            <a:r>
              <a:rPr lang="en-US" dirty="0" smtClean="0"/>
              <a:t>executed in time for the review</a:t>
            </a:r>
            <a:endParaRPr lang="en-US" dirty="0" smtClean="0"/>
          </a:p>
          <a:p>
            <a:r>
              <a:rPr lang="en-US" dirty="0" smtClean="0"/>
              <a:t>Fermilab’s Reconfiguration team studied </a:t>
            </a:r>
            <a:r>
              <a:rPr lang="en-US" dirty="0" smtClean="0"/>
              <a:t>three -Phase </a:t>
            </a:r>
            <a:r>
              <a:rPr lang="en-US" dirty="0" smtClean="0"/>
              <a:t>1 options in </a:t>
            </a:r>
            <a:r>
              <a:rPr lang="en-US" dirty="0" smtClean="0"/>
              <a:t>detail,</a:t>
            </a:r>
            <a:r>
              <a:rPr lang="en-US" i="1" dirty="0" smtClean="0"/>
              <a:t> based on LBNE costs</a:t>
            </a:r>
            <a:endParaRPr lang="en-US" i="1" dirty="0" smtClean="0"/>
          </a:p>
          <a:p>
            <a:pPr lvl="1"/>
            <a:r>
              <a:rPr lang="en-US" dirty="0" smtClean="0"/>
              <a:t>10-kt surface detector at SURF with new beamline</a:t>
            </a:r>
          </a:p>
          <a:p>
            <a:pPr lvl="1"/>
            <a:r>
              <a:rPr lang="en-US" dirty="0" smtClean="0"/>
              <a:t>30-kt surface detector at Ash River reusing NuMI beam </a:t>
            </a:r>
          </a:p>
          <a:p>
            <a:pPr lvl="1"/>
            <a:r>
              <a:rPr lang="en-US" dirty="0" smtClean="0"/>
              <a:t>15-kt underground detector at Soudan reusing NuMI beam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 McCluskey, Fermilab Annual S&amp;T Review, Sept. 5-7,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2A75B2-493A-4FE5-897B-C07FB4BB84A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1705</TotalTime>
  <Words>2871</Words>
  <Application>Microsoft Office PowerPoint</Application>
  <PresentationFormat>On-screen Show (4:3)</PresentationFormat>
  <Paragraphs>336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Factory</vt:lpstr>
      <vt:lpstr>Long-Baseline Neutrino Experiment   Elaine McCluskey Fermilab Annual Science and Technology Review September 5-7, 2012</vt:lpstr>
      <vt:lpstr>PowerPoint Presentation</vt:lpstr>
      <vt:lpstr>Outline</vt:lpstr>
      <vt:lpstr>The LBNE Project Scope for the             1st project of the LBNE program</vt:lpstr>
      <vt:lpstr>Long-Baseline Neutrino Experiment Collaboration</vt:lpstr>
      <vt:lpstr>LBNE Collaboration Groups</vt:lpstr>
      <vt:lpstr>LBNE Project Organization</vt:lpstr>
      <vt:lpstr>Project decisions since  last S&amp;T Review June 2011</vt:lpstr>
      <vt:lpstr>Actions since last S&amp;T Review June 2011</vt:lpstr>
      <vt:lpstr>Reconfiguration Steering Committee Recommendations http://www.fnal.gov/directorate/lbne_reconfiguration/index.shtml</vt:lpstr>
      <vt:lpstr>DOE Responds</vt:lpstr>
      <vt:lpstr>Phased LBNE Program</vt:lpstr>
      <vt:lpstr>Phased Program Possibilities</vt:lpstr>
      <vt:lpstr>Outline</vt:lpstr>
      <vt:lpstr>Performance of LBNE:  Long-Baseline nm → ne Oscillations</vt:lpstr>
      <vt:lpstr>Performance of LBNE:  Long-Baseline nm → ne Oscillations</vt:lpstr>
      <vt:lpstr>Beamline Scope</vt:lpstr>
      <vt:lpstr>Muon Detectors Scope </vt:lpstr>
      <vt:lpstr>Far Detector Scope</vt:lpstr>
      <vt:lpstr> Far Detector Scope</vt:lpstr>
      <vt:lpstr> Far Detector Scope</vt:lpstr>
      <vt:lpstr>LAr-FD Prototyping </vt:lpstr>
      <vt:lpstr>Funding Profile from DOE ($M)</vt:lpstr>
      <vt:lpstr>Cost Estimate Summary (AY$M)</vt:lpstr>
      <vt:lpstr>Schedule</vt:lpstr>
      <vt:lpstr>Plans for coming year </vt:lpstr>
      <vt:lpstr>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Young-kee Kim x3384 05917V</dc:creator>
  <cp:lastModifiedBy>Elaine G. Mccluskey x2193 06859N</cp:lastModifiedBy>
  <cp:revision>108</cp:revision>
  <cp:lastPrinted>1601-01-01T00:00:00Z</cp:lastPrinted>
  <dcterms:created xsi:type="dcterms:W3CDTF">2008-08-01T20:03:26Z</dcterms:created>
  <dcterms:modified xsi:type="dcterms:W3CDTF">2012-09-04T18:42:45Z</dcterms:modified>
</cp:coreProperties>
</file>