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1" r:id="rId6"/>
  </p:sldMasterIdLst>
  <p:notesMasterIdLst>
    <p:notesMasterId r:id="rId77"/>
  </p:notesMasterIdLst>
  <p:handoutMasterIdLst>
    <p:handoutMasterId r:id="rId78"/>
  </p:handoutMasterIdLst>
  <p:sldIdLst>
    <p:sldId id="2486" r:id="rId7"/>
    <p:sldId id="1837" r:id="rId8"/>
    <p:sldId id="2556" r:id="rId9"/>
    <p:sldId id="2488" r:id="rId10"/>
    <p:sldId id="2490" r:id="rId11"/>
    <p:sldId id="2541" r:id="rId12"/>
    <p:sldId id="2499" r:id="rId13"/>
    <p:sldId id="2497" r:id="rId14"/>
    <p:sldId id="2547" r:id="rId15"/>
    <p:sldId id="2522" r:id="rId16"/>
    <p:sldId id="2542" r:id="rId17"/>
    <p:sldId id="2489" r:id="rId18"/>
    <p:sldId id="2500" r:id="rId19"/>
    <p:sldId id="2527" r:id="rId20"/>
    <p:sldId id="2501" r:id="rId21"/>
    <p:sldId id="2496" r:id="rId22"/>
    <p:sldId id="2505" r:id="rId23"/>
    <p:sldId id="2528" r:id="rId24"/>
    <p:sldId id="2503" r:id="rId25"/>
    <p:sldId id="2504" r:id="rId26"/>
    <p:sldId id="2530" r:id="rId27"/>
    <p:sldId id="2529" r:id="rId28"/>
    <p:sldId id="2535" r:id="rId29"/>
    <p:sldId id="2536" r:id="rId30"/>
    <p:sldId id="2492" r:id="rId31"/>
    <p:sldId id="2526" r:id="rId32"/>
    <p:sldId id="2506" r:id="rId33"/>
    <p:sldId id="2562" r:id="rId34"/>
    <p:sldId id="2531" r:id="rId35"/>
    <p:sldId id="2508" r:id="rId36"/>
    <p:sldId id="2532" r:id="rId37"/>
    <p:sldId id="2493" r:id="rId38"/>
    <p:sldId id="2521" r:id="rId39"/>
    <p:sldId id="2539" r:id="rId40"/>
    <p:sldId id="2509" r:id="rId41"/>
    <p:sldId id="2555" r:id="rId42"/>
    <p:sldId id="2510" r:id="rId43"/>
    <p:sldId id="2534" r:id="rId44"/>
    <p:sldId id="2494" r:id="rId45"/>
    <p:sldId id="2538" r:id="rId46"/>
    <p:sldId id="2511" r:id="rId47"/>
    <p:sldId id="2540" r:id="rId48"/>
    <p:sldId id="2487" r:id="rId49"/>
    <p:sldId id="2552" r:id="rId50"/>
    <p:sldId id="2518" r:id="rId51"/>
    <p:sldId id="2519" r:id="rId52"/>
    <p:sldId id="2554" r:id="rId53"/>
    <p:sldId id="2491" r:id="rId54"/>
    <p:sldId id="2512" r:id="rId55"/>
    <p:sldId id="2514" r:id="rId56"/>
    <p:sldId id="2568" r:id="rId57"/>
    <p:sldId id="2564" r:id="rId58"/>
    <p:sldId id="2563" r:id="rId59"/>
    <p:sldId id="2565" r:id="rId60"/>
    <p:sldId id="2513" r:id="rId61"/>
    <p:sldId id="2495" r:id="rId62"/>
    <p:sldId id="2550" r:id="rId63"/>
    <p:sldId id="2551" r:id="rId64"/>
    <p:sldId id="2498" r:id="rId65"/>
    <p:sldId id="2523" r:id="rId66"/>
    <p:sldId id="2557" r:id="rId67"/>
    <p:sldId id="2560" r:id="rId68"/>
    <p:sldId id="2561" r:id="rId69"/>
    <p:sldId id="2548" r:id="rId70"/>
    <p:sldId id="2482" r:id="rId71"/>
    <p:sldId id="2549" r:id="rId72"/>
    <p:sldId id="2525" r:id="rId73"/>
    <p:sldId id="2569" r:id="rId74"/>
    <p:sldId id="2524" r:id="rId75"/>
    <p:sldId id="2485" r:id="rId76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7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ine G Mccluskey" initials="EGM" lastIdx="1" clrIdx="0">
    <p:extLst>
      <p:ext uri="{19B8F6BF-5375-455C-9EA6-DF929625EA0E}">
        <p15:presenceInfo xmlns:p15="http://schemas.microsoft.com/office/powerpoint/2012/main" userId="S::mccluskey@services.fnal.gov::df1c1e58-44d7-473b-87b2-c09fd2ed5497" providerId="AD"/>
      </p:ext>
    </p:extLst>
  </p:cmAuthor>
  <p:cmAuthor id="2" name="Jolie" initials="J" lastIdx="9" clrIdx="1">
    <p:extLst>
      <p:ext uri="{19B8F6BF-5375-455C-9EA6-DF929625EA0E}">
        <p15:presenceInfo xmlns:p15="http://schemas.microsoft.com/office/powerpoint/2012/main" userId="S::jrmacier@services.fnal.gov::092693b1-a69a-4339-83de-6650eb6d6f2f" providerId="AD"/>
      </p:ext>
    </p:extLst>
  </p:cmAuthor>
  <p:cmAuthor id="3" name="Robert J. O'Sullivan" initials="RO" lastIdx="16" clrIdx="2">
    <p:extLst>
      <p:ext uri="{19B8F6BF-5375-455C-9EA6-DF929625EA0E}">
        <p15:presenceInfo xmlns:p15="http://schemas.microsoft.com/office/powerpoint/2012/main" userId="S::bobo@services.fnal.gov::8ce1a7f3-f269-4c60-9a24-0f7b697dbf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63666A"/>
    <a:srgbClr val="F79646"/>
    <a:srgbClr val="FFFF99"/>
    <a:srgbClr val="4F81BD"/>
    <a:srgbClr val="C0504D"/>
    <a:srgbClr val="00B5E2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0" y="90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82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8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7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24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0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87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42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8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 &amp;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3A26E2-9F2B-408A-8E4B-3AA202C126A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936038" y="5146254"/>
            <a:ext cx="2730500" cy="443333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 algn="r">
              <a:buNone/>
              <a:defRPr sz="160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Enter Version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30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493776" y="6488431"/>
            <a:ext cx="700617" cy="187325"/>
          </a:xfrm>
        </p:spPr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699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5765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12.06.22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93776" y="6488431"/>
            <a:ext cx="700617" cy="187325"/>
          </a:xfrm>
        </p:spPr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31774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12.06.22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3923" y="6489699"/>
            <a:ext cx="7315200" cy="187325"/>
          </a:xfrm>
        </p:spPr>
        <p:txBody>
          <a:bodyPr lIns="0" tIns="0" rIns="0" bIns="0" anchor="b" anchorCtr="0"/>
          <a:lstStyle>
            <a:lvl1pPr>
              <a:defRPr lang="en-US" smtClean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776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71500" indent="-2270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14522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12.06.22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harg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8317" y="6488431"/>
            <a:ext cx="7315200" cy="187325"/>
          </a:xfrm>
        </p:spPr>
        <p:txBody>
          <a:bodyPr lIns="0" tIns="0" rIns="0" bIns="0" anchor="b" anchorCtr="0"/>
          <a:lstStyle>
            <a:lvl1pPr>
              <a:defRPr lang="en-US" smtClean="0"/>
            </a:lvl1pPr>
          </a:lstStyle>
          <a:p>
            <a:r>
              <a:rPr lang="en-US" dirty="0"/>
              <a:t>name | talk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776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71500" indent="-2270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14522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12.06.22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4AFAC1-3B36-4367-8FF9-2DD0946E4FB0}"/>
              </a:ext>
            </a:extLst>
          </p:cNvPr>
          <p:cNvSpPr/>
          <p:nvPr userDrawn="1"/>
        </p:nvSpPr>
        <p:spPr>
          <a:xfrm>
            <a:off x="10332720" y="36576"/>
            <a:ext cx="1828800" cy="32754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200" b="1" cap="all" baseline="0" dirty="0">
                <a:solidFill>
                  <a:schemeClr val="tx1"/>
                </a:solidFill>
              </a:rPr>
              <a:t>CHARGE QUESTION x</a:t>
            </a:r>
          </a:p>
        </p:txBody>
      </p:sp>
    </p:spTree>
    <p:extLst>
      <p:ext uri="{BB962C8B-B14F-4D97-AF65-F5344CB8AC3E}">
        <p14:creationId xmlns:p14="http://schemas.microsoft.com/office/powerpoint/2010/main" val="216384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93776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699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699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9972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12.06.22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harg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93776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699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699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9972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4DA5EB-89B7-42C3-A542-3D1AE65ABBED}"/>
              </a:ext>
            </a:extLst>
          </p:cNvPr>
          <p:cNvSpPr/>
          <p:nvPr userDrawn="1"/>
        </p:nvSpPr>
        <p:spPr>
          <a:xfrm>
            <a:off x="10332720" y="36576"/>
            <a:ext cx="1828800" cy="32754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200" b="1" cap="all" baseline="0" dirty="0">
                <a:solidFill>
                  <a:schemeClr val="tx1"/>
                </a:solidFill>
              </a:rPr>
              <a:t>CHARGE QUESTION x</a:t>
            </a:r>
          </a:p>
        </p:txBody>
      </p:sp>
    </p:spTree>
    <p:extLst>
      <p:ext uri="{BB962C8B-B14F-4D97-AF65-F5344CB8AC3E}">
        <p14:creationId xmlns:p14="http://schemas.microsoft.com/office/powerpoint/2010/main" val="358536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493776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5603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699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914400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98563" indent="-223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569913" indent="-225425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914400" indent="-223838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18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1198563" indent="-223838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16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484313" indent="-225425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14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2"/>
            <a:ext cx="1005895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12.06.22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05159-34F0-4EB7-B9E2-348A73726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anchor="ctr" anchorCtr="1"/>
          <a:lstStyle>
            <a:lvl1pPr>
              <a:defRPr sz="300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00A384-4929-4FE8-9382-7F8F7E32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0EB4E-4259-46C2-8843-7C9C7F3E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name | talk title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8FC3A-5147-4F10-8C1F-AC339BB8B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64899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name | talk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3776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404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12.06.22</a:t>
            </a:r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3776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2"/>
            <a:ext cx="1083533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12.06.22</a:t>
            </a:r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380144" y="475760"/>
            <a:ext cx="11599523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8" y="6083428"/>
            <a:ext cx="2100381" cy="3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5728951"/>
            <a:ext cx="11691991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41" y="5916605"/>
            <a:ext cx="874109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05" y="5807965"/>
            <a:ext cx="2489454" cy="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14" y="6030041"/>
            <a:ext cx="2909413" cy="486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C1517-621B-43C2-9BA9-5BF605AF91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09090" y="41084"/>
            <a:ext cx="1810669" cy="374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05894" cy="18731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899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name | talk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776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7" r:id="rId2"/>
    <p:sldLayoutId id="2147483680" r:id="rId3"/>
    <p:sldLayoutId id="2147483704" r:id="rId4"/>
    <p:sldLayoutId id="2147483681" r:id="rId5"/>
    <p:sldLayoutId id="2147483705" r:id="rId6"/>
    <p:sldLayoutId id="2147483682" r:id="rId7"/>
    <p:sldLayoutId id="2147483683" r:id="rId8"/>
    <p:sldLayoutId id="2147483685" r:id="rId9"/>
    <p:sldLayoutId id="2147483686" r:id="rId10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hyperlink" Target="https://docs.dunescience.org/cgi-bin/sso/ShowDocument?docid=27115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MI Extraction Area Bus &amp; LCW Relocation</a:t>
            </a:r>
            <a:br>
              <a:rPr lang="en-US" dirty="0"/>
            </a:br>
            <a:r>
              <a:rPr lang="en-US" dirty="0"/>
              <a:t>Preliminary Design Review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Karlton E. Williams, II</a:t>
            </a:r>
          </a:p>
          <a:p>
            <a:r>
              <a:rPr lang="en-US" dirty="0"/>
              <a:t>13 December 2022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F98C35-0EED-44D3-8524-F672A9F8F3D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98312" y="5146254"/>
            <a:ext cx="2868226" cy="443333"/>
          </a:xfrm>
        </p:spPr>
        <p:txBody>
          <a:bodyPr/>
          <a:lstStyle/>
          <a:p>
            <a:r>
              <a:rPr lang="en-US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v3 – posted 12 </a:t>
            </a:r>
            <a:r>
              <a:rPr lang="en-US" dirty="0"/>
              <a:t>December 2022</a:t>
            </a:r>
          </a:p>
        </p:txBody>
      </p:sp>
    </p:spTree>
    <p:extLst>
      <p:ext uri="{BB962C8B-B14F-4D97-AF65-F5344CB8AC3E}">
        <p14:creationId xmlns:p14="http://schemas.microsoft.com/office/powerpoint/2010/main" val="2408762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89" y="396936"/>
            <a:ext cx="11057467" cy="56926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4C97"/>
                </a:solidFill>
              </a:rPr>
              <a:t>Affected Area</a:t>
            </a:r>
            <a:br>
              <a:rPr lang="en-US" b="1" dirty="0">
                <a:solidFill>
                  <a:srgbClr val="004C97"/>
                </a:solidFill>
              </a:rPr>
            </a:br>
            <a:r>
              <a:rPr lang="en-US" b="1" dirty="0">
                <a:solidFill>
                  <a:srgbClr val="004C97"/>
                </a:solidFill>
              </a:rPr>
              <a:t>MI-10 Alcove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</a:t>
            </a:r>
            <a:r>
              <a:rPr lang="en-US" dirty="0" err="1"/>
              <a:t>ReviewBuse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68089F-EC0E-0FDB-EB18-92ED8CF77219}"/>
              </a:ext>
            </a:extLst>
          </p:cNvPr>
          <p:cNvSpPr txBox="1"/>
          <p:nvPr/>
        </p:nvSpPr>
        <p:spPr>
          <a:xfrm>
            <a:off x="3879561" y="143935"/>
            <a:ext cx="4723922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6” HEADERSS FROM SURFACE, THRU OVERHEAD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11C35C-9236-02F1-0172-4A63559F72E6}"/>
              </a:ext>
            </a:extLst>
          </p:cNvPr>
          <p:cNvGrpSpPr/>
          <p:nvPr/>
        </p:nvGrpSpPr>
        <p:grpSpPr>
          <a:xfrm>
            <a:off x="2512469" y="1219205"/>
            <a:ext cx="3397165" cy="4848726"/>
            <a:chOff x="2512469" y="1219205"/>
            <a:chExt cx="3397165" cy="4848726"/>
          </a:xfrm>
        </p:grpSpPr>
        <p:pic>
          <p:nvPicPr>
            <p:cNvPr id="6" name="Picture 5" descr="A group of people walking in a factory&#10;&#10;Description automatically generated with medium confidence">
              <a:extLst>
                <a:ext uri="{FF2B5EF4-FFF2-40B4-BE49-F238E27FC236}">
                  <a16:creationId xmlns:a16="http://schemas.microsoft.com/office/drawing/2014/main" id="{9DFC8AB6-3A3D-D274-78C2-1B2AB6DD8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47454"/>
            <a:stretch/>
          </p:blipFill>
          <p:spPr>
            <a:xfrm>
              <a:off x="2512469" y="1219205"/>
              <a:ext cx="3397165" cy="484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6BEC15-42B1-1EF0-C07A-D61CCA048247}"/>
                </a:ext>
              </a:extLst>
            </p:cNvPr>
            <p:cNvSpPr txBox="1"/>
            <p:nvPr/>
          </p:nvSpPr>
          <p:spPr>
            <a:xfrm>
              <a:off x="3133448" y="5197641"/>
              <a:ext cx="2155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LOOKING UPSTREAM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INTO ALCOVE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E29A2E-A3E6-FEBC-E2A9-A7740EA9F36A}"/>
              </a:ext>
            </a:extLst>
          </p:cNvPr>
          <p:cNvGrpSpPr/>
          <p:nvPr/>
        </p:nvGrpSpPr>
        <p:grpSpPr>
          <a:xfrm>
            <a:off x="6075053" y="1219205"/>
            <a:ext cx="3604478" cy="4901765"/>
            <a:chOff x="6573012" y="1219205"/>
            <a:chExt cx="3604478" cy="4901765"/>
          </a:xfrm>
        </p:grpSpPr>
        <p:pic>
          <p:nvPicPr>
            <p:cNvPr id="12" name="Picture 11" descr="A close-up of a machine&#10;&#10;Description automatically generated with low confidence">
              <a:extLst>
                <a:ext uri="{FF2B5EF4-FFF2-40B4-BE49-F238E27FC236}">
                  <a16:creationId xmlns:a16="http://schemas.microsoft.com/office/drawing/2014/main" id="{33D1D55B-D820-DAAC-A1D8-A4A04BFD9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972266" y="1819951"/>
              <a:ext cx="4805970" cy="36044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124341-A975-BF4F-A83D-17541794F577}"/>
                </a:ext>
              </a:extLst>
            </p:cNvPr>
            <p:cNvSpPr txBox="1"/>
            <p:nvPr/>
          </p:nvSpPr>
          <p:spPr>
            <a:xfrm>
              <a:off x="7143709" y="5197640"/>
              <a:ext cx="25358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LOOKING DOWNSTREAM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FROM BEHIND ALCOVE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TOWARDS THE AISLE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33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4C97"/>
                </a:solidFill>
              </a:rPr>
              <a:t>Affected Area</a:t>
            </a:r>
            <a:br>
              <a:rPr lang="en-US" b="1" dirty="0">
                <a:solidFill>
                  <a:srgbClr val="004C97"/>
                </a:solidFill>
              </a:rPr>
            </a:br>
            <a:r>
              <a:rPr lang="en-US" b="1" dirty="0">
                <a:solidFill>
                  <a:srgbClr val="004C97"/>
                </a:solidFill>
              </a:rPr>
              <a:t>Q-103 </a:t>
            </a:r>
            <a:r>
              <a:rPr lang="en-US" b="1" dirty="0" err="1">
                <a:solidFill>
                  <a:srgbClr val="004C97"/>
                </a:solidFill>
              </a:rPr>
              <a:t>trhu</a:t>
            </a:r>
            <a:r>
              <a:rPr lang="en-US" b="1" dirty="0">
                <a:solidFill>
                  <a:srgbClr val="004C97"/>
                </a:solidFill>
              </a:rPr>
              <a:t> Q-108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</a:t>
            </a:r>
            <a:r>
              <a:rPr lang="en-US" dirty="0" err="1"/>
              <a:t>ReviewBuse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305DB-9263-4391-53AA-F54BAA618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059"/>
          <a:stretch/>
        </p:blipFill>
        <p:spPr>
          <a:xfrm>
            <a:off x="844084" y="1554480"/>
            <a:ext cx="5046030" cy="4508578"/>
          </a:xfrm>
          <a:prstGeom prst="rect">
            <a:avLst/>
          </a:prstGeom>
        </p:spPr>
      </p:pic>
      <p:pic>
        <p:nvPicPr>
          <p:cNvPr id="9" name="Picture 8" descr="A picture containing indoor, floor, ceiling, several&#10;&#10;Description automatically generated">
            <a:extLst>
              <a:ext uri="{FF2B5EF4-FFF2-40B4-BE49-F238E27FC236}">
                <a16:creationId xmlns:a16="http://schemas.microsoft.com/office/drawing/2014/main" id="{64230F05-52E8-B9F7-C9EB-B37984498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59"/>
          <a:stretch/>
        </p:blipFill>
        <p:spPr>
          <a:xfrm>
            <a:off x="6301888" y="1554480"/>
            <a:ext cx="5046030" cy="4508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9B09F5-CE46-B8F7-904B-A99A24A6F698}"/>
              </a:ext>
            </a:extLst>
          </p:cNvPr>
          <p:cNvSpPr txBox="1"/>
          <p:nvPr/>
        </p:nvSpPr>
        <p:spPr>
          <a:xfrm>
            <a:off x="3367099" y="5306248"/>
            <a:ext cx="2155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LOOKING UPSTREAM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AT Q-104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F19AB-6671-2B24-2AD9-519B5C8DEB98}"/>
              </a:ext>
            </a:extLst>
          </p:cNvPr>
          <p:cNvSpPr txBox="1"/>
          <p:nvPr/>
        </p:nvSpPr>
        <p:spPr>
          <a:xfrm>
            <a:off x="6562771" y="5303520"/>
            <a:ext cx="2535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LOOKING DOWNSTREAM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AT Q-107</a:t>
            </a:r>
          </a:p>
        </p:txBody>
      </p:sp>
    </p:spTree>
    <p:extLst>
      <p:ext uri="{BB962C8B-B14F-4D97-AF65-F5344CB8AC3E}">
        <p14:creationId xmlns:p14="http://schemas.microsoft.com/office/powerpoint/2010/main" val="4210296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Upstream End at MI-10 Alcove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Path of current LCW headers come from overhead near stairwell in alcove, crosses overhead to the beamline, and to their current placement at chest-high over the magnet line</a:t>
            </a:r>
          </a:p>
          <a:p>
            <a:r>
              <a:rPr lang="en-US" dirty="0"/>
              <a:t>Modification will truncate that path to make a 90 degree bend downstream along inner aisle wall, near the top, just below utilities conduits</a:t>
            </a:r>
          </a:p>
          <a:p>
            <a:r>
              <a:rPr lang="en-US" dirty="0"/>
              <a:t>Little modification is required at this end</a:t>
            </a:r>
          </a:p>
        </p:txBody>
      </p:sp>
    </p:spTree>
    <p:extLst>
      <p:ext uri="{BB962C8B-B14F-4D97-AF65-F5344CB8AC3E}">
        <p14:creationId xmlns:p14="http://schemas.microsoft.com/office/powerpoint/2010/main" val="304257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Upstream End at MI-10 Alcove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0BBDF8A6-B3DB-E04C-D4E2-7E09BF3EAC0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353985" y="1238250"/>
            <a:ext cx="7568167" cy="4846638"/>
          </a:xfrm>
        </p:spPr>
      </p:pic>
    </p:spTree>
    <p:extLst>
      <p:ext uri="{BB962C8B-B14F-4D97-AF65-F5344CB8AC3E}">
        <p14:creationId xmlns:p14="http://schemas.microsoft.com/office/powerpoint/2010/main" val="243439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Upstream End at MI-10 Alcove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4A47B70B-907A-478C-652C-0E47CDBAA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14" r="26491" b="20926"/>
          <a:stretch/>
        </p:blipFill>
        <p:spPr>
          <a:xfrm>
            <a:off x="1790613" y="1188720"/>
            <a:ext cx="8463730" cy="49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81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Upstream End at MI-10 Alcove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1E47415-C4C9-75DA-C27D-497EC6DBD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478" y="1230336"/>
            <a:ext cx="8345043" cy="502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5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Downstream End at Q-107 / Q-108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the downstream end, at D-107-2, the 6” LCW headers need to return from the aisle side, back to the magnet run and the original configuration</a:t>
            </a:r>
          </a:p>
          <a:p>
            <a:r>
              <a:rPr lang="en-US" dirty="0"/>
              <a:t>There is no room above the aisle cable trays for 6” IPS headers to fit without pushing the cable tray downward into harm’s way</a:t>
            </a:r>
          </a:p>
          <a:p>
            <a:r>
              <a:rPr lang="en-US" dirty="0"/>
              <a:t>2 choices for optional piping runs:</a:t>
            </a:r>
          </a:p>
          <a:p>
            <a:pPr lvl="1"/>
            <a:r>
              <a:rPr lang="en-US" dirty="0"/>
              <a:t>5 each of 3”IPS pipe runs per header, utilizing standard piping components</a:t>
            </a:r>
          </a:p>
          <a:p>
            <a:pPr lvl="2"/>
            <a:r>
              <a:rPr lang="en-US" dirty="0"/>
              <a:t>This “pipe organ” approach is only one presented herein</a:t>
            </a:r>
          </a:p>
          <a:p>
            <a:pPr lvl="2"/>
            <a:r>
              <a:rPr lang="en-US" dirty="0"/>
              <a:t>Complex, and requires more installation room &amp; labor, but uses off-the-shelf components</a:t>
            </a:r>
          </a:p>
          <a:p>
            <a:pPr lvl="1"/>
            <a:r>
              <a:rPr lang="en-US" dirty="0"/>
              <a:t>1 each per header of a custom 3” x 25” rectangular pipe, custom fabricated</a:t>
            </a:r>
          </a:p>
          <a:p>
            <a:pPr lvl="2"/>
            <a:r>
              <a:rPr lang="en-US" dirty="0"/>
              <a:t>Simpler, requires less room, but would require engineering development</a:t>
            </a:r>
          </a:p>
          <a:p>
            <a:r>
              <a:rPr lang="en-US" dirty="0"/>
              <a:t>Both designs increase cross-sectional area by about 20% to allow for additional losses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295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Downstream End at Q-107 / Q-108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D5AE2AA2-23F2-DE01-0C6B-6356ABD09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841" y="1328009"/>
            <a:ext cx="7315201" cy="4756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5457BC-56B9-34AA-2A9A-907BE6875F56}"/>
              </a:ext>
            </a:extLst>
          </p:cNvPr>
          <p:cNvSpPr txBox="1"/>
          <p:nvPr/>
        </p:nvSpPr>
        <p:spPr>
          <a:xfrm>
            <a:off x="1126958" y="2033336"/>
            <a:ext cx="21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3” IPS “PIPE ORGAN”</a:t>
            </a:r>
            <a:br>
              <a:rPr lang="en-US" dirty="0"/>
            </a:br>
            <a:r>
              <a:rPr lang="en-US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665516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Downstream End at Q-107 / Q-108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7A154E0-188F-5851-53E7-9D5CF4E32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13" y="1238249"/>
            <a:ext cx="7546992" cy="48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67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Downstream End at Q-107 / Q-108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D0BAF39-BD60-1B93-A3CB-D54DBF858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180" y="1273523"/>
            <a:ext cx="7423639" cy="48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43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I, a few highlights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878305"/>
            <a:ext cx="11057467" cy="55470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Working in shops as machinist, mechanic, draftsman, since 1973</a:t>
            </a:r>
          </a:p>
          <a:p>
            <a:r>
              <a:rPr lang="en-US" dirty="0"/>
              <a:t>USN, 1975-1980, E-5 / Machinery Repairman 2</a:t>
            </a:r>
            <a:r>
              <a:rPr lang="en-US" baseline="30000" dirty="0"/>
              <a:t>nd</a:t>
            </a:r>
            <a:r>
              <a:rPr lang="en-US" dirty="0"/>
              <a:t> Class Petty Officer</a:t>
            </a:r>
          </a:p>
          <a:p>
            <a:r>
              <a:rPr lang="en-US" dirty="0"/>
              <a:t>Northampton Community College, 1988, AS Engineering, AAS Design Technology</a:t>
            </a:r>
          </a:p>
          <a:p>
            <a:r>
              <a:rPr lang="en-US" dirty="0"/>
              <a:t>Hired in 1990 for the LINAC Upgrade, became the TM/CC for all of the piping for that project, as well as the initial start-up of the LCW systems</a:t>
            </a:r>
          </a:p>
          <a:p>
            <a:r>
              <a:rPr lang="en-US" dirty="0"/>
              <a:t>AD/MS Fluids Technician, 1993 - 1998</a:t>
            </a:r>
          </a:p>
          <a:p>
            <a:r>
              <a:rPr lang="en-US" dirty="0"/>
              <a:t>Northern Illinois University, 1996, BS Physics, Energy Emphasis</a:t>
            </a:r>
          </a:p>
          <a:p>
            <a:r>
              <a:rPr lang="en-US" dirty="0"/>
              <a:t>Lead or sole TM/CC for all of the Main Injector LCW and gas lines, 1993 – 1997</a:t>
            </a:r>
          </a:p>
          <a:p>
            <a:r>
              <a:rPr lang="en-US" dirty="0"/>
              <a:t>Project manager for the </a:t>
            </a:r>
            <a:r>
              <a:rPr lang="en-US" dirty="0" err="1"/>
              <a:t>NuMI</a:t>
            </a:r>
            <a:r>
              <a:rPr lang="en-US" dirty="0"/>
              <a:t> Upgrades, 2008 – 2013</a:t>
            </a:r>
          </a:p>
          <a:p>
            <a:r>
              <a:rPr lang="en-US" dirty="0"/>
              <a:t>Machine Engineer for Fluid Systems, 1998 – about 2016</a:t>
            </a:r>
          </a:p>
          <a:p>
            <a:r>
              <a:rPr lang="en-US" dirty="0"/>
              <a:t>Part of original crew for LBNE project, 2007 on, for all of LBNF LCW and RAW system development thru Preliminary Design Reviews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719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Downstream End at Q-107 / Q-108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2331C81B-E4DC-3003-0F62-D39C49F20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5" t="11273" r="4032" b="14074"/>
          <a:stretch/>
        </p:blipFill>
        <p:spPr>
          <a:xfrm>
            <a:off x="1345463" y="1237299"/>
            <a:ext cx="9501074" cy="484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4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Downstream End at Q-107 / Q-108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85A4858-C043-975A-D899-F61FB6E36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8" t="15797" r="8726" b="14961"/>
          <a:stretch/>
        </p:blipFill>
        <p:spPr>
          <a:xfrm>
            <a:off x="3047596" y="1305163"/>
            <a:ext cx="8069988" cy="4848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B04946-A1EA-BFFF-4857-AF81419D8E35}"/>
              </a:ext>
            </a:extLst>
          </p:cNvPr>
          <p:cNvSpPr txBox="1"/>
          <p:nvPr/>
        </p:nvSpPr>
        <p:spPr>
          <a:xfrm>
            <a:off x="376937" y="2129589"/>
            <a:ext cx="2444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3” X 25” RECTANGULAR </a:t>
            </a:r>
          </a:p>
          <a:p>
            <a:r>
              <a:rPr lang="en-US" dirty="0"/>
              <a:t>PIPE APPROACH</a:t>
            </a:r>
          </a:p>
        </p:txBody>
      </p:sp>
    </p:spTree>
    <p:extLst>
      <p:ext uri="{BB962C8B-B14F-4D97-AF65-F5344CB8AC3E}">
        <p14:creationId xmlns:p14="http://schemas.microsoft.com/office/powerpoint/2010/main" val="979407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Downstream End at Q-107 / Q-108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4219F2-1461-FB3E-07BE-C21F150DA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195" y="1238250"/>
            <a:ext cx="7570928" cy="48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06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Quad Cell Manifolds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" y="922283"/>
            <a:ext cx="11057467" cy="5162605"/>
          </a:xfrm>
        </p:spPr>
        <p:txBody>
          <a:bodyPr>
            <a:normAutofit/>
          </a:bodyPr>
          <a:lstStyle/>
          <a:p>
            <a:r>
              <a:rPr lang="en-US" dirty="0"/>
              <a:t>8 components get removed from the current MI Q-641 to Q-106 area: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9 components get added into the PB Extraction beamline, Q-102 to Q-104:</a:t>
            </a:r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22D0B4F-B87F-3020-7CEE-346693238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176104"/>
              </p:ext>
            </p:extLst>
          </p:nvPr>
        </p:nvGraphicFramePr>
        <p:xfrm>
          <a:off x="2512291" y="1491551"/>
          <a:ext cx="1071418" cy="15106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1418">
                  <a:extLst>
                    <a:ext uri="{9D8B030D-6E8A-4147-A177-3AD203B41FA5}">
                      <a16:colId xmlns:a16="http://schemas.microsoft.com/office/drawing/2014/main" val="252078158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SQA-851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13062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SQA-852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40750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LAMB AZERO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60604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STOICH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6322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Kicker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8049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Kicker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18321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STOICH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67488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STOICH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530589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6EA7C18-CFED-8E3C-E27C-678C5CF9B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072082"/>
              </p:ext>
            </p:extLst>
          </p:nvPr>
        </p:nvGraphicFramePr>
        <p:xfrm>
          <a:off x="2512290" y="3943756"/>
          <a:ext cx="1071417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1417">
                  <a:extLst>
                    <a:ext uri="{9D8B030D-6E8A-4147-A177-3AD203B41FA5}">
                      <a16:colId xmlns:a16="http://schemas.microsoft.com/office/drawing/2014/main" val="294837714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LAM-10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95347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LAM-11A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41641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LAM-11B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86653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V-100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32495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Q-201A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36501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Q-201B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31446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HV-201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7720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Q-202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16724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Q-203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6568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176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Quad Cell Manifolds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" y="922283"/>
            <a:ext cx="11057467" cy="51626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 ways to add the taps for the 9 new magnets:</a:t>
            </a:r>
          </a:p>
          <a:p>
            <a:pPr lvl="1"/>
            <a:r>
              <a:rPr lang="en-US" dirty="0"/>
              <a:t>adding their own specific 2" manifold lines</a:t>
            </a:r>
          </a:p>
          <a:p>
            <a:pPr lvl="1"/>
            <a:r>
              <a:rPr lang="en-US" dirty="0"/>
              <a:t>adding taps from the existing manifolds</a:t>
            </a:r>
          </a:p>
          <a:p>
            <a:pPr lvl="1"/>
            <a:r>
              <a:rPr lang="en-US" dirty="0"/>
              <a:t>directly adding taps to the 6" headers</a:t>
            </a:r>
          </a:p>
          <a:p>
            <a:r>
              <a:rPr lang="en-US" dirty="0"/>
              <a:t>New components to be added are shown in P&amp;ID # F10127805, LBNF Primary Beam Line LCW and Bus Flow Schematics, as fed from the addition of separate 2” MI manifolds, feeding just that string of LBNF components</a:t>
            </a:r>
          </a:p>
          <a:p>
            <a:r>
              <a:rPr lang="en-US" dirty="0"/>
              <a:t>Proposed here, due to space restrictions new components are shown in P&amp;ID # F00305689-G as being fed from existing manifolds at Q-102, -103, &amp;-104 </a:t>
            </a:r>
          </a:p>
          <a:p>
            <a:r>
              <a:rPr lang="en-US" dirty="0"/>
              <a:t>Addition of individual taps directly to the 6” headers may be preferable upon study</a:t>
            </a:r>
          </a:p>
          <a:p>
            <a:r>
              <a:rPr lang="en-US" dirty="0"/>
              <a:t>All solutions are suitable from an LCW system standpoint, and components will receive the required cooling water flow</a:t>
            </a:r>
          </a:p>
          <a:p>
            <a:r>
              <a:rPr lang="en-US" dirty="0"/>
              <a:t>TBD during Final Design</a:t>
            </a:r>
          </a:p>
        </p:txBody>
      </p:sp>
    </p:spTree>
    <p:extLst>
      <p:ext uri="{BB962C8B-B14F-4D97-AF65-F5344CB8AC3E}">
        <p14:creationId xmlns:p14="http://schemas.microsoft.com/office/powerpoint/2010/main" val="1235994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Quad Cell Manifolds</a:t>
            </a:r>
            <a:br>
              <a:rPr lang="en-US" dirty="0"/>
            </a:br>
            <a:r>
              <a:rPr lang="en-US" dirty="0"/>
              <a:t>Modifying Existing Manifolds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46133"/>
            <a:ext cx="11057467" cy="4846638"/>
          </a:xfrm>
        </p:spPr>
        <p:txBody>
          <a:bodyPr>
            <a:normAutofit/>
          </a:bodyPr>
          <a:lstStyle/>
          <a:p>
            <a:r>
              <a:rPr lang="en-US" dirty="0"/>
              <a:t>All manifolds may stay where they are, minor adjustments may be required</a:t>
            </a:r>
          </a:p>
          <a:p>
            <a:r>
              <a:rPr lang="en-US" dirty="0"/>
              <a:t>Extensions added to follow up back wall, across overhead</a:t>
            </a:r>
          </a:p>
          <a:p>
            <a:r>
              <a:rPr lang="en-US" dirty="0"/>
              <a:t>Connection hoses to headers kept in similar arrangement, but relocated to aisle overhead space</a:t>
            </a:r>
          </a:p>
          <a:p>
            <a:r>
              <a:rPr lang="en-US" dirty="0"/>
              <a:t>Connections to current magnets may remain</a:t>
            </a:r>
          </a:p>
          <a:p>
            <a:r>
              <a:rPr lang="en-US" dirty="0"/>
              <a:t>Connections for new beamline elements added to existing manifolds</a:t>
            </a:r>
          </a:p>
          <a:p>
            <a:r>
              <a:rPr lang="en-US" dirty="0"/>
              <a:t>Some manifolds may require minor modifications due to new beamline components. The full extent of this is unknown at this time</a:t>
            </a:r>
          </a:p>
          <a:p>
            <a:r>
              <a:rPr lang="en-US" dirty="0"/>
              <a:t>The following chart summarizes the flow changes at each cell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98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Quad Cell Manifolds</a:t>
            </a:r>
            <a:br>
              <a:rPr lang="en-US" dirty="0"/>
            </a:br>
            <a:r>
              <a:rPr lang="en-US" dirty="0"/>
              <a:t>Change in quad cell LCW loads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824CDB19-9D46-5B77-411F-A980AC2F6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441294"/>
              </p:ext>
            </p:extLst>
          </p:nvPr>
        </p:nvGraphicFramePr>
        <p:xfrm>
          <a:off x="1215327" y="1124275"/>
          <a:ext cx="9761346" cy="4907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4594">
                  <a:extLst>
                    <a:ext uri="{9D8B030D-6E8A-4147-A177-3AD203B41FA5}">
                      <a16:colId xmlns:a16="http://schemas.microsoft.com/office/drawing/2014/main" val="3544687860"/>
                    </a:ext>
                  </a:extLst>
                </a:gridCol>
                <a:gridCol w="1084594">
                  <a:extLst>
                    <a:ext uri="{9D8B030D-6E8A-4147-A177-3AD203B41FA5}">
                      <a16:colId xmlns:a16="http://schemas.microsoft.com/office/drawing/2014/main" val="2098131596"/>
                    </a:ext>
                  </a:extLst>
                </a:gridCol>
                <a:gridCol w="1084594">
                  <a:extLst>
                    <a:ext uri="{9D8B030D-6E8A-4147-A177-3AD203B41FA5}">
                      <a16:colId xmlns:a16="http://schemas.microsoft.com/office/drawing/2014/main" val="3641920907"/>
                    </a:ext>
                  </a:extLst>
                </a:gridCol>
                <a:gridCol w="1084594">
                  <a:extLst>
                    <a:ext uri="{9D8B030D-6E8A-4147-A177-3AD203B41FA5}">
                      <a16:colId xmlns:a16="http://schemas.microsoft.com/office/drawing/2014/main" val="399670670"/>
                    </a:ext>
                  </a:extLst>
                </a:gridCol>
                <a:gridCol w="1084594">
                  <a:extLst>
                    <a:ext uri="{9D8B030D-6E8A-4147-A177-3AD203B41FA5}">
                      <a16:colId xmlns:a16="http://schemas.microsoft.com/office/drawing/2014/main" val="1116385278"/>
                    </a:ext>
                  </a:extLst>
                </a:gridCol>
                <a:gridCol w="1084594">
                  <a:extLst>
                    <a:ext uri="{9D8B030D-6E8A-4147-A177-3AD203B41FA5}">
                      <a16:colId xmlns:a16="http://schemas.microsoft.com/office/drawing/2014/main" val="3786010953"/>
                    </a:ext>
                  </a:extLst>
                </a:gridCol>
                <a:gridCol w="1084594">
                  <a:extLst>
                    <a:ext uri="{9D8B030D-6E8A-4147-A177-3AD203B41FA5}">
                      <a16:colId xmlns:a16="http://schemas.microsoft.com/office/drawing/2014/main" val="2029698872"/>
                    </a:ext>
                  </a:extLst>
                </a:gridCol>
                <a:gridCol w="1084594">
                  <a:extLst>
                    <a:ext uri="{9D8B030D-6E8A-4147-A177-3AD203B41FA5}">
                      <a16:colId xmlns:a16="http://schemas.microsoft.com/office/drawing/2014/main" val="3820676350"/>
                    </a:ext>
                  </a:extLst>
                </a:gridCol>
                <a:gridCol w="1084594">
                  <a:extLst>
                    <a:ext uri="{9D8B030D-6E8A-4147-A177-3AD203B41FA5}">
                      <a16:colId xmlns:a16="http://schemas.microsoft.com/office/drawing/2014/main" val="3028416600"/>
                    </a:ext>
                  </a:extLst>
                </a:gridCol>
              </a:tblGrid>
              <a:tr h="378064"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baseline="0" dirty="0"/>
                        <a:t>COMPONENTS TO REMOVE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baseline="0" dirty="0"/>
                        <a:t>COMPONENTS TO ADD IN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815457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Flow, gpm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@ Quad Cell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Flow, gpm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@ Quad cell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6322178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Q-641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SQA-851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0644545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SQA-852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LAM-11A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1879409"/>
                  </a:ext>
                </a:extLst>
              </a:tr>
              <a:tr h="4312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 AZERO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LAM-11B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+48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9488808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HDR-102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STOICH*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V-100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0663118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Kicker 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Q-201A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2676629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Kicker 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Q-201B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4264789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HDR-103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STOICH*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HV-201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8394968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HDR-106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STOICH*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Q-202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9878347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Q-203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1330192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Reduced Flow,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ttl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gpm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Increased Flow,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ttl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gpm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5584515"/>
                  </a:ext>
                </a:extLst>
              </a:tr>
              <a:tr h="366576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TOTAL LCW LOAD CHANGE, gpm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14455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AF35F98-F019-8991-FC25-AD1BB64F0B47}"/>
              </a:ext>
            </a:extLst>
          </p:cNvPr>
          <p:cNvSpPr txBox="1"/>
          <p:nvPr/>
        </p:nvSpPr>
        <p:spPr>
          <a:xfrm>
            <a:off x="2292877" y="6043484"/>
            <a:ext cx="440537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 denotes </a:t>
            </a:r>
            <a:r>
              <a:rPr lang="en-US" sz="1100" dirty="0" err="1"/>
              <a:t>stoichastic</a:t>
            </a:r>
            <a:r>
              <a:rPr lang="en-US" sz="1100" dirty="0"/>
              <a:t> cooling tanks which are fed directly from the header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73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Quad Cell Manifolds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" name="Content Placeholder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D59F2EB-D078-AB1E-1B8C-BFD7709C4DB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24982"/>
          <a:stretch/>
        </p:blipFill>
        <p:spPr>
          <a:xfrm>
            <a:off x="3982453" y="1238250"/>
            <a:ext cx="6463738" cy="48466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E0DE68-7F79-6FF1-B10B-03E328321936}"/>
              </a:ext>
            </a:extLst>
          </p:cNvPr>
          <p:cNvSpPr txBox="1"/>
          <p:nvPr/>
        </p:nvSpPr>
        <p:spPr>
          <a:xfrm>
            <a:off x="563711" y="1846267"/>
            <a:ext cx="2084983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EXISTING MANIFOLD</a:t>
            </a:r>
          </a:p>
          <a:p>
            <a:pPr algn="ctr"/>
            <a:r>
              <a:rPr lang="en-US" dirty="0"/>
              <a:t>TAPS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08E011-885E-BAD5-42B3-A650B89BCF5E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48694" y="2307932"/>
            <a:ext cx="6050138" cy="5352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A163C9-2F5A-C2B2-0B74-4492D7AC26F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48694" y="2307932"/>
            <a:ext cx="2084983" cy="2848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92210F-C03A-DF57-1359-0C08284510B4}"/>
              </a:ext>
            </a:extLst>
          </p:cNvPr>
          <p:cNvSpPr txBox="1"/>
          <p:nvPr/>
        </p:nvSpPr>
        <p:spPr>
          <a:xfrm>
            <a:off x="563711" y="3901487"/>
            <a:ext cx="2084983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EXISTING MANIFOLDS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D5B42A-179F-C6CD-6CB5-5623FF594A45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648694" y="3878404"/>
            <a:ext cx="4678538" cy="3462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039C44-47E0-1AD5-439B-67248D63CF1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648694" y="4224653"/>
            <a:ext cx="1766895" cy="191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427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Quad Cell Manifolds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39654F8-BA09-8CC3-BE22-D3F709D14B7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24323" t="8014" r="6106" b="19895"/>
          <a:stretch/>
        </p:blipFill>
        <p:spPr>
          <a:xfrm>
            <a:off x="2354731" y="1087654"/>
            <a:ext cx="7567203" cy="49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83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Quad Cell Manifolds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39654F8-BA09-8CC3-BE22-D3F709D14B7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42606" t="21143" r="17696" b="35437"/>
          <a:stretch/>
        </p:blipFill>
        <p:spPr>
          <a:xfrm>
            <a:off x="2438400" y="1001878"/>
            <a:ext cx="7315200" cy="5077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46758-6EDD-A8A4-0914-2270960485B2}"/>
              </a:ext>
            </a:extLst>
          </p:cNvPr>
          <p:cNvSpPr txBox="1"/>
          <p:nvPr/>
        </p:nvSpPr>
        <p:spPr>
          <a:xfrm>
            <a:off x="151901" y="4280456"/>
            <a:ext cx="2084983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MANIFOLDS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2382B8-7124-2758-64CB-D5E629F8372C}"/>
              </a:ext>
            </a:extLst>
          </p:cNvPr>
          <p:cNvSpPr txBox="1"/>
          <p:nvPr/>
        </p:nvSpPr>
        <p:spPr>
          <a:xfrm>
            <a:off x="151901" y="2840603"/>
            <a:ext cx="2084983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MANIFOLDS EXTENSIONS</a:t>
            </a:r>
          </a:p>
          <a:p>
            <a:pPr algn="ctr"/>
            <a:r>
              <a:rPr lang="en-US" dirty="0"/>
              <a:t>TO AISLE SIDE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86AF5C-79B9-DCC3-43F1-F6B4EA2818D5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236884" y="2517437"/>
            <a:ext cx="3770216" cy="78483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0A25AA-A91C-B4C1-B6D9-7192CEA374C2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236884" y="3302268"/>
            <a:ext cx="1828800" cy="12673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73C102-F247-48D6-3556-4254672DB9A6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236884" y="3810100"/>
            <a:ext cx="3901449" cy="79352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569204-F9E8-890A-3860-90029E601C1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236884" y="4603622"/>
            <a:ext cx="2373216" cy="6811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610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Team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491916"/>
            <a:ext cx="11057467" cy="4006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4C97"/>
                </a:solidFill>
              </a:rPr>
              <a:t>I’d like to thank my team, especially:</a:t>
            </a:r>
          </a:p>
          <a:p>
            <a:r>
              <a:rPr lang="en-US" dirty="0"/>
              <a:t>Scott </a:t>
            </a:r>
            <a:r>
              <a:rPr lang="en-US" dirty="0" err="1"/>
              <a:t>Oplt</a:t>
            </a:r>
            <a:endParaRPr lang="en-US" dirty="0"/>
          </a:p>
          <a:p>
            <a:r>
              <a:rPr lang="en-US" dirty="0"/>
              <a:t>Dave Holeman</a:t>
            </a:r>
          </a:p>
          <a:p>
            <a:r>
              <a:rPr lang="en-US" dirty="0"/>
              <a:t>Dave Hixson</a:t>
            </a:r>
          </a:p>
          <a:p>
            <a:r>
              <a:rPr lang="en-US" dirty="0"/>
              <a:t>Dez Deshpande</a:t>
            </a:r>
          </a:p>
          <a:p>
            <a:endParaRPr lang="en-US" dirty="0"/>
          </a:p>
          <a:p>
            <a:r>
              <a:rPr lang="en-US" dirty="0"/>
              <a:t>Please note: This review package also serves as a turnover package, as Dave Hixson inherits the design after this review</a:t>
            </a:r>
          </a:p>
        </p:txBody>
      </p:sp>
    </p:spTree>
    <p:extLst>
      <p:ext uri="{BB962C8B-B14F-4D97-AF65-F5344CB8AC3E}">
        <p14:creationId xmlns:p14="http://schemas.microsoft.com/office/powerpoint/2010/main" val="2950640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Quad Cell Manifolds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A9D3D51-8656-5527-C012-A48E3CC8B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10" r="14375" b="18519"/>
          <a:stretch/>
        </p:blipFill>
        <p:spPr>
          <a:xfrm>
            <a:off x="2505075" y="1001878"/>
            <a:ext cx="7181850" cy="513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16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Quad Cell Manifolds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A9D3D51-8656-5527-C012-A48E3CC8B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10" t="1" r="40273" b="44191"/>
          <a:stretch/>
        </p:blipFill>
        <p:spPr>
          <a:xfrm>
            <a:off x="2862060" y="1001878"/>
            <a:ext cx="6467880" cy="5068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4BC256-4383-9399-4B98-811192446CA7}"/>
              </a:ext>
            </a:extLst>
          </p:cNvPr>
          <p:cNvSpPr txBox="1"/>
          <p:nvPr/>
        </p:nvSpPr>
        <p:spPr>
          <a:xfrm>
            <a:off x="263492" y="2798928"/>
            <a:ext cx="2084983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REUSE TAPS &amp; HOSES FROM CURRENT 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9B6C1-786F-F9F2-8063-13ED600525A7}"/>
              </a:ext>
            </a:extLst>
          </p:cNvPr>
          <p:cNvSpPr txBox="1"/>
          <p:nvPr/>
        </p:nvSpPr>
        <p:spPr>
          <a:xfrm>
            <a:off x="263492" y="4198349"/>
            <a:ext cx="2084983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MANIFOLDS EXTENSIONS</a:t>
            </a:r>
          </a:p>
          <a:p>
            <a:pPr algn="ctr"/>
            <a:r>
              <a:rPr lang="en-US" dirty="0"/>
              <a:t>TO AISLE SIDE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BD302C-3490-7640-0778-97F9971F546C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348475" y="2368630"/>
            <a:ext cx="5169925" cy="229138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78E6A9-8FC0-2814-C133-2EA0E474B9CE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348475" y="4597282"/>
            <a:ext cx="3294943" cy="6273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9CDC94-748F-ED02-E24E-BC1C4D287763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348475" y="2187018"/>
            <a:ext cx="4763525" cy="107357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2EC983-4D5F-D8D0-6FEF-F859B6A46415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348475" y="3260593"/>
            <a:ext cx="2389780" cy="174224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344E4A9-E980-C520-26A1-6BFFC08FDA8A}"/>
              </a:ext>
            </a:extLst>
          </p:cNvPr>
          <p:cNvSpPr txBox="1"/>
          <p:nvPr/>
        </p:nvSpPr>
        <p:spPr>
          <a:xfrm>
            <a:off x="9770860" y="2798928"/>
            <a:ext cx="2084983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MANIFOLD EXTENSIONS PASS OVER CABLE TRAYS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73C572-B00E-E3FD-E56B-52B79E6959A7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7212131" y="3260593"/>
            <a:ext cx="2558729" cy="153946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778738-9629-B54A-38BB-9BBD9AFAD9F1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8375913" y="3182196"/>
            <a:ext cx="1394947" cy="7839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69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- MI-14 LCW and Fluorinert lines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Civil construction requires removal of the </a:t>
            </a:r>
            <a:r>
              <a:rPr lang="en-US" dirty="0" err="1"/>
              <a:t>Gerardi</a:t>
            </a:r>
            <a:r>
              <a:rPr lang="en-US" dirty="0"/>
              <a:t> Boxes behind MI-14 at grade, with penetrations to the enclosure overhead at about Q-105</a:t>
            </a:r>
          </a:p>
          <a:p>
            <a:pPr lvl="1"/>
            <a:r>
              <a:rPr lang="en-US" dirty="0"/>
              <a:t>Both boxes and penetrations packed with poly beads</a:t>
            </a:r>
          </a:p>
          <a:p>
            <a:r>
              <a:rPr lang="en-US" dirty="0"/>
              <a:t>Both LCW and Fluorinert lines in the Q-105 region require full removal from enclosure and penetrations to skid inside MI-14 </a:t>
            </a:r>
          </a:p>
          <a:p>
            <a:r>
              <a:rPr lang="en-US" dirty="0"/>
              <a:t>Once </a:t>
            </a:r>
            <a:r>
              <a:rPr lang="en-US" dirty="0" err="1"/>
              <a:t>Gerardi</a:t>
            </a:r>
            <a:r>
              <a:rPr lang="en-US" dirty="0"/>
              <a:t> box replacements with penetrations are installed, LCW &amp; Fluorinert lines may be reinstalled and reconnected as original</a:t>
            </a:r>
          </a:p>
          <a:p>
            <a:r>
              <a:rPr lang="en-US" dirty="0"/>
              <a:t>LCW lines require cross-over extensions similar to manifolds</a:t>
            </a:r>
          </a:p>
          <a:p>
            <a:r>
              <a:rPr lang="en-US" dirty="0"/>
              <a:t>Fluorinert lines appear not to need modification, only reinstallation</a:t>
            </a:r>
          </a:p>
          <a:p>
            <a:r>
              <a:rPr lang="en-US" dirty="0"/>
              <a:t>Fluorinert work for MI-14 needs to be combined into this WBS</a:t>
            </a:r>
          </a:p>
          <a:p>
            <a:r>
              <a:rPr lang="en-US" dirty="0"/>
              <a:t>Both require extra work if penetration arrangement is changed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13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- MI-14 LCW and Fluorinert lines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817781-871D-846D-A0C8-3520F1BF4B32}"/>
              </a:ext>
            </a:extLst>
          </p:cNvPr>
          <p:cNvSpPr txBox="1"/>
          <p:nvPr/>
        </p:nvSpPr>
        <p:spPr>
          <a:xfrm>
            <a:off x="1054691" y="2666198"/>
            <a:ext cx="2018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Extraction Stub</a:t>
            </a:r>
          </a:p>
          <a:p>
            <a:r>
              <a:rPr lang="en-US" dirty="0"/>
              <a:t>Construction,</a:t>
            </a:r>
          </a:p>
          <a:p>
            <a:r>
              <a:rPr lang="en-US" dirty="0"/>
              <a:t>Drawing Reference:</a:t>
            </a:r>
          </a:p>
          <a:p>
            <a:r>
              <a:rPr lang="en-US" dirty="0"/>
              <a:t>AECOM S-EE-102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4FFF92-905B-3D87-1ED8-7D5622DAD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496" y="1228099"/>
            <a:ext cx="7315200" cy="45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15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- MI-14 LCW and Fluorinert lines</a:t>
            </a:r>
            <a:br>
              <a:rPr lang="en-US" dirty="0"/>
            </a:br>
            <a:r>
              <a:rPr lang="en-US" dirty="0" err="1"/>
              <a:t>Gerardi</a:t>
            </a:r>
            <a:r>
              <a:rPr lang="en-US" dirty="0"/>
              <a:t> Boxes Outside of MI-14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 descr="A grassy area with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3880459C-7429-7AB3-D66B-BDDC2A205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84" y="2125334"/>
            <a:ext cx="5160579" cy="38704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7DE1D7-B6E5-CC0B-9407-1488ECD09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25334"/>
            <a:ext cx="5160578" cy="38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73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1F2BB855-7969-D275-686E-30789D5A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984" y="1831641"/>
            <a:ext cx="7592849" cy="427097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45" y="432610"/>
            <a:ext cx="11020522" cy="564917"/>
          </a:xfrm>
        </p:spPr>
        <p:txBody>
          <a:bodyPr/>
          <a:lstStyle/>
          <a:p>
            <a:r>
              <a:rPr lang="en-US" dirty="0"/>
              <a:t>LCW - MI-14 LCW and Fluorinert lines</a:t>
            </a:r>
            <a:br>
              <a:rPr lang="en-US" dirty="0"/>
            </a:br>
            <a:r>
              <a:rPr lang="en-US" dirty="0"/>
              <a:t>Current Lines at Penetrations in Overhead at DS End of Q-105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151C2-34F9-37AC-C02D-5959EA0B09BC}"/>
              </a:ext>
            </a:extLst>
          </p:cNvPr>
          <p:cNvSpPr txBox="1"/>
          <p:nvPr/>
        </p:nvSpPr>
        <p:spPr>
          <a:xfrm>
            <a:off x="9103998" y="2533716"/>
            <a:ext cx="208498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LCW LINES TO MI-14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2303D1-17B0-4B30-BCB5-A3D630FE0405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025640" y="2718382"/>
            <a:ext cx="2078358" cy="159453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12F5FD-ADAA-44B3-3D32-82E004A5909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715000" y="2718382"/>
            <a:ext cx="3388998" cy="123657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551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indoor, old, dirty&#10;&#10;Description automatically generated">
            <a:extLst>
              <a:ext uri="{FF2B5EF4-FFF2-40B4-BE49-F238E27FC236}">
                <a16:creationId xmlns:a16="http://schemas.microsoft.com/office/drawing/2014/main" id="{173E5E90-2CBC-82DE-E8C3-C71F662B7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60" y="1839455"/>
            <a:ext cx="7592849" cy="427097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45" y="432610"/>
            <a:ext cx="11020522" cy="564917"/>
          </a:xfrm>
        </p:spPr>
        <p:txBody>
          <a:bodyPr/>
          <a:lstStyle/>
          <a:p>
            <a:r>
              <a:rPr lang="en-US" dirty="0"/>
              <a:t>LCW - MI-14 LCW and Fluorinert lines</a:t>
            </a:r>
            <a:br>
              <a:rPr lang="en-US" dirty="0"/>
            </a:br>
            <a:r>
              <a:rPr lang="en-US" dirty="0"/>
              <a:t>Current Lines at Penetrations in Overhead at DS End of Q-105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151C2-34F9-37AC-C02D-5959EA0B09BC}"/>
              </a:ext>
            </a:extLst>
          </p:cNvPr>
          <p:cNvSpPr txBox="1"/>
          <p:nvPr/>
        </p:nvSpPr>
        <p:spPr>
          <a:xfrm>
            <a:off x="6968902" y="1285457"/>
            <a:ext cx="208498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LCW LINES TO MI-14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2303D1-17B0-4B30-BCB5-A3D630FE0405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572000" y="1470123"/>
            <a:ext cx="2396902" cy="237375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12F5FD-ADAA-44B3-3D32-82E004A5909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814618" y="1470123"/>
            <a:ext cx="3154284" cy="236582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AC0E70C-9C98-6C9D-447E-9ADCA9450103}"/>
              </a:ext>
            </a:extLst>
          </p:cNvPr>
          <p:cNvSpPr txBox="1"/>
          <p:nvPr/>
        </p:nvSpPr>
        <p:spPr>
          <a:xfrm>
            <a:off x="9297617" y="2079857"/>
            <a:ext cx="2084983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FLUORINERT LINES TO MI-14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DC61F0-B1FC-DC3F-54E0-78F6C92BD570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8196115" y="2403023"/>
            <a:ext cx="1101502" cy="155367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28DFDEC-3A57-F4D6-2D93-E1C1AF59783F}"/>
              </a:ext>
            </a:extLst>
          </p:cNvPr>
          <p:cNvCxnSpPr>
            <a:cxnSpLocks/>
          </p:cNvCxnSpPr>
          <p:nvPr/>
        </p:nvCxnSpPr>
        <p:spPr>
          <a:xfrm flipH="1">
            <a:off x="7786255" y="2411045"/>
            <a:ext cx="1552991" cy="152257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334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- MI-14 LCW and Fluorinert lines</a:t>
            </a:r>
            <a:br>
              <a:rPr lang="en-US" dirty="0"/>
            </a:br>
            <a:r>
              <a:rPr lang="en-US" dirty="0"/>
              <a:t>Added Extensions to Aisle Side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11EE74-9F4D-3F78-101F-3AD82F1CC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27" b="39074"/>
          <a:stretch/>
        </p:blipFill>
        <p:spPr>
          <a:xfrm>
            <a:off x="1072881" y="1854200"/>
            <a:ext cx="10046238" cy="4178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1A7ED9-DBF6-28DE-0FC9-3510A7415E6A}"/>
              </a:ext>
            </a:extLst>
          </p:cNvPr>
          <p:cNvSpPr txBox="1"/>
          <p:nvPr/>
        </p:nvSpPr>
        <p:spPr>
          <a:xfrm>
            <a:off x="2821517" y="1212335"/>
            <a:ext cx="208498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LCW LINES TO MI-14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AFE24F-8E09-F834-F2BB-C6FFB168BFB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906500" y="1397001"/>
            <a:ext cx="2519536" cy="146627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4185A6-94A9-FB20-072E-4151B9511DF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906500" y="1397001"/>
            <a:ext cx="1189500" cy="18449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225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- MI-14 LCW and Fluorinert lines</a:t>
            </a:r>
            <a:br>
              <a:rPr lang="en-US" dirty="0"/>
            </a:br>
            <a:r>
              <a:rPr lang="en-US" dirty="0"/>
              <a:t>Added Extensions to Aisle Side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5AD769C-39BB-94E9-3E10-9027C2772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23" b="15615"/>
          <a:stretch/>
        </p:blipFill>
        <p:spPr>
          <a:xfrm>
            <a:off x="2583923" y="1515957"/>
            <a:ext cx="9219739" cy="4505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52281E-39EF-6882-DD08-9E2D81207C06}"/>
              </a:ext>
            </a:extLst>
          </p:cNvPr>
          <p:cNvSpPr txBox="1"/>
          <p:nvPr/>
        </p:nvSpPr>
        <p:spPr>
          <a:xfrm>
            <a:off x="263492" y="2489047"/>
            <a:ext cx="208498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LCW LINES TO MI-14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A914BE-36D2-8300-8B10-7606C6B50E0C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348475" y="2358189"/>
            <a:ext cx="2596504" cy="31552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061299-2E97-509E-9B6D-B318DE5A9A88}"/>
              </a:ext>
            </a:extLst>
          </p:cNvPr>
          <p:cNvSpPr txBox="1"/>
          <p:nvPr/>
        </p:nvSpPr>
        <p:spPr>
          <a:xfrm>
            <a:off x="263492" y="4393024"/>
            <a:ext cx="2084983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FLUORINERT LINES TO MI-14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87B957-A387-AFFD-0D4B-F2C79784055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348475" y="2489047"/>
            <a:ext cx="3174020" cy="222714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053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- LBNF PB Fill Line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Primary Beamline LCW requires a fill source line from global MI LCW</a:t>
            </a:r>
          </a:p>
          <a:p>
            <a:r>
              <a:rPr lang="en-US" dirty="0"/>
              <a:t>Located downstream of D-106-2</a:t>
            </a:r>
          </a:p>
          <a:p>
            <a:r>
              <a:rPr lang="en-US" dirty="0"/>
              <a:t>Penetration area is loosely defined in AECOM drawings S-EE-102 and S-EE-104</a:t>
            </a:r>
          </a:p>
          <a:p>
            <a:r>
              <a:rPr lang="en-US" dirty="0"/>
              <a:t>Fill line to be 2” Sch 10 SS, allows approx. 80 gpm max fill rate</a:t>
            </a:r>
          </a:p>
          <a:p>
            <a:r>
              <a:rPr lang="en-US" dirty="0"/>
              <a:t>Fill line flow is intermittent use, during system fill / make-up only</a:t>
            </a:r>
          </a:p>
          <a:p>
            <a:r>
              <a:rPr lang="en-US" dirty="0"/>
              <a:t>LCW line will require aisle cross-over path similar to manifolds </a:t>
            </a:r>
          </a:p>
          <a:p>
            <a:r>
              <a:rPr lang="en-US" dirty="0"/>
              <a:t>Line is to have isolation valves at each end, w/ remote actuator on one side TBD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80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01878"/>
            <a:ext cx="11057467" cy="519572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Purpose</a:t>
            </a:r>
          </a:p>
          <a:p>
            <a:pPr lvl="1"/>
            <a:r>
              <a:rPr lang="en-US" dirty="0"/>
              <a:t>Scope</a:t>
            </a:r>
          </a:p>
          <a:p>
            <a:r>
              <a:rPr lang="en-US" dirty="0"/>
              <a:t>LCW</a:t>
            </a:r>
          </a:p>
          <a:p>
            <a:pPr lvl="1"/>
            <a:r>
              <a:rPr lang="en-US" sz="1800" dirty="0"/>
              <a:t>6” MI Global Headers</a:t>
            </a:r>
          </a:p>
          <a:p>
            <a:pPr lvl="1"/>
            <a:r>
              <a:rPr lang="en-US" sz="1800" dirty="0"/>
              <a:t>Quad Location Manifolds</a:t>
            </a:r>
          </a:p>
          <a:p>
            <a:pPr lvl="1"/>
            <a:r>
              <a:rPr lang="en-US" sz="1800" dirty="0"/>
              <a:t>MI-14 LCW and Fluorinert lines </a:t>
            </a:r>
          </a:p>
          <a:p>
            <a:pPr lvl="1"/>
            <a:r>
              <a:rPr lang="en-US" sz="1800" dirty="0"/>
              <a:t>LBNF PB Fill Line</a:t>
            </a:r>
          </a:p>
          <a:p>
            <a:r>
              <a:rPr lang="en-US" dirty="0"/>
              <a:t>Bus</a:t>
            </a:r>
          </a:p>
          <a:p>
            <a:pPr lvl="1"/>
            <a:r>
              <a:rPr lang="en-US" sz="1800" dirty="0"/>
              <a:t>1” x 4”, 2-5/8” Dipole bus</a:t>
            </a:r>
          </a:p>
          <a:p>
            <a:pPr lvl="1"/>
            <a:r>
              <a:rPr lang="en-US" sz="1800" dirty="0"/>
              <a:t>2-1/8” Quadrupole Bus</a:t>
            </a:r>
          </a:p>
          <a:p>
            <a:r>
              <a:rPr lang="en-US" dirty="0"/>
              <a:t>Fluorinert</a:t>
            </a:r>
            <a:r>
              <a:rPr lang="en-US" sz="2000" dirty="0"/>
              <a:t> Systems</a:t>
            </a:r>
          </a:p>
          <a:p>
            <a:r>
              <a:rPr lang="en-US" dirty="0"/>
              <a:t>Enclosure Utilities</a:t>
            </a:r>
          </a:p>
          <a:p>
            <a:r>
              <a:rPr lang="en-US" dirty="0"/>
              <a:t>Cost &amp; Schedule Estimates</a:t>
            </a:r>
          </a:p>
          <a:p>
            <a:r>
              <a:rPr lang="en-US" dirty="0"/>
              <a:t>Risks &amp; Issues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845846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- LBNF PB Fill Line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EAA0BA57-43A4-9519-AECC-71167D2D97A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545938" y="1321835"/>
            <a:ext cx="6589550" cy="484663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17781-871D-846D-A0C8-3520F1BF4B32}"/>
              </a:ext>
            </a:extLst>
          </p:cNvPr>
          <p:cNvSpPr txBox="1"/>
          <p:nvPr/>
        </p:nvSpPr>
        <p:spPr>
          <a:xfrm>
            <a:off x="1054691" y="2666198"/>
            <a:ext cx="2018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Drawing Reference:</a:t>
            </a:r>
          </a:p>
          <a:p>
            <a:r>
              <a:rPr lang="en-US" dirty="0"/>
              <a:t>AECOM S-EE-104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2246F-CCF7-4BFD-43D0-35204449C5AA}"/>
              </a:ext>
            </a:extLst>
          </p:cNvPr>
          <p:cNvSpPr txBox="1"/>
          <p:nvPr/>
        </p:nvSpPr>
        <p:spPr>
          <a:xfrm>
            <a:off x="611949" y="4576681"/>
            <a:ext cx="2574038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Which penetration to use</a:t>
            </a:r>
          </a:p>
          <a:p>
            <a:r>
              <a:rPr lang="en-US" dirty="0"/>
              <a:t>is undeclared at this time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5CCE4F-575F-5AFD-8DE6-7309BD5F297E}"/>
              </a:ext>
            </a:extLst>
          </p:cNvPr>
          <p:cNvCxnSpPr>
            <a:cxnSpLocks/>
            <a:stCxn id="10" idx="3"/>
            <a:endCxn id="13" idx="3"/>
          </p:cNvCxnSpPr>
          <p:nvPr/>
        </p:nvCxnSpPr>
        <p:spPr>
          <a:xfrm flipV="1">
            <a:off x="3185987" y="4177954"/>
            <a:ext cx="1149293" cy="7218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D3786D9-5348-A0E1-D185-891BB3E69FE6}"/>
              </a:ext>
            </a:extLst>
          </p:cNvPr>
          <p:cNvSpPr/>
          <p:nvPr/>
        </p:nvSpPr>
        <p:spPr>
          <a:xfrm>
            <a:off x="4050720" y="3416977"/>
            <a:ext cx="1943100" cy="8915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25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- LBNF PB Fill Line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8AD2ACE-D469-572C-B075-45740D0B2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1001878"/>
            <a:ext cx="8044834" cy="5203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0B09E4-9CF6-7CD2-5C3D-A80FF7338A32}"/>
              </a:ext>
            </a:extLst>
          </p:cNvPr>
          <p:cNvSpPr txBox="1"/>
          <p:nvPr/>
        </p:nvSpPr>
        <p:spPr>
          <a:xfrm>
            <a:off x="10292069" y="2967335"/>
            <a:ext cx="1616298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FILL LINE</a:t>
            </a:r>
          </a:p>
          <a:p>
            <a:pPr algn="ctr"/>
            <a:r>
              <a:rPr lang="en-US" dirty="0"/>
              <a:t>TO LBNF PB LCW </a:t>
            </a:r>
          </a:p>
          <a:p>
            <a:pPr algn="ctr"/>
            <a:r>
              <a:rPr lang="en-US" dirty="0"/>
              <a:t>@ D-106-2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A535B3-2EA3-F592-AF3D-71C04290AE15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366000" y="3567500"/>
            <a:ext cx="2926069" cy="5092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4EDD2C2-58FE-98BF-198B-6D3379C5F5BF}"/>
              </a:ext>
            </a:extLst>
          </p:cNvPr>
          <p:cNvSpPr txBox="1"/>
          <p:nvPr/>
        </p:nvSpPr>
        <p:spPr>
          <a:xfrm>
            <a:off x="10292069" y="1753774"/>
            <a:ext cx="1616298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Q-107 MANIFOLD EXTENSIONS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2E047A-33DE-E345-1084-AEB08D06BA74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5664200" y="1562100"/>
            <a:ext cx="4627869" cy="65333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1BD71C-7D20-04BC-4F8E-D0BCC6663CAE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705600" y="2215439"/>
            <a:ext cx="3586469" cy="7322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674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Fluorinert Piping - MI-10 to Q100</a:t>
            </a:r>
            <a:br>
              <a:rPr lang="en-US" dirty="0"/>
            </a:br>
            <a:r>
              <a:rPr lang="en-US" dirty="0"/>
              <a:t>Adapt existing piping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131133.0202.A6400 Design/Adapt Fluorinert Piping, MI-10 to Q100 </a:t>
            </a:r>
          </a:p>
          <a:p>
            <a:r>
              <a:rPr lang="en-US" dirty="0"/>
              <a:t>The LBNF kicker needs reconfigured lines in the tunnel, coming from MI-10, in place of the MI injection kicker</a:t>
            </a:r>
          </a:p>
          <a:p>
            <a:r>
              <a:rPr lang="en-US" dirty="0"/>
              <a:t>Fluorinert work for MI-10 needs to be combined into this WBS</a:t>
            </a:r>
          </a:p>
          <a:p>
            <a:r>
              <a:rPr lang="en-US" dirty="0"/>
              <a:t>This has not been investigated sufficiently, and not included in the work presented here</a:t>
            </a:r>
          </a:p>
          <a:p>
            <a:r>
              <a:rPr lang="en-US" dirty="0"/>
              <a:t>Needs further design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97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- General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Includes both Dipole and Quad Bus</a:t>
            </a:r>
          </a:p>
          <a:p>
            <a:r>
              <a:rPr lang="en-US" dirty="0"/>
              <a:t>Dipole Bus looks to require simple removal and reinstallation</a:t>
            </a:r>
          </a:p>
          <a:p>
            <a:r>
              <a:rPr lang="en-US" dirty="0"/>
              <a:t>Quad bus will require significant effort, and relocation</a:t>
            </a:r>
          </a:p>
        </p:txBody>
      </p:sp>
    </p:spTree>
    <p:extLst>
      <p:ext uri="{BB962C8B-B14F-4D97-AF65-F5344CB8AC3E}">
        <p14:creationId xmlns:p14="http://schemas.microsoft.com/office/powerpoint/2010/main" val="38466083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- General</a:t>
            </a:r>
            <a:br>
              <a:rPr lang="en-US" dirty="0"/>
            </a:br>
            <a:r>
              <a:rPr lang="en-US" dirty="0"/>
              <a:t>Current Arrangement Upstream at Q-103 Alcove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0" name="Picture 9" descr="A picture containing dirty&#10;&#10;Description automatically generated">
            <a:extLst>
              <a:ext uri="{FF2B5EF4-FFF2-40B4-BE49-F238E27FC236}">
                <a16:creationId xmlns:a16="http://schemas.microsoft.com/office/drawing/2014/main" id="{31A7B54C-3ABD-FF37-0C9F-9FCDF49A1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06" y="1603301"/>
            <a:ext cx="5709920" cy="4282440"/>
          </a:xfrm>
          <a:prstGeom prst="rect">
            <a:avLst/>
          </a:prstGeom>
        </p:spPr>
      </p:pic>
      <p:pic>
        <p:nvPicPr>
          <p:cNvPr id="12" name="Picture 11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75960B31-3BCF-D122-C89C-7A8DE780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523" y="1603301"/>
            <a:ext cx="5709920" cy="4282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6C7C77-EDF2-B5AC-A55B-F37CF8E654E4}"/>
              </a:ext>
            </a:extLst>
          </p:cNvPr>
          <p:cNvSpPr txBox="1"/>
          <p:nvPr/>
        </p:nvSpPr>
        <p:spPr>
          <a:xfrm>
            <a:off x="508413" y="2786341"/>
            <a:ext cx="129715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DIPOLE BUS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CCCB83-8A40-5BB3-F814-544F4581EACD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156988" y="3155673"/>
            <a:ext cx="1073473" cy="111677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9C2222E-B64F-8692-6E09-56AAB328A79E}"/>
              </a:ext>
            </a:extLst>
          </p:cNvPr>
          <p:cNvSpPr txBox="1"/>
          <p:nvPr/>
        </p:nvSpPr>
        <p:spPr>
          <a:xfrm>
            <a:off x="609600" y="1811296"/>
            <a:ext cx="194290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QUADRUPOLE BUS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C61251-52A1-CFBB-F702-E9B30FD5E2A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552504" y="1995962"/>
            <a:ext cx="770559" cy="3792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72145B-66EC-E7E6-7F40-06C57B8F4040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552504" y="1995962"/>
            <a:ext cx="6774376" cy="133463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4ACC52-034E-6CAE-33DC-C03F59DD2E44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156988" y="3155673"/>
            <a:ext cx="8110659" cy="135796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AEFB342-3C46-C3E5-0021-5B25B798EF04}"/>
              </a:ext>
            </a:extLst>
          </p:cNvPr>
          <p:cNvSpPr txBox="1"/>
          <p:nvPr/>
        </p:nvSpPr>
        <p:spPr>
          <a:xfrm>
            <a:off x="1634399" y="5401100"/>
            <a:ext cx="204190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GROUNDING CABLE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FA39344-DAF7-3963-58E0-9C5978FB721C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2230461" y="5046409"/>
            <a:ext cx="424891" cy="35469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27A82E-2CCB-CD24-7FD4-F1B77E866ECD}"/>
              </a:ext>
            </a:extLst>
          </p:cNvPr>
          <p:cNvSpPr txBox="1"/>
          <p:nvPr/>
        </p:nvSpPr>
        <p:spPr>
          <a:xfrm>
            <a:off x="3872263" y="4791897"/>
            <a:ext cx="194290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NEW LOCATION</a:t>
            </a:r>
          </a:p>
          <a:p>
            <a:r>
              <a:rPr lang="en-US" dirty="0">
                <a:solidFill>
                  <a:srgbClr val="FFFF00"/>
                </a:solidFill>
              </a:rPr>
              <a:t>QUADRUPOLE BUS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E6C465-9B9E-E563-01A7-4A8CD3FE3412}"/>
              </a:ext>
            </a:extLst>
          </p:cNvPr>
          <p:cNvCxnSpPr>
            <a:cxnSpLocks/>
          </p:cNvCxnSpPr>
          <p:nvPr/>
        </p:nvCxnSpPr>
        <p:spPr>
          <a:xfrm flipH="1" flipV="1">
            <a:off x="1693724" y="4710456"/>
            <a:ext cx="2176043" cy="3901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64385A-2473-3266-B647-648B36CC8F3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815167" y="5115063"/>
            <a:ext cx="3103750" cy="41600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B63D574-ED25-C398-908D-EA1444CC9C95}"/>
              </a:ext>
            </a:extLst>
          </p:cNvPr>
          <p:cNvSpPr/>
          <p:nvPr/>
        </p:nvSpPr>
        <p:spPr>
          <a:xfrm>
            <a:off x="1088683" y="4547606"/>
            <a:ext cx="975067" cy="325701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DD15FEB-E525-4130-3758-50CD58B50F25}"/>
              </a:ext>
            </a:extLst>
          </p:cNvPr>
          <p:cNvSpPr/>
          <p:nvPr/>
        </p:nvSpPr>
        <p:spPr>
          <a:xfrm rot="3973027">
            <a:off x="8369493" y="5307329"/>
            <a:ext cx="1372411" cy="427105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845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- General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E88090BE-6CB4-5236-CFCF-B28B8679A0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868989" y="1094971"/>
            <a:ext cx="7544405" cy="48466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D89361-1173-6AC4-0AF2-E8BCF81FEA74}"/>
              </a:ext>
            </a:extLst>
          </p:cNvPr>
          <p:cNvSpPr txBox="1"/>
          <p:nvPr/>
        </p:nvSpPr>
        <p:spPr>
          <a:xfrm>
            <a:off x="337249" y="4589912"/>
            <a:ext cx="1966308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QUADRUPOLE BUS</a:t>
            </a:r>
          </a:p>
          <a:p>
            <a:r>
              <a:rPr lang="en-US" dirty="0"/>
              <a:t>MOVED TO LOWER</a:t>
            </a:r>
          </a:p>
          <a:p>
            <a:r>
              <a:rPr lang="en-US" dirty="0"/>
              <a:t>ON OUTSIDE WALL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0864D5-8D20-70D1-E770-AB217C0CF4FA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303557" y="5051577"/>
            <a:ext cx="3176360" cy="5539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E012CA2-21EF-BD61-E1A6-345A901727E9}"/>
              </a:ext>
            </a:extLst>
          </p:cNvPr>
          <p:cNvSpPr txBox="1"/>
          <p:nvPr/>
        </p:nvSpPr>
        <p:spPr>
          <a:xfrm>
            <a:off x="337249" y="2845223"/>
            <a:ext cx="245439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DIPOLE BUS RETURNS</a:t>
            </a:r>
          </a:p>
          <a:p>
            <a:r>
              <a:rPr lang="en-US" dirty="0"/>
              <a:t>TO CURRENT POSITIONS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970B9A-5585-B115-FD5A-5F990BA1BD48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791639" y="3168389"/>
            <a:ext cx="4427308" cy="156002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634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Bus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At each quad magnet, 1” x 4” bus pair behind quads </a:t>
            </a:r>
          </a:p>
          <a:p>
            <a:r>
              <a:rPr lang="en-US" dirty="0"/>
              <a:t>Each has bus flags and SS flex hoses to each dipole</a:t>
            </a:r>
          </a:p>
          <a:p>
            <a:r>
              <a:rPr lang="en-US" dirty="0"/>
              <a:t>Require temporary removal and storage</a:t>
            </a:r>
          </a:p>
          <a:p>
            <a:r>
              <a:rPr lang="en-US" dirty="0"/>
              <a:t>To be reinstalled in same configuration</a:t>
            </a:r>
          </a:p>
          <a:p>
            <a:r>
              <a:rPr lang="en-US" dirty="0"/>
              <a:t>Minor alterations may be necessary, unknown at this time</a:t>
            </a:r>
          </a:p>
          <a:p>
            <a:r>
              <a:rPr lang="en-US" dirty="0"/>
              <a:t>Upstream 2-5/8” bus run from MI-10 does not require modification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09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Bus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Picture 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E9F15135-392E-F4E0-AA4D-DF065348F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36" y="2023718"/>
            <a:ext cx="6122918" cy="34441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B129A6-5FBE-BAB7-35AF-3F3FC2F90D61}"/>
              </a:ext>
            </a:extLst>
          </p:cNvPr>
          <p:cNvSpPr txBox="1"/>
          <p:nvPr/>
        </p:nvSpPr>
        <p:spPr>
          <a:xfrm>
            <a:off x="609600" y="1168988"/>
            <a:ext cx="968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CONFIGURATION: Dipole Bus as 1” x 4” behind Quadrupoles, gets removed for construction</a:t>
            </a:r>
          </a:p>
          <a:p>
            <a:r>
              <a:rPr lang="en-US" dirty="0"/>
              <a:t>and replaced into same positions</a:t>
            </a:r>
          </a:p>
        </p:txBody>
      </p:sp>
      <p:pic>
        <p:nvPicPr>
          <p:cNvPr id="11" name="Picture 10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24689436-9E7C-59A6-EE5D-27853E52F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663" y="2020184"/>
            <a:ext cx="4596901" cy="3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978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Bus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Mainly 2-1/8” diam bus currently mounted under LCW headers</a:t>
            </a:r>
          </a:p>
          <a:p>
            <a:r>
              <a:rPr lang="en-US" dirty="0"/>
              <a:t>Require temporary removal and storage</a:t>
            </a:r>
          </a:p>
          <a:p>
            <a:r>
              <a:rPr lang="en-US" dirty="0"/>
              <a:t>To be replaced in modified configuration</a:t>
            </a:r>
          </a:p>
          <a:p>
            <a:r>
              <a:rPr lang="en-US" dirty="0"/>
              <a:t>Remains on magnet side wall</a:t>
            </a:r>
          </a:p>
          <a:p>
            <a:r>
              <a:rPr lang="en-US" dirty="0"/>
              <a:t>Lowered on wall to just above enclosure floor and ground cable</a:t>
            </a:r>
          </a:p>
          <a:p>
            <a:r>
              <a:rPr lang="en-US" dirty="0"/>
              <a:t>New 7/8” bus runs from 2-1/8” quad bus to quadrupole connections</a:t>
            </a:r>
          </a:p>
          <a:p>
            <a:r>
              <a:rPr lang="en-US" dirty="0"/>
              <a:t>Any need for replacement bus stock material can use </a:t>
            </a:r>
            <a:r>
              <a:rPr lang="en-US" dirty="0" err="1"/>
              <a:t>TeV</a:t>
            </a:r>
            <a:r>
              <a:rPr lang="en-US" dirty="0"/>
              <a:t> 2” square bus</a:t>
            </a:r>
          </a:p>
          <a:p>
            <a:pPr lvl="1"/>
            <a:r>
              <a:rPr lang="en-US" dirty="0"/>
              <a:t>Mainly at Q-103 and Q-108 transitions</a:t>
            </a:r>
          </a:p>
          <a:p>
            <a:r>
              <a:rPr lang="en-US" dirty="0"/>
              <a:t>Quad bus expansion joints need studied for best placement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20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Bus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0B84B3B7-E6FF-6387-E6B9-1BA28798A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464" y="1822166"/>
            <a:ext cx="5598695" cy="4199021"/>
          </a:xfrm>
          <a:prstGeom prst="rect">
            <a:avLst/>
          </a:prstGeom>
        </p:spPr>
      </p:pic>
      <p:pic>
        <p:nvPicPr>
          <p:cNvPr id="15" name="Picture 14" descr="A close-up of a car engine&#10;&#10;Description automatically generated with low confidence">
            <a:extLst>
              <a:ext uri="{FF2B5EF4-FFF2-40B4-BE49-F238E27FC236}">
                <a16:creationId xmlns:a16="http://schemas.microsoft.com/office/drawing/2014/main" id="{FE63F073-BE5C-00D8-5B32-11BBFE33F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2" y="1825483"/>
            <a:ext cx="5598696" cy="41990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276329-FA03-60D2-0BF3-FE2C4913239C}"/>
              </a:ext>
            </a:extLst>
          </p:cNvPr>
          <p:cNvSpPr txBox="1"/>
          <p:nvPr/>
        </p:nvSpPr>
        <p:spPr>
          <a:xfrm>
            <a:off x="609600" y="1168988"/>
            <a:ext cx="9250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CONFIGURATION: 2-1/8” Bus located behind LCW headers, 7/8” Bus connects to quads</a:t>
            </a:r>
          </a:p>
        </p:txBody>
      </p:sp>
    </p:spTree>
    <p:extLst>
      <p:ext uri="{BB962C8B-B14F-4D97-AF65-F5344CB8AC3E}">
        <p14:creationId xmlns:p14="http://schemas.microsoft.com/office/powerpoint/2010/main" val="231119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- </a:t>
            </a:r>
            <a:r>
              <a:rPr lang="en-US" b="1" dirty="0">
                <a:solidFill>
                  <a:srgbClr val="004C97"/>
                </a:solidFill>
              </a:rPr>
              <a:t>Purpose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</a:t>
            </a:r>
            <a:r>
              <a:rPr lang="en-US" dirty="0" err="1"/>
              <a:t>ReviewBuse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01877"/>
            <a:ext cx="11057467" cy="521135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endParaRPr lang="en-US" b="1" dirty="0">
              <a:solidFill>
                <a:srgbClr val="004C97"/>
              </a:solidFill>
            </a:endParaRPr>
          </a:p>
          <a:p>
            <a:r>
              <a:rPr lang="en-US" dirty="0"/>
              <a:t>LBNF Extraction Beamline installation in the MI-10 Main Injector region requires rerouting of LCW main headers, manifolds, and bus runs, as well as kicker Fluorinert systems</a:t>
            </a:r>
          </a:p>
          <a:p>
            <a:r>
              <a:rPr lang="en-US" dirty="0"/>
              <a:t>This review presents the modifications and pathways considered as the best fit choice, and offers an opportunity for others to see and comment on the proposed modifications</a:t>
            </a:r>
          </a:p>
          <a:p>
            <a:r>
              <a:rPr lang="en-US" dirty="0"/>
              <a:t>This Preliminary Design Review focuses on the LCW and Bus modifications required</a:t>
            </a:r>
          </a:p>
          <a:p>
            <a:pPr lvl="1"/>
            <a:r>
              <a:rPr lang="en-US" dirty="0"/>
              <a:t>This represents the majority of the fluids relocation work required</a:t>
            </a:r>
          </a:p>
          <a:p>
            <a:pPr lvl="1"/>
            <a:r>
              <a:rPr lang="en-US" dirty="0"/>
              <a:t>The decision to change the WBS to include Fluorinert systems was made too late to cover fully in this review, rests currently with Power Supply Systems in those WBS’s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619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Bus</a:t>
            </a:r>
            <a:br>
              <a:rPr lang="en-US" dirty="0"/>
            </a:br>
            <a:r>
              <a:rPr lang="en-US" dirty="0"/>
              <a:t>2-1/8” Bus Runs - Downstream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937A0D8-EC2A-A428-D522-87DCA58C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299" y="2310062"/>
            <a:ext cx="5428925" cy="3537284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5688DDE2-8624-6B03-8489-707BA5A08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" y="2310063"/>
            <a:ext cx="5474063" cy="35372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8F08B6-E58E-D709-AE33-9747E142B08E}"/>
              </a:ext>
            </a:extLst>
          </p:cNvPr>
          <p:cNvSpPr txBox="1"/>
          <p:nvPr/>
        </p:nvSpPr>
        <p:spPr>
          <a:xfrm>
            <a:off x="4199378" y="929548"/>
            <a:ext cx="4861524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QUAD BUS MOVES TO LOW ON THE OUTER WALL,</a:t>
            </a:r>
          </a:p>
          <a:p>
            <a:r>
              <a:rPr lang="en-US" dirty="0"/>
              <a:t>JUST ABOVE GROUNDING CABLE</a:t>
            </a:r>
            <a:br>
              <a:rPr lang="en-US" dirty="0"/>
            </a:br>
            <a:r>
              <a:rPr lang="en-US" dirty="0"/>
              <a:t>SHOWN AT Q-103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2CC20D-D3DB-38D3-87BB-B8CDA214A40B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2583923" y="1852878"/>
            <a:ext cx="4046217" cy="111892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E35326-828F-F74E-04E0-E672802A3A3C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630140" y="1852878"/>
            <a:ext cx="4222344" cy="170437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640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D1767DA7-4D08-C71F-25F8-7BC78E7A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8" y="1515541"/>
            <a:ext cx="7039954" cy="45081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Bus</a:t>
            </a:r>
            <a:br>
              <a:rPr lang="en-US" dirty="0"/>
            </a:br>
            <a:r>
              <a:rPr lang="en-US" dirty="0"/>
              <a:t>2-1/8” Bus Runs - Upstream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F08B6-E58E-D709-AE33-9747E142B08E}"/>
              </a:ext>
            </a:extLst>
          </p:cNvPr>
          <p:cNvSpPr txBox="1"/>
          <p:nvPr/>
        </p:nvSpPr>
        <p:spPr>
          <a:xfrm>
            <a:off x="7832914" y="1294733"/>
            <a:ext cx="2430089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QUAD BUS RETURNS TO</a:t>
            </a:r>
          </a:p>
          <a:p>
            <a:r>
              <a:rPr lang="en-US" dirty="0"/>
              <a:t>ORIGINAL POSITION </a:t>
            </a:r>
          </a:p>
          <a:p>
            <a:r>
              <a:rPr lang="en-US" dirty="0"/>
              <a:t>BEHIND LCW HEADERS,</a:t>
            </a:r>
            <a:br>
              <a:rPr lang="en-US" dirty="0"/>
            </a:br>
            <a:r>
              <a:rPr lang="en-US" dirty="0"/>
              <a:t>SHOWN AT Q-107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2CC20D-D3DB-38D3-87BB-B8CDA214A40B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5209674" y="2495062"/>
            <a:ext cx="3838285" cy="111441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594B6D-2B8D-64D9-60FE-9B88B3BBC819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559968" y="2495062"/>
            <a:ext cx="4487991" cy="97952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7885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Bus</a:t>
            </a:r>
            <a:br>
              <a:rPr lang="en-US" dirty="0"/>
            </a:br>
            <a:r>
              <a:rPr lang="en-US" dirty="0"/>
              <a:t>7/8” Quad Connections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DE6193-E092-4EDF-EAE8-8D432E677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65" y="1425742"/>
            <a:ext cx="5598694" cy="4199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609EF7-754C-815F-CC75-6B40B604C467}"/>
              </a:ext>
            </a:extLst>
          </p:cNvPr>
          <p:cNvSpPr txBox="1"/>
          <p:nvPr/>
        </p:nvSpPr>
        <p:spPr>
          <a:xfrm>
            <a:off x="6497053" y="1804737"/>
            <a:ext cx="5289974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CONNECTIONS FROM QUAD BUS TO MANIFOLDS AND </a:t>
            </a:r>
          </a:p>
          <a:p>
            <a:r>
              <a:rPr lang="en-US" dirty="0"/>
              <a:t>MAGNETS WILL MOVE WITH RELOCATED BUS </a:t>
            </a:r>
          </a:p>
          <a:p>
            <a:r>
              <a:rPr lang="en-US" dirty="0"/>
              <a:t>DOWN TO NEW LOCATIONS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0E8254-56F7-8A71-98A2-FC731F57734E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693695" y="2266402"/>
            <a:ext cx="28033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70F4CF-0C12-D9A4-1BED-E4F20FB14A66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811253" y="2266402"/>
            <a:ext cx="685800" cy="23083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CD8BAA-22E5-6498-58DE-C13D18228E6B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510463" y="1929730"/>
            <a:ext cx="986590" cy="33667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4072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Bus</a:t>
            </a:r>
            <a:br>
              <a:rPr lang="en-US" dirty="0"/>
            </a:br>
            <a:r>
              <a:rPr lang="en-US" dirty="0"/>
              <a:t>7/8” Quad Connections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" name="Content Placeholder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D18ACF3-9E1D-8CE3-1F70-37375285B4F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93776" y="2469503"/>
            <a:ext cx="5525638" cy="348494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9C0625-0300-42C8-8EFD-DF6D29F0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487" y="2469503"/>
            <a:ext cx="5487737" cy="34849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34300D-FE1C-1AEB-07BE-3A0E4624158E}"/>
              </a:ext>
            </a:extLst>
          </p:cNvPr>
          <p:cNvSpPr txBox="1"/>
          <p:nvPr/>
        </p:nvSpPr>
        <p:spPr>
          <a:xfrm>
            <a:off x="3438894" y="1089359"/>
            <a:ext cx="5314212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7/8” QUAD BUS CONNECTIONS IN NEW LOCATION,</a:t>
            </a:r>
          </a:p>
          <a:p>
            <a:r>
              <a:rPr lang="en-US" dirty="0"/>
              <a:t>“CANDY CANE” CONNECTIONS BEHIND QUAD GIRDERS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468E82-A928-3E22-8CB8-624D46848D2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2470484" y="1735690"/>
            <a:ext cx="3625516" cy="252348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75634A-A03B-B498-D060-D12FE18278D4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96000" y="1735690"/>
            <a:ext cx="3625516" cy="229488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906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Bus</a:t>
            </a:r>
            <a:br>
              <a:rPr lang="en-US" dirty="0"/>
            </a:br>
            <a:r>
              <a:rPr lang="en-US" dirty="0"/>
              <a:t>7/8” Quad Connections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0C504C9C-7F03-3C16-1BC9-C72A5A5BB1F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100540" y="2469502"/>
            <a:ext cx="5566528" cy="3484945"/>
          </a:xfr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62B37BE-C41C-52FA-5141-DBBD10551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" y="2469502"/>
            <a:ext cx="5445752" cy="34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23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Bus Expansion Joints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2C5BE1-890D-A126-C792-FF7915C88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763" y="1541144"/>
            <a:ext cx="8260080" cy="46462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C02882-3821-1A4C-85EF-A7F87DC5AB06}"/>
              </a:ext>
            </a:extLst>
          </p:cNvPr>
          <p:cNvSpPr txBox="1"/>
          <p:nvPr/>
        </p:nvSpPr>
        <p:spPr>
          <a:xfrm>
            <a:off x="657437" y="2690336"/>
            <a:ext cx="2164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Expansion joint arrangement and locations need studied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41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Enclosure Utilities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Outer “Magnet” wall will require relocation of grounding cable as low as possible to allow for quad bus to be installed below other wall-mounted features</a:t>
            </a:r>
          </a:p>
          <a:p>
            <a:r>
              <a:rPr lang="en-US" dirty="0"/>
              <a:t>Inner “Aisle” wall will require relocation of some lighting and conduits to allow for relocation of the LCW headers</a:t>
            </a:r>
          </a:p>
          <a:p>
            <a:r>
              <a:rPr lang="en-US" dirty="0"/>
              <a:t>May also require some relocation of loudspeakers etc.</a:t>
            </a:r>
          </a:p>
          <a:p>
            <a:r>
              <a:rPr lang="en-US" dirty="0"/>
              <a:t>Overhead cable trays will require temporary lowering for the installation of crossover piping</a:t>
            </a:r>
          </a:p>
          <a:p>
            <a:r>
              <a:rPr lang="en-US" dirty="0"/>
              <a:t>Transition range for lowering, up to 2 quad cells both US and DS of affected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662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Enclosure Utilities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E09408-9752-4773-8165-A3205BAC9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963" y="798345"/>
            <a:ext cx="7015080" cy="5261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E031E0-B250-03CA-1254-2651209AD718}"/>
              </a:ext>
            </a:extLst>
          </p:cNvPr>
          <p:cNvSpPr txBox="1"/>
          <p:nvPr/>
        </p:nvSpPr>
        <p:spPr>
          <a:xfrm>
            <a:off x="609600" y="1806846"/>
            <a:ext cx="249927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CABLE TRAYS OVERHEAD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9032BB-358B-4687-1A9F-3883D734089A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108874" y="1367613"/>
            <a:ext cx="4526366" cy="62389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D87DCF6-57FC-C909-6B9A-56EC18F2A7B8}"/>
              </a:ext>
            </a:extLst>
          </p:cNvPr>
          <p:cNvSpPr txBox="1"/>
          <p:nvPr/>
        </p:nvSpPr>
        <p:spPr>
          <a:xfrm>
            <a:off x="607834" y="2924813"/>
            <a:ext cx="221368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ELECTRICAL CONDUIT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711901-6C41-8EC0-3AF5-78CDC520993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821517" y="1407055"/>
            <a:ext cx="7587403" cy="170242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1A99EEB-4F07-8A06-2EE9-D0670024BD84}"/>
              </a:ext>
            </a:extLst>
          </p:cNvPr>
          <p:cNvSpPr txBox="1"/>
          <p:nvPr/>
        </p:nvSpPr>
        <p:spPr>
          <a:xfrm>
            <a:off x="607834" y="4085361"/>
            <a:ext cx="226831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ENCLOSURE LIGHTING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190C14-E0FF-DF7E-4FD6-1BBC7B267392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2876147" y="2357247"/>
            <a:ext cx="7227973" cy="19127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198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Enclosure Utilities</a:t>
            </a:r>
            <a:br>
              <a:rPr lang="en-US" dirty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A0C4134-87B9-D11E-8608-523663F19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7" t="-461" r="14704" b="460"/>
          <a:stretch/>
        </p:blipFill>
        <p:spPr>
          <a:xfrm>
            <a:off x="1192908" y="1690438"/>
            <a:ext cx="4737175" cy="4487778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F94747C-A8BC-261B-067D-BB63EBB1E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33" t="2110" r="16103" b="3892"/>
          <a:stretch/>
        </p:blipFill>
        <p:spPr>
          <a:xfrm>
            <a:off x="6138333" y="1690438"/>
            <a:ext cx="4860759" cy="4487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517B71-B9F0-3D1F-0430-4C529B145EBB}"/>
              </a:ext>
            </a:extLst>
          </p:cNvPr>
          <p:cNvSpPr txBox="1"/>
          <p:nvPr/>
        </p:nvSpPr>
        <p:spPr>
          <a:xfrm>
            <a:off x="9141511" y="407075"/>
            <a:ext cx="151522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HEADER PIPES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0EDCE7-34BB-6C12-B535-A692C72D68CB}"/>
              </a:ext>
            </a:extLst>
          </p:cNvPr>
          <p:cNvCxnSpPr>
            <a:cxnSpLocks/>
          </p:cNvCxnSpPr>
          <p:nvPr/>
        </p:nvCxnSpPr>
        <p:spPr>
          <a:xfrm flipH="1">
            <a:off x="6657319" y="596215"/>
            <a:ext cx="2505844" cy="223922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A7A8D8-4AC7-E965-E8F4-789D50E35C33}"/>
              </a:ext>
            </a:extLst>
          </p:cNvPr>
          <p:cNvSpPr txBox="1"/>
          <p:nvPr/>
        </p:nvSpPr>
        <p:spPr>
          <a:xfrm>
            <a:off x="9141511" y="1043313"/>
            <a:ext cx="244765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MANIFOLD EXTENSIONS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7C6692-A7DB-69B7-3F40-21BCC5639B8A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8233358" y="1227979"/>
            <a:ext cx="908153" cy="11695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2A432D7-C9B1-D07E-9CA5-7B0080C50505}"/>
              </a:ext>
            </a:extLst>
          </p:cNvPr>
          <p:cNvSpPr txBox="1"/>
          <p:nvPr/>
        </p:nvSpPr>
        <p:spPr>
          <a:xfrm>
            <a:off x="6527107" y="4175391"/>
            <a:ext cx="13857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CABLE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TRAYS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4C1AE5-81C1-5D6D-5CA2-17B305E45643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3440830" y="2772230"/>
            <a:ext cx="3086277" cy="158782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AA79140-AACE-924D-4137-0CE76FC7AD5B}"/>
              </a:ext>
            </a:extLst>
          </p:cNvPr>
          <p:cNvSpPr/>
          <p:nvPr/>
        </p:nvSpPr>
        <p:spPr>
          <a:xfrm>
            <a:off x="1460810" y="2397512"/>
            <a:ext cx="724829" cy="145650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9000"/>
                </a:schemeClr>
              </a:gs>
              <a:gs pos="34000">
                <a:schemeClr val="accent1">
                  <a:lumMod val="95000"/>
                  <a:lumOff val="5000"/>
                  <a:alpha val="8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D65BF7-7E76-A80C-AB99-8BC8D0E23885}"/>
              </a:ext>
            </a:extLst>
          </p:cNvPr>
          <p:cNvSpPr txBox="1"/>
          <p:nvPr/>
        </p:nvSpPr>
        <p:spPr>
          <a:xfrm>
            <a:off x="6055187" y="4544723"/>
            <a:ext cx="232954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UTILITIES IN THIS AREA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049730-5BD2-8775-8E33-AB6476626D79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2063750" y="3645474"/>
            <a:ext cx="3991437" cy="108391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632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&amp; Schedule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14494-4770-4DF0-BA8F-B1C1603E1F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05984" y="1238250"/>
            <a:ext cx="9931511" cy="4846638"/>
          </a:xfrm>
        </p:spPr>
        <p:txBody>
          <a:bodyPr/>
          <a:lstStyle/>
          <a:p>
            <a:r>
              <a:rPr lang="en-US" dirty="0"/>
              <a:t>Both Labor and Cost estimates are entirely new</a:t>
            </a:r>
          </a:p>
          <a:p>
            <a:pPr lvl="1"/>
            <a:r>
              <a:rPr lang="en-US" dirty="0"/>
              <a:t>From the ground-up</a:t>
            </a:r>
          </a:p>
          <a:p>
            <a:pPr lvl="1"/>
            <a:r>
              <a:rPr lang="en-US" dirty="0"/>
              <a:t>Independent of former estimates</a:t>
            </a:r>
          </a:p>
          <a:p>
            <a:pPr lvl="1"/>
            <a:r>
              <a:rPr lang="en-US" dirty="0"/>
              <a:t>As such, they do not meet the current documentation requirements, and will need  to be reformatted to agree with current protocol and formatting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188E44-CCAA-4361-AC07-6A00AD413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12.06.22</a:t>
            </a:r>
          </a:p>
        </p:txBody>
      </p:sp>
    </p:spTree>
    <p:extLst>
      <p:ext uri="{BB962C8B-B14F-4D97-AF65-F5344CB8AC3E}">
        <p14:creationId xmlns:p14="http://schemas.microsoft.com/office/powerpoint/2010/main" val="135400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- </a:t>
            </a:r>
            <a:r>
              <a:rPr lang="en-US" b="1" dirty="0">
                <a:solidFill>
                  <a:srgbClr val="004C97"/>
                </a:solidFill>
              </a:rPr>
              <a:t>Scope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</a:t>
            </a:r>
            <a:r>
              <a:rPr lang="en-US" dirty="0" err="1"/>
              <a:t>ReviewBuse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01877"/>
            <a:ext cx="11057467" cy="5211353"/>
          </a:xfrm>
        </p:spPr>
        <p:txBody>
          <a:bodyPr>
            <a:normAutofit/>
          </a:bodyPr>
          <a:lstStyle/>
          <a:p>
            <a:r>
              <a:rPr lang="en-US" dirty="0"/>
              <a:t>Modifications begin at the DS wall of the MI10 enclosure alcove</a:t>
            </a:r>
          </a:p>
          <a:p>
            <a:r>
              <a:rPr lang="en-US" dirty="0"/>
              <a:t>Extend from Q-103 thru Q-107 / Q-108 region</a:t>
            </a:r>
          </a:p>
          <a:p>
            <a:pPr lvl="1"/>
            <a:r>
              <a:rPr lang="en-US" dirty="0"/>
              <a:t>Major relocation of LCW headers</a:t>
            </a:r>
          </a:p>
          <a:p>
            <a:pPr lvl="1"/>
            <a:r>
              <a:rPr lang="en-US" dirty="0"/>
              <a:t>Extensions to LCW manifolds and MI-14 lines</a:t>
            </a:r>
          </a:p>
          <a:p>
            <a:pPr lvl="1"/>
            <a:r>
              <a:rPr lang="en-US" dirty="0"/>
              <a:t>Removal and reinstallation of LCW and Fluorinert from enclosure thru </a:t>
            </a:r>
            <a:r>
              <a:rPr lang="en-US" dirty="0" err="1"/>
              <a:t>Gerardi</a:t>
            </a:r>
            <a:r>
              <a:rPr lang="en-US" dirty="0"/>
              <a:t> boxes</a:t>
            </a:r>
          </a:p>
          <a:p>
            <a:pPr lvl="2"/>
            <a:r>
              <a:rPr lang="en-US" dirty="0"/>
              <a:t>Fluorinert systems are not included in this WBS, referenced only as needed</a:t>
            </a:r>
          </a:p>
          <a:p>
            <a:pPr lvl="1"/>
            <a:r>
              <a:rPr lang="en-US" dirty="0"/>
              <a:t>Addition of LBNF PBE fill line</a:t>
            </a:r>
          </a:p>
          <a:p>
            <a:pPr lvl="1"/>
            <a:r>
              <a:rPr lang="en-US" dirty="0"/>
              <a:t>Temporary removal &amp; replacement of dipole bus</a:t>
            </a:r>
          </a:p>
          <a:p>
            <a:pPr lvl="1"/>
            <a:r>
              <a:rPr lang="en-US" dirty="0"/>
              <a:t>Major relocation of quadrupole bus</a:t>
            </a:r>
          </a:p>
          <a:p>
            <a:pPr lvl="1"/>
            <a:r>
              <a:rPr lang="en-US" dirty="0"/>
              <a:t>Requires relocation of some utilities </a:t>
            </a:r>
          </a:p>
          <a:p>
            <a:pPr lvl="1"/>
            <a:r>
              <a:rPr lang="en-US" dirty="0"/>
              <a:t>Fluorinert systems are referenced where necessary for the work involved, and in the References page, but are not included in this review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9193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  <a:br>
              <a:rPr lang="en-US" dirty="0"/>
            </a:br>
            <a:r>
              <a:rPr lang="en-US" dirty="0"/>
              <a:t>Materials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D916BFA-7763-E0A1-EAF6-198ED5D10A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452634"/>
              </p:ext>
            </p:extLst>
          </p:nvPr>
        </p:nvGraphicFramePr>
        <p:xfrm>
          <a:off x="2525979" y="1287379"/>
          <a:ext cx="7431088" cy="452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971969" imgH="2705021" progId="Excel.Sheet.12">
                  <p:embed/>
                </p:oleObj>
              </mc:Choice>
              <mc:Fallback>
                <p:oleObj name="Worksheet" r:id="rId2" imgW="3971969" imgH="27050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25979" y="1287379"/>
                        <a:ext cx="7431088" cy="452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26494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  <a:br>
              <a:rPr lang="en-US" dirty="0"/>
            </a:br>
            <a:r>
              <a:rPr lang="en-US" dirty="0"/>
              <a:t>Labor Hours - Fermilab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B5B1A71-1E0F-FFFB-5330-CD581D3AD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05984" y="1238250"/>
            <a:ext cx="9931511" cy="4846638"/>
          </a:xfrm>
        </p:spPr>
        <p:txBody>
          <a:bodyPr/>
          <a:lstStyle/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B192618-6335-3CFB-A819-C0A0C1E052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107929"/>
              </p:ext>
            </p:extLst>
          </p:nvPr>
        </p:nvGraphicFramePr>
        <p:xfrm>
          <a:off x="3259137" y="1639336"/>
          <a:ext cx="5673725" cy="421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105231" imgH="3047921" progId="Excel.Sheet.12">
                  <p:embed/>
                </p:oleObj>
              </mc:Choice>
              <mc:Fallback>
                <p:oleObj name="Worksheet" r:id="rId2" imgW="4105231" imgH="3047921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6293EC7-5CCD-3FBA-E6AF-08ACF9DE2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59137" y="1639336"/>
                        <a:ext cx="5673725" cy="421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77688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  <a:br>
              <a:rPr lang="en-US" dirty="0"/>
            </a:br>
            <a:r>
              <a:rPr lang="en-US" dirty="0"/>
              <a:t>Labor Hours - Trades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B5B1A71-1E0F-FFFB-5330-CD581D3AD9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30244" y="1658087"/>
            <a:ext cx="9931511" cy="2190750"/>
          </a:xfrm>
        </p:spPr>
        <p:txBody>
          <a:bodyPr/>
          <a:lstStyle/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6293EC7-5CCD-3FBA-E6AF-08ACF9DE25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880068"/>
              </p:ext>
            </p:extLst>
          </p:nvPr>
        </p:nvGraphicFramePr>
        <p:xfrm>
          <a:off x="1165225" y="1957388"/>
          <a:ext cx="9861550" cy="159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134169" imgH="1152710" progId="Excel.Sheet.12">
                  <p:embed/>
                </p:oleObj>
              </mc:Choice>
              <mc:Fallback>
                <p:oleObj name="Worksheet" r:id="rId2" imgW="7134169" imgH="115271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B98ECEC-0ED5-26DD-CC46-3D56E0A8B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65225" y="1957388"/>
                        <a:ext cx="9861550" cy="1592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05A298-87CC-A818-6FBE-5A2A5A33B810}"/>
              </a:ext>
            </a:extLst>
          </p:cNvPr>
          <p:cNvSpPr txBox="1"/>
          <p:nvPr/>
        </p:nvSpPr>
        <p:spPr>
          <a:xfrm>
            <a:off x="697831" y="4611780"/>
            <a:ext cx="10796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NOTES ON TRADES:</a:t>
            </a:r>
            <a:br>
              <a:rPr lang="en-US" dirty="0"/>
            </a:br>
            <a:r>
              <a:rPr lang="en-US" dirty="0"/>
              <a:t>1 – PIPEFITTER SOLO CREW is primarily pipe work </a:t>
            </a:r>
            <a:br>
              <a:rPr lang="en-US" dirty="0"/>
            </a:br>
            <a:r>
              <a:rPr lang="en-US" dirty="0"/>
              <a:t>2 – ELECTRICIAN SOLO CREW is estimate for Utilities work, refer to C. </a:t>
            </a:r>
            <a:r>
              <a:rPr lang="en-US" dirty="0" err="1"/>
              <a:t>Gatusso</a:t>
            </a:r>
            <a:r>
              <a:rPr lang="en-US" dirty="0"/>
              <a:t> work for more accurate values</a:t>
            </a:r>
          </a:p>
          <a:p>
            <a:r>
              <a:rPr lang="en-US" dirty="0"/>
              <a:t>3 – COMBINED CREW is for the mixed crew for Buswork</a:t>
            </a:r>
          </a:p>
          <a:p>
            <a:r>
              <a:rPr lang="en-US" dirty="0"/>
              <a:t>4 – 3/5 of labor is for the bus work alone</a:t>
            </a:r>
          </a:p>
        </p:txBody>
      </p:sp>
    </p:spTree>
    <p:extLst>
      <p:ext uri="{BB962C8B-B14F-4D97-AF65-F5344CB8AC3E}">
        <p14:creationId xmlns:p14="http://schemas.microsoft.com/office/powerpoint/2010/main" val="8607532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  <a:br>
              <a:rPr lang="en-US" dirty="0"/>
            </a:br>
            <a:r>
              <a:rPr lang="en-US" dirty="0"/>
              <a:t>Labor Hours – Task Duration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6293EC7-5CCD-3FBA-E6AF-08ACF9DE25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926662"/>
              </p:ext>
            </p:extLst>
          </p:nvPr>
        </p:nvGraphicFramePr>
        <p:xfrm>
          <a:off x="5340015" y="734218"/>
          <a:ext cx="5568950" cy="538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143677" imgH="4981595" progId="Excel.Sheet.12">
                  <p:embed/>
                </p:oleObj>
              </mc:Choice>
              <mc:Fallback>
                <p:oleObj name="Worksheet" r:id="rId2" imgW="5143677" imgH="4981595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6293EC7-5CCD-3FBA-E6AF-08ACF9DE2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40015" y="734218"/>
                        <a:ext cx="5568950" cy="5389563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1A1431-6024-1C7A-A63D-D9551B21E6A1}"/>
              </a:ext>
            </a:extLst>
          </p:cNvPr>
          <p:cNvSpPr txBox="1"/>
          <p:nvPr/>
        </p:nvSpPr>
        <p:spPr>
          <a:xfrm>
            <a:off x="609600" y="1957137"/>
            <a:ext cx="3661611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Duration Time expressed as FTE days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202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and Issues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14494-4770-4DF0-BA8F-B1C1603E1F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05984" y="1005681"/>
            <a:ext cx="10013325" cy="48466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First risk is that of every retrofit: when we get to performing the tasks, there may be unforeseen issues with what is planned vs. what can be done</a:t>
            </a:r>
          </a:p>
          <a:p>
            <a:r>
              <a:rPr lang="en-US" dirty="0"/>
              <a:t>Labor force handling the bus may need to be mixed trades composite crew, requiring local union buy-in</a:t>
            </a:r>
          </a:p>
          <a:p>
            <a:r>
              <a:rPr lang="en-US" dirty="0"/>
              <a:t>6” headers may require all new pipe, rather than rework of current pipe, est. up to $25k additional materials, 80 Pipefitter hours</a:t>
            </a:r>
          </a:p>
          <a:p>
            <a:r>
              <a:rPr lang="en-US" dirty="0"/>
              <a:t>Needing additional bus not on hand, est. $7 - $10 per pound, 7 to 15 pound/foot</a:t>
            </a:r>
          </a:p>
          <a:p>
            <a:r>
              <a:rPr lang="en-US" dirty="0"/>
              <a:t>MI-14 penetration piping may require extensive rework, depending on planning and design ahead of time</a:t>
            </a:r>
          </a:p>
          <a:p>
            <a:r>
              <a:rPr lang="en-US" dirty="0"/>
              <a:t>Refilling the LCW into headers and components before the system is ready to come back on line would encourage a repeat of the Microbe Influence Corrosion (MIC) issues of the MI LCW start-up</a:t>
            </a:r>
          </a:p>
          <a:p>
            <a:r>
              <a:rPr lang="en-US" dirty="0"/>
              <a:t>Preliminary Design contingency of 40% is appropriate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188E44-CCAA-4361-AC07-6A00AD413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12.06.22</a:t>
            </a:r>
          </a:p>
        </p:txBody>
      </p:sp>
    </p:spTree>
    <p:extLst>
      <p:ext uri="{BB962C8B-B14F-4D97-AF65-F5344CB8AC3E}">
        <p14:creationId xmlns:p14="http://schemas.microsoft.com/office/powerpoint/2010/main" val="30175489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and Issues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14494-4770-4DF0-BA8F-B1C1603E1F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05984" y="1238250"/>
            <a:ext cx="9848119" cy="48466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u="sng" dirty="0">
                <a:solidFill>
                  <a:srgbClr val="C00000"/>
                </a:solidFill>
              </a:rPr>
              <a:t>WARNING</a:t>
            </a:r>
          </a:p>
          <a:p>
            <a:pPr marL="0" indent="0" algn="ctr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</a:rPr>
              <a:t>ABSOLUTELY NO REFILL OF </a:t>
            </a:r>
            <a:r>
              <a:rPr lang="en-US" sz="2800" b="1" u="sng" dirty="0">
                <a:solidFill>
                  <a:srgbClr val="FF0000"/>
                </a:solidFill>
              </a:rPr>
              <a:t>ANY</a:t>
            </a:r>
            <a:r>
              <a:rPr lang="en-US" sz="2800" dirty="0">
                <a:solidFill>
                  <a:srgbClr val="C00000"/>
                </a:solidFill>
              </a:rPr>
              <a:t> LCW UNTIL SYSTEM IS READY TO BE FILLED, TESTED, AND OPERATIONAL WITH FILTRATION LOOP ON LINE 24-7 !!!</a:t>
            </a:r>
          </a:p>
          <a:p>
            <a:pPr marL="0" indent="0" algn="ctr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</a:rPr>
              <a:t>This is non-negotiable.</a:t>
            </a:r>
          </a:p>
          <a:p>
            <a:pPr marL="0" indent="0" algn="ctr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188E44-CCAA-4361-AC07-6A00AD413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12.06.22</a:t>
            </a:r>
          </a:p>
        </p:txBody>
      </p:sp>
    </p:spTree>
    <p:extLst>
      <p:ext uri="{BB962C8B-B14F-4D97-AF65-F5344CB8AC3E}">
        <p14:creationId xmlns:p14="http://schemas.microsoft.com/office/powerpoint/2010/main" val="22520799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Work To be Done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14494-4770-4DF0-BA8F-B1C1603E1F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05984" y="1238250"/>
            <a:ext cx="9931511" cy="48466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Format and upload documentation into proper LBNF project protocol</a:t>
            </a:r>
          </a:p>
          <a:p>
            <a:r>
              <a:rPr lang="en-US" dirty="0"/>
              <a:t>Combine Fluorinert work for MI-10 and MI-14 into this WBS</a:t>
            </a:r>
          </a:p>
          <a:p>
            <a:r>
              <a:rPr lang="en-US" dirty="0"/>
              <a:t>Receive buy-in approval from other vested parties</a:t>
            </a:r>
          </a:p>
          <a:p>
            <a:r>
              <a:rPr lang="en-US" dirty="0"/>
              <a:t>Initiate Final Design process</a:t>
            </a:r>
          </a:p>
          <a:p>
            <a:r>
              <a:rPr lang="en-US" dirty="0"/>
              <a:t>The following Standards and Codes shall be followed:</a:t>
            </a:r>
          </a:p>
          <a:p>
            <a:pPr lvl="1"/>
            <a:r>
              <a:rPr lang="en-US" dirty="0"/>
              <a:t>Fermilab Engineering Manual</a:t>
            </a:r>
          </a:p>
          <a:p>
            <a:pPr lvl="1"/>
            <a:r>
              <a:rPr lang="en-US" dirty="0"/>
              <a:t>ASME B31.3 - Process Piping</a:t>
            </a:r>
          </a:p>
          <a:p>
            <a:pPr lvl="1"/>
            <a:r>
              <a:rPr lang="en-US" dirty="0"/>
              <a:t>ASME BPVC.VIII.1 - Rules for Construction of Pressure Vessels</a:t>
            </a:r>
          </a:p>
          <a:p>
            <a:pPr lvl="1"/>
            <a:r>
              <a:rPr lang="en-US" dirty="0"/>
              <a:t>FESHM 5031.1 - Piping Systems</a:t>
            </a:r>
          </a:p>
          <a:p>
            <a:pPr lvl="1"/>
            <a:r>
              <a:rPr lang="en-US" dirty="0"/>
              <a:t>FESHM 5100 - Structural Safety</a:t>
            </a:r>
          </a:p>
          <a:p>
            <a:pPr lvl="1"/>
            <a:r>
              <a:rPr lang="en-US" dirty="0"/>
              <a:t>FRCM Chapter 4 - Radioactive Materials </a:t>
            </a:r>
          </a:p>
          <a:p>
            <a:pPr lvl="1"/>
            <a:r>
              <a:rPr lang="en-US" dirty="0"/>
              <a:t>FRCM Chapter 11 - Environmental Radiation Monitoring and Control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188E44-CCAA-4361-AC07-6A00AD413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12.06.22</a:t>
            </a:r>
          </a:p>
        </p:txBody>
      </p:sp>
    </p:spTree>
    <p:extLst>
      <p:ext uri="{BB962C8B-B14F-4D97-AF65-F5344CB8AC3E}">
        <p14:creationId xmlns:p14="http://schemas.microsoft.com/office/powerpoint/2010/main" val="6444130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installation of the LBNF Extraction Line in the Q-100 region requires relocation of main LCW headers and quadrupole bus, as well as numerous small modifications</a:t>
            </a:r>
          </a:p>
          <a:p>
            <a:r>
              <a:rPr lang="en-US" dirty="0"/>
              <a:t>Possible solutions have been discussed with many concerned parties over the last number of years</a:t>
            </a:r>
          </a:p>
          <a:p>
            <a:r>
              <a:rPr lang="en-US" dirty="0"/>
              <a:t>The paths for relocation of the piping and buswork have been well studied in the current enclosure, as well as with a CAD model</a:t>
            </a:r>
          </a:p>
          <a:p>
            <a:r>
              <a:rPr lang="en-US" dirty="0"/>
              <a:t>A reasonable plan for the retrofit work is presented herein</a:t>
            </a:r>
          </a:p>
          <a:p>
            <a:r>
              <a:rPr lang="en-US" dirty="0"/>
              <a:t>Cost and schedule have been re-evaluated from the ground up</a:t>
            </a:r>
          </a:p>
        </p:txBody>
      </p:sp>
    </p:spTree>
    <p:extLst>
      <p:ext uri="{BB962C8B-B14F-4D97-AF65-F5344CB8AC3E}">
        <p14:creationId xmlns:p14="http://schemas.microsoft.com/office/powerpoint/2010/main" val="13606231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A417AF-73CC-3D22-119E-A705E097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59" y="2171456"/>
            <a:ext cx="11196908" cy="3631950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ED6BD0-C34F-96D3-BBE7-116C5A1DC48D}"/>
              </a:ext>
            </a:extLst>
          </p:cNvPr>
          <p:cNvSpPr txBox="1"/>
          <p:nvPr/>
        </p:nvSpPr>
        <p:spPr>
          <a:xfrm>
            <a:off x="697832" y="5619374"/>
            <a:ext cx="6930423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 sections from study drawing scotto_F10167487---dwg1-12-03-21-2.pdf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DC7CE2-2950-0A42-0175-CBF30D2F73A7}"/>
              </a:ext>
            </a:extLst>
          </p:cNvPr>
          <p:cNvSpPr txBox="1"/>
          <p:nvPr/>
        </p:nvSpPr>
        <p:spPr>
          <a:xfrm>
            <a:off x="730355" y="4282009"/>
            <a:ext cx="928075" cy="73866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EXISTING</a:t>
            </a:r>
          </a:p>
          <a:p>
            <a:pPr algn="ctr"/>
            <a:r>
              <a:rPr lang="en-US" sz="1400" dirty="0"/>
              <a:t>HEADER</a:t>
            </a:r>
          </a:p>
          <a:p>
            <a:pPr algn="ctr"/>
            <a:r>
              <a:rPr lang="en-US" sz="1400" dirty="0"/>
              <a:t>LOCATION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F6E02B-DBCF-598F-C641-88CDD55E798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658430" y="3595716"/>
            <a:ext cx="1060181" cy="10556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E4FD7B-4DF2-74EC-98F2-268059D508E7}"/>
              </a:ext>
            </a:extLst>
          </p:cNvPr>
          <p:cNvSpPr txBox="1"/>
          <p:nvPr/>
        </p:nvSpPr>
        <p:spPr>
          <a:xfrm>
            <a:off x="4145510" y="1893655"/>
            <a:ext cx="1131848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CABLE TRAYS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C568C2-2BEE-1B00-9A89-3121AB5F9E8A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2146997" y="2047544"/>
            <a:ext cx="1998513" cy="6509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C68DAA8-8AA2-A53F-9198-8AFEB27B7711}"/>
              </a:ext>
            </a:extLst>
          </p:cNvPr>
          <p:cNvSpPr txBox="1"/>
          <p:nvPr/>
        </p:nvSpPr>
        <p:spPr>
          <a:xfrm>
            <a:off x="4143618" y="837477"/>
            <a:ext cx="1398524" cy="95410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MANIFOL EXTENSIONS</a:t>
            </a:r>
          </a:p>
          <a:p>
            <a:pPr algn="ctr"/>
            <a:r>
              <a:rPr lang="en-US" sz="1400" dirty="0"/>
              <a:t>PASSING OVER CABLE TRAYS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2419AF-7B09-2C3D-6613-0399A79FE75B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2063750" y="1314531"/>
            <a:ext cx="2079868" cy="12345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49F74A-F61E-C2CE-2293-A2E849AE7196}"/>
              </a:ext>
            </a:extLst>
          </p:cNvPr>
          <p:cNvSpPr txBox="1"/>
          <p:nvPr/>
        </p:nvSpPr>
        <p:spPr>
          <a:xfrm>
            <a:off x="7473932" y="3268765"/>
            <a:ext cx="1263103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NEW 7/8”</a:t>
            </a:r>
          </a:p>
          <a:p>
            <a:pPr algn="ctr"/>
            <a:r>
              <a:rPr lang="en-US" sz="1400" dirty="0"/>
              <a:t>BUS LOCATION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E13720-8DB9-31B2-8544-E5C2C33F38C9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737035" y="3530375"/>
            <a:ext cx="2248451" cy="5611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AE90ABF-DCFA-728F-890F-83C73C74ADCB}"/>
              </a:ext>
            </a:extLst>
          </p:cNvPr>
          <p:cNvSpPr txBox="1"/>
          <p:nvPr/>
        </p:nvSpPr>
        <p:spPr>
          <a:xfrm>
            <a:off x="2302901" y="842338"/>
            <a:ext cx="928075" cy="73866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NEW</a:t>
            </a:r>
          </a:p>
          <a:p>
            <a:pPr algn="ctr"/>
            <a:r>
              <a:rPr lang="en-US" sz="1400" dirty="0"/>
              <a:t>HEADER</a:t>
            </a:r>
          </a:p>
          <a:p>
            <a:pPr algn="ctr"/>
            <a:r>
              <a:rPr lang="en-US" sz="1400" dirty="0"/>
              <a:t>LOCATION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802D2C-2924-AA0C-6D2A-EF3EF888095C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1019596" y="1211670"/>
            <a:ext cx="1283305" cy="14129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C3F0E14-6874-179E-89BF-F00C964F510A}"/>
              </a:ext>
            </a:extLst>
          </p:cNvPr>
          <p:cNvSpPr txBox="1"/>
          <p:nvPr/>
        </p:nvSpPr>
        <p:spPr>
          <a:xfrm>
            <a:off x="7473932" y="3949915"/>
            <a:ext cx="1263102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NEW QUAD</a:t>
            </a:r>
          </a:p>
          <a:p>
            <a:pPr algn="ctr"/>
            <a:r>
              <a:rPr lang="en-US" sz="1400" dirty="0"/>
              <a:t>BUS LOCATION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9EC0AD1-A21A-512A-81F5-3300588E4471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8737034" y="4211525"/>
            <a:ext cx="2249558" cy="1683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BFE25C6-8349-D87A-0504-500D3B890EB4}"/>
              </a:ext>
            </a:extLst>
          </p:cNvPr>
          <p:cNvSpPr txBox="1"/>
          <p:nvPr/>
        </p:nvSpPr>
        <p:spPr>
          <a:xfrm>
            <a:off x="7396988" y="2589306"/>
            <a:ext cx="134004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EXISTING QUAD</a:t>
            </a:r>
          </a:p>
          <a:p>
            <a:pPr algn="ctr"/>
            <a:r>
              <a:rPr lang="en-US" sz="1400" dirty="0"/>
              <a:t>BUS LOCATION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7C33AF7-EFE2-BA72-0BA1-D1CDCF17A618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8737034" y="2850916"/>
            <a:ext cx="2249558" cy="674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ECA9BA-FC09-888D-6497-37F19B87DED0}"/>
              </a:ext>
            </a:extLst>
          </p:cNvPr>
          <p:cNvSpPr/>
          <p:nvPr/>
        </p:nvSpPr>
        <p:spPr>
          <a:xfrm>
            <a:off x="4711434" y="2512928"/>
            <a:ext cx="435996" cy="10123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9AE850-5145-61C6-DBCA-DC6943B05845}"/>
              </a:ext>
            </a:extLst>
          </p:cNvPr>
          <p:cNvSpPr txBox="1"/>
          <p:nvPr/>
        </p:nvSpPr>
        <p:spPr>
          <a:xfrm>
            <a:off x="5627658" y="4343564"/>
            <a:ext cx="1131848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UTILITIES AREA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0E12B26-B456-1B9A-D406-F358D19BF360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4995746" y="3429000"/>
            <a:ext cx="631912" cy="11761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9794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6" y="477432"/>
            <a:ext cx="11057467" cy="569268"/>
          </a:xfrm>
        </p:spPr>
        <p:txBody>
          <a:bodyPr/>
          <a:lstStyle/>
          <a:p>
            <a:r>
              <a:rPr lang="en-US" dirty="0"/>
              <a:t>Summary</a:t>
            </a:r>
            <a:br>
              <a:rPr lang="en-US" dirty="0"/>
            </a:br>
            <a:r>
              <a:rPr lang="en-US" dirty="0"/>
              <a:t>Typical Quad Cell Layout, Viewed From Behind Magnet Towards Aisle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E88090BE-6CB4-5236-CFCF-B28B8679A0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2365866" y="1238250"/>
            <a:ext cx="7544405" cy="48466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D16D96-A2F8-F1D3-5535-82BDDCE30E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9620" y="1248969"/>
            <a:ext cx="1378198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6” HEADERS,</a:t>
            </a:r>
          </a:p>
          <a:p>
            <a:pPr algn="ctr"/>
            <a:r>
              <a:rPr lang="en-US" dirty="0"/>
              <a:t>AISLE SIDE</a:t>
            </a:r>
            <a:br>
              <a:rPr lang="en-US" dirty="0"/>
            </a:br>
            <a:r>
              <a:rPr lang="en-US" dirty="0"/>
              <a:t>(HIDDEN)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9BE7A6-7A2F-71E8-4597-CAB1662AF9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6548" y="3727702"/>
            <a:ext cx="136127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MANIFOLD</a:t>
            </a:r>
          </a:p>
          <a:p>
            <a:pPr algn="ctr"/>
            <a:r>
              <a:rPr lang="en-US" dirty="0"/>
              <a:t>EXTENSIONS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00FD4-4E34-52D8-234A-3F02836A77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0294" y="4851348"/>
            <a:ext cx="137685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CURRENT </a:t>
            </a:r>
          </a:p>
          <a:p>
            <a:pPr algn="ctr"/>
            <a:r>
              <a:rPr lang="en-US" dirty="0"/>
              <a:t>MANIFOLDS </a:t>
            </a:r>
          </a:p>
          <a:p>
            <a:pPr algn="ctr"/>
            <a:r>
              <a:rPr lang="en-US" dirty="0"/>
              <a:t>MODIFIED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B4380-2046-7915-5E02-49CB92B70A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76854" y="2821081"/>
            <a:ext cx="129715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DIPOLE BUS</a:t>
            </a:r>
          </a:p>
          <a:p>
            <a:pPr algn="ctr"/>
            <a:r>
              <a:rPr lang="en-US" dirty="0"/>
              <a:t>EXISTING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2245F9-3FCF-1F8E-FCCA-E3ACB935FA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76854" y="2157222"/>
            <a:ext cx="139852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CABLE TRAYS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F8BF6D-505C-EC1A-1312-AEC775DC48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54882" y="5406562"/>
            <a:ext cx="184993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2-1/8” QUAD BUS</a:t>
            </a:r>
          </a:p>
          <a:p>
            <a:pPr algn="ctr"/>
            <a:r>
              <a:rPr lang="en-US" dirty="0"/>
              <a:t>NEW LOCATION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1E0E3E-8792-B13B-A7A4-90170F74066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54882" y="3766308"/>
            <a:ext cx="1711687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7/8 QUAD BUS</a:t>
            </a:r>
          </a:p>
          <a:p>
            <a:pPr algn="ctr"/>
            <a:r>
              <a:rPr lang="en-US" dirty="0"/>
              <a:t>NEW LOCATION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7C908-C9C1-D500-381E-69B71B7237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299" y="2604056"/>
            <a:ext cx="2084983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MANIFOLD VALVES,</a:t>
            </a:r>
          </a:p>
          <a:p>
            <a:pPr algn="ctr"/>
            <a:r>
              <a:rPr lang="en-US" dirty="0"/>
              <a:t>AISLE SIDE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377B07-2342-D112-DC8E-F8847334E145}"/>
              </a:ext>
            </a:extLst>
          </p:cNvPr>
          <p:cNvCxnSpPr>
            <a:cxnSpLocks noGrp="1" noRot="1" noMove="1" noResize="1" noEditPoints="1" noAdjustHandles="1" noChangeArrowheads="1" noChangeShapeType="1"/>
            <a:stCxn id="13" idx="1"/>
          </p:cNvCxnSpPr>
          <p:nvPr/>
        </p:nvCxnSpPr>
        <p:spPr>
          <a:xfrm flipH="1">
            <a:off x="8902700" y="4089474"/>
            <a:ext cx="1152182" cy="65382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3CB752-600F-6257-3503-BAB818B02719}"/>
              </a:ext>
            </a:extLst>
          </p:cNvPr>
          <p:cNvCxnSpPr>
            <a:cxnSpLocks noGrp="1" noRot="1" noMove="1" noResize="1" noEditPoints="1" noAdjustHandles="1" noChangeArrowheads="1" noChangeShapeType="1"/>
            <a:stCxn id="11" idx="1"/>
          </p:cNvCxnSpPr>
          <p:nvPr/>
        </p:nvCxnSpPr>
        <p:spPr>
          <a:xfrm flipH="1">
            <a:off x="8623300" y="3144247"/>
            <a:ext cx="1453554" cy="122978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C2A84E7-1628-239B-1DBE-614160AB70F2}"/>
              </a:ext>
            </a:extLst>
          </p:cNvPr>
          <p:cNvCxnSpPr>
            <a:cxnSpLocks noGrp="1" noRot="1" noMove="1" noResize="1" noEditPoints="1" noAdjustHandles="1" noChangeArrowheads="1" noChangeShapeType="1"/>
            <a:stCxn id="10" idx="1"/>
          </p:cNvCxnSpPr>
          <p:nvPr/>
        </p:nvCxnSpPr>
        <p:spPr>
          <a:xfrm flipH="1" flipV="1">
            <a:off x="8326013" y="5148522"/>
            <a:ext cx="1728869" cy="58120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B9DA55-5A3F-1C3E-1AFE-66DC00EBE4EA}"/>
              </a:ext>
            </a:extLst>
          </p:cNvPr>
          <p:cNvCxnSpPr>
            <a:cxnSpLocks noGrp="1" noRot="1" noMove="1" noResize="1" noEditPoints="1" noAdjustHandles="1" noChangeArrowheads="1" noChangeShapeType="1"/>
            <a:stCxn id="14" idx="3"/>
          </p:cNvCxnSpPr>
          <p:nvPr/>
        </p:nvCxnSpPr>
        <p:spPr>
          <a:xfrm flipV="1">
            <a:off x="2199282" y="2341888"/>
            <a:ext cx="712777" cy="58533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B24080C-6903-1401-09F0-1994AE83B190}"/>
              </a:ext>
            </a:extLst>
          </p:cNvPr>
          <p:cNvCxnSpPr>
            <a:cxnSpLocks noGrp="1" noRot="1" noMove="1" noResize="1" noEditPoints="1" noAdjustHandles="1" noChangeArrowheads="1" noChangeShapeType="1"/>
            <a:stCxn id="6" idx="3"/>
          </p:cNvCxnSpPr>
          <p:nvPr/>
        </p:nvCxnSpPr>
        <p:spPr>
          <a:xfrm flipV="1">
            <a:off x="2167818" y="2511295"/>
            <a:ext cx="3039182" cy="153957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940B297-ECFD-B24E-A862-1F519FD037C1}"/>
              </a:ext>
            </a:extLst>
          </p:cNvPr>
          <p:cNvCxnSpPr>
            <a:cxnSpLocks noGrp="1" noRot="1" noMove="1" noResize="1" noEditPoints="1" noAdjustHandles="1" noChangeArrowheads="1" noChangeShapeType="1"/>
            <a:stCxn id="6" idx="3"/>
          </p:cNvCxnSpPr>
          <p:nvPr/>
        </p:nvCxnSpPr>
        <p:spPr>
          <a:xfrm flipV="1">
            <a:off x="2167818" y="2927221"/>
            <a:ext cx="4073705" cy="112364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B1B5F2-7F44-18DC-3E80-E62FC72BD778}"/>
              </a:ext>
            </a:extLst>
          </p:cNvPr>
          <p:cNvCxnSpPr>
            <a:cxnSpLocks noGrp="1" noRot="1" noMove="1" noResize="1" noEditPoints="1" noAdjustHandles="1" noChangeArrowheads="1" noChangeShapeType="1"/>
            <a:stCxn id="12" idx="1"/>
          </p:cNvCxnSpPr>
          <p:nvPr/>
        </p:nvCxnSpPr>
        <p:spPr>
          <a:xfrm flipH="1" flipV="1">
            <a:off x="8269459" y="1828877"/>
            <a:ext cx="1807395" cy="51301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58D102E-4842-91B5-59F2-CF42B206FB0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8356600" y="5174513"/>
            <a:ext cx="1698282" cy="55521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04CE99D-E307-6998-6D16-F42380616F15}"/>
              </a:ext>
            </a:extLst>
          </p:cNvPr>
          <p:cNvCxnSpPr>
            <a:cxnSpLocks noGrp="1" noRot="1" noMove="1" noResize="1" noEditPoints="1" noAdjustHandles="1" noChangeArrowheads="1" noChangeShapeType="1"/>
            <a:stCxn id="14" idx="3"/>
          </p:cNvCxnSpPr>
          <p:nvPr/>
        </p:nvCxnSpPr>
        <p:spPr>
          <a:xfrm flipV="1">
            <a:off x="2199282" y="1828877"/>
            <a:ext cx="3896718" cy="109834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B8843E-4B05-C303-124A-34E8C5CC92B5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167146" y="4609862"/>
            <a:ext cx="3487704" cy="70315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60AB65-5795-2E82-C0D8-482447EEFE85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167146" y="4089473"/>
            <a:ext cx="4272425" cy="122354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239654-038D-C14B-DF9C-1FE3A19E6B7E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167818" y="1710634"/>
            <a:ext cx="1297277" cy="63125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74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4C97"/>
                </a:solidFill>
              </a:rPr>
              <a:t>Affected Area</a:t>
            </a:r>
            <a:br>
              <a:rPr lang="en-US" b="1" dirty="0">
                <a:solidFill>
                  <a:srgbClr val="004C97"/>
                </a:solidFill>
              </a:rPr>
            </a:br>
            <a:r>
              <a:rPr lang="en-US" b="1" dirty="0">
                <a:solidFill>
                  <a:srgbClr val="004C97"/>
                </a:solidFill>
              </a:rPr>
              <a:t>Q-103 </a:t>
            </a:r>
            <a:r>
              <a:rPr lang="en-US" b="1" dirty="0" err="1">
                <a:solidFill>
                  <a:srgbClr val="004C97"/>
                </a:solidFill>
              </a:rPr>
              <a:t>trhu</a:t>
            </a:r>
            <a:r>
              <a:rPr lang="en-US" b="1" dirty="0">
                <a:solidFill>
                  <a:srgbClr val="004C97"/>
                </a:solidFill>
              </a:rPr>
              <a:t> Q-108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</a:t>
            </a:r>
            <a:r>
              <a:rPr lang="en-US" dirty="0" err="1"/>
              <a:t>ReviewBuse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1F9C19-2ECF-0F04-4208-A566506F45CB}"/>
              </a:ext>
            </a:extLst>
          </p:cNvPr>
          <p:cNvGrpSpPr/>
          <p:nvPr/>
        </p:nvGrpSpPr>
        <p:grpSpPr>
          <a:xfrm>
            <a:off x="1337582" y="1261970"/>
            <a:ext cx="9601502" cy="4965101"/>
            <a:chOff x="1444922" y="1277079"/>
            <a:chExt cx="9302155" cy="4707551"/>
          </a:xfrm>
        </p:grpSpPr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8BE1604D-6008-FDF7-995B-6BA2CC73C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0" t="4640" r="6397" b="4413"/>
            <a:stretch/>
          </p:blipFill>
          <p:spPr>
            <a:xfrm>
              <a:off x="1444922" y="1277079"/>
              <a:ext cx="9302155" cy="470755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88E835-A38D-835E-2CA3-B19443393B11}"/>
                </a:ext>
              </a:extLst>
            </p:cNvPr>
            <p:cNvCxnSpPr>
              <a:cxnSpLocks/>
            </p:cNvCxnSpPr>
            <p:nvPr/>
          </p:nvCxnSpPr>
          <p:spPr>
            <a:xfrm>
              <a:off x="4040155" y="3517641"/>
              <a:ext cx="4152123" cy="2063280"/>
            </a:xfrm>
            <a:prstGeom prst="line">
              <a:avLst/>
            </a:prstGeom>
            <a:ln w="3810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D206F5E-3329-9678-0401-8C8B158913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41379" y="2822028"/>
              <a:ext cx="98776" cy="69561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5515D03-5409-1397-BB6F-A0F09DEB80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2278" y="5131837"/>
              <a:ext cx="774440" cy="44908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7CE1AE2-84DF-1285-F2BF-CCD445448ABB}"/>
              </a:ext>
            </a:extLst>
          </p:cNvPr>
          <p:cNvSpPr txBox="1"/>
          <p:nvPr/>
        </p:nvSpPr>
        <p:spPr>
          <a:xfrm>
            <a:off x="6858000" y="5694571"/>
            <a:ext cx="761747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Q-103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A33857-9493-EDB9-6F9A-39B57D625E84}"/>
              </a:ext>
            </a:extLst>
          </p:cNvPr>
          <p:cNvSpPr txBox="1"/>
          <p:nvPr/>
        </p:nvSpPr>
        <p:spPr>
          <a:xfrm>
            <a:off x="3050710" y="3640222"/>
            <a:ext cx="761747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Q-108</a:t>
            </a:r>
          </a:p>
        </p:txBody>
      </p:sp>
    </p:spTree>
    <p:extLst>
      <p:ext uri="{BB962C8B-B14F-4D97-AF65-F5344CB8AC3E}">
        <p14:creationId xmlns:p14="http://schemas.microsoft.com/office/powerpoint/2010/main" val="33083232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361916-D092-43A2-B70C-9DB9EEF838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791737"/>
            <a:ext cx="11057467" cy="5293151"/>
          </a:xfrm>
        </p:spPr>
        <p:txBody>
          <a:bodyPr>
            <a:normAutofit/>
          </a:bodyPr>
          <a:lstStyle/>
          <a:p>
            <a:r>
              <a:rPr lang="en-US" sz="1800" dirty="0"/>
              <a:t>Review Charge and Agenda: LBNF </a:t>
            </a:r>
            <a:r>
              <a:rPr lang="en-US" sz="1800" dirty="0" err="1"/>
              <a:t>DocDB</a:t>
            </a:r>
            <a:r>
              <a:rPr lang="en-US" sz="1800" dirty="0"/>
              <a:t>  as DUNE-doc-27115-v1</a:t>
            </a:r>
            <a:br>
              <a:rPr lang="en-US" sz="1800" dirty="0"/>
            </a:br>
            <a:r>
              <a:rPr lang="en-US" sz="1400" dirty="0">
                <a:hlinkClick r:id="rId2"/>
              </a:rPr>
              <a:t>https://docs.dunescience.org/cgi-bin/sso/ShowDocument?docid=27115</a:t>
            </a:r>
            <a:endParaRPr lang="en-US" sz="1400" dirty="0"/>
          </a:p>
          <a:p>
            <a:r>
              <a:rPr lang="en-US" sz="1800" dirty="0"/>
              <a:t>F10178761, LBNF FULL MODEL FOR LCW AND BUS REWORK</a:t>
            </a:r>
          </a:p>
          <a:p>
            <a:r>
              <a:rPr lang="en-US" sz="1800" dirty="0"/>
              <a:t>scotto_F10167487---dwg1-12-03-21-2.pdf</a:t>
            </a:r>
          </a:p>
          <a:p>
            <a:r>
              <a:rPr lang="en-US" sz="1800" dirty="0"/>
              <a:t>F00305689-G, Main Injector Hydraulic LCW and Bus Flow Schematic MI-10 Ser </a:t>
            </a:r>
            <a:r>
              <a:rPr lang="en-US" sz="1800" dirty="0" err="1"/>
              <a:t>Bldg</a:t>
            </a:r>
            <a:r>
              <a:rPr lang="en-US" sz="1800" dirty="0"/>
              <a:t> – Q108 to Q639 (Originally 9512.000-MF-305689) (updated to reflect current status with LBNF upgrades) (P&amp;ID)</a:t>
            </a:r>
          </a:p>
          <a:p>
            <a:r>
              <a:rPr lang="en-US" sz="1800" dirty="0"/>
              <a:t>F10127805 thru 810, LBNF Primary Beam Line LCW and Bus Flow Schematic (proposed plan at this time) (P&amp;ID)</a:t>
            </a:r>
          </a:p>
          <a:p>
            <a:r>
              <a:rPr lang="en-US" sz="1800" dirty="0"/>
              <a:t>ME-463356, MAIN INJECTOR/RECYCLER Q105 PENETRATION FLUORINERT LAYOUT</a:t>
            </a:r>
          </a:p>
          <a:p>
            <a:r>
              <a:rPr lang="en-US" sz="1800" dirty="0"/>
              <a:t>ME-463455, MAIN INJECTOR/RECYCLER MI-14 SERVICE BUILDING LCW AND FLUORINERT INSTALLATION</a:t>
            </a:r>
          </a:p>
          <a:p>
            <a:r>
              <a:rPr lang="en-US" sz="1800" dirty="0"/>
              <a:t>ME-463464, MAIN INJECTOR/RECYCLER Q104 KICKE`R COOLING MANIFOLD INSTALLATION</a:t>
            </a:r>
          </a:p>
          <a:p>
            <a:r>
              <a:rPr lang="en-US" sz="1800" dirty="0"/>
              <a:t>PBE Extraction LCW &amp; Bus - Materials Estimate - PDR.xlsx</a:t>
            </a:r>
          </a:p>
          <a:p>
            <a:r>
              <a:rPr lang="en-US" sz="1800" dirty="0"/>
              <a:t>PBE Extraction LCW &amp; Bus - Labor Estimate - PDR.xlsx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188E44-CCAA-4361-AC07-6A00AD413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7" name="TextBox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92FFEA9-5BF9-4483-8902-DE0B1AC0E20D}"/>
              </a:ext>
            </a:extLst>
          </p:cNvPr>
          <p:cNvSpPr txBox="1"/>
          <p:nvPr/>
        </p:nvSpPr>
        <p:spPr>
          <a:xfrm>
            <a:off x="9131121" y="5872766"/>
            <a:ext cx="2535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Return to title slide</a:t>
            </a:r>
            <a:endParaRPr lang="en-US" sz="14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43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LCW – Global 6” Headers</a:t>
            </a:r>
            <a:br>
              <a:rPr lang="en-US" dirty="0"/>
            </a:br>
            <a:r>
              <a:rPr lang="en-US" dirty="0"/>
              <a:t>General Layout, Enclosure Run, Q-103 thru Q-108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FC168-FD61-9540-B6D8-172A9A6C634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Between Q-103 thru Q-108, the LCW headers are to be relocated from above magnets at chest height, to high up on aisle side, above current lighting fixtures</a:t>
            </a:r>
          </a:p>
          <a:p>
            <a:r>
              <a:rPr lang="en-US" dirty="0"/>
              <a:t>New location must avoid magnet mover and other equipment</a:t>
            </a:r>
          </a:p>
          <a:p>
            <a:r>
              <a:rPr lang="en-US" dirty="0"/>
              <a:t>Requires relocation of some utilities and lighting along upper aisle wall</a:t>
            </a:r>
          </a:p>
          <a:p>
            <a:r>
              <a:rPr lang="en-US" dirty="0"/>
              <a:t>Cell taps for manifolds can remain in the general Z axis location for each cell manifold connection</a:t>
            </a:r>
          </a:p>
          <a:p>
            <a:r>
              <a:rPr lang="en-US" dirty="0"/>
              <a:t>Isolation valves remain connected to header, move with it to the new path, and are located above aisle side for easy access</a:t>
            </a:r>
          </a:p>
          <a:p>
            <a:r>
              <a:rPr lang="en-US" dirty="0"/>
              <a:t>Same or similar hoses connect to the manifolds</a:t>
            </a:r>
          </a:p>
          <a:p>
            <a:r>
              <a:rPr lang="en-US" dirty="0"/>
              <a:t>Strategic cutting of pipe should result in all of it being reusable</a:t>
            </a:r>
          </a:p>
          <a:p>
            <a:pPr lvl="1"/>
            <a:r>
              <a:rPr lang="en-US" dirty="0"/>
              <a:t>If not reusable, add up to $25k and 80 hours labor</a:t>
            </a:r>
          </a:p>
        </p:txBody>
      </p:sp>
    </p:spTree>
    <p:extLst>
      <p:ext uri="{BB962C8B-B14F-4D97-AF65-F5344CB8AC3E}">
        <p14:creationId xmlns:p14="http://schemas.microsoft.com/office/powerpoint/2010/main" val="249318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89" y="396936"/>
            <a:ext cx="11057467" cy="56926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4C97"/>
                </a:solidFill>
              </a:rPr>
              <a:t>Affected Area</a:t>
            </a:r>
            <a:br>
              <a:rPr lang="en-US" b="1" dirty="0">
                <a:solidFill>
                  <a:srgbClr val="004C97"/>
                </a:solidFill>
              </a:rPr>
            </a:br>
            <a:r>
              <a:rPr lang="en-US" b="1" dirty="0">
                <a:solidFill>
                  <a:srgbClr val="004C97"/>
                </a:solidFill>
              </a:rPr>
              <a:t>MI-10 Alcove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12.06.22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Karl Williams - LBNF MI Extraction Area Bus &amp; LCW Relocation Preliminary Design </a:t>
            </a:r>
            <a:r>
              <a:rPr lang="en-US" dirty="0" err="1"/>
              <a:t>ReviewBuse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Picture 8" descr="A picture containing indoor, equipment&#10;&#10;Description automatically generated">
            <a:extLst>
              <a:ext uri="{FF2B5EF4-FFF2-40B4-BE49-F238E27FC236}">
                <a16:creationId xmlns:a16="http://schemas.microsoft.com/office/drawing/2014/main" id="{1AE2AB09-BEB1-30C0-9875-ED268CE14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516" y="1215190"/>
            <a:ext cx="6464968" cy="48487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009D9-CA42-45D8-9058-73533685991E}"/>
              </a:ext>
            </a:extLst>
          </p:cNvPr>
          <p:cNvSpPr txBox="1"/>
          <p:nvPr/>
        </p:nvSpPr>
        <p:spPr>
          <a:xfrm>
            <a:off x="6241522" y="5188984"/>
            <a:ext cx="2967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6” HEADERS IN CEILING AT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Mi-10 ALCOVE IN ENCLOSURE</a:t>
            </a:r>
          </a:p>
        </p:txBody>
      </p:sp>
    </p:spTree>
    <p:extLst>
      <p:ext uri="{BB962C8B-B14F-4D97-AF65-F5344CB8AC3E}">
        <p14:creationId xmlns:p14="http://schemas.microsoft.com/office/powerpoint/2010/main" val="3787426484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9AF926BAB97E498F641897A664470E" ma:contentTypeVersion="62" ma:contentTypeDescription="Create a new document." ma:contentTypeScope="" ma:versionID="c33078e172d4d1b4a254dbef1ccf8fcb">
  <xsd:schema xmlns:xsd="http://www.w3.org/2001/XMLSchema" xmlns:xs="http://www.w3.org/2001/XMLSchema" xmlns:p="http://schemas.microsoft.com/office/2006/metadata/properties" xmlns:ns2="3427cf1b-08f6-4349-98e1-9c40df501855" xmlns:ns3="8bc35f11-cb67-4295-b540-2f46a5c40afb" xmlns:ns4="83471fc0-520e-459e-b550-e6351e8fd429" targetNamespace="http://schemas.microsoft.com/office/2006/metadata/properties" ma:root="true" ma:fieldsID="c6350f67fad3e1d6dd124f0724dc61c7" ns2:_="" ns3:_="" ns4:_="">
    <xsd:import namespace="3427cf1b-08f6-4349-98e1-9c40df501855"/>
    <xsd:import namespace="8bc35f11-cb67-4295-b540-2f46a5c40afb"/>
    <xsd:import namespace="83471fc0-520e-459e-b550-e6351e8fd42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Primary_x0020_editor" minOccurs="0"/>
                <xsd:element ref="ns4:SharedWithUsers" minOccurs="0"/>
                <xsd:element ref="ns4:SharedWithDetails" minOccurs="0"/>
                <xsd:element ref="ns3:DocDB_x0020_No_x002e_" minOccurs="0"/>
                <xsd:element ref="ns3:Com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7cf1b-08f6-4349-98e1-9c40df50185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35f11-cb67-4295-b540-2f46a5c40afb" elementFormDefault="qualified">
    <xsd:import namespace="http://schemas.microsoft.com/office/2006/documentManagement/types"/>
    <xsd:import namespace="http://schemas.microsoft.com/office/infopath/2007/PartnerControls"/>
    <xsd:element name="Primary_x0020_editor" ma:index="11" nillable="true" ma:displayName="Primary editor" ma:list="UserInfo" ma:SearchPeopleOnly="false" ma:SharePointGroup="0" ma:internalName="Primary_x0020_editor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cDB_x0020_No_x002e_" ma:index="14" nillable="true" ma:displayName="DocDB No." ma:internalName="DocDB_x0020_No_x002e_">
      <xsd:simpleType>
        <xsd:restriction base="dms:Text">
          <xsd:maxLength value="255"/>
        </xsd:restriction>
      </xsd:simpleType>
    </xsd:element>
    <xsd:element name="Comment" ma:index="15" nillable="true" ma:displayName="Comment" ma:internalName="Comment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71fc0-520e-459e-b550-e6351e8fd42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8bc35f11-cb67-4295-b540-2f46a5c40afb" xsi:nil="true"/>
    <Primary_x0020_editor xmlns="8bc35f11-cb67-4295-b540-2f46a5c40afb">
      <UserInfo>
        <DisplayName/>
        <AccountId xsi:nil="true"/>
        <AccountType/>
      </UserInfo>
    </Primary_x0020_editor>
    <DocDB_x0020_No_x002e_ xmlns="8bc35f11-cb67-4295-b540-2f46a5c40afb" xsi:nil="true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815BF2-0F33-4BE3-84BB-7D96AE3A81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27cf1b-08f6-4349-98e1-9c40df501855"/>
    <ds:schemaRef ds:uri="8bc35f11-cb67-4295-b540-2f46a5c40afb"/>
    <ds:schemaRef ds:uri="83471fc0-520e-459e-b550-e6351e8fd4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1AB8FB-521F-436B-8DB8-AF19661E6E7B}">
  <ds:schemaRefs>
    <ds:schemaRef ds:uri="http://purl.org/dc/terms/"/>
    <ds:schemaRef ds:uri="83471fc0-520e-459e-b550-e6351e8fd429"/>
    <ds:schemaRef ds:uri="3427cf1b-08f6-4349-98e1-9c40df50185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8bc35f11-cb67-4295-b540-2f46a5c40af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543DA3B-70F0-44D6-90FC-F1B7B0FDE53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65A8348-B893-480E-B73E-F68EF07244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49865</TotalTime>
  <Words>4404</Words>
  <Application>Microsoft Office PowerPoint</Application>
  <PresentationFormat>Widescreen</PresentationFormat>
  <Paragraphs>700</Paragraphs>
  <Slides>70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Calibri</vt:lpstr>
      <vt:lpstr>Helvetica</vt:lpstr>
      <vt:lpstr>Lucida Grande</vt:lpstr>
      <vt:lpstr>LBNF Template_051215</vt:lpstr>
      <vt:lpstr>LBNF Content-Footer Theme</vt:lpstr>
      <vt:lpstr>Worksheet</vt:lpstr>
      <vt:lpstr>Microsoft Excel Worksheet</vt:lpstr>
      <vt:lpstr>LBNF MI Extraction Area Bus &amp; LCW Relocation Preliminary Design Review</vt:lpstr>
      <vt:lpstr>Who am I, a few highlights</vt:lpstr>
      <vt:lpstr>My Team</vt:lpstr>
      <vt:lpstr>Outline</vt:lpstr>
      <vt:lpstr>Overview - Purpose</vt:lpstr>
      <vt:lpstr>Overview - Scope</vt:lpstr>
      <vt:lpstr>Affected Area Q-103 trhu Q-108</vt:lpstr>
      <vt:lpstr>LCW – Global 6” Headers General Layout, Enclosure Run, Q-103 thru Q-108</vt:lpstr>
      <vt:lpstr>Affected Area MI-10 Alcove</vt:lpstr>
      <vt:lpstr>Affected Area MI-10 Alcove</vt:lpstr>
      <vt:lpstr>Affected Area Q-103 trhu Q-108</vt:lpstr>
      <vt:lpstr>LCW – Global 6” Headers Upstream End at MI-10 Alcove </vt:lpstr>
      <vt:lpstr>LCW – Global 6” Headers Upstream End at MI-10 Alcove </vt:lpstr>
      <vt:lpstr>LCW – Global 6” Headers Upstream End at MI-10 Alcove </vt:lpstr>
      <vt:lpstr>LCW – Global 6” Headers Upstream End at MI-10 Alcove </vt:lpstr>
      <vt:lpstr>LCW – Global 6” Headers Downstream End at Q-107 / Q-108 </vt:lpstr>
      <vt:lpstr>LCW – Global 6” Headers Downstream End at Q-107 / Q-108 </vt:lpstr>
      <vt:lpstr>LCW – Global 6” Headers Downstream End at Q-107 / Q-108 </vt:lpstr>
      <vt:lpstr>LCW – Global 6” Headers Downstream End at Q-107 / Q-108 </vt:lpstr>
      <vt:lpstr>LCW – Global 6” Headers Downstream End at Q-107 / Q-108 </vt:lpstr>
      <vt:lpstr>LCW – Global 6” Headers Downstream End at Q-107 / Q-108 </vt:lpstr>
      <vt:lpstr>LCW – Global 6” Headers Downstream End at Q-107 / Q-108 </vt:lpstr>
      <vt:lpstr>LCW – Quad Cell Manifolds </vt:lpstr>
      <vt:lpstr>LCW – Quad Cell Manifolds </vt:lpstr>
      <vt:lpstr>LCW – Quad Cell Manifolds Modifying Existing Manifolds</vt:lpstr>
      <vt:lpstr>LCW – Quad Cell Manifolds Change in quad cell LCW loads  </vt:lpstr>
      <vt:lpstr>LCW – Quad Cell Manifolds </vt:lpstr>
      <vt:lpstr>LCW – Quad Cell Manifolds </vt:lpstr>
      <vt:lpstr>LCW – Quad Cell Manifolds </vt:lpstr>
      <vt:lpstr>LCW – Quad Cell Manifolds </vt:lpstr>
      <vt:lpstr>LCW – Quad Cell Manifolds </vt:lpstr>
      <vt:lpstr>LCW - MI-14 LCW and Fluorinert lines </vt:lpstr>
      <vt:lpstr>LCW - MI-14 LCW and Fluorinert lines </vt:lpstr>
      <vt:lpstr>LCW - MI-14 LCW and Fluorinert lines Gerardi Boxes Outside of MI-14 </vt:lpstr>
      <vt:lpstr>LCW - MI-14 LCW and Fluorinert lines Current Lines at Penetrations in Overhead at DS End of Q-105 </vt:lpstr>
      <vt:lpstr>LCW - MI-14 LCW and Fluorinert lines Current Lines at Penetrations in Overhead at DS End of Q-105 </vt:lpstr>
      <vt:lpstr>LCW - MI-14 LCW and Fluorinert lines Added Extensions to Aisle Side </vt:lpstr>
      <vt:lpstr>LCW - MI-14 LCW and Fluorinert lines Added Extensions to Aisle Side </vt:lpstr>
      <vt:lpstr>LCW - LBNF PB Fill Line  </vt:lpstr>
      <vt:lpstr>LCW - LBNF PB Fill Line  </vt:lpstr>
      <vt:lpstr>LCW - LBNF PB Fill Line  </vt:lpstr>
      <vt:lpstr>Fluorinert Piping - MI-10 to Q100 Adapt existing piping </vt:lpstr>
      <vt:lpstr>Bus - General</vt:lpstr>
      <vt:lpstr>Bus - General Current Arrangement Upstream at Q-103 Alcove  </vt:lpstr>
      <vt:lpstr>Bus - General</vt:lpstr>
      <vt:lpstr>Dipole Bus </vt:lpstr>
      <vt:lpstr>Dipole Bus </vt:lpstr>
      <vt:lpstr>Quadrupole Bus </vt:lpstr>
      <vt:lpstr>Quadrupole Bus </vt:lpstr>
      <vt:lpstr>Quadrupole Bus 2-1/8” Bus Runs - Downstream </vt:lpstr>
      <vt:lpstr>Quadrupole Bus 2-1/8” Bus Runs - Upstream </vt:lpstr>
      <vt:lpstr>Quadrupole Bus 7/8” Quad Connections </vt:lpstr>
      <vt:lpstr>Quadrupole Bus 7/8” Quad Connections </vt:lpstr>
      <vt:lpstr>Quadrupole Bus 7/8” Quad Connections </vt:lpstr>
      <vt:lpstr>Quadrupole Bus Expansion Joints</vt:lpstr>
      <vt:lpstr>Enclosure Utilities </vt:lpstr>
      <vt:lpstr>Enclosure Utilities </vt:lpstr>
      <vt:lpstr>Enclosure Utilities </vt:lpstr>
      <vt:lpstr>Cost &amp; Schedule</vt:lpstr>
      <vt:lpstr>Cost Materials</vt:lpstr>
      <vt:lpstr>Schedule Labor Hours - Fermilab</vt:lpstr>
      <vt:lpstr>Schedule Labor Hours - Trades</vt:lpstr>
      <vt:lpstr>Schedule Labor Hours – Task Duration</vt:lpstr>
      <vt:lpstr>Risks and Issues</vt:lpstr>
      <vt:lpstr>Risks and Issues</vt:lpstr>
      <vt:lpstr>Further Work To be Done</vt:lpstr>
      <vt:lpstr>Summary</vt:lpstr>
      <vt:lpstr>Summary</vt:lpstr>
      <vt:lpstr>Summary Typical Quad Cell Layout, Viewed From Behind Magnet Towards Aisle</vt:lpstr>
      <vt:lpstr>References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Karlton E Williams II</cp:lastModifiedBy>
  <cp:revision>179</cp:revision>
  <cp:lastPrinted>2015-05-22T11:54:13Z</cp:lastPrinted>
  <dcterms:created xsi:type="dcterms:W3CDTF">2015-04-30T14:29:22Z</dcterms:created>
  <dcterms:modified xsi:type="dcterms:W3CDTF">2022-12-12T21:21:10Z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0x0101004C9AF926BAB97E498F641897A664470E</vt:lpwstr>
  </property>
</Properties>
</file>