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8"/>
  </p:notesMasterIdLst>
  <p:handoutMasterIdLst>
    <p:handoutMasterId r:id="rId9"/>
  </p:handoutMasterIdLst>
  <p:sldIdLst>
    <p:sldId id="265" r:id="rId3"/>
    <p:sldId id="268" r:id="rId4"/>
    <p:sldId id="270" r:id="rId5"/>
    <p:sldId id="271" r:id="rId6"/>
    <p:sldId id="272" r:id="rId7"/>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1" autoAdjust="0"/>
    <p:restoredTop sz="94660"/>
  </p:normalViewPr>
  <p:slideViewPr>
    <p:cSldViewPr snapToGrid="0" snapToObjects="1">
      <p:cViewPr varScale="1">
        <p:scale>
          <a:sx n="84" d="100"/>
          <a:sy n="84" d="100"/>
        </p:scale>
        <p:origin x="630"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pPr/>
              <a:t>12/7/2022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4050BF1F-29FD-4232-8E96-B3FD1DCB3ADE}" type="datetimeFigureOut">
              <a:rPr lang="en-US" altLang="en-US"/>
              <a:pPr/>
              <a:t>12/7/2022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A0B64DAB-F8C9-4DA6-A0DA-DF1C09FBD530}" type="datetime1">
              <a:rPr lang="en-US" altLang="en-US" smtClean="0"/>
              <a:t>12/7/2022</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D. Capista | LBNF Bus and LCW Modifications the MI</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346949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A0B64DAB-F8C9-4DA6-A0DA-DF1C09FBD530}" type="datetime1">
              <a:rPr lang="en-US" altLang="en-US" smtClean="0"/>
              <a:t>12/7/2022</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D. Capista | LBNF Bus and LCW Modifications the MI</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2AFD1D85-11A0-484F-BE91-4F39B78F8856}" type="datetime1">
              <a:rPr lang="en-US" altLang="en-US" smtClean="0"/>
              <a:t>12/7/2022</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D. Capista | LBNF Bus and LCW Modifications the MI</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56AA7561-8DA4-4542-9626-EA1B0C541C02}" type="datetime1">
              <a:rPr lang="en-US" altLang="en-US" smtClean="0"/>
              <a:t>12/7/2022</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D. Capista | LBNF Bus and LCW Modifications the MI</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0DF7AC36-661A-4D97-8097-0FC8B754DCB5}" type="datetime1">
              <a:rPr lang="en-US" altLang="en-US" smtClean="0"/>
              <a:t>12/7/2022</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a:t>D. Capista | LBNF Bus and LCW Modifications the MI</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E835372-18AF-4F33-A6CE-164194C4C7DA}" type="datetime1">
              <a:rPr lang="en-US" altLang="en-US" smtClean="0"/>
              <a:t>12/7/2022</a:t>
            </a:fld>
            <a:endParaRPr lang="en-US" altLang="en-US"/>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D. Capista | LBNF Bus and LCW Modifications the MI</a:t>
            </a:r>
            <a:endParaRPr lang="en-US" b="1"/>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DABB9B4-0574-4E19-98C7-4DF6B94E3B47}" type="datetime1">
              <a:rPr lang="en-US" altLang="en-US" smtClean="0"/>
              <a:t>12/7/2022</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D. Capista | LBNF Bus and LCW Modifications the MI</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917BA5A6-AA4A-40A3-A050-3FFDD8BD48E6}" type="datetime1">
              <a:rPr lang="en-US" altLang="en-US" smtClean="0"/>
              <a:t>12/7/2022</a:t>
            </a:fld>
            <a:endParaRPr lang="en-US" altLang="en-US"/>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D. Capista | LBNF Bus and LCW Modifications the MI</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DD405899-BB93-4670-819B-DDAC3A9485E7}" type="datetime1">
              <a:rPr lang="en-US" altLang="en-US" smtClean="0"/>
              <a:t>12/7/2022</a:t>
            </a:fld>
            <a:endParaRPr lang="en-US" altLang="en-US"/>
          </a:p>
        </p:txBody>
      </p:sp>
      <p:sp>
        <p:nvSpPr>
          <p:cNvPr id="11"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D. Capista | LBNF Bus and LCW Modifications the MI</a:t>
            </a:r>
            <a:endParaRPr lang="en-US" b="1"/>
          </a:p>
        </p:txBody>
      </p:sp>
      <p:sp>
        <p:nvSpPr>
          <p:cNvPr id="12"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64A7B944-7417-4F1F-810F-C56AC5D43514}" type="datetime1">
              <a:rPr lang="en-US" altLang="en-US" smtClean="0"/>
              <a:t>12/7/2022</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D. Capista | LBNF Bus and LCW Modifications the MI</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1FEC4D8E-E34A-428F-92E9-FBBE087D975D}" type="datetime1">
              <a:rPr lang="en-US" altLang="en-US" smtClean="0"/>
              <a:t>12/7/2022</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D. Capista | LBNF Bus and LCW Modifications the MI</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hyperlink" Target="#RANGE!A1"/><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Welcome</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Dave Capista</a:t>
            </a:r>
          </a:p>
          <a:p>
            <a:pPr eaLnBrk="1" hangingPunct="1"/>
            <a:r>
              <a:rPr lang="en-US" altLang="en-US" dirty="0">
                <a:latin typeface="Helvetica" panose="020B0604020202020204" pitchFamily="34" charset="0"/>
                <a:ea typeface="Geneva" pitchFamily="121" charset="-128"/>
              </a:rPr>
              <a:t>LBNF Preliminary Design Review</a:t>
            </a:r>
          </a:p>
          <a:p>
            <a:pPr eaLnBrk="1" hangingPunct="1"/>
            <a:r>
              <a:rPr lang="en-US" altLang="en-US" dirty="0">
                <a:latin typeface="Helvetica" panose="020B0604020202020204" pitchFamily="34" charset="0"/>
                <a:ea typeface="Geneva" pitchFamily="121" charset="-128"/>
              </a:rPr>
              <a:t>Bus and LCW Modifications to the main Injector</a:t>
            </a:r>
          </a:p>
          <a:p>
            <a:pPr eaLnBrk="1" hangingPunct="1"/>
            <a:r>
              <a:rPr lang="en-US" altLang="en-US" dirty="0">
                <a:latin typeface="Helvetica" panose="020B0604020202020204" pitchFamily="34" charset="0"/>
                <a:ea typeface="Geneva" pitchFamily="121" charset="-128"/>
              </a:rPr>
              <a:t>13 December 2022</a:t>
            </a:r>
          </a:p>
          <a:p>
            <a:pPr eaLnBrk="1" hangingPunct="1"/>
            <a:endParaRPr lang="en-US" altLang="en-US" dirty="0">
              <a:latin typeface="Helvetica" panose="020B0604020202020204" pitchFamily="34" charset="0"/>
              <a:ea typeface="Geneva" pitchFamily="12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lgn="ctr" eaLnBrk="1" hangingPunct="1"/>
            <a:r>
              <a:rPr lang="en-US" altLang="en-US" sz="3200" dirty="0">
                <a:latin typeface="Helvetica" panose="020B0604020202020204" pitchFamily="34" charset="0"/>
                <a:ea typeface="Geneva" pitchFamily="121" charset="-128"/>
              </a:rPr>
              <a:t>Participants</a:t>
            </a:r>
          </a:p>
        </p:txBody>
      </p:sp>
      <p:sp>
        <p:nvSpPr>
          <p:cNvPr id="24578" name="Content Placeholder 29"/>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Presenter:</a:t>
            </a:r>
          </a:p>
          <a:p>
            <a:pPr lvl="1"/>
            <a:r>
              <a:rPr lang="en-US" altLang="en-US" dirty="0">
                <a:latin typeface="Helvetica" panose="020B0604020202020204" pitchFamily="34" charset="0"/>
                <a:ea typeface="Geneva" pitchFamily="121" charset="-128"/>
              </a:rPr>
              <a:t>Karl Williams</a:t>
            </a:r>
          </a:p>
          <a:p>
            <a:r>
              <a:rPr lang="en-US" altLang="en-US" dirty="0">
                <a:solidFill>
                  <a:schemeClr val="accent6">
                    <a:lumMod val="50000"/>
                  </a:schemeClr>
                </a:solidFill>
                <a:latin typeface="Helvetica" panose="020B0604020202020204" pitchFamily="34" charset="0"/>
                <a:ea typeface="Geneva" pitchFamily="121" charset="-128"/>
              </a:rPr>
              <a:t>Reviewers:</a:t>
            </a:r>
          </a:p>
          <a:p>
            <a:pPr lvl="1"/>
            <a:r>
              <a:rPr lang="en-US" altLang="en-US" dirty="0">
                <a:latin typeface="Helvetica" panose="020B0604020202020204" pitchFamily="34" charset="0"/>
                <a:ea typeface="Geneva" pitchFamily="121" charset="-128"/>
              </a:rPr>
              <a:t>Marty Murphy (Chair, AD/MI)</a:t>
            </a:r>
          </a:p>
          <a:p>
            <a:pPr lvl="1"/>
            <a:r>
              <a:rPr lang="en-US" altLang="en-US" dirty="0">
                <a:latin typeface="Helvetica" panose="020B0604020202020204" pitchFamily="34" charset="0"/>
                <a:ea typeface="Geneva" pitchFamily="121" charset="-128"/>
              </a:rPr>
              <a:t>Dan </a:t>
            </a:r>
            <a:r>
              <a:rPr lang="en-US" altLang="en-US" dirty="0" err="1">
                <a:latin typeface="Helvetica" panose="020B0604020202020204" pitchFamily="34" charset="0"/>
                <a:ea typeface="Geneva" pitchFamily="121" charset="-128"/>
              </a:rPr>
              <a:t>Darimont</a:t>
            </a:r>
            <a:r>
              <a:rPr lang="en-US" altLang="en-US" dirty="0">
                <a:latin typeface="Helvetica" panose="020B0604020202020204" pitchFamily="34" charset="0"/>
                <a:ea typeface="Geneva" pitchFamily="121" charset="-128"/>
              </a:rPr>
              <a:t> (AD/EE)</a:t>
            </a:r>
          </a:p>
          <a:p>
            <a:pPr lvl="1"/>
            <a:r>
              <a:rPr lang="en-US" altLang="en-US" dirty="0">
                <a:latin typeface="Helvetica" panose="020B0604020202020204" pitchFamily="34" charset="0"/>
                <a:ea typeface="Geneva" pitchFamily="121" charset="-128"/>
              </a:rPr>
              <a:t>Adam Taylor (ISD)</a:t>
            </a:r>
          </a:p>
          <a:p>
            <a:pPr lvl="1"/>
            <a:r>
              <a:rPr lang="en-US" altLang="en-US" dirty="0">
                <a:latin typeface="Helvetica" panose="020B0604020202020204" pitchFamily="34" charset="0"/>
                <a:ea typeface="Geneva" pitchFamily="121" charset="-128"/>
              </a:rPr>
              <a:t>Eric Barbere (AD/EE) </a:t>
            </a: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E997AF6A-48F7-46D4-A5F1-06530A012863}" type="datetime1">
              <a:rPr lang="en-US" altLang="en-US" sz="1200" smtClean="0">
                <a:solidFill>
                  <a:srgbClr val="004C97"/>
                </a:solidFill>
                <a:latin typeface="Helvetica" panose="020B0604020202020204" pitchFamily="34" charset="0"/>
              </a:rPr>
              <a:t>12/7/2022</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D. Capista | LBNF Bus and LCW Modifications the MI</a:t>
            </a:r>
            <a:endParaRPr lang="en-US" altLang="en-US" sz="1200" b="1" dirty="0">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2</a:t>
            </a:fld>
            <a:endParaRPr lang="en-US" altLang="en-US" sz="1200">
              <a:solidFill>
                <a:srgbClr val="004C97"/>
              </a:solidFill>
              <a:latin typeface="Helvetica" panose="020B0604020202020204" pitchFamily="34" charset="0"/>
            </a:endParaRPr>
          </a:p>
        </p:txBody>
      </p:sp>
    </p:spTree>
    <p:extLst>
      <p:ext uri="{BB962C8B-B14F-4D97-AF65-F5344CB8AC3E}">
        <p14:creationId xmlns:p14="http://schemas.microsoft.com/office/powerpoint/2010/main" val="1802311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lgn="ctr" eaLnBrk="1" hangingPunct="1"/>
            <a:r>
              <a:rPr lang="en-US" altLang="en-US" sz="3200" dirty="0">
                <a:latin typeface="Helvetica" panose="020B0604020202020204" pitchFamily="34" charset="0"/>
                <a:ea typeface="Geneva" pitchFamily="121" charset="-128"/>
              </a:rPr>
              <a:t>Review Charge Questions</a:t>
            </a:r>
          </a:p>
        </p:txBody>
      </p:sp>
      <p:sp>
        <p:nvSpPr>
          <p:cNvPr id="24578" name="Content Placeholder 29"/>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Is the specification complete and does the design meet the LBNF and MI requirements?</a:t>
            </a:r>
          </a:p>
          <a:p>
            <a:pPr eaLnBrk="1" hangingPunct="1">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Is the design consistent with a preliminary design, 50% to 70% with 100% being ready for procurement?</a:t>
            </a:r>
          </a:p>
          <a:p>
            <a:pPr eaLnBrk="1" hangingPunct="1">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Have appropriate design guidelines been established and applied to the design?</a:t>
            </a:r>
          </a:p>
          <a:p>
            <a:pPr marL="800100" lvl="1" indent="-342900" eaLnBrk="1" hangingPunct="1">
              <a:buFont typeface="+mj-lt"/>
              <a:buAutoNum type="alphaL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Engineering Manual Standards</a:t>
            </a:r>
          </a:p>
          <a:p>
            <a:pPr marL="800100" lvl="1" indent="-342900" eaLnBrk="1" hangingPunct="1">
              <a:buFont typeface="+mj-lt"/>
              <a:buAutoNum type="alphaL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Relevant FESHM chapters and National Codes</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400050" eaLnBrk="1" hangingPunct="1">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Has preliminary engineering analysis preformed and documented?  Is there an adequate plan for reviewal and approval of this analysis?</a:t>
            </a:r>
          </a:p>
          <a:p>
            <a:pPr marL="400050" eaLnBrk="1" hangingPunct="1">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Have potential design, calculations, manufacturing, and installation risks been identified?</a:t>
            </a:r>
          </a:p>
          <a:p>
            <a:pPr marL="400050" eaLnBrk="1" hangingPunct="1">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Is the cost and schedule understood at the preliminary level, 50% to 70%? Are the estimates creditable and adequately documented?</a:t>
            </a:r>
          </a:p>
          <a:p>
            <a:pPr marL="57150" indent="0" eaLnBrk="1" hangingPunct="1">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1" hangingPunct="1">
              <a:buNone/>
            </a:pPr>
            <a:endParaRPr lang="en-US" altLang="en-US"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E997AF6A-48F7-46D4-A5F1-06530A012863}" type="datetime1">
              <a:rPr lang="en-US" altLang="en-US" sz="1200" smtClean="0">
                <a:solidFill>
                  <a:srgbClr val="004C97"/>
                </a:solidFill>
                <a:latin typeface="Helvetica" panose="020B0604020202020204" pitchFamily="34" charset="0"/>
              </a:rPr>
              <a:t>12/7/2022</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D. Capista | LBNF Bus and LCW Modifications the MI</a:t>
            </a:r>
            <a:endParaRPr lang="en-US" altLang="en-US" sz="1200" b="1" dirty="0">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3</a:t>
            </a:fld>
            <a:endParaRPr lang="en-US" altLang="en-US" sz="1200">
              <a:solidFill>
                <a:srgbClr val="004C97"/>
              </a:solidFill>
              <a:latin typeface="Helvetica" panose="020B0604020202020204" pitchFamily="34" charset="0"/>
            </a:endParaRPr>
          </a:p>
        </p:txBody>
      </p:sp>
    </p:spTree>
    <p:extLst>
      <p:ext uri="{BB962C8B-B14F-4D97-AF65-F5344CB8AC3E}">
        <p14:creationId xmlns:p14="http://schemas.microsoft.com/office/powerpoint/2010/main" val="407228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lgn="ctr" eaLnBrk="1" hangingPunct="1"/>
            <a:r>
              <a:rPr lang="en-US" altLang="en-US" sz="3200" dirty="0">
                <a:latin typeface="Helvetica" panose="020B0604020202020204" pitchFamily="34" charset="0"/>
                <a:ea typeface="Geneva" pitchFamily="121" charset="-128"/>
              </a:rPr>
              <a:t>Committee Report</a:t>
            </a:r>
          </a:p>
        </p:txBody>
      </p:sp>
      <p:sp>
        <p:nvSpPr>
          <p:cNvPr id="24578" name="Content Placeholder 29"/>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We ask the committee to respond to the charge questions and document their Findings, Comments, and Recommendations in a written report within two weeks of this review.</a:t>
            </a:r>
          </a:p>
          <a:p>
            <a:pPr lvl="1" eaLnBrk="1" hangingPunct="1"/>
            <a:r>
              <a:rPr lang="en-US" altLang="en-US" dirty="0">
                <a:latin typeface="Helvetica" panose="020B0604020202020204" pitchFamily="34" charset="0"/>
                <a:ea typeface="Geneva" pitchFamily="121" charset="-128"/>
              </a:rPr>
              <a:t>Findings: Factual statements</a:t>
            </a:r>
          </a:p>
          <a:p>
            <a:pPr lvl="1" eaLnBrk="1" hangingPunct="1"/>
            <a:r>
              <a:rPr lang="en-US" altLang="en-US" dirty="0">
                <a:latin typeface="Helvetica" panose="020B0604020202020204" pitchFamily="34" charset="0"/>
                <a:ea typeface="Geneva" pitchFamily="121" charset="-128"/>
              </a:rPr>
              <a:t>Comments: Committee’s discussion and thoughts on the finding</a:t>
            </a:r>
          </a:p>
          <a:p>
            <a:pPr lvl="1" eaLnBrk="1" hangingPunct="1"/>
            <a:r>
              <a:rPr lang="en-US" altLang="en-US" dirty="0">
                <a:latin typeface="Helvetica" panose="020B0604020202020204" pitchFamily="34" charset="0"/>
                <a:ea typeface="Geneva" pitchFamily="121" charset="-128"/>
              </a:rPr>
              <a:t>Recommendations:  Action items that need to be addressed after the review.</a:t>
            </a:r>
          </a:p>
          <a:p>
            <a:pPr eaLnBrk="1" hangingPunct="1"/>
            <a:r>
              <a:rPr lang="en-US" altLang="en-US" dirty="0">
                <a:latin typeface="Helvetica" panose="020B0604020202020204" pitchFamily="34" charset="0"/>
                <a:ea typeface="Geneva" pitchFamily="121" charset="-128"/>
              </a:rPr>
              <a:t>Each recommendation needs to have an associated comment.</a:t>
            </a:r>
          </a:p>
          <a:p>
            <a:pPr eaLnBrk="1" hangingPunct="1"/>
            <a:r>
              <a:rPr lang="en-US" altLang="en-US" dirty="0">
                <a:latin typeface="Helvetica" panose="020B0604020202020204" pitchFamily="34" charset="0"/>
                <a:ea typeface="Geneva" pitchFamily="121" charset="-128"/>
              </a:rPr>
              <a:t>Findings and comments do not necessarily need a recommendation. </a:t>
            </a: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E997AF6A-48F7-46D4-A5F1-06530A012863}" type="datetime1">
              <a:rPr lang="en-US" altLang="en-US" sz="1200" smtClean="0">
                <a:solidFill>
                  <a:srgbClr val="004C97"/>
                </a:solidFill>
                <a:latin typeface="Helvetica" panose="020B0604020202020204" pitchFamily="34" charset="0"/>
              </a:rPr>
              <a:t>12/7/2022</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D. Capista | LBNF Bus and LCW Modifications the MI</a:t>
            </a:r>
            <a:endParaRPr lang="en-US" altLang="en-US" sz="1200" b="1" dirty="0">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4</a:t>
            </a:fld>
            <a:endParaRPr lang="en-US" altLang="en-US" sz="1200">
              <a:solidFill>
                <a:srgbClr val="004C97"/>
              </a:solidFill>
              <a:latin typeface="Helvetica" panose="020B0604020202020204" pitchFamily="34" charset="0"/>
            </a:endParaRPr>
          </a:p>
        </p:txBody>
      </p:sp>
    </p:spTree>
    <p:extLst>
      <p:ext uri="{BB962C8B-B14F-4D97-AF65-F5344CB8AC3E}">
        <p14:creationId xmlns:p14="http://schemas.microsoft.com/office/powerpoint/2010/main" val="337423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lgn="ctr" eaLnBrk="1" hangingPunct="1"/>
            <a:r>
              <a:rPr lang="en-US" altLang="en-US" sz="3200" dirty="0">
                <a:latin typeface="Helvetica" panose="020B0604020202020204" pitchFamily="34" charset="0"/>
                <a:ea typeface="Geneva" pitchFamily="121" charset="-128"/>
              </a:rPr>
              <a:t>Interfaces</a:t>
            </a:r>
          </a:p>
        </p:txBody>
      </p:sp>
      <p:graphicFrame>
        <p:nvGraphicFramePr>
          <p:cNvPr id="2" name="Content Placeholder 1">
            <a:extLst>
              <a:ext uri="{FF2B5EF4-FFF2-40B4-BE49-F238E27FC236}">
                <a16:creationId xmlns:a16="http://schemas.microsoft.com/office/drawing/2014/main" id="{6EE255C2-DEC4-8078-B2AC-D88C03BA9C87}"/>
              </a:ext>
            </a:extLst>
          </p:cNvPr>
          <p:cNvGraphicFramePr>
            <a:graphicFrameLocks noGrp="1"/>
          </p:cNvGraphicFramePr>
          <p:nvPr>
            <p:ph idx="1"/>
            <p:extLst>
              <p:ext uri="{D42A27DB-BD31-4B8C-83A1-F6EECF244321}">
                <p14:modId xmlns:p14="http://schemas.microsoft.com/office/powerpoint/2010/main" val="387775440"/>
              </p:ext>
            </p:extLst>
          </p:nvPr>
        </p:nvGraphicFramePr>
        <p:xfrm>
          <a:off x="242888" y="914400"/>
          <a:ext cx="8672512" cy="5269230"/>
        </p:xfrm>
        <a:graphic>
          <a:graphicData uri="http://schemas.openxmlformats.org/drawingml/2006/table">
            <a:tbl>
              <a:tblPr>
                <a:tableStyleId>{5C22544A-7EE6-4342-B048-85BDC9FD1C3A}</a:tableStyleId>
              </a:tblPr>
              <a:tblGrid>
                <a:gridCol w="302035">
                  <a:extLst>
                    <a:ext uri="{9D8B030D-6E8A-4147-A177-3AD203B41FA5}">
                      <a16:colId xmlns:a16="http://schemas.microsoft.com/office/drawing/2014/main" val="2222860395"/>
                    </a:ext>
                  </a:extLst>
                </a:gridCol>
                <a:gridCol w="962739">
                  <a:extLst>
                    <a:ext uri="{9D8B030D-6E8A-4147-A177-3AD203B41FA5}">
                      <a16:colId xmlns:a16="http://schemas.microsoft.com/office/drawing/2014/main" val="4213176221"/>
                    </a:ext>
                  </a:extLst>
                </a:gridCol>
                <a:gridCol w="901388">
                  <a:extLst>
                    <a:ext uri="{9D8B030D-6E8A-4147-A177-3AD203B41FA5}">
                      <a16:colId xmlns:a16="http://schemas.microsoft.com/office/drawing/2014/main" val="3839775362"/>
                    </a:ext>
                  </a:extLst>
                </a:gridCol>
                <a:gridCol w="692165">
                  <a:extLst>
                    <a:ext uri="{9D8B030D-6E8A-4147-A177-3AD203B41FA5}">
                      <a16:colId xmlns:a16="http://schemas.microsoft.com/office/drawing/2014/main" val="2449178066"/>
                    </a:ext>
                  </a:extLst>
                </a:gridCol>
                <a:gridCol w="415299">
                  <a:extLst>
                    <a:ext uri="{9D8B030D-6E8A-4147-A177-3AD203B41FA5}">
                      <a16:colId xmlns:a16="http://schemas.microsoft.com/office/drawing/2014/main" val="703483654"/>
                    </a:ext>
                  </a:extLst>
                </a:gridCol>
                <a:gridCol w="698457">
                  <a:extLst>
                    <a:ext uri="{9D8B030D-6E8A-4147-A177-3AD203B41FA5}">
                      <a16:colId xmlns:a16="http://schemas.microsoft.com/office/drawing/2014/main" val="1274713047"/>
                    </a:ext>
                  </a:extLst>
                </a:gridCol>
                <a:gridCol w="855768">
                  <a:extLst>
                    <a:ext uri="{9D8B030D-6E8A-4147-A177-3AD203B41FA5}">
                      <a16:colId xmlns:a16="http://schemas.microsoft.com/office/drawing/2014/main" val="3446081849"/>
                    </a:ext>
                  </a:extLst>
                </a:gridCol>
                <a:gridCol w="302035">
                  <a:extLst>
                    <a:ext uri="{9D8B030D-6E8A-4147-A177-3AD203B41FA5}">
                      <a16:colId xmlns:a16="http://schemas.microsoft.com/office/drawing/2014/main" val="2398694110"/>
                    </a:ext>
                  </a:extLst>
                </a:gridCol>
                <a:gridCol w="1805921">
                  <a:extLst>
                    <a:ext uri="{9D8B030D-6E8A-4147-A177-3AD203B41FA5}">
                      <a16:colId xmlns:a16="http://schemas.microsoft.com/office/drawing/2014/main" val="4243032970"/>
                    </a:ext>
                  </a:extLst>
                </a:gridCol>
                <a:gridCol w="1736705">
                  <a:extLst>
                    <a:ext uri="{9D8B030D-6E8A-4147-A177-3AD203B41FA5}">
                      <a16:colId xmlns:a16="http://schemas.microsoft.com/office/drawing/2014/main" val="1021502066"/>
                    </a:ext>
                  </a:extLst>
                </a:gridCol>
              </a:tblGrid>
              <a:tr h="293752">
                <a:tc>
                  <a:txBody>
                    <a:bodyPr/>
                    <a:lstStyle/>
                    <a:p>
                      <a:pPr algn="l" fontAlgn="t"/>
                      <a:r>
                        <a:rPr lang="en-US" sz="700" u="none" strike="noStrike">
                          <a:effectLst/>
                        </a:rPr>
                        <a:t>Matrix ID</a:t>
                      </a:r>
                      <a:endParaRPr lang="en-US" sz="700" b="0" i="0" u="none" strike="noStrike">
                        <a:solidFill>
                          <a:srgbClr val="000000"/>
                        </a:solidFill>
                        <a:effectLst/>
                        <a:latin typeface="Arial" panose="020B0604020202020204" pitchFamily="34" charset="0"/>
                      </a:endParaRPr>
                    </a:p>
                  </a:txBody>
                  <a:tcPr marL="4720" marR="4720" marT="4720" marB="0"/>
                </a:tc>
                <a:tc>
                  <a:txBody>
                    <a:bodyPr/>
                    <a:lstStyle/>
                    <a:p>
                      <a:pPr algn="ctr" fontAlgn="t"/>
                      <a:r>
                        <a:rPr lang="en-US" sz="700" u="none" strike="noStrike">
                          <a:effectLst/>
                        </a:rPr>
                        <a:t>WBS Code #1</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WBS 1 Description</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Owner 1</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WBS Code #2</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WBS 2 Description</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Owner 2</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ITEM</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Interface Point  WBS #1</a:t>
                      </a:r>
                      <a:endParaRPr lang="en-US" sz="700" b="1" i="0" u="none" strike="noStrike">
                        <a:solidFill>
                          <a:srgbClr val="000000"/>
                        </a:solidFill>
                        <a:effectLst/>
                        <a:latin typeface="Calibri" panose="020F0502020204030204" pitchFamily="34" charset="0"/>
                      </a:endParaRPr>
                    </a:p>
                  </a:txBody>
                  <a:tcPr marL="4720" marR="4720" marT="4720" marB="0"/>
                </a:tc>
                <a:tc>
                  <a:txBody>
                    <a:bodyPr/>
                    <a:lstStyle/>
                    <a:p>
                      <a:pPr algn="ctr" fontAlgn="t"/>
                      <a:r>
                        <a:rPr lang="en-US" sz="700" u="none" strike="noStrike">
                          <a:effectLst/>
                        </a:rPr>
                        <a:t>Interface Point  WBS #2</a:t>
                      </a:r>
                      <a:endParaRPr lang="en-US" sz="700" b="1" i="0" u="none" strike="noStrike">
                        <a:solidFill>
                          <a:srgbClr val="000000"/>
                        </a:solidFill>
                        <a:effectLst/>
                        <a:latin typeface="Calibri" panose="020F0502020204030204" pitchFamily="34" charset="0"/>
                      </a:endParaRPr>
                    </a:p>
                  </a:txBody>
                  <a:tcPr marL="4720" marR="4720" marT="4720" marB="0"/>
                </a:tc>
                <a:extLst>
                  <a:ext uri="{0D108BD9-81ED-4DB2-BD59-A6C34878D82A}">
                    <a16:rowId xmlns:a16="http://schemas.microsoft.com/office/drawing/2014/main" val="1357141671"/>
                  </a:ext>
                </a:extLst>
              </a:tr>
              <a:tr h="115836">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4720" marR="4720" marT="4720" marB="0" anchor="b"/>
                </a:tc>
                <a:extLst>
                  <a:ext uri="{0D108BD9-81ED-4DB2-BD59-A6C34878D82A}">
                    <a16:rowId xmlns:a16="http://schemas.microsoft.com/office/drawing/2014/main" val="432536705"/>
                  </a:ext>
                </a:extLst>
              </a:tr>
              <a:tr h="778573">
                <a:tc>
                  <a:txBody>
                    <a:bodyPr/>
                    <a:lstStyle/>
                    <a:p>
                      <a:pPr algn="r" fontAlgn="ctr"/>
                      <a:r>
                        <a:rPr lang="en-US" sz="700" u="sng" strike="noStrike">
                          <a:effectLst/>
                          <a:hlinkClick r:id="rId2" action="ppaction://hlinkfile"/>
                        </a:rPr>
                        <a:t>102</a:t>
                      </a:r>
                      <a:endParaRPr lang="en-US" sz="700" b="0" i="0" u="sng" strike="noStrike">
                        <a:solidFill>
                          <a:srgbClr val="0000FF"/>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131.NSCFB.03.02.03</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Magnet Power Supplies</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Ramfis Rivera-Colon</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Main Injector</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Dave Capista</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b"/>
                      <a:endParaRPr lang="en-US" sz="700" b="0" i="0" u="none" strike="noStrike">
                        <a:solidFill>
                          <a:srgbClr val="000000"/>
                        </a:solidFill>
                        <a:effectLst/>
                        <a:latin typeface="Arial" panose="020B0604020202020204" pitchFamily="34" charset="0"/>
                      </a:endParaRPr>
                    </a:p>
                  </a:txBody>
                  <a:tcPr marL="4720" marR="4720" marT="4720" marB="0" anchor="b"/>
                </a:tc>
                <a:tc>
                  <a:txBody>
                    <a:bodyPr/>
                    <a:lstStyle/>
                    <a:p>
                      <a:pPr algn="l" fontAlgn="ctr"/>
                      <a:r>
                        <a:rPr lang="en-US" sz="700" u="none" strike="noStrike">
                          <a:effectLst/>
                        </a:rPr>
                        <a:t>Main Injector expects no changes to the currnet MI power supply system.  New installations need to be evaluated for power capabilities to verify that they will not impact current opertional conditions .</a:t>
                      </a:r>
                      <a:endParaRPr lang="en-US" sz="700" b="0" i="0" u="none" strike="noStrike">
                        <a:solidFill>
                          <a:srgbClr val="000000"/>
                        </a:solidFill>
                        <a:effectLst/>
                        <a:latin typeface="Arial" panose="020B0604020202020204" pitchFamily="34" charset="0"/>
                      </a:endParaRPr>
                    </a:p>
                  </a:txBody>
                  <a:tcPr marL="4720" marR="4720" marT="4720" marB="0" anchor="ctr"/>
                </a:tc>
                <a:extLst>
                  <a:ext uri="{0D108BD9-81ED-4DB2-BD59-A6C34878D82A}">
                    <a16:rowId xmlns:a16="http://schemas.microsoft.com/office/drawing/2014/main" val="2691759587"/>
                  </a:ext>
                </a:extLst>
              </a:tr>
              <a:tr h="1651249">
                <a:tc>
                  <a:txBody>
                    <a:bodyPr/>
                    <a:lstStyle/>
                    <a:p>
                      <a:pPr algn="r" fontAlgn="ctr"/>
                      <a:r>
                        <a:rPr lang="en-US" sz="700" u="sng" strike="noStrike">
                          <a:effectLst/>
                          <a:hlinkClick r:id="rId2" action="ppaction://hlinkfile"/>
                        </a:rPr>
                        <a:t>103</a:t>
                      </a:r>
                      <a:endParaRPr lang="en-US" sz="700" b="0" i="0" u="sng" strike="noStrike">
                        <a:solidFill>
                          <a:srgbClr val="0000FF"/>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131.NSCFB.03.02.04</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Primary Water Systems</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Dave Hixson</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Main Injector</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Dave Capista</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b"/>
                      <a:r>
                        <a:rPr lang="en-US" sz="700" u="none" strike="noStrike">
                          <a:effectLst/>
                        </a:rPr>
                        <a:t>WBS131.NSCFB.03.02.04 Primary Water System will provide for the removal of existing LCW piping and supports for the piping in the MI tunnel.  They will also then reinstall the new piping and supports along with the bus.  No additional gauging or monitoring are required at this time.  A separate line will be installed from the MI LCW to the Primary Beamline that will have automated valves for makeup purposes. The cabling and controls will be located at XXX.  </a:t>
                      </a:r>
                      <a:endParaRPr lang="en-US" sz="700" b="0" i="0" u="none" strike="noStrike">
                        <a:solidFill>
                          <a:srgbClr val="000000"/>
                        </a:solidFill>
                        <a:effectLst/>
                        <a:latin typeface="Arial" panose="020B0604020202020204" pitchFamily="34" charset="0"/>
                      </a:endParaRPr>
                    </a:p>
                  </a:txBody>
                  <a:tcPr marL="4720" marR="4720" marT="4720" marB="0" anchor="b"/>
                </a:tc>
                <a:tc>
                  <a:txBody>
                    <a:bodyPr/>
                    <a:lstStyle/>
                    <a:p>
                      <a:pPr algn="l" fontAlgn="ctr"/>
                      <a:r>
                        <a:rPr lang="en-US" sz="700" u="none" strike="noStrike">
                          <a:effectLst/>
                        </a:rPr>
                        <a:t>Main Injector expects no changes to the cooling demands and supplies of the MI/RR from the current stated operational mode. The drawings for the relocation and position of the LCW headers and bus will need to approved prior to the relocation.</a:t>
                      </a:r>
                      <a:endParaRPr lang="en-US" sz="700" b="0" i="0" u="none" strike="noStrike">
                        <a:solidFill>
                          <a:srgbClr val="000000"/>
                        </a:solidFill>
                        <a:effectLst/>
                        <a:latin typeface="Arial" panose="020B0604020202020204" pitchFamily="34" charset="0"/>
                      </a:endParaRPr>
                    </a:p>
                  </a:txBody>
                  <a:tcPr marL="4720" marR="4720" marT="4720" marB="0" anchor="ctr"/>
                </a:tc>
                <a:extLst>
                  <a:ext uri="{0D108BD9-81ED-4DB2-BD59-A6C34878D82A}">
                    <a16:rowId xmlns:a16="http://schemas.microsoft.com/office/drawing/2014/main" val="690528085"/>
                  </a:ext>
                </a:extLst>
              </a:tr>
              <a:tr h="1360356">
                <a:tc>
                  <a:txBody>
                    <a:bodyPr/>
                    <a:lstStyle/>
                    <a:p>
                      <a:pPr algn="r" fontAlgn="ctr"/>
                      <a:r>
                        <a:rPr lang="en-US" sz="700" u="sng" strike="noStrike">
                          <a:effectLst/>
                          <a:hlinkClick r:id="rId2" action="ppaction://hlinkfile"/>
                        </a:rPr>
                        <a:t>110</a:t>
                      </a:r>
                      <a:endParaRPr lang="en-US" sz="700" b="0" i="0" u="sng" strike="noStrike">
                        <a:solidFill>
                          <a:srgbClr val="0000FF"/>
                        </a:solidFill>
                        <a:effectLst/>
                        <a:latin typeface="Arial" panose="020B0604020202020204" pitchFamily="34" charset="0"/>
                      </a:endParaRPr>
                    </a:p>
                  </a:txBody>
                  <a:tcPr marL="4720" marR="4720" marT="4720" marB="0" anchor="ctr"/>
                </a:tc>
                <a:tc>
                  <a:txBody>
                    <a:bodyPr/>
                    <a:lstStyle/>
                    <a:p>
                      <a:pPr algn="l" fontAlgn="ctr"/>
                      <a:r>
                        <a:rPr lang="en-US" sz="700" u="none" strike="noStrike" dirty="0">
                          <a:effectLst/>
                        </a:rPr>
                        <a:t>131.NSCFB.03.05.05</a:t>
                      </a:r>
                      <a:endParaRPr lang="en-US" sz="700" b="0" i="0" u="none" strike="noStrike" dirty="0">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Installation Coordination</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Cons Gattuso</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Main Injector</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Dave Capista</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WBS 131.NSCFB.03.05.05 provides the Installation Coordinator. The Installation Coordinator will provide the Floor Manager to supervise the execution of the tasks.  The Floor Manager also manages the IDIQ and Fixed price contractors.  The individual  installation schedule will be folded in with other installation tasks in the area to mimimize any interferences that may occur. </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Main Injector expects that all the components that wil lbe removed will be reinstalled to the original location and functionality in accordance with the LBNF lattice.</a:t>
                      </a:r>
                      <a:endParaRPr lang="en-US" sz="700" b="0" i="0" u="none" strike="noStrike">
                        <a:solidFill>
                          <a:srgbClr val="000000"/>
                        </a:solidFill>
                        <a:effectLst/>
                        <a:latin typeface="Arial" panose="020B0604020202020204" pitchFamily="34" charset="0"/>
                      </a:endParaRPr>
                    </a:p>
                  </a:txBody>
                  <a:tcPr marL="4720" marR="4720" marT="4720" marB="0" anchor="ctr"/>
                </a:tc>
                <a:extLst>
                  <a:ext uri="{0D108BD9-81ED-4DB2-BD59-A6C34878D82A}">
                    <a16:rowId xmlns:a16="http://schemas.microsoft.com/office/drawing/2014/main" val="1954915061"/>
                  </a:ext>
                </a:extLst>
              </a:tr>
              <a:tr h="1069464">
                <a:tc>
                  <a:txBody>
                    <a:bodyPr/>
                    <a:lstStyle/>
                    <a:p>
                      <a:pPr algn="r" fontAlgn="ctr"/>
                      <a:r>
                        <a:rPr lang="en-US" sz="700" u="sng" strike="noStrike">
                          <a:effectLst/>
                          <a:hlinkClick r:id="rId2" action="ppaction://hlinkfile"/>
                        </a:rPr>
                        <a:t>143</a:t>
                      </a:r>
                      <a:endParaRPr lang="en-US" sz="700" b="0" i="0" u="sng" strike="noStrike">
                        <a:solidFill>
                          <a:srgbClr val="0000FF"/>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131.NSCFB.03.02.04</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Primary Water Systems</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Dave Hixson</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131.NSCFB.03.02.08</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Magnet Installation</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r>
                        <a:rPr lang="en-US" sz="700" u="none" strike="noStrike">
                          <a:effectLst/>
                        </a:rPr>
                        <a:t>Kevin Duel</a:t>
                      </a: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ctr"/>
                      <a:endParaRPr lang="en-US" sz="700" b="0" i="0" u="none" strike="noStrike">
                        <a:solidFill>
                          <a:srgbClr val="000000"/>
                        </a:solidFill>
                        <a:effectLst/>
                        <a:latin typeface="Arial" panose="020B0604020202020204" pitchFamily="34" charset="0"/>
                      </a:endParaRPr>
                    </a:p>
                  </a:txBody>
                  <a:tcPr marL="4720" marR="4720" marT="4720" marB="0" anchor="ctr"/>
                </a:tc>
                <a:tc>
                  <a:txBody>
                    <a:bodyPr/>
                    <a:lstStyle/>
                    <a:p>
                      <a:pPr algn="l" fontAlgn="b"/>
                      <a:r>
                        <a:rPr lang="en-US" sz="700" u="none" strike="noStrike">
                          <a:effectLst/>
                        </a:rPr>
                        <a:t>WBS131.NSCFB.03.02.08 Primary Water systems will provide; the hose conenction to the magnet.  They will also provide a flag connection to the buss.  They will also provide all the buss and the quad by pass as well. They will also provide the main header system in the primary beam line.</a:t>
                      </a:r>
                      <a:endParaRPr lang="en-US" sz="700" b="0" i="0" u="none" strike="noStrike">
                        <a:solidFill>
                          <a:srgbClr val="000000"/>
                        </a:solidFill>
                        <a:effectLst/>
                        <a:latin typeface="Arial" panose="020B0604020202020204" pitchFamily="34" charset="0"/>
                      </a:endParaRPr>
                    </a:p>
                  </a:txBody>
                  <a:tcPr marL="4720" marR="4720" marT="4720" marB="0" anchor="b"/>
                </a:tc>
                <a:tc>
                  <a:txBody>
                    <a:bodyPr/>
                    <a:lstStyle/>
                    <a:p>
                      <a:pPr algn="l" fontAlgn="ctr"/>
                      <a:r>
                        <a:rPr lang="en-US" sz="700" u="none" strike="noStrike" dirty="0">
                          <a:effectLst/>
                        </a:rPr>
                        <a:t>WBS 131.NSCFB.03.02.08 Magnet Installation will provide specification for the Bus and header locations.  </a:t>
                      </a:r>
                      <a:endParaRPr lang="en-US" sz="700" b="0" i="0" u="none" strike="noStrike" dirty="0">
                        <a:solidFill>
                          <a:srgbClr val="000000"/>
                        </a:solidFill>
                        <a:effectLst/>
                        <a:latin typeface="Arial" panose="020B0604020202020204" pitchFamily="34" charset="0"/>
                      </a:endParaRPr>
                    </a:p>
                  </a:txBody>
                  <a:tcPr marL="4720" marR="4720" marT="4720" marB="0" anchor="ctr"/>
                </a:tc>
                <a:extLst>
                  <a:ext uri="{0D108BD9-81ED-4DB2-BD59-A6C34878D82A}">
                    <a16:rowId xmlns:a16="http://schemas.microsoft.com/office/drawing/2014/main" val="1178222109"/>
                  </a:ext>
                </a:extLst>
              </a:tr>
            </a:tbl>
          </a:graphicData>
        </a:graphic>
      </p:graphicFrame>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E997AF6A-48F7-46D4-A5F1-06530A012863}" type="datetime1">
              <a:rPr lang="en-US" altLang="en-US" sz="1200" smtClean="0">
                <a:solidFill>
                  <a:srgbClr val="004C97"/>
                </a:solidFill>
                <a:latin typeface="Helvetica" panose="020B0604020202020204" pitchFamily="34" charset="0"/>
              </a:rPr>
              <a:t>12/7/2022</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D. Capista | LBNF Bus and LCW Modifications the MI</a:t>
            </a:r>
            <a:endParaRPr lang="en-US" altLang="en-US" sz="1200" b="1" dirty="0">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5</a:t>
            </a:fld>
            <a:endParaRPr lang="en-US" altLang="en-US" sz="1200">
              <a:solidFill>
                <a:srgbClr val="004C97"/>
              </a:solidFill>
              <a:latin typeface="Helvetica" panose="020B0604020202020204" pitchFamily="34" charset="0"/>
            </a:endParaRPr>
          </a:p>
        </p:txBody>
      </p:sp>
    </p:spTree>
    <p:extLst>
      <p:ext uri="{BB962C8B-B14F-4D97-AF65-F5344CB8AC3E}">
        <p14:creationId xmlns:p14="http://schemas.microsoft.com/office/powerpoint/2010/main" val="2844340996"/>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1617</TotalTime>
  <Words>727</Words>
  <Application>Microsoft Office PowerPoint</Application>
  <PresentationFormat>On-screen Show (4:3)</PresentationFormat>
  <Paragraphs>84</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Helvetica</vt:lpstr>
      <vt:lpstr>FNAL_TemplateMac_060514</vt:lpstr>
      <vt:lpstr>Fermilab: Footer Only</vt:lpstr>
      <vt:lpstr>Welcome</vt:lpstr>
      <vt:lpstr>Participants</vt:lpstr>
      <vt:lpstr>Review Charge Questions</vt:lpstr>
      <vt:lpstr>Committee Report</vt:lpstr>
      <vt:lpstr>Interfaces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David P Capista</dc:creator>
  <cp:lastModifiedBy>David P Capista</cp:lastModifiedBy>
  <cp:revision>10</cp:revision>
  <cp:lastPrinted>2014-01-20T19:40:21Z</cp:lastPrinted>
  <dcterms:created xsi:type="dcterms:W3CDTF">2022-12-06T17:04:00Z</dcterms:created>
  <dcterms:modified xsi:type="dcterms:W3CDTF">2022-12-07T21:14:01Z</dcterms:modified>
</cp:coreProperties>
</file>