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3631" r:id="rId2"/>
    <p:sldId id="3459" r:id="rId3"/>
    <p:sldId id="305" r:id="rId4"/>
    <p:sldId id="3770" r:id="rId5"/>
    <p:sldId id="316" r:id="rId6"/>
    <p:sldId id="3773" r:id="rId7"/>
    <p:sldId id="3774" r:id="rId8"/>
    <p:sldId id="295" r:id="rId9"/>
    <p:sldId id="303" r:id="rId10"/>
    <p:sldId id="3775" r:id="rId11"/>
    <p:sldId id="296" r:id="rId12"/>
    <p:sldId id="297" r:id="rId13"/>
    <p:sldId id="3771" r:id="rId1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3562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  <p15:guide id="13" pos="5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D2CE51-3E81-4C79-A749-C51BF963F302}" v="23" dt="2022-12-16T21:41:23.656"/>
    <p1510:client id="{528BD27B-3F86-4129-BAC9-36016087F425}" v="2" dt="2022-12-16T20:23:32.6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09" autoAdjust="0"/>
    <p:restoredTop sz="94663"/>
  </p:normalViewPr>
  <p:slideViewPr>
    <p:cSldViewPr snapToGrid="0" snapToObjects="1" showGuides="1">
      <p:cViewPr varScale="1">
        <p:scale>
          <a:sx n="158" d="100"/>
          <a:sy n="158" d="100"/>
        </p:scale>
        <p:origin x="192" y="29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3562"/>
        <p:guide pos="4453"/>
        <p:guide pos="5163"/>
        <p:guide pos="4632"/>
        <p:guide pos="58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A Valishev" userId="e624ba56-d23c-4cbf-8046-ceb9f47e6d88" providerId="ADAL" clId="{528BD27B-3F86-4129-BAC9-36016087F425}"/>
    <pc:docChg chg="custSel addSld modSld">
      <pc:chgData name="Alexander A Valishev" userId="e624ba56-d23c-4cbf-8046-ceb9f47e6d88" providerId="ADAL" clId="{528BD27B-3F86-4129-BAC9-36016087F425}" dt="2022-12-16T20:32:17.200" v="1333" actId="27636"/>
      <pc:docMkLst>
        <pc:docMk/>
      </pc:docMkLst>
      <pc:sldChg chg="modSp mod">
        <pc:chgData name="Alexander A Valishev" userId="e624ba56-d23c-4cbf-8046-ceb9f47e6d88" providerId="ADAL" clId="{528BD27B-3F86-4129-BAC9-36016087F425}" dt="2022-12-16T20:24:28.455" v="657" actId="20577"/>
        <pc:sldMkLst>
          <pc:docMk/>
          <pc:sldMk cId="4109658796" sldId="303"/>
        </pc:sldMkLst>
        <pc:spChg chg="mod">
          <ac:chgData name="Alexander A Valishev" userId="e624ba56-d23c-4cbf-8046-ceb9f47e6d88" providerId="ADAL" clId="{528BD27B-3F86-4129-BAC9-36016087F425}" dt="2022-12-16T20:24:28.455" v="657" actId="20577"/>
          <ac:spMkLst>
            <pc:docMk/>
            <pc:sldMk cId="4109658796" sldId="303"/>
            <ac:spMk id="3" creationId="{6533393E-AC80-2A21-FE67-E39014A9219C}"/>
          </ac:spMkLst>
        </pc:spChg>
        <pc:graphicFrameChg chg="mod modGraphic">
          <ac:chgData name="Alexander A Valishev" userId="e624ba56-d23c-4cbf-8046-ceb9f47e6d88" providerId="ADAL" clId="{528BD27B-3F86-4129-BAC9-36016087F425}" dt="2022-12-16T20:24:07.901" v="648" actId="1076"/>
          <ac:graphicFrameMkLst>
            <pc:docMk/>
            <pc:sldMk cId="4109658796" sldId="303"/>
            <ac:graphicFrameMk id="7" creationId="{8D4E0EC3-14C6-6128-A604-C4994D64AADA}"/>
          </ac:graphicFrameMkLst>
        </pc:graphicFrameChg>
      </pc:sldChg>
      <pc:sldChg chg="modSp add mod">
        <pc:chgData name="Alexander A Valishev" userId="e624ba56-d23c-4cbf-8046-ceb9f47e6d88" providerId="ADAL" clId="{528BD27B-3F86-4129-BAC9-36016087F425}" dt="2022-12-16T20:22:32.112" v="646" actId="20577"/>
        <pc:sldMkLst>
          <pc:docMk/>
          <pc:sldMk cId="1738120285" sldId="3774"/>
        </pc:sldMkLst>
        <pc:spChg chg="mod">
          <ac:chgData name="Alexander A Valishev" userId="e624ba56-d23c-4cbf-8046-ceb9f47e6d88" providerId="ADAL" clId="{528BD27B-3F86-4129-BAC9-36016087F425}" dt="2022-12-16T20:16:08.558" v="20" actId="20577"/>
          <ac:spMkLst>
            <pc:docMk/>
            <pc:sldMk cId="1738120285" sldId="3774"/>
            <ac:spMk id="4" creationId="{5E902111-1745-FD3A-CDE5-75D53B28A1D3}"/>
          </ac:spMkLst>
        </pc:spChg>
        <pc:spChg chg="mod">
          <ac:chgData name="Alexander A Valishev" userId="e624ba56-d23c-4cbf-8046-ceb9f47e6d88" providerId="ADAL" clId="{528BD27B-3F86-4129-BAC9-36016087F425}" dt="2022-12-16T20:22:32.112" v="646" actId="20577"/>
          <ac:spMkLst>
            <pc:docMk/>
            <pc:sldMk cId="1738120285" sldId="3774"/>
            <ac:spMk id="5" creationId="{E78BE200-CDFC-5035-A1CB-03A3605DF19F}"/>
          </ac:spMkLst>
        </pc:spChg>
      </pc:sldChg>
      <pc:sldChg chg="modSp new mod">
        <pc:chgData name="Alexander A Valishev" userId="e624ba56-d23c-4cbf-8046-ceb9f47e6d88" providerId="ADAL" clId="{528BD27B-3F86-4129-BAC9-36016087F425}" dt="2022-12-16T20:32:17.200" v="1333" actId="27636"/>
        <pc:sldMkLst>
          <pc:docMk/>
          <pc:sldMk cId="2148929193" sldId="3775"/>
        </pc:sldMkLst>
        <pc:spChg chg="mod">
          <ac:chgData name="Alexander A Valishev" userId="e624ba56-d23c-4cbf-8046-ceb9f47e6d88" providerId="ADAL" clId="{528BD27B-3F86-4129-BAC9-36016087F425}" dt="2022-12-16T20:32:17.200" v="1333" actId="27636"/>
          <ac:spMkLst>
            <pc:docMk/>
            <pc:sldMk cId="2148929193" sldId="3775"/>
            <ac:spMk id="2" creationId="{B680474F-879D-F8DD-E63E-7E4BBB4EC0C1}"/>
          </ac:spMkLst>
        </pc:spChg>
        <pc:spChg chg="mod">
          <ac:chgData name="Alexander A Valishev" userId="e624ba56-d23c-4cbf-8046-ceb9f47e6d88" providerId="ADAL" clId="{528BD27B-3F86-4129-BAC9-36016087F425}" dt="2022-12-16T20:25:01.811" v="679" actId="20577"/>
          <ac:spMkLst>
            <pc:docMk/>
            <pc:sldMk cId="2148929193" sldId="3775"/>
            <ac:spMk id="3" creationId="{FA4C23A6-6B7D-4BB9-8F0C-D082581EFBEB}"/>
          </ac:spMkLst>
        </pc:spChg>
      </pc:sldChg>
    </pc:docChg>
  </pc:docChgLst>
  <pc:docChgLst>
    <pc:chgData name="Alexander A Valishev" userId="S::valishev@services.fnal.gov::e624ba56-d23c-4cbf-8046-ceb9f47e6d88" providerId="AD" clId="Web-{01D2CE51-3E81-4C79-A749-C51BF963F302}"/>
    <pc:docChg chg="modSld">
      <pc:chgData name="Alexander A Valishev" userId="S::valishev@services.fnal.gov::e624ba56-d23c-4cbf-8046-ceb9f47e6d88" providerId="AD" clId="Web-{01D2CE51-3E81-4C79-A749-C51BF963F302}" dt="2022-12-16T21:41:21.625" v="21" actId="20577"/>
      <pc:docMkLst>
        <pc:docMk/>
      </pc:docMkLst>
      <pc:sldChg chg="modSp">
        <pc:chgData name="Alexander A Valishev" userId="S::valishev@services.fnal.gov::e624ba56-d23c-4cbf-8046-ceb9f47e6d88" providerId="AD" clId="Web-{01D2CE51-3E81-4C79-A749-C51BF963F302}" dt="2022-12-16T21:41:21.625" v="21" actId="20577"/>
        <pc:sldMkLst>
          <pc:docMk/>
          <pc:sldMk cId="2148929193" sldId="3775"/>
        </pc:sldMkLst>
        <pc:spChg chg="mod">
          <ac:chgData name="Alexander A Valishev" userId="S::valishev@services.fnal.gov::e624ba56-d23c-4cbf-8046-ceb9f47e6d88" providerId="AD" clId="Web-{01D2CE51-3E81-4C79-A749-C51BF963F302}" dt="2022-12-16T21:41:21.625" v="21" actId="20577"/>
          <ac:spMkLst>
            <pc:docMk/>
            <pc:sldMk cId="2148929193" sldId="3775"/>
            <ac:spMk id="2" creationId="{B680474F-879D-F8DD-E63E-7E4BBB4EC0C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84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2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08E57-B576-F641-BEA6-C3D752DF7F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98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953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953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r>
              <a:rPr lang="en-US"/>
              <a:t>12/16/2022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5097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96397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74987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12/16/2022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12/16/2022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355599"/>
            <a:ext cx="8675688" cy="4263293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12/16/2022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28600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00233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7611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57362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23671" y="209593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28600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00233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7611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57362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23671" y="788399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28600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00233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7611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57362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23671" y="3395868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6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6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0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4921467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5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96397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12/16/2022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96397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96397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641561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641561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12/16/2022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349268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12/16/2022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EAF8D7-9E97-AA4D-8487-CA2D4C7C0B0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4D3D112-DF9B-9A4D-8B9D-29CE3CAF3F88}"/>
                </a:ext>
              </a:extLst>
            </p:cNvPr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6" descr="FermiLogo_RGB_NALBlue.png">
              <a:extLst>
                <a:ext uri="{FF2B5EF4-FFF2-40B4-BE49-F238E27FC236}">
                  <a16:creationId xmlns:a16="http://schemas.microsoft.com/office/drawing/2014/main" id="{6D02763F-40A7-9F4E-9117-02DB77597369}"/>
                </a:ext>
              </a:extLst>
            </p:cNvPr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7" r:id="rId6"/>
    <p:sldLayoutId id="2147484128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9517" y="193718"/>
            <a:ext cx="8164289" cy="320908"/>
          </a:xfrm>
        </p:spPr>
        <p:txBody>
          <a:bodyPr/>
          <a:lstStyle/>
          <a:p>
            <a:r>
              <a:rPr lang="en-US" sz="1950"/>
              <a:t>Strategic Thrusts: Pillars of our vision for Fermilab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CCCDA7-0D73-4391-80CA-045A0CA8122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12/16/2022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D242FA3-4DFF-4488-92EC-5EF05A3F3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8B47FF-6C4A-A9E1-B197-9C0AED708A73}"/>
              </a:ext>
            </a:extLst>
          </p:cNvPr>
          <p:cNvGrpSpPr/>
          <p:nvPr/>
        </p:nvGrpSpPr>
        <p:grpSpPr>
          <a:xfrm>
            <a:off x="222250" y="954202"/>
            <a:ext cx="8791714" cy="3756703"/>
            <a:chOff x="429415" y="1141960"/>
            <a:chExt cx="8272874" cy="375670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3BEE82C-C6C0-B074-57D7-48A0BE349C7A}"/>
                </a:ext>
              </a:extLst>
            </p:cNvPr>
            <p:cNvSpPr/>
            <p:nvPr/>
          </p:nvSpPr>
          <p:spPr>
            <a:xfrm>
              <a:off x="634202" y="1149034"/>
              <a:ext cx="1725574" cy="1188920"/>
            </a:xfrm>
            <a:prstGeom prst="round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1000" r="-11000"/>
              </a:stretch>
            </a:blipFill>
            <a:ln w="2857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E7B0459-627B-0969-136D-EC0F1BDF47C1}"/>
                </a:ext>
              </a:extLst>
            </p:cNvPr>
            <p:cNvSpPr/>
            <p:nvPr/>
          </p:nvSpPr>
          <p:spPr>
            <a:xfrm>
              <a:off x="429415" y="2314441"/>
              <a:ext cx="2171859" cy="689549"/>
            </a:xfrm>
            <a:custGeom>
              <a:avLst/>
              <a:gdLst>
                <a:gd name="connsiteX0" fmla="*/ 0 w 2171859"/>
                <a:gd name="connsiteY0" fmla="*/ 0 h 640187"/>
                <a:gd name="connsiteX1" fmla="*/ 2171859 w 2171859"/>
                <a:gd name="connsiteY1" fmla="*/ 0 h 640187"/>
                <a:gd name="connsiteX2" fmla="*/ 2171859 w 2171859"/>
                <a:gd name="connsiteY2" fmla="*/ 640187 h 640187"/>
                <a:gd name="connsiteX3" fmla="*/ 0 w 2171859"/>
                <a:gd name="connsiteY3" fmla="*/ 640187 h 640187"/>
                <a:gd name="connsiteX4" fmla="*/ 0 w 2171859"/>
                <a:gd name="connsiteY4" fmla="*/ 0 h 6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859" h="640187">
                  <a:moveTo>
                    <a:pt x="0" y="0"/>
                  </a:moveTo>
                  <a:lnTo>
                    <a:pt x="2171859" y="0"/>
                  </a:lnTo>
                  <a:lnTo>
                    <a:pt x="2171859" y="640187"/>
                  </a:lnTo>
                  <a:lnTo>
                    <a:pt x="0" y="64018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92456" rIns="92456" bIns="0" numCol="1" spcCol="1270" anchor="t" anchorCtr="0">
              <a:noAutofit/>
            </a:bodyPr>
            <a:lstStyle/>
            <a:p>
              <a:pPr marL="0" marR="0" lvl="0" indent="0" algn="ctr" defTabSz="5778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Deliver groundbreaking science and technology innovation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4D7DC33-5A74-5000-2B70-3DD3CC2FFBA8}"/>
                </a:ext>
              </a:extLst>
            </p:cNvPr>
            <p:cNvSpPr/>
            <p:nvPr/>
          </p:nvSpPr>
          <p:spPr>
            <a:xfrm>
              <a:off x="2624847" y="1141960"/>
              <a:ext cx="1725574" cy="1188920"/>
            </a:xfrm>
            <a:prstGeom prst="round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6000" b="-6000"/>
              </a:stretch>
            </a:blipFill>
            <a:ln w="2857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41967E6-0EC7-90BE-D22F-C33111B40AF7}"/>
                </a:ext>
              </a:extLst>
            </p:cNvPr>
            <p:cNvSpPr/>
            <p:nvPr/>
          </p:nvSpPr>
          <p:spPr>
            <a:xfrm>
              <a:off x="2613325" y="2313609"/>
              <a:ext cx="1785858" cy="580545"/>
            </a:xfrm>
            <a:custGeom>
              <a:avLst/>
              <a:gdLst>
                <a:gd name="connsiteX0" fmla="*/ 0 w 1924636"/>
                <a:gd name="connsiteY0" fmla="*/ 0 h 547911"/>
                <a:gd name="connsiteX1" fmla="*/ 1924636 w 1924636"/>
                <a:gd name="connsiteY1" fmla="*/ 0 h 547911"/>
                <a:gd name="connsiteX2" fmla="*/ 1924636 w 1924636"/>
                <a:gd name="connsiteY2" fmla="*/ 547911 h 547911"/>
                <a:gd name="connsiteX3" fmla="*/ 0 w 1924636"/>
                <a:gd name="connsiteY3" fmla="*/ 547911 h 547911"/>
                <a:gd name="connsiteX4" fmla="*/ 0 w 1924636"/>
                <a:gd name="connsiteY4" fmla="*/ 0 h 54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636" h="547911">
                  <a:moveTo>
                    <a:pt x="0" y="0"/>
                  </a:moveTo>
                  <a:lnTo>
                    <a:pt x="1924636" y="0"/>
                  </a:lnTo>
                  <a:lnTo>
                    <a:pt x="1924636" y="547911"/>
                  </a:lnTo>
                  <a:lnTo>
                    <a:pt x="0" y="54791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marR="0" lvl="0" indent="0" algn="ctr" defTabSz="5778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Building for Discovery: Project Execution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4CA5748A-9754-FB50-51B1-625B8923061F}"/>
                </a:ext>
              </a:extLst>
            </p:cNvPr>
            <p:cNvSpPr/>
            <p:nvPr/>
          </p:nvSpPr>
          <p:spPr>
            <a:xfrm>
              <a:off x="4694511" y="1149034"/>
              <a:ext cx="1725574" cy="1188920"/>
            </a:xfrm>
            <a:prstGeom prst="round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11000" r="-11000"/>
              </a:stretch>
            </a:blipFill>
            <a:ln w="2857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9CEB171-BC60-4A30-384B-FA9EFB7B09E7}"/>
                </a:ext>
              </a:extLst>
            </p:cNvPr>
            <p:cNvSpPr/>
            <p:nvPr/>
          </p:nvSpPr>
          <p:spPr>
            <a:xfrm>
              <a:off x="4694510" y="2313609"/>
              <a:ext cx="1725575" cy="689550"/>
            </a:xfrm>
            <a:custGeom>
              <a:avLst/>
              <a:gdLst>
                <a:gd name="connsiteX0" fmla="*/ 0 w 1882359"/>
                <a:gd name="connsiteY0" fmla="*/ 0 h 640187"/>
                <a:gd name="connsiteX1" fmla="*/ 1882359 w 1882359"/>
                <a:gd name="connsiteY1" fmla="*/ 0 h 640187"/>
                <a:gd name="connsiteX2" fmla="*/ 1882359 w 1882359"/>
                <a:gd name="connsiteY2" fmla="*/ 640187 h 640187"/>
                <a:gd name="connsiteX3" fmla="*/ 0 w 1882359"/>
                <a:gd name="connsiteY3" fmla="*/ 640187 h 640187"/>
                <a:gd name="connsiteX4" fmla="*/ 0 w 1882359"/>
                <a:gd name="connsiteY4" fmla="*/ 0 h 6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2359" h="640187">
                  <a:moveTo>
                    <a:pt x="0" y="0"/>
                  </a:moveTo>
                  <a:lnTo>
                    <a:pt x="1882359" y="0"/>
                  </a:lnTo>
                  <a:lnTo>
                    <a:pt x="1882359" y="640187"/>
                  </a:lnTo>
                  <a:lnTo>
                    <a:pt x="0" y="64018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marR="0" lvl="0" indent="0" algn="ctr" defTabSz="5778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Diversify and empower our workforce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9947718-7F8E-8422-FDFA-F7B44DFD4567}"/>
                </a:ext>
              </a:extLst>
            </p:cNvPr>
            <p:cNvSpPr/>
            <p:nvPr/>
          </p:nvSpPr>
          <p:spPr>
            <a:xfrm>
              <a:off x="6699601" y="1149034"/>
              <a:ext cx="1725574" cy="1188920"/>
            </a:xfrm>
            <a:prstGeom prst="round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2000" r="-2000"/>
              </a:stretch>
            </a:blipFill>
            <a:ln w="2857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51791A9-1577-0B6F-14F7-58CAAEF13BBF}"/>
                </a:ext>
              </a:extLst>
            </p:cNvPr>
            <p:cNvSpPr/>
            <p:nvPr/>
          </p:nvSpPr>
          <p:spPr>
            <a:xfrm>
              <a:off x="6577237" y="2342603"/>
              <a:ext cx="2125052" cy="974804"/>
            </a:xfrm>
            <a:custGeom>
              <a:avLst/>
              <a:gdLst>
                <a:gd name="connsiteX0" fmla="*/ 0 w 1725574"/>
                <a:gd name="connsiteY0" fmla="*/ 0 h 640187"/>
                <a:gd name="connsiteX1" fmla="*/ 1725574 w 1725574"/>
                <a:gd name="connsiteY1" fmla="*/ 0 h 640187"/>
                <a:gd name="connsiteX2" fmla="*/ 1725574 w 1725574"/>
                <a:gd name="connsiteY2" fmla="*/ 640187 h 640187"/>
                <a:gd name="connsiteX3" fmla="*/ 0 w 1725574"/>
                <a:gd name="connsiteY3" fmla="*/ 640187 h 640187"/>
                <a:gd name="connsiteX4" fmla="*/ 0 w 1725574"/>
                <a:gd name="connsiteY4" fmla="*/ 0 h 6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5574" h="640187">
                  <a:moveTo>
                    <a:pt x="0" y="0"/>
                  </a:moveTo>
                  <a:lnTo>
                    <a:pt x="1725574" y="0"/>
                  </a:lnTo>
                  <a:lnTo>
                    <a:pt x="1725574" y="640187"/>
                  </a:lnTo>
                  <a:lnTo>
                    <a:pt x="0" y="64018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marR="0" lvl="0" indent="0" algn="ctr" defTabSz="5778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Transform business systems &amp; operations, execute sustainable campus strategy integrated with science vision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1A72F9C-3B4F-535F-1753-D711E6AE1CB8}"/>
                </a:ext>
              </a:extLst>
            </p:cNvPr>
            <p:cNvSpPr/>
            <p:nvPr/>
          </p:nvSpPr>
          <p:spPr>
            <a:xfrm>
              <a:off x="2624847" y="2969274"/>
              <a:ext cx="1725574" cy="1188920"/>
            </a:xfrm>
            <a:prstGeom prst="roundRect">
              <a:avLst/>
            </a:prstGeom>
            <a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24000" r="-24000"/>
              </a:stretch>
            </a:blipFill>
            <a:ln w="2857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B8923A1-1856-95BC-9D83-85FEB971F5FB}"/>
                </a:ext>
              </a:extLst>
            </p:cNvPr>
            <p:cNvSpPr/>
            <p:nvPr/>
          </p:nvSpPr>
          <p:spPr>
            <a:xfrm>
              <a:off x="2317999" y="4153753"/>
              <a:ext cx="2376512" cy="744909"/>
            </a:xfrm>
            <a:custGeom>
              <a:avLst/>
              <a:gdLst>
                <a:gd name="connsiteX0" fmla="*/ 0 w 2376512"/>
                <a:gd name="connsiteY0" fmla="*/ 0 h 640187"/>
                <a:gd name="connsiteX1" fmla="*/ 2376512 w 2376512"/>
                <a:gd name="connsiteY1" fmla="*/ 0 h 640187"/>
                <a:gd name="connsiteX2" fmla="*/ 2376512 w 2376512"/>
                <a:gd name="connsiteY2" fmla="*/ 640187 h 640187"/>
                <a:gd name="connsiteX3" fmla="*/ 0 w 2376512"/>
                <a:gd name="connsiteY3" fmla="*/ 640187 h 640187"/>
                <a:gd name="connsiteX4" fmla="*/ 0 w 2376512"/>
                <a:gd name="connsiteY4" fmla="*/ 0 h 6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512" h="640187">
                  <a:moveTo>
                    <a:pt x="0" y="0"/>
                  </a:moveTo>
                  <a:lnTo>
                    <a:pt x="2376512" y="0"/>
                  </a:lnTo>
                  <a:lnTo>
                    <a:pt x="2376512" y="640187"/>
                  </a:lnTo>
                  <a:lnTo>
                    <a:pt x="0" y="64018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marR="0" lvl="0" indent="0" algn="ctr" defTabSz="5778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Forge strong alliances with UChicago, ANL, URA and other national/international institutions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E9B3E861-8801-3ADE-CC43-150C674E4F6E}"/>
                </a:ext>
              </a:extLst>
            </p:cNvPr>
            <p:cNvSpPr/>
            <p:nvPr/>
          </p:nvSpPr>
          <p:spPr>
            <a:xfrm>
              <a:off x="4694510" y="2971636"/>
              <a:ext cx="1725574" cy="1188920"/>
            </a:xfrm>
            <a:prstGeom prst="roundRect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-23740" t="-34503" r="-2563" b="-4429"/>
              </a:stretch>
            </a:blipFill>
            <a:ln w="28575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F87CA5A-EF45-1331-8BC1-AD11E712C1FE}"/>
                </a:ext>
              </a:extLst>
            </p:cNvPr>
            <p:cNvSpPr/>
            <p:nvPr/>
          </p:nvSpPr>
          <p:spPr>
            <a:xfrm>
              <a:off x="4657270" y="4153754"/>
              <a:ext cx="1801179" cy="744909"/>
            </a:xfrm>
            <a:custGeom>
              <a:avLst/>
              <a:gdLst>
                <a:gd name="connsiteX0" fmla="*/ 0 w 1908105"/>
                <a:gd name="connsiteY0" fmla="*/ 0 h 640187"/>
                <a:gd name="connsiteX1" fmla="*/ 1908105 w 1908105"/>
                <a:gd name="connsiteY1" fmla="*/ 0 h 640187"/>
                <a:gd name="connsiteX2" fmla="*/ 1908105 w 1908105"/>
                <a:gd name="connsiteY2" fmla="*/ 640187 h 640187"/>
                <a:gd name="connsiteX3" fmla="*/ 0 w 1908105"/>
                <a:gd name="connsiteY3" fmla="*/ 640187 h 640187"/>
                <a:gd name="connsiteX4" fmla="*/ 0 w 1908105"/>
                <a:gd name="connsiteY4" fmla="*/ 0 h 64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105" h="640187">
                  <a:moveTo>
                    <a:pt x="0" y="0"/>
                  </a:moveTo>
                  <a:lnTo>
                    <a:pt x="1908105" y="0"/>
                  </a:lnTo>
                  <a:lnTo>
                    <a:pt x="1908105" y="640187"/>
                  </a:lnTo>
                  <a:lnTo>
                    <a:pt x="0" y="64018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0" numCol="1" spcCol="1270" anchor="t" anchorCtr="0">
              <a:noAutofit/>
            </a:bodyPr>
            <a:lstStyle/>
            <a:p>
              <a:pPr marL="0" marR="0" lvl="0" indent="0" algn="ctr" defTabSz="57785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rPr>
                <a:t>Develop Strategic Plan for Fermilab’s next 20 Years</a:t>
              </a:r>
            </a:p>
          </p:txBody>
        </p:sp>
      </p:grpSp>
      <p:sp>
        <p:nvSpPr>
          <p:cNvPr id="10" name="Pentagon 44">
            <a:extLst>
              <a:ext uri="{FF2B5EF4-FFF2-40B4-BE49-F238E27FC236}">
                <a16:creationId xmlns:a16="http://schemas.microsoft.com/office/drawing/2014/main" id="{A6A6A849-57F8-4A88-AD2C-8308B6E35F44}"/>
              </a:ext>
            </a:extLst>
          </p:cNvPr>
          <p:cNvSpPr/>
          <p:nvPr/>
        </p:nvSpPr>
        <p:spPr>
          <a:xfrm>
            <a:off x="-222482" y="156411"/>
            <a:ext cx="721960" cy="448056"/>
          </a:xfrm>
          <a:prstGeom prst="homePlate">
            <a:avLst/>
          </a:prstGeom>
          <a:solidFill>
            <a:srgbClr val="004C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F09E82E-1576-01F2-6FAD-D2CCBF35E9D1}"/>
              </a:ext>
            </a:extLst>
          </p:cNvPr>
          <p:cNvSpPr/>
          <p:nvPr/>
        </p:nvSpPr>
        <p:spPr>
          <a:xfrm>
            <a:off x="222250" y="794327"/>
            <a:ext cx="2280106" cy="198955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80474F-879D-F8DD-E63E-7E4BBB4EC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96397"/>
            <a:ext cx="8813797" cy="3794522"/>
          </a:xfrm>
        </p:spPr>
        <p:txBody>
          <a:bodyPr lIns="0" tIns="0" rIns="0" bIns="0" anchor="t">
            <a:normAutofit fontScale="92500" lnSpcReduction="10000"/>
          </a:bodyPr>
          <a:lstStyle/>
          <a:p>
            <a:pPr marL="229870" indent="-229870"/>
            <a:r>
              <a:rPr lang="en-US" dirty="0"/>
              <a:t>Develop a self-consistent, staged plan that ensures most expeditious fulfillment of LBNF/DUNE Phase I and Phase II goals</a:t>
            </a:r>
            <a:endParaRPr lang="en-US"/>
          </a:p>
          <a:p>
            <a:pPr marL="229870" indent="-229870"/>
            <a:r>
              <a:rPr lang="en-US" dirty="0"/>
              <a:t>The plan will utilize the accelerator complex after PIP-II upgrades and include modernization necessary to</a:t>
            </a:r>
          </a:p>
          <a:p>
            <a:pPr marL="512445" lvl="1" indent="-229870"/>
            <a:r>
              <a:rPr lang="en-US" dirty="0"/>
              <a:t>Increase MI proton flux through cycle time reduction</a:t>
            </a:r>
          </a:p>
          <a:p>
            <a:pPr marL="512445" lvl="1" indent="-229870"/>
            <a:r>
              <a:rPr lang="en-US" dirty="0"/>
              <a:t>LBNF target station to accept the increased particle flux</a:t>
            </a:r>
          </a:p>
          <a:p>
            <a:pPr marL="512445" lvl="1" indent="-229870"/>
            <a:r>
              <a:rPr lang="en-US" dirty="0"/>
              <a:t>Operate with efficiency at or above 50% (?)</a:t>
            </a:r>
          </a:p>
          <a:p>
            <a:pPr marL="229870" indent="-229870"/>
            <a:r>
              <a:rPr lang="en-US" dirty="0"/>
              <a:t>The plan will include</a:t>
            </a:r>
          </a:p>
          <a:p>
            <a:pPr marL="512445" lvl="1" indent="-229870"/>
            <a:r>
              <a:rPr lang="en-US" dirty="0"/>
              <a:t>Key elements</a:t>
            </a:r>
          </a:p>
          <a:p>
            <a:pPr marL="512445" lvl="1" indent="-229870"/>
            <a:r>
              <a:rPr lang="en-US" dirty="0"/>
              <a:t>Timeline</a:t>
            </a:r>
          </a:p>
          <a:p>
            <a:pPr marL="512445" lvl="1" indent="-229870"/>
            <a:r>
              <a:rPr lang="en-US" dirty="0"/>
              <a:t>Cost ranges</a:t>
            </a:r>
          </a:p>
          <a:p>
            <a:pPr marL="512445" lvl="1" indent="-229870"/>
            <a:r>
              <a:rPr lang="en-US" dirty="0">
                <a:ea typeface="ＭＳ Ｐゴシック"/>
              </a:rPr>
              <a:t>Risks and mitigation plans- come up with criteria / risk register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4C23A6-6B7D-4BB9-8F0C-D082581E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workshop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742CB-C48F-1B0C-851E-7FE25D89287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12/16/2022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C7C9F-5A05-9F6E-C4EB-7C8D76E3E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2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39A366-1DC7-42AB-A86F-91985B051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494" y="638920"/>
            <a:ext cx="7847012" cy="39841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4360D2-88B6-4871-A0D6-02004BBC8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LBNF accelerator milestones – original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DEB44-62E1-4F42-969E-185B00F04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891030-64DF-BBD6-509C-8037E2E0C3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12/16/2022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27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A535A0A-378D-4882-A1EB-C738871EF3E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" y="666050"/>
          <a:ext cx="8045204" cy="334365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173140">
                  <a:extLst>
                    <a:ext uri="{9D8B030D-6E8A-4147-A177-3AD203B41FA5}">
                      <a16:colId xmlns:a16="http://schemas.microsoft.com/office/drawing/2014/main" val="4168813404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276637432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1055385041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4167499126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603322393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369742679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276392483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542118198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130462331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663025159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58406740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273353535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1857843838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171039538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420940728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63061992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1265737191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1386181749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66313324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976674437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3594928504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2543371303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2813661972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995603153"/>
                    </a:ext>
                  </a:extLst>
                </a:gridCol>
                <a:gridCol w="161336">
                  <a:extLst>
                    <a:ext uri="{9D8B030D-6E8A-4147-A177-3AD203B41FA5}">
                      <a16:colId xmlns:a16="http://schemas.microsoft.com/office/drawing/2014/main" val="2463936380"/>
                    </a:ext>
                  </a:extLst>
                </a:gridCol>
              </a:tblGrid>
              <a:tr h="127926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FY29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FY30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FY31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FY32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FY33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FY34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154664"/>
                  </a:ext>
                </a:extLst>
              </a:tr>
              <a:tr h="23732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108768176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startup and commission beam in Booster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852335406"/>
                  </a:ext>
                </a:extLst>
              </a:tr>
              <a:tr h="23164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establish beam to BNB and work on increasing Booster intensity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190539103"/>
                  </a:ext>
                </a:extLst>
              </a:tr>
              <a:tr h="231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90107022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startup MI and commission beam in MI/RR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559126662"/>
                  </a:ext>
                </a:extLst>
              </a:tr>
              <a:tr h="23164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beam to Mu2e, increasing to 4E12 per Booster batch, 2 batches per 1.2s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542604501"/>
                  </a:ext>
                </a:extLst>
              </a:tr>
              <a:tr h="231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861803890"/>
                  </a:ext>
                </a:extLst>
              </a:tr>
              <a:tr h="231648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beam to BNB, increasing to 6.25E12 per Booster batch (as beam dump if no user)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if requested</a:t>
                      </a:r>
                    </a:p>
                  </a:txBody>
                  <a:tcPr marL="4411" marR="4411" marT="4411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if requested</a:t>
                      </a: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1727205618"/>
                  </a:ext>
                </a:extLst>
              </a:tr>
              <a:tr h="2316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2674164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commission </a:t>
                      </a:r>
                      <a:r>
                        <a:rPr lang="en-US" sz="1400" u="none" strike="noStrike" dirty="0" err="1">
                          <a:effectLst/>
                        </a:rPr>
                        <a:t>slipstacking</a:t>
                      </a:r>
                      <a:r>
                        <a:rPr lang="en-US" sz="1400" u="none" strike="noStrike" dirty="0">
                          <a:effectLst/>
                        </a:rPr>
                        <a:t> with limited pulses to dump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796773017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establish beam to LBNF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2162794736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beam to LBNF at 700 kW increase power to 900 kW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772015784"/>
                  </a:ext>
                </a:extLst>
              </a:tr>
              <a:tr h="127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beam to LBNF increasing power to 1.2 MW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18288" marB="18288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11" marR="4411" marT="4411" marB="0" anchor="b"/>
                </a:tc>
                <a:extLst>
                  <a:ext uri="{0D108BD9-81ED-4DB2-BD59-A6C34878D82A}">
                    <a16:rowId xmlns:a16="http://schemas.microsoft.com/office/drawing/2014/main" val="320245965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900B83A5-EBED-42C5-BE7C-91A915A5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ramp-up schedule – original PIP-II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59E51-1D99-434E-BA04-ADE5C03BCB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0171C4-740B-4EBB-5221-232E1ECB1E0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12/16/2022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595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CA07BD-ACEC-ECA2-6AEA-AEC9533D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and LBNF accelerator milestones – revised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36830-8FD7-38E7-FC66-F1FE39657EF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12/16/2022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45784-70A9-19F8-01AE-F528710E3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6A1A5B7-F21D-51AD-CAE1-790DA2905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641"/>
            <a:ext cx="9144000" cy="389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1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6827" y="-58405"/>
            <a:ext cx="8202023" cy="912114"/>
          </a:xfrm>
        </p:spPr>
        <p:txBody>
          <a:bodyPr/>
          <a:lstStyle/>
          <a:p>
            <a:pPr algn="ctr"/>
            <a:r>
              <a:rPr lang="en-US" sz="1950" dirty="0"/>
              <a:t>DUNE: The world’s most capable neutrino experiment, driven by LBNF and PIP-II</a:t>
            </a:r>
            <a:endParaRPr lang="en-US" sz="1950" dirty="0">
              <a:cs typeface="Helvetic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12/16/2022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2A3C99-D98C-45EB-BD3A-48DA239D8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4029"/>
            <a:ext cx="9144000" cy="3176137"/>
          </a:xfrm>
          <a:prstGeom prst="rect">
            <a:avLst/>
          </a:prstGeom>
        </p:spPr>
      </p:pic>
      <p:sp>
        <p:nvSpPr>
          <p:cNvPr id="9" name="Pentagon 44">
            <a:extLst>
              <a:ext uri="{FF2B5EF4-FFF2-40B4-BE49-F238E27FC236}">
                <a16:creationId xmlns:a16="http://schemas.microsoft.com/office/drawing/2014/main" id="{31001953-7EAF-436D-9ED7-57B2F60FAEE5}"/>
              </a:ext>
            </a:extLst>
          </p:cNvPr>
          <p:cNvSpPr/>
          <p:nvPr/>
        </p:nvSpPr>
        <p:spPr>
          <a:xfrm>
            <a:off x="-69985" y="189364"/>
            <a:ext cx="978408" cy="448056"/>
          </a:xfrm>
          <a:prstGeom prst="homePlate">
            <a:avLst/>
          </a:prstGeom>
          <a:solidFill>
            <a:srgbClr val="004C9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S&amp;T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9847F6B4-2B6E-4280-B1BE-0EC38F5417A9}"/>
              </a:ext>
            </a:extLst>
          </p:cNvPr>
          <p:cNvSpPr txBox="1">
            <a:spLocks/>
          </p:cNvSpPr>
          <p:nvPr/>
        </p:nvSpPr>
        <p:spPr>
          <a:xfrm>
            <a:off x="1182936" y="1249669"/>
            <a:ext cx="6957451" cy="321734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2E5286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1950" dirty="0">
                <a:solidFill>
                  <a:schemeClr val="tx2"/>
                </a:solidFill>
              </a:rPr>
              <a:t>Delivering on LBNF/DUNE is Fermilab’s highest priority </a:t>
            </a:r>
            <a:endParaRPr lang="en-US" sz="1950" dirty="0">
              <a:solidFill>
                <a:schemeClr val="tx2"/>
              </a:solidFill>
              <a:cs typeface="Helvetica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EF8172F-7F36-8173-906D-94F7F8481BE7}"/>
              </a:ext>
            </a:extLst>
          </p:cNvPr>
          <p:cNvSpPr/>
          <p:nvPr/>
        </p:nvSpPr>
        <p:spPr>
          <a:xfrm>
            <a:off x="6825673" y="2983345"/>
            <a:ext cx="618836" cy="91048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6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DC9E25-805F-765C-59C8-EC7C27D7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LBNF/DUNE strategy recently revisited by the lab</a:t>
            </a:r>
          </a:p>
          <a:p>
            <a:pPr lvl="1"/>
            <a:r>
              <a:rPr lang="en-US" dirty="0"/>
              <a:t>Compressed timeline for LBNF construction and start of beam operations </a:t>
            </a:r>
          </a:p>
          <a:p>
            <a:pPr lvl="1"/>
            <a:r>
              <a:rPr lang="en-US" dirty="0"/>
              <a:t>Push for more neutrinos, sooner</a:t>
            </a:r>
          </a:p>
          <a:p>
            <a:r>
              <a:rPr lang="en-US" dirty="0"/>
              <a:t>Proton Intensity Upgrade / Central Design Group reviewed beam intensity upgrade</a:t>
            </a:r>
          </a:p>
          <a:p>
            <a:pPr lvl="1"/>
            <a:r>
              <a:rPr lang="en-US" dirty="0"/>
              <a:t>Options for replacing Booster with either a new RCS or a linac to achieve 2.4MW</a:t>
            </a:r>
          </a:p>
          <a:p>
            <a:pPr lvl="1"/>
            <a:r>
              <a:rPr lang="en-US" dirty="0"/>
              <a:t>Booster has served for 50 years and will not serve for another 50!</a:t>
            </a:r>
          </a:p>
          <a:p>
            <a:r>
              <a:rPr lang="en-US" dirty="0"/>
              <a:t>In parallel, a scenario emerged for delivering beam intensity above PIP-II</a:t>
            </a:r>
          </a:p>
          <a:p>
            <a:pPr lvl="2"/>
            <a:r>
              <a:rPr lang="en-US" dirty="0"/>
              <a:t>Referred to as ‘Option-0’</a:t>
            </a:r>
          </a:p>
          <a:p>
            <a:pPr lvl="2"/>
            <a:r>
              <a:rPr lang="en-US" dirty="0"/>
              <a:t>Utilizes Fermilab Accelerator Complex with PIP-II but without major replacements</a:t>
            </a:r>
          </a:p>
          <a:p>
            <a:pPr lvl="2"/>
            <a:r>
              <a:rPr lang="en-US" dirty="0"/>
              <a:t>Optimize for most production with least investment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4FF9E0-CB71-276F-517D-F7DD0869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LBNF/DUNE goals and plan for Accelerator Complex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6F829-028B-4C89-FE55-A842EE78111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12/16/2022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BF7D0-2C49-9CFA-E0D7-6CDC3EDD6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10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7F5A9427-54D8-4AD2-8A8B-258115D0AD7F}"/>
              </a:ext>
            </a:extLst>
          </p:cNvPr>
          <p:cNvSpPr txBox="1"/>
          <p:nvPr/>
        </p:nvSpPr>
        <p:spPr>
          <a:xfrm>
            <a:off x="1847498" y="3669601"/>
            <a:ext cx="764370" cy="307777"/>
          </a:xfrm>
          <a:prstGeom prst="rect">
            <a:avLst/>
          </a:prstGeom>
          <a:gradFill flip="none" rotWithShape="1">
            <a:gsLst>
              <a:gs pos="41000">
                <a:srgbClr val="FFC000"/>
              </a:gs>
              <a:gs pos="100000">
                <a:schemeClr val="tx2"/>
              </a:gs>
            </a:gsLst>
            <a:lin ang="0" scaled="1"/>
            <a:tileRect/>
          </a:gradFill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Plan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7B0841-FDBD-4771-AFE5-E85759FA76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t>12/16/2022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C009B-CB69-E04A-B9B3-34B26D69E9C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Helvetica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4C97"/>
              </a:solidFill>
              <a:effectLst/>
              <a:uLnTx/>
              <a:uFillTx/>
              <a:latin typeface="Helvetica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35770" y="359790"/>
            <a:ext cx="5237567" cy="350047"/>
          </a:xfrm>
        </p:spPr>
        <p:txBody>
          <a:bodyPr/>
          <a:lstStyle/>
          <a:p>
            <a:r>
              <a:rPr lang="en-US" sz="1950" dirty="0"/>
              <a:t>Major Decadal Goals</a:t>
            </a:r>
            <a:br>
              <a:rPr lang="en-US" sz="1950" dirty="0"/>
            </a:br>
            <a:r>
              <a:rPr lang="en-US" sz="1950" i="1" dirty="0"/>
              <a:t>Neutrino Science </a:t>
            </a:r>
            <a:endParaRPr lang="en-US" sz="1950" i="1" dirty="0">
              <a:highlight>
                <a:srgbClr val="FFFF00"/>
              </a:highlight>
            </a:endParaRPr>
          </a:p>
        </p:txBody>
      </p:sp>
      <p:graphicFrame>
        <p:nvGraphicFramePr>
          <p:cNvPr id="15" name="Table 21">
            <a:extLst>
              <a:ext uri="{FF2B5EF4-FFF2-40B4-BE49-F238E27FC236}">
                <a16:creationId xmlns:a16="http://schemas.microsoft.com/office/drawing/2014/main" id="{1DAA3249-924A-4280-A21A-1D5A7949D7D2}"/>
              </a:ext>
            </a:extLst>
          </p:cNvPr>
          <p:cNvGraphicFramePr>
            <a:graphicFrameLocks noGrp="1"/>
          </p:cNvGraphicFramePr>
          <p:nvPr/>
        </p:nvGraphicFramePr>
        <p:xfrm>
          <a:off x="303979" y="1610548"/>
          <a:ext cx="8536042" cy="2761127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382467">
                  <a:extLst>
                    <a:ext uri="{9D8B030D-6E8A-4147-A177-3AD203B41FA5}">
                      <a16:colId xmlns:a16="http://schemas.microsoft.com/office/drawing/2014/main" val="2582351803"/>
                    </a:ext>
                  </a:extLst>
                </a:gridCol>
                <a:gridCol w="650325">
                  <a:extLst>
                    <a:ext uri="{9D8B030D-6E8A-4147-A177-3AD203B41FA5}">
                      <a16:colId xmlns:a16="http://schemas.microsoft.com/office/drawing/2014/main" val="968692690"/>
                    </a:ext>
                  </a:extLst>
                </a:gridCol>
                <a:gridCol w="650325">
                  <a:extLst>
                    <a:ext uri="{9D8B030D-6E8A-4147-A177-3AD203B41FA5}">
                      <a16:colId xmlns:a16="http://schemas.microsoft.com/office/drawing/2014/main" val="1461305308"/>
                    </a:ext>
                  </a:extLst>
                </a:gridCol>
                <a:gridCol w="650325">
                  <a:extLst>
                    <a:ext uri="{9D8B030D-6E8A-4147-A177-3AD203B41FA5}">
                      <a16:colId xmlns:a16="http://schemas.microsoft.com/office/drawing/2014/main" val="1697575502"/>
                    </a:ext>
                  </a:extLst>
                </a:gridCol>
                <a:gridCol w="650325">
                  <a:extLst>
                    <a:ext uri="{9D8B030D-6E8A-4147-A177-3AD203B41FA5}">
                      <a16:colId xmlns:a16="http://schemas.microsoft.com/office/drawing/2014/main" val="3836894461"/>
                    </a:ext>
                  </a:extLst>
                </a:gridCol>
                <a:gridCol w="650325">
                  <a:extLst>
                    <a:ext uri="{9D8B030D-6E8A-4147-A177-3AD203B41FA5}">
                      <a16:colId xmlns:a16="http://schemas.microsoft.com/office/drawing/2014/main" val="1668006726"/>
                    </a:ext>
                  </a:extLst>
                </a:gridCol>
                <a:gridCol w="650325">
                  <a:extLst>
                    <a:ext uri="{9D8B030D-6E8A-4147-A177-3AD203B41FA5}">
                      <a16:colId xmlns:a16="http://schemas.microsoft.com/office/drawing/2014/main" val="2379942133"/>
                    </a:ext>
                  </a:extLst>
                </a:gridCol>
                <a:gridCol w="650325">
                  <a:extLst>
                    <a:ext uri="{9D8B030D-6E8A-4147-A177-3AD203B41FA5}">
                      <a16:colId xmlns:a16="http://schemas.microsoft.com/office/drawing/2014/main" val="1043432344"/>
                    </a:ext>
                  </a:extLst>
                </a:gridCol>
                <a:gridCol w="650325">
                  <a:extLst>
                    <a:ext uri="{9D8B030D-6E8A-4147-A177-3AD203B41FA5}">
                      <a16:colId xmlns:a16="http://schemas.microsoft.com/office/drawing/2014/main" val="2183743829"/>
                    </a:ext>
                  </a:extLst>
                </a:gridCol>
                <a:gridCol w="650325">
                  <a:extLst>
                    <a:ext uri="{9D8B030D-6E8A-4147-A177-3AD203B41FA5}">
                      <a16:colId xmlns:a16="http://schemas.microsoft.com/office/drawing/2014/main" val="432846593"/>
                    </a:ext>
                  </a:extLst>
                </a:gridCol>
                <a:gridCol w="650325">
                  <a:extLst>
                    <a:ext uri="{9D8B030D-6E8A-4147-A177-3AD203B41FA5}">
                      <a16:colId xmlns:a16="http://schemas.microsoft.com/office/drawing/2014/main" val="2028827922"/>
                    </a:ext>
                  </a:extLst>
                </a:gridCol>
                <a:gridCol w="650325">
                  <a:extLst>
                    <a:ext uri="{9D8B030D-6E8A-4147-A177-3AD203B41FA5}">
                      <a16:colId xmlns:a16="http://schemas.microsoft.com/office/drawing/2014/main" val="3217445200"/>
                    </a:ext>
                  </a:extLst>
                </a:gridCol>
              </a:tblGrid>
              <a:tr h="566567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6"/>
                          </a:solidFill>
                          <a:latin typeface="Helvetica" pitchFamily="2" charset="0"/>
                          <a:cs typeface="Helvetica" panose="020B0604020202020204" pitchFamily="34" charset="0"/>
                        </a:rPr>
                        <a:t>FY22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accent6"/>
                          </a:solidFill>
                          <a:latin typeface="Helvetica" pitchFamily="2" charset="0"/>
                        </a:rPr>
                        <a:t>FY23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accent6"/>
                          </a:solidFill>
                          <a:latin typeface="Helvetica" pitchFamily="2" charset="0"/>
                        </a:rPr>
                        <a:t>FY24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accent6"/>
                          </a:solidFill>
                          <a:latin typeface="Helvetica" pitchFamily="2" charset="0"/>
                        </a:rPr>
                        <a:t>FY25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>
                          <a:solidFill>
                            <a:schemeClr val="accent6"/>
                          </a:solidFill>
                          <a:latin typeface="Helvetica" pitchFamily="2" charset="0"/>
                        </a:rPr>
                        <a:t>FY26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latin typeface="Helvetica" pitchFamily="2" charset="0"/>
                          <a:cs typeface="Helvetica" panose="020B0604020202020204" pitchFamily="34" charset="0"/>
                        </a:rPr>
                        <a:t>FY27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latin typeface="Helvetica" pitchFamily="2" charset="0"/>
                          <a:cs typeface="Helvetica" panose="020B0604020202020204" pitchFamily="34" charset="0"/>
                        </a:rPr>
                        <a:t>FY28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latin typeface="Helvetica" pitchFamily="2" charset="0"/>
                          <a:cs typeface="Helvetica" panose="020B0604020202020204" pitchFamily="34" charset="0"/>
                        </a:rPr>
                        <a:t>FY29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accent6"/>
                          </a:solidFill>
                          <a:latin typeface="Helvetica" pitchFamily="2" charset="0"/>
                          <a:cs typeface="Helvetica" panose="020B0604020202020204" pitchFamily="34" charset="0"/>
                        </a:rPr>
                        <a:t>FY30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latin typeface="Helvetica" pitchFamily="2" charset="0"/>
                          <a:cs typeface="Helvetica" panose="020B0604020202020204" pitchFamily="34" charset="0"/>
                        </a:rPr>
                        <a:t>FY31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solidFill>
                            <a:schemeClr val="accent6"/>
                          </a:solidFill>
                          <a:latin typeface="Helvetica" pitchFamily="2" charset="0"/>
                          <a:cs typeface="Helvetica" panose="020B0604020202020204" pitchFamily="34" charset="0"/>
                        </a:rPr>
                        <a:t>FY32</a:t>
                      </a:r>
                    </a:p>
                  </a:txBody>
                  <a:tcPr anchor="b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413214"/>
                  </a:ext>
                </a:extLst>
              </a:tr>
              <a:tr h="345162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Helvetica" pitchFamily="2" charset="0"/>
                        </a:rPr>
                        <a:t>NOvA</a:t>
                      </a:r>
                      <a:r>
                        <a:rPr lang="en-US" sz="1400" dirty="0">
                          <a:latin typeface="Helvetica" pitchFamily="2" charset="0"/>
                        </a:rPr>
                        <a:t> </a:t>
                      </a:r>
                      <a:r>
                        <a:rPr lang="en-US" sz="1050" dirty="0">
                          <a:latin typeface="Helvetica" pitchFamily="2" charset="0"/>
                        </a:rPr>
                        <a:t>  </a:t>
                      </a:r>
                      <a:endParaRPr lang="en-US" sz="1400" dirty="0">
                        <a:latin typeface="Helvetica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215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elvetica" pitchFamily="2" charset="0"/>
                        </a:rPr>
                        <a:t>SBN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823427"/>
                  </a:ext>
                </a:extLst>
              </a:tr>
              <a:tr h="3451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Helvetica"/>
                        </a:rPr>
                        <a:t>PIP-II 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293617"/>
                  </a:ext>
                </a:extLst>
              </a:tr>
              <a:tr h="3451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/>
                        </a:rPr>
                        <a:t>LBNF/DUNE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0520757"/>
                  </a:ext>
                </a:extLst>
              </a:tr>
              <a:tr h="34516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Helvetica" pitchFamily="2" charset="0"/>
                        </a:rPr>
                        <a:t>Host Lab </a:t>
                      </a:r>
                      <a:endParaRPr lang="en-US" sz="1400" dirty="0">
                        <a:latin typeface="Helvetica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292384"/>
                  </a:ext>
                </a:extLst>
              </a:tr>
              <a:tr h="3451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"/>
                        </a:rPr>
                        <a:t>BR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noFill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7303949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04BA631D-FFD3-4C9D-F079-977A85030080}"/>
              </a:ext>
            </a:extLst>
          </p:cNvPr>
          <p:cNvSpPr/>
          <p:nvPr/>
        </p:nvSpPr>
        <p:spPr>
          <a:xfrm>
            <a:off x="-69985" y="189364"/>
            <a:ext cx="272496" cy="448707"/>
          </a:xfrm>
          <a:prstGeom prst="rect">
            <a:avLst/>
          </a:prstGeom>
          <a:solidFill>
            <a:srgbClr val="004C97"/>
          </a:solidFill>
          <a:ln w="3175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96243"/>
                      <a:gd name="connsiteY0" fmla="*/ 0 h 448707"/>
                      <a:gd name="connsiteX1" fmla="*/ 1996243 w 1996243"/>
                      <a:gd name="connsiteY1" fmla="*/ 0 h 448707"/>
                      <a:gd name="connsiteX2" fmla="*/ 1996243 w 1996243"/>
                      <a:gd name="connsiteY2" fmla="*/ 448707 h 448707"/>
                      <a:gd name="connsiteX3" fmla="*/ 0 w 1996243"/>
                      <a:gd name="connsiteY3" fmla="*/ 448707 h 448707"/>
                      <a:gd name="connsiteX4" fmla="*/ 0 w 1996243"/>
                      <a:gd name="connsiteY4" fmla="*/ 0 h 44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96243" h="448707" fill="none" extrusionOk="0">
                        <a:moveTo>
                          <a:pt x="0" y="0"/>
                        </a:moveTo>
                        <a:cubicBezTo>
                          <a:pt x="201092" y="-49533"/>
                          <a:pt x="1264672" y="-14809"/>
                          <a:pt x="1996243" y="0"/>
                        </a:cubicBezTo>
                        <a:cubicBezTo>
                          <a:pt x="1970873" y="123212"/>
                          <a:pt x="2034180" y="308038"/>
                          <a:pt x="1996243" y="448707"/>
                        </a:cubicBezTo>
                        <a:cubicBezTo>
                          <a:pt x="1291161" y="400476"/>
                          <a:pt x="465348" y="533162"/>
                          <a:pt x="0" y="448707"/>
                        </a:cubicBezTo>
                        <a:cubicBezTo>
                          <a:pt x="9549" y="377814"/>
                          <a:pt x="-5722" y="47320"/>
                          <a:pt x="0" y="0"/>
                        </a:cubicBezTo>
                        <a:close/>
                      </a:path>
                      <a:path w="1996243" h="448707" stroke="0" extrusionOk="0">
                        <a:moveTo>
                          <a:pt x="0" y="0"/>
                        </a:moveTo>
                        <a:cubicBezTo>
                          <a:pt x="348696" y="118645"/>
                          <a:pt x="1048642" y="116012"/>
                          <a:pt x="1996243" y="0"/>
                        </a:cubicBezTo>
                        <a:cubicBezTo>
                          <a:pt x="1983814" y="148077"/>
                          <a:pt x="1977592" y="353291"/>
                          <a:pt x="1996243" y="448707"/>
                        </a:cubicBezTo>
                        <a:cubicBezTo>
                          <a:pt x="1184100" y="583307"/>
                          <a:pt x="453549" y="291511"/>
                          <a:pt x="0" y="448707"/>
                        </a:cubicBezTo>
                        <a:cubicBezTo>
                          <a:pt x="-11849" y="232268"/>
                          <a:pt x="35134" y="11678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7" name="Content Placeholder 6">
            <a:extLst>
              <a:ext uri="{FF2B5EF4-FFF2-40B4-BE49-F238E27FC236}">
                <a16:creationId xmlns:a16="http://schemas.microsoft.com/office/drawing/2014/main" id="{414C58BD-7DDB-89A1-3A6A-9AFF4277E6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58" t="24082" r="8569" b="15284"/>
          <a:stretch/>
        </p:blipFill>
        <p:spPr>
          <a:xfrm>
            <a:off x="8605082" y="95633"/>
            <a:ext cx="508831" cy="49097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8EEBCD-61A9-49A3-8930-FC7219F63006}"/>
              </a:ext>
            </a:extLst>
          </p:cNvPr>
          <p:cNvGrpSpPr/>
          <p:nvPr/>
        </p:nvGrpSpPr>
        <p:grpSpPr>
          <a:xfrm>
            <a:off x="1828931" y="2201990"/>
            <a:ext cx="7199042" cy="2170334"/>
            <a:chOff x="1726920" y="1051108"/>
            <a:chExt cx="7199042" cy="21703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1A0F38D-5B5A-4776-8DAF-5C914730BAEA}"/>
                </a:ext>
              </a:extLst>
            </p:cNvPr>
            <p:cNvSpPr txBox="1"/>
            <p:nvPr/>
          </p:nvSpPr>
          <p:spPr>
            <a:xfrm>
              <a:off x="1745486" y="1051108"/>
              <a:ext cx="3239333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Operations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9BD0E9-99D0-4B83-B55B-F09506CEA96F}"/>
                </a:ext>
              </a:extLst>
            </p:cNvPr>
            <p:cNvSpPr txBox="1"/>
            <p:nvPr/>
          </p:nvSpPr>
          <p:spPr>
            <a:xfrm>
              <a:off x="1726920" y="2144900"/>
              <a:ext cx="6316027" cy="307777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Construction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99E084F-68D5-459E-82ED-18D5E694EF22}"/>
                </a:ext>
              </a:extLst>
            </p:cNvPr>
            <p:cNvSpPr txBox="1"/>
            <p:nvPr/>
          </p:nvSpPr>
          <p:spPr>
            <a:xfrm>
              <a:off x="1738438" y="1422084"/>
              <a:ext cx="3246381" cy="34626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5AFB80-2C53-4639-99D2-CF689EAC3FE5}"/>
                </a:ext>
              </a:extLst>
            </p:cNvPr>
            <p:cNvGrpSpPr/>
            <p:nvPr/>
          </p:nvGrpSpPr>
          <p:grpSpPr>
            <a:xfrm>
              <a:off x="3491663" y="2523152"/>
              <a:ext cx="5368781" cy="307777"/>
              <a:chOff x="3498711" y="1784623"/>
              <a:chExt cx="5368781" cy="307777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D1E7716B-8499-4D00-880A-ED123865F06C}"/>
                  </a:ext>
                </a:extLst>
              </p:cNvPr>
              <p:cNvCxnSpPr/>
              <p:nvPr/>
            </p:nvCxnSpPr>
            <p:spPr>
              <a:xfrm>
                <a:off x="7792720" y="1943813"/>
                <a:ext cx="533998" cy="0"/>
              </a:xfrm>
              <a:prstGeom prst="straightConnector1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95BDB0-6F65-40C0-810F-16CD7A57F070}"/>
                  </a:ext>
                </a:extLst>
              </p:cNvPr>
              <p:cNvSpPr txBox="1"/>
              <p:nvPr/>
            </p:nvSpPr>
            <p:spPr>
              <a:xfrm>
                <a:off x="3498711" y="1784623"/>
                <a:ext cx="5368781" cy="30777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lvl="4"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     						 2040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DD43307-F631-4B3A-B806-8F3D309B51C5}"/>
                </a:ext>
              </a:extLst>
            </p:cNvPr>
            <p:cNvGrpSpPr/>
            <p:nvPr/>
          </p:nvGrpSpPr>
          <p:grpSpPr>
            <a:xfrm>
              <a:off x="6097917" y="1781356"/>
              <a:ext cx="2754534" cy="307777"/>
              <a:chOff x="6104965" y="1774046"/>
              <a:chExt cx="2754534" cy="30777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EDCA41C-6FD5-410D-B78E-A1C1EBFB3506}"/>
                  </a:ext>
                </a:extLst>
              </p:cNvPr>
              <p:cNvSpPr txBox="1"/>
              <p:nvPr/>
            </p:nvSpPr>
            <p:spPr>
              <a:xfrm>
                <a:off x="6104965" y="1774046"/>
                <a:ext cx="2754534" cy="30777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lvl="4">
                  <a:defRPr/>
                </a:pP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3">
                        <a:lumMod val="75000"/>
                      </a:schemeClr>
                    </a:solidFill>
                    <a:effectLst/>
                    <a:uLnTx/>
                    <a:uFillTx/>
                    <a:latin typeface="Helvetica" panose="020B0604020202020204" pitchFamily="34" charset="0"/>
                    <a:cs typeface="Helvetica" panose="020B0604020202020204" pitchFamily="34" charset="0"/>
                  </a:rPr>
                  <a:t>       2040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12D43B6B-2285-4EA5-A1F4-605CCEA79A00}"/>
                  </a:ext>
                </a:extLst>
              </p:cNvPr>
              <p:cNvCxnSpPr/>
              <p:nvPr/>
            </p:nvCxnSpPr>
            <p:spPr>
              <a:xfrm>
                <a:off x="7792720" y="1943813"/>
                <a:ext cx="533998" cy="0"/>
              </a:xfrm>
              <a:prstGeom prst="straightConnector1">
                <a:avLst/>
              </a:prstGeom>
              <a:ln>
                <a:solidFill>
                  <a:schemeClr val="accent3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81BAA01-76CC-4A1D-9FDC-94CA7C90F0A0}"/>
                </a:ext>
              </a:extLst>
            </p:cNvPr>
            <p:cNvSpPr txBox="1"/>
            <p:nvPr/>
          </p:nvSpPr>
          <p:spPr>
            <a:xfrm>
              <a:off x="8042947" y="2153272"/>
              <a:ext cx="796343" cy="30777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lvl="4"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chemeClr val="accent3">
                      <a:lumMod val="75000"/>
                    </a:schemeClr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      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086635C-BBAB-4E90-9148-2D0EAED3A611}"/>
                </a:ext>
              </a:extLst>
            </p:cNvPr>
            <p:cNvSpPr txBox="1"/>
            <p:nvPr/>
          </p:nvSpPr>
          <p:spPr>
            <a:xfrm>
              <a:off x="2509857" y="2512575"/>
              <a:ext cx="1104242" cy="307777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Execution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F654716-24F4-46FC-920E-084DF86414DC}"/>
                </a:ext>
              </a:extLst>
            </p:cNvPr>
            <p:cNvSpPr txBox="1"/>
            <p:nvPr/>
          </p:nvSpPr>
          <p:spPr>
            <a:xfrm>
              <a:off x="1726920" y="1787434"/>
              <a:ext cx="4359479" cy="307777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Construction</a:t>
              </a:r>
              <a:endPara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FCC6232-29CB-42BE-A30F-7E5022926D67}"/>
                </a:ext>
              </a:extLst>
            </p:cNvPr>
            <p:cNvSpPr txBox="1"/>
            <p:nvPr/>
          </p:nvSpPr>
          <p:spPr>
            <a:xfrm>
              <a:off x="2605518" y="2852110"/>
              <a:ext cx="6320444" cy="369332"/>
            </a:xfrm>
            <a:prstGeom prst="rect">
              <a:avLst/>
            </a:prstGeom>
            <a:solidFill>
              <a:schemeClr val="tx1"/>
            </a:solidFill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4D94110-A7FC-4E08-BBA7-9EA2C8631D3F}"/>
                </a:ext>
              </a:extLst>
            </p:cNvPr>
            <p:cNvSpPr txBox="1"/>
            <p:nvPr/>
          </p:nvSpPr>
          <p:spPr>
            <a:xfrm>
              <a:off x="1738438" y="2889282"/>
              <a:ext cx="1486445" cy="307777"/>
            </a:xfrm>
            <a:prstGeom prst="rect">
              <a:avLst/>
            </a:prstGeom>
            <a:gradFill flip="none" rotWithShape="1">
              <a:gsLst>
                <a:gs pos="41000">
                  <a:srgbClr val="FFC000"/>
                </a:gs>
                <a:gs pos="100000">
                  <a:schemeClr val="tx2"/>
                </a:gs>
              </a:gsLst>
              <a:lin ang="0" scaled="1"/>
              <a:tileRect/>
            </a:gradFill>
            <a:effectLst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R&amp;D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EF1254C-CB66-4C66-A593-42ACBB9263A7}"/>
                </a:ext>
              </a:extLst>
            </p:cNvPr>
            <p:cNvSpPr txBox="1"/>
            <p:nvPr/>
          </p:nvSpPr>
          <p:spPr>
            <a:xfrm>
              <a:off x="1738750" y="1380300"/>
              <a:ext cx="201817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cs typeface="Helvetica" panose="020B0604020202020204" pitchFamily="34" charset="0"/>
                </a:rPr>
                <a:t>Operations</a:t>
              </a:r>
              <a:endParaRPr lang="en-US" sz="1600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2AF1849F-F2E6-4000-9BEF-39A5FFE7FA5E}"/>
              </a:ext>
            </a:extLst>
          </p:cNvPr>
          <p:cNvSpPr txBox="1"/>
          <p:nvPr/>
        </p:nvSpPr>
        <p:spPr>
          <a:xfrm>
            <a:off x="930164" y="911004"/>
            <a:ext cx="708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4863" indent="-804863" algn="ctr"/>
            <a:r>
              <a:rPr lang="en-US" sz="1600" b="1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Vision:  </a:t>
            </a:r>
            <a:r>
              <a:rPr lang="en-US" sz="1600" dirty="0">
                <a:solidFill>
                  <a:srgbClr val="40404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US/Fermilab is universally acknowledged as the world leader in neutrino science for decades to come </a:t>
            </a:r>
            <a:r>
              <a:rPr lang="en-US" sz="1600" dirty="0">
                <a:solidFill>
                  <a:srgbClr val="40404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  <p:pic>
        <p:nvPicPr>
          <p:cNvPr id="58" name="Picture 57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8A13CFD8-578F-4DC1-9196-331741F6CE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728" t="80596" r="1893" b="15234"/>
          <a:stretch/>
        </p:blipFill>
        <p:spPr>
          <a:xfrm>
            <a:off x="5781588" y="2930432"/>
            <a:ext cx="398939" cy="310896"/>
          </a:xfrm>
          <a:prstGeom prst="rect">
            <a:avLst/>
          </a:prstGeom>
        </p:spPr>
      </p:pic>
      <p:pic>
        <p:nvPicPr>
          <p:cNvPr id="59" name="Picture 58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9FEEF3E7-5ED5-48D1-B878-61883D0C78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728" t="80596" r="1893" b="15234"/>
          <a:stretch/>
        </p:blipFill>
        <p:spPr>
          <a:xfrm>
            <a:off x="7755743" y="3296288"/>
            <a:ext cx="398939" cy="310896"/>
          </a:xfrm>
          <a:prstGeom prst="rect">
            <a:avLst/>
          </a:prstGeom>
        </p:spPr>
      </p:pic>
      <p:pic>
        <p:nvPicPr>
          <p:cNvPr id="61" name="Picture 60" descr="A screenshot of a phone&#10;&#10;Description automatically generated with medium confidence">
            <a:extLst>
              <a:ext uri="{FF2B5EF4-FFF2-40B4-BE49-F238E27FC236}">
                <a16:creationId xmlns:a16="http://schemas.microsoft.com/office/drawing/2014/main" id="{A957C6DB-0199-4D48-8304-9446D5B933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728" t="80596" r="1893" b="15234"/>
          <a:stretch/>
        </p:blipFill>
        <p:spPr>
          <a:xfrm>
            <a:off x="8605082" y="4022760"/>
            <a:ext cx="398939" cy="310896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6C4CB34-EE60-423E-BBC5-2F150E535867}"/>
              </a:ext>
            </a:extLst>
          </p:cNvPr>
          <p:cNvCxnSpPr/>
          <p:nvPr/>
        </p:nvCxnSpPr>
        <p:spPr>
          <a:xfrm>
            <a:off x="7749766" y="3833224"/>
            <a:ext cx="533998" cy="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364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8BE200-CDFC-5035-A1CB-03A3605D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number of produced neutrinos will be determined by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Maximum proton flux produced by the accelerator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Overall efficiency of operations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Ability of target station to convert protons to neutrinos</a:t>
            </a:r>
          </a:p>
          <a:p>
            <a:pPr marL="117475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902111-1745-FD3A-CDE5-75D53B28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higher number of neutrinos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A556A-2835-5309-10FD-411051D244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12/16/2022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6AFF3-CB43-B67B-3D0A-AB4E13B9C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6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8BE200-CDFC-5035-A1CB-03A3605D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evaluate the proton production by the Accelerator Complex after PIP-II upgrade</a:t>
            </a:r>
          </a:p>
          <a:p>
            <a:pPr marL="0" indent="0">
              <a:buNone/>
            </a:pPr>
            <a:r>
              <a:rPr lang="en-US" dirty="0"/>
              <a:t>The proton flux to LBNF is a function of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Main Injector beam pulse intensity</a:t>
            </a:r>
          </a:p>
          <a:p>
            <a:pPr marL="857250" lvl="1" indent="-457200"/>
            <a:r>
              <a:rPr lang="en-US" dirty="0"/>
              <a:t>Upgrading beam intensity requires more particles per pulse out of Booster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Main Injector cycle time</a:t>
            </a:r>
          </a:p>
          <a:p>
            <a:pPr marL="857250" lvl="1" indent="-457200"/>
            <a:r>
              <a:rPr lang="en-US" dirty="0"/>
              <a:t>PIP-II increases particle flux from Booster by factor ~2 from present level to achieve 1.2MW with 1.2s MI cycle</a:t>
            </a:r>
          </a:p>
          <a:p>
            <a:pPr marL="857250" lvl="1" indent="-457200"/>
            <a:r>
              <a:rPr lang="en-US" dirty="0"/>
              <a:t>Shortening MI cycle would allow increasing LBNF proton flux without raising MI intensity</a:t>
            </a:r>
          </a:p>
          <a:p>
            <a:pPr marL="117475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902111-1745-FD3A-CDE5-75D53B28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higher number of neutrinos – proton flux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A556A-2835-5309-10FD-411051D244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12/16/2022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6AFF3-CB43-B67B-3D0A-AB4E13B9C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1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8BE200-CDFC-5035-A1CB-03A3605DF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Reaching the LBNF/DUNE goals will be determined by the accelerator complex’ ability to deliver beam with maximum power reliably over long period of time. The overall operation efficiency is a function of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Average proton flux (beam power) during the operations</a:t>
            </a:r>
          </a:p>
          <a:p>
            <a:pPr marL="857250" lvl="1" indent="-457200"/>
            <a:r>
              <a:rPr lang="en-US" dirty="0"/>
              <a:t>Ability to quickly commission upgrades</a:t>
            </a:r>
          </a:p>
          <a:p>
            <a:pPr marL="857250" lvl="1" indent="-457200"/>
            <a:r>
              <a:rPr lang="en-US" dirty="0"/>
              <a:t>Ease of tuning and recovery after stops</a:t>
            </a:r>
          </a:p>
          <a:p>
            <a:pPr marL="857250" lvl="1" indent="-457200"/>
            <a:r>
              <a:rPr lang="en-US" dirty="0"/>
              <a:t>Lossless operation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Machine availability during scheduled run time</a:t>
            </a:r>
          </a:p>
          <a:p>
            <a:pPr marL="574675" indent="-457200">
              <a:buFont typeface="+mj-lt"/>
              <a:buAutoNum type="arabicPeriod"/>
            </a:pPr>
            <a:r>
              <a:rPr lang="en-US" dirty="0"/>
              <a:t>Length of scheduled operations</a:t>
            </a:r>
          </a:p>
          <a:p>
            <a:pPr marL="857250" lvl="1" indent="-457200"/>
            <a:r>
              <a:rPr lang="en-US" dirty="0"/>
              <a:t>Minimize the length and number of shutdowns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902111-1745-FD3A-CDE5-75D53B28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higher number of neutrinos – operation efficiency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A556A-2835-5309-10FD-411051D2447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12/16/2022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76AFF3-CB43-B67B-3D0A-AB4E13B9C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2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EF4506-A110-7BBC-668D-5ABFB5AED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Upgrade of Main Injector power through shortening the accelerator cycle time is a promising path for increasing beam delivery to high-energy neutrino experiments. </a:t>
            </a:r>
          </a:p>
          <a:p>
            <a:pPr lvl="1"/>
            <a:r>
              <a:rPr lang="en-US" dirty="0"/>
              <a:t>For DUNE/PIP-II, possibly increase power on day one.</a:t>
            </a:r>
          </a:p>
          <a:p>
            <a:pPr lvl="1"/>
            <a:r>
              <a:rPr lang="en-US" dirty="0"/>
              <a:t>This approach is compatible with any Booster replacement scenario for future upgrades.</a:t>
            </a:r>
          </a:p>
          <a:p>
            <a:pPr lvl="1"/>
            <a:r>
              <a:rPr lang="en-US" dirty="0"/>
              <a:t>Perform upgrades in stages as AIPs during regular accelerator shutdowns → minimum impact on beam delivery.</a:t>
            </a:r>
          </a:p>
          <a:p>
            <a:pPr lvl="1"/>
            <a:r>
              <a:rPr lang="en-US" dirty="0"/>
              <a:t>Increasing proton flux through cycle rate is more forgiving for targets.</a:t>
            </a:r>
          </a:p>
          <a:p>
            <a:r>
              <a:rPr lang="en-US" dirty="0">
                <a:solidFill>
                  <a:schemeClr val="tx1"/>
                </a:solidFill>
              </a:rPr>
              <a:t>This report is a summary of a high-level feasibility study.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What is the ultimate limit on MI cycle time?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Identify key limiting factors.</a:t>
            </a:r>
          </a:p>
          <a:p>
            <a:pPr lvl="1"/>
            <a:r>
              <a:rPr lang="en-US" dirty="0">
                <a:solidFill>
                  <a:srgbClr val="50504E"/>
                </a:solidFill>
              </a:rPr>
              <a:t>Produce a menu with options.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ED5C38-5728-A3AB-92F1-2D3DE976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this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F0FE5-316B-2DB3-035A-BF76E8364F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12/16/2022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399DF-684D-7E05-9684-CFBF6F105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89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D4E0EC3-14C6-6128-A604-C4994D64AA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639610"/>
              </p:ext>
            </p:extLst>
          </p:nvPr>
        </p:nvGraphicFramePr>
        <p:xfrm>
          <a:off x="1669472" y="766225"/>
          <a:ext cx="5210718" cy="246888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748926">
                  <a:extLst>
                    <a:ext uri="{9D8B030D-6E8A-4147-A177-3AD203B41FA5}">
                      <a16:colId xmlns:a16="http://schemas.microsoft.com/office/drawing/2014/main" val="3453081702"/>
                    </a:ext>
                  </a:extLst>
                </a:gridCol>
                <a:gridCol w="865448">
                  <a:extLst>
                    <a:ext uri="{9D8B030D-6E8A-4147-A177-3AD203B41FA5}">
                      <a16:colId xmlns:a16="http://schemas.microsoft.com/office/drawing/2014/main" val="2654366885"/>
                    </a:ext>
                  </a:extLst>
                </a:gridCol>
                <a:gridCol w="865448">
                  <a:extLst>
                    <a:ext uri="{9D8B030D-6E8A-4147-A177-3AD203B41FA5}">
                      <a16:colId xmlns:a16="http://schemas.microsoft.com/office/drawing/2014/main" val="2335025871"/>
                    </a:ext>
                  </a:extLst>
                </a:gridCol>
                <a:gridCol w="865448">
                  <a:extLst>
                    <a:ext uri="{9D8B030D-6E8A-4147-A177-3AD203B41FA5}">
                      <a16:colId xmlns:a16="http://schemas.microsoft.com/office/drawing/2014/main" val="1670991774"/>
                    </a:ext>
                  </a:extLst>
                </a:gridCol>
                <a:gridCol w="865448">
                  <a:extLst>
                    <a:ext uri="{9D8B030D-6E8A-4147-A177-3AD203B41FA5}">
                      <a16:colId xmlns:a16="http://schemas.microsoft.com/office/drawing/2014/main" val="1365116615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PIP-II Booster Intensity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6876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Scenario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Present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PIP-II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B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0108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MI 120 GeV ramp rate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1.333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1.2</a:t>
                      </a:r>
                      <a:endParaRPr lang="en-US" sz="1200" b="1" i="0" u="none" strike="noStrike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0.9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0.7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5797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Booster I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4.5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6.5</a:t>
                      </a:r>
                      <a:endParaRPr lang="en-US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6.5</a:t>
                      </a:r>
                      <a:endParaRPr lang="en-US" sz="12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5409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Booster ramp rate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1406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Number of batches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8212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MI power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0.865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chemeClr val="tx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1.25</a:t>
                      </a:r>
                      <a:endParaRPr lang="en-US" sz="1200" b="0" i="0" u="none" strike="noStrike" dirty="0">
                        <a:solidFill>
                          <a:schemeClr val="tx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1.666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FF0000"/>
                          </a:solidFill>
                          <a:effectLst/>
                        </a:rPr>
                        <a:t>2.142</a:t>
                      </a:r>
                      <a:endParaRPr 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11336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cycles for 8 GeV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17027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Available 8 GeV power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161057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533393E-AC80-2A21-FE67-E39014A9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 beam power in numbers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B7195-DCA9-D04C-808A-9FAD2DFBC22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12/16/2022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62CF3-B106-3B51-8DFD-76DF8421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49C3CB-008D-5014-E818-2EF60F8458A0}"/>
              </a:ext>
            </a:extLst>
          </p:cNvPr>
          <p:cNvSpPr txBox="1"/>
          <p:nvPr/>
        </p:nvSpPr>
        <p:spPr>
          <a:xfrm>
            <a:off x="8175722" y="3265805"/>
            <a:ext cx="96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J. Eldred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3980347-BC18-DFCD-4194-469B46B872F3}"/>
              </a:ext>
            </a:extLst>
          </p:cNvPr>
          <p:cNvSpPr txBox="1">
            <a:spLocks/>
          </p:cNvSpPr>
          <p:nvPr/>
        </p:nvSpPr>
        <p:spPr>
          <a:xfrm>
            <a:off x="228603" y="3392554"/>
            <a:ext cx="8672513" cy="1325560"/>
          </a:xfrm>
          <a:prstGeom prst="rect">
            <a:avLst/>
          </a:prstGeom>
        </p:spPr>
        <p:txBody>
          <a:bodyPr lIns="0" tIns="0" rIns="0" bIns="0">
            <a:normAutofit fontScale="92500" lnSpcReduction="20000"/>
          </a:bodyPr>
          <a:lstStyle>
            <a:lvl1pPr marL="230188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ts val="984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Minimum cycle is 0.65 s</a:t>
            </a:r>
          </a:p>
          <a:p>
            <a:pPr lvl="1"/>
            <a:r>
              <a:rPr lang="en-US" dirty="0"/>
              <a:t>Slip-stacking in the RR requires 12 20 Hz booster ticks for 12 injections + 1 20 Hz booster tick for slipping</a:t>
            </a:r>
          </a:p>
          <a:p>
            <a:pPr lvl="1"/>
            <a:r>
              <a:rPr lang="en-US" dirty="0"/>
              <a:t>13*0.05 = 0.65s</a:t>
            </a:r>
          </a:p>
          <a:p>
            <a:pPr lvl="1"/>
            <a:r>
              <a:rPr lang="en-US" dirty="0"/>
              <a:t>Zero beam for other 8 GeV program</a:t>
            </a:r>
          </a:p>
        </p:txBody>
      </p:sp>
    </p:spTree>
    <p:extLst>
      <p:ext uri="{BB962C8B-B14F-4D97-AF65-F5344CB8AC3E}">
        <p14:creationId xmlns:p14="http://schemas.microsoft.com/office/powerpoint/2010/main" val="41096587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D1EA1040-8191-4119-B1BA-EEDECA1DB577}" vid="{72751218-0E3E-436D-BB2A-54FF1E34CE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FNAL-wide</Template>
  <TotalTime>276</TotalTime>
  <Words>982</Words>
  <Application>Microsoft Macintosh PowerPoint</Application>
  <PresentationFormat>On-screen Show (16:9)</PresentationFormat>
  <Paragraphs>251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</vt:lpstr>
      <vt:lpstr>Fermilab_PPT_090915</vt:lpstr>
      <vt:lpstr>Strategic Thrusts: Pillars of our vision for Fermilab </vt:lpstr>
      <vt:lpstr>DUNE: The world’s most capable neutrino experiment, driven by LBNF and PIP-II</vt:lpstr>
      <vt:lpstr>LBNF/DUNE goals and plan for Accelerator Complex</vt:lpstr>
      <vt:lpstr>Major Decadal Goals Neutrino Science </vt:lpstr>
      <vt:lpstr>Path to higher number of neutrinos</vt:lpstr>
      <vt:lpstr>Path to higher number of neutrinos – proton flux</vt:lpstr>
      <vt:lpstr>Path to higher number of neutrinos – operation efficiency</vt:lpstr>
      <vt:lpstr>Motivation for this study</vt:lpstr>
      <vt:lpstr>MI beam power in numbers</vt:lpstr>
      <vt:lpstr>Goals of the workshop</vt:lpstr>
      <vt:lpstr>PIP-II and LBNF accelerator milestones – original</vt:lpstr>
      <vt:lpstr>Accelerator ramp-up schedule – original PIP-II plan</vt:lpstr>
      <vt:lpstr>PIP-II and LBNF accelerator milestones – revised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A Valishev</dc:creator>
  <cp:lastModifiedBy>Alexander A Valishev</cp:lastModifiedBy>
  <cp:revision>8</cp:revision>
  <cp:lastPrinted>2014-01-20T19:40:21Z</cp:lastPrinted>
  <dcterms:created xsi:type="dcterms:W3CDTF">2022-12-05T22:38:25Z</dcterms:created>
  <dcterms:modified xsi:type="dcterms:W3CDTF">2023-01-27T15:35:07Z</dcterms:modified>
</cp:coreProperties>
</file>