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19"/>
  </p:notesMasterIdLst>
  <p:handoutMasterIdLst>
    <p:handoutMasterId r:id="rId20"/>
  </p:handoutMasterIdLst>
  <p:sldIdLst>
    <p:sldId id="3777" r:id="rId2"/>
    <p:sldId id="3631" r:id="rId3"/>
    <p:sldId id="3459" r:id="rId4"/>
    <p:sldId id="305" r:id="rId5"/>
    <p:sldId id="3770" r:id="rId6"/>
    <p:sldId id="316" r:id="rId7"/>
    <p:sldId id="3773" r:id="rId8"/>
    <p:sldId id="303" r:id="rId9"/>
    <p:sldId id="3778" r:id="rId10"/>
    <p:sldId id="3774" r:id="rId11"/>
    <p:sldId id="295" r:id="rId12"/>
    <p:sldId id="3775" r:id="rId13"/>
    <p:sldId id="3779" r:id="rId14"/>
    <p:sldId id="3780" r:id="rId15"/>
    <p:sldId id="296" r:id="rId16"/>
    <p:sldId id="297" r:id="rId17"/>
    <p:sldId id="3771" r:id="rId18"/>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3107">
          <p15:clr>
            <a:srgbClr val="A4A3A4"/>
          </p15:clr>
        </p15:guide>
        <p15:guide id="2" orient="horz" pos="1274">
          <p15:clr>
            <a:srgbClr val="A4A3A4"/>
          </p15:clr>
        </p15:guide>
        <p15:guide id="3" orient="horz" pos="114">
          <p15:clr>
            <a:srgbClr val="A4A3A4"/>
          </p15:clr>
        </p15:guide>
        <p15:guide id="4" orient="horz" pos="2093">
          <p15:clr>
            <a:srgbClr val="A4A3A4"/>
          </p15:clr>
        </p15:guide>
        <p15:guide id="5" orient="horz" pos="453">
          <p15:clr>
            <a:srgbClr val="A4A3A4"/>
          </p15:clr>
        </p15:guide>
        <p15:guide id="6" orient="horz" pos="3001">
          <p15:clr>
            <a:srgbClr val="A4A3A4"/>
          </p15:clr>
        </p15:guide>
        <p15:guide id="7" pos="5616">
          <p15:clr>
            <a:srgbClr val="A4A3A4"/>
          </p15:clr>
        </p15:guide>
        <p15:guide id="8" pos="136">
          <p15:clr>
            <a:srgbClr val="A4A3A4"/>
          </p15:clr>
        </p15:guide>
        <p15:guide id="9" pos="3562">
          <p15:clr>
            <a:srgbClr val="A4A3A4"/>
          </p15:clr>
        </p15:guide>
        <p15:guide id="10" pos="4453">
          <p15:clr>
            <a:srgbClr val="A4A3A4"/>
          </p15:clr>
        </p15:guide>
        <p15:guide id="11" pos="5163">
          <p15:clr>
            <a:srgbClr val="A4A3A4"/>
          </p15:clr>
        </p15:guide>
        <p15:guide id="12" pos="4632">
          <p15:clr>
            <a:srgbClr val="A4A3A4"/>
          </p15:clr>
        </p15:guide>
        <p15:guide id="13" pos="58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0504E"/>
    <a:srgbClr val="4E4E4E"/>
    <a:srgbClr val="404040"/>
    <a:srgbClr val="004C97"/>
    <a:srgbClr val="63666A"/>
    <a:srgbClr val="99D6EA"/>
    <a:srgbClr val="505050"/>
    <a:srgbClr val="A7A8A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1714E9-4E93-4CB5-8E5D-5102FF9FD244}" v="5" dt="2023-01-29T20:38:02.33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14" autoAdjust="0"/>
    <p:restoredTop sz="94663"/>
  </p:normalViewPr>
  <p:slideViewPr>
    <p:cSldViewPr snapToGrid="0" snapToObjects="1" showGuides="1">
      <p:cViewPr varScale="1">
        <p:scale>
          <a:sx n="213" d="100"/>
          <a:sy n="213" d="100"/>
        </p:scale>
        <p:origin x="192" y="192"/>
      </p:cViewPr>
      <p:guideLst>
        <p:guide orient="horz" pos="3107"/>
        <p:guide orient="horz" pos="1274"/>
        <p:guide orient="horz" pos="114"/>
        <p:guide orient="horz" pos="2093"/>
        <p:guide orient="horz" pos="453"/>
        <p:guide orient="horz" pos="3001"/>
        <p:guide pos="5616"/>
        <p:guide pos="136"/>
        <p:guide pos="3562"/>
        <p:guide pos="4453"/>
        <p:guide pos="5163"/>
        <p:guide pos="4632"/>
        <p:guide pos="589"/>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A Valishev" userId="e624ba56-d23c-4cbf-8046-ceb9f47e6d88" providerId="ADAL" clId="{6C1714E9-4E93-4CB5-8E5D-5102FF9FD244}"/>
    <pc:docChg chg="custSel addSld delSld modSld sldOrd">
      <pc:chgData name="Alexander A Valishev" userId="e624ba56-d23c-4cbf-8046-ceb9f47e6d88" providerId="ADAL" clId="{6C1714E9-4E93-4CB5-8E5D-5102FF9FD244}" dt="2023-01-29T21:20:34.995" v="1486" actId="403"/>
      <pc:docMkLst>
        <pc:docMk/>
      </pc:docMkLst>
      <pc:sldChg chg="modSp mod ord">
        <pc:chgData name="Alexander A Valishev" userId="e624ba56-d23c-4cbf-8046-ceb9f47e6d88" providerId="ADAL" clId="{6C1714E9-4E93-4CB5-8E5D-5102FF9FD244}" dt="2023-01-29T20:55:18.184" v="1124" actId="20577"/>
        <pc:sldMkLst>
          <pc:docMk/>
          <pc:sldMk cId="977789882" sldId="295"/>
        </pc:sldMkLst>
        <pc:spChg chg="mod">
          <ac:chgData name="Alexander A Valishev" userId="e624ba56-d23c-4cbf-8046-ceb9f47e6d88" providerId="ADAL" clId="{6C1714E9-4E93-4CB5-8E5D-5102FF9FD244}" dt="2023-01-29T20:55:18.184" v="1124" actId="20577"/>
          <ac:spMkLst>
            <pc:docMk/>
            <pc:sldMk cId="977789882" sldId="295"/>
            <ac:spMk id="2" creationId="{A8EF4506-A110-7BBC-668D-5ABFB5AEDB2B}"/>
          </ac:spMkLst>
        </pc:spChg>
        <pc:spChg chg="mod">
          <ac:chgData name="Alexander A Valishev" userId="e624ba56-d23c-4cbf-8046-ceb9f47e6d88" providerId="ADAL" clId="{6C1714E9-4E93-4CB5-8E5D-5102FF9FD244}" dt="2023-01-29T20:30:30.929" v="534" actId="20577"/>
          <ac:spMkLst>
            <pc:docMk/>
            <pc:sldMk cId="977789882" sldId="295"/>
            <ac:spMk id="3" creationId="{5CED5C38-5728-A3AB-92F1-2D3DE976F609}"/>
          </ac:spMkLst>
        </pc:spChg>
      </pc:sldChg>
      <pc:sldChg chg="del">
        <pc:chgData name="Alexander A Valishev" userId="e624ba56-d23c-4cbf-8046-ceb9f47e6d88" providerId="ADAL" clId="{6C1714E9-4E93-4CB5-8E5D-5102FF9FD244}" dt="2023-01-29T20:03:24.229" v="115" actId="47"/>
        <pc:sldMkLst>
          <pc:docMk/>
          <pc:sldMk cId="3685726345" sldId="302"/>
        </pc:sldMkLst>
      </pc:sldChg>
      <pc:sldChg chg="delSp modSp mod ord">
        <pc:chgData name="Alexander A Valishev" userId="e624ba56-d23c-4cbf-8046-ceb9f47e6d88" providerId="ADAL" clId="{6C1714E9-4E93-4CB5-8E5D-5102FF9FD244}" dt="2023-01-29T20:28:44.558" v="493" actId="1076"/>
        <pc:sldMkLst>
          <pc:docMk/>
          <pc:sldMk cId="4109658796" sldId="303"/>
        </pc:sldMkLst>
        <pc:spChg chg="del">
          <ac:chgData name="Alexander A Valishev" userId="e624ba56-d23c-4cbf-8046-ceb9f47e6d88" providerId="ADAL" clId="{6C1714E9-4E93-4CB5-8E5D-5102FF9FD244}" dt="2023-01-29T20:24:37.768" v="439" actId="21"/>
          <ac:spMkLst>
            <pc:docMk/>
            <pc:sldMk cId="4109658796" sldId="303"/>
            <ac:spMk id="8" creationId="{0849C3CB-008D-5014-E818-2EF60F8458A0}"/>
          </ac:spMkLst>
        </pc:spChg>
        <pc:spChg chg="mod">
          <ac:chgData name="Alexander A Valishev" userId="e624ba56-d23c-4cbf-8046-ceb9f47e6d88" providerId="ADAL" clId="{6C1714E9-4E93-4CB5-8E5D-5102FF9FD244}" dt="2023-01-29T20:28:32.357" v="492" actId="404"/>
          <ac:spMkLst>
            <pc:docMk/>
            <pc:sldMk cId="4109658796" sldId="303"/>
            <ac:spMk id="11" creationId="{03980347-BC18-DFCD-4194-469B46B872F3}"/>
          </ac:spMkLst>
        </pc:spChg>
        <pc:graphicFrameChg chg="mod">
          <ac:chgData name="Alexander A Valishev" userId="e624ba56-d23c-4cbf-8046-ceb9f47e6d88" providerId="ADAL" clId="{6C1714E9-4E93-4CB5-8E5D-5102FF9FD244}" dt="2023-01-29T20:28:44.558" v="493" actId="1076"/>
          <ac:graphicFrameMkLst>
            <pc:docMk/>
            <pc:sldMk cId="4109658796" sldId="303"/>
            <ac:graphicFrameMk id="7" creationId="{8D4E0EC3-14C6-6128-A604-C4994D64AADA}"/>
          </ac:graphicFrameMkLst>
        </pc:graphicFrameChg>
      </pc:sldChg>
      <pc:sldChg chg="modSp mod">
        <pc:chgData name="Alexander A Valishev" userId="e624ba56-d23c-4cbf-8046-ceb9f47e6d88" providerId="ADAL" clId="{6C1714E9-4E93-4CB5-8E5D-5102FF9FD244}" dt="2023-01-29T20:42:41.457" v="702" actId="114"/>
        <pc:sldMkLst>
          <pc:docMk/>
          <pc:sldMk cId="4275010732" sldId="305"/>
        </pc:sldMkLst>
        <pc:spChg chg="mod">
          <ac:chgData name="Alexander A Valishev" userId="e624ba56-d23c-4cbf-8046-ceb9f47e6d88" providerId="ADAL" clId="{6C1714E9-4E93-4CB5-8E5D-5102FF9FD244}" dt="2023-01-29T20:05:12.833" v="142" actId="20577"/>
          <ac:spMkLst>
            <pc:docMk/>
            <pc:sldMk cId="4275010732" sldId="305"/>
            <ac:spMk id="6" creationId="{164FF9E0-CB71-276F-517D-F7DD0869F74F}"/>
          </ac:spMkLst>
        </pc:spChg>
        <pc:spChg chg="mod">
          <ac:chgData name="Alexander A Valishev" userId="e624ba56-d23c-4cbf-8046-ceb9f47e6d88" providerId="ADAL" clId="{6C1714E9-4E93-4CB5-8E5D-5102FF9FD244}" dt="2023-01-29T20:42:41.457" v="702" actId="114"/>
          <ac:spMkLst>
            <pc:docMk/>
            <pc:sldMk cId="4275010732" sldId="305"/>
            <ac:spMk id="7" creationId="{84DC9E25-805F-765C-59C8-EC7C27D70C87}"/>
          </ac:spMkLst>
        </pc:spChg>
      </pc:sldChg>
      <pc:sldChg chg="addSp modSp mod">
        <pc:chgData name="Alexander A Valishev" userId="e624ba56-d23c-4cbf-8046-ceb9f47e6d88" providerId="ADAL" clId="{6C1714E9-4E93-4CB5-8E5D-5102FF9FD244}" dt="2023-01-29T20:23:35.698" v="438" actId="207"/>
        <pc:sldMkLst>
          <pc:docMk/>
          <pc:sldMk cId="2606611616" sldId="3773"/>
        </pc:sldMkLst>
        <pc:spChg chg="mod">
          <ac:chgData name="Alexander A Valishev" userId="e624ba56-d23c-4cbf-8046-ceb9f47e6d88" providerId="ADAL" clId="{6C1714E9-4E93-4CB5-8E5D-5102FF9FD244}" dt="2023-01-29T20:23:35.698" v="438" actId="207"/>
          <ac:spMkLst>
            <pc:docMk/>
            <pc:sldMk cId="2606611616" sldId="3773"/>
            <ac:spMk id="5" creationId="{E78BE200-CDFC-5035-A1CB-03A3605DF19F}"/>
          </ac:spMkLst>
        </pc:spChg>
        <pc:graphicFrameChg chg="add mod">
          <ac:chgData name="Alexander A Valishev" userId="e624ba56-d23c-4cbf-8046-ceb9f47e6d88" providerId="ADAL" clId="{6C1714E9-4E93-4CB5-8E5D-5102FF9FD244}" dt="2023-01-29T20:15:53.503" v="247" actId="1076"/>
          <ac:graphicFrameMkLst>
            <pc:docMk/>
            <pc:sldMk cId="2606611616" sldId="3773"/>
            <ac:graphicFrameMk id="8" creationId="{32C849B9-E8D0-4F03-A32E-415FBD17DC84}"/>
          </ac:graphicFrameMkLst>
        </pc:graphicFrameChg>
      </pc:sldChg>
      <pc:sldChg chg="modSp mod ord">
        <pc:chgData name="Alexander A Valishev" userId="e624ba56-d23c-4cbf-8046-ceb9f47e6d88" providerId="ADAL" clId="{6C1714E9-4E93-4CB5-8E5D-5102FF9FD244}" dt="2023-01-29T20:52:25.937" v="928" actId="27636"/>
        <pc:sldMkLst>
          <pc:docMk/>
          <pc:sldMk cId="1738120285" sldId="3774"/>
        </pc:sldMkLst>
        <pc:spChg chg="mod">
          <ac:chgData name="Alexander A Valishev" userId="e624ba56-d23c-4cbf-8046-ceb9f47e6d88" providerId="ADAL" clId="{6C1714E9-4E93-4CB5-8E5D-5102FF9FD244}" dt="2023-01-29T20:51:42.117" v="861" actId="20577"/>
          <ac:spMkLst>
            <pc:docMk/>
            <pc:sldMk cId="1738120285" sldId="3774"/>
            <ac:spMk id="4" creationId="{5E902111-1745-FD3A-CDE5-75D53B28A1D3}"/>
          </ac:spMkLst>
        </pc:spChg>
        <pc:spChg chg="mod">
          <ac:chgData name="Alexander A Valishev" userId="e624ba56-d23c-4cbf-8046-ceb9f47e6d88" providerId="ADAL" clId="{6C1714E9-4E93-4CB5-8E5D-5102FF9FD244}" dt="2023-01-29T20:52:25.937" v="928" actId="27636"/>
          <ac:spMkLst>
            <pc:docMk/>
            <pc:sldMk cId="1738120285" sldId="3774"/>
            <ac:spMk id="5" creationId="{E78BE200-CDFC-5035-A1CB-03A3605DF19F}"/>
          </ac:spMkLst>
        </pc:spChg>
      </pc:sldChg>
      <pc:sldChg chg="modSp mod">
        <pc:chgData name="Alexander A Valishev" userId="e624ba56-d23c-4cbf-8046-ceb9f47e6d88" providerId="ADAL" clId="{6C1714E9-4E93-4CB5-8E5D-5102FF9FD244}" dt="2023-01-29T20:57:44.856" v="1198" actId="20577"/>
        <pc:sldMkLst>
          <pc:docMk/>
          <pc:sldMk cId="2148929193" sldId="3775"/>
        </pc:sldMkLst>
        <pc:spChg chg="mod">
          <ac:chgData name="Alexander A Valishev" userId="e624ba56-d23c-4cbf-8046-ceb9f47e6d88" providerId="ADAL" clId="{6C1714E9-4E93-4CB5-8E5D-5102FF9FD244}" dt="2023-01-29T20:57:44.856" v="1198" actId="20577"/>
          <ac:spMkLst>
            <pc:docMk/>
            <pc:sldMk cId="2148929193" sldId="3775"/>
            <ac:spMk id="2" creationId="{B680474F-879D-F8DD-E63E-7E4BBB4EC0C1}"/>
          </ac:spMkLst>
        </pc:spChg>
      </pc:sldChg>
      <pc:sldChg chg="new del">
        <pc:chgData name="Alexander A Valishev" userId="e624ba56-d23c-4cbf-8046-ceb9f47e6d88" providerId="ADAL" clId="{6C1714E9-4E93-4CB5-8E5D-5102FF9FD244}" dt="2023-01-29T20:03:24.956" v="116" actId="47"/>
        <pc:sldMkLst>
          <pc:docMk/>
          <pc:sldMk cId="2681207327" sldId="3776"/>
        </pc:sldMkLst>
      </pc:sldChg>
      <pc:sldChg chg="modSp new mod">
        <pc:chgData name="Alexander A Valishev" userId="e624ba56-d23c-4cbf-8046-ceb9f47e6d88" providerId="ADAL" clId="{6C1714E9-4E93-4CB5-8E5D-5102FF9FD244}" dt="2023-01-29T20:03:31.249" v="118" actId="20577"/>
        <pc:sldMkLst>
          <pc:docMk/>
          <pc:sldMk cId="310597771" sldId="3777"/>
        </pc:sldMkLst>
        <pc:spChg chg="mod">
          <ac:chgData name="Alexander A Valishev" userId="e624ba56-d23c-4cbf-8046-ceb9f47e6d88" providerId="ADAL" clId="{6C1714E9-4E93-4CB5-8E5D-5102FF9FD244}" dt="2023-01-29T20:02:13.026" v="99" actId="20577"/>
          <ac:spMkLst>
            <pc:docMk/>
            <pc:sldMk cId="310597771" sldId="3777"/>
            <ac:spMk id="2" creationId="{0C71CDDB-1B9A-4D81-9B73-DFE723F5AE2E}"/>
          </ac:spMkLst>
        </pc:spChg>
        <pc:spChg chg="mod">
          <ac:chgData name="Alexander A Valishev" userId="e624ba56-d23c-4cbf-8046-ceb9f47e6d88" providerId="ADAL" clId="{6C1714E9-4E93-4CB5-8E5D-5102FF9FD244}" dt="2023-01-29T20:03:31.249" v="118" actId="20577"/>
          <ac:spMkLst>
            <pc:docMk/>
            <pc:sldMk cId="310597771" sldId="3777"/>
            <ac:spMk id="3" creationId="{676BB17E-1679-4784-9C5E-9CCA711FFAD8}"/>
          </ac:spMkLst>
        </pc:spChg>
      </pc:sldChg>
      <pc:sldChg chg="addSp delSp modSp new mod">
        <pc:chgData name="Alexander A Valishev" userId="e624ba56-d23c-4cbf-8046-ceb9f47e6d88" providerId="ADAL" clId="{6C1714E9-4E93-4CB5-8E5D-5102FF9FD244}" dt="2023-01-29T20:39:00.597" v="639" actId="20577"/>
        <pc:sldMkLst>
          <pc:docMk/>
          <pc:sldMk cId="1886100511" sldId="3778"/>
        </pc:sldMkLst>
        <pc:spChg chg="del">
          <ac:chgData name="Alexander A Valishev" userId="e624ba56-d23c-4cbf-8046-ceb9f47e6d88" providerId="ADAL" clId="{6C1714E9-4E93-4CB5-8E5D-5102FF9FD244}" dt="2023-01-29T20:36:20.369" v="536"/>
          <ac:spMkLst>
            <pc:docMk/>
            <pc:sldMk cId="1886100511" sldId="3778"/>
            <ac:spMk id="2" creationId="{63CF3C89-6B81-45A9-BDAF-3DBFB44DC33C}"/>
          </ac:spMkLst>
        </pc:spChg>
        <pc:spChg chg="mod">
          <ac:chgData name="Alexander A Valishev" userId="e624ba56-d23c-4cbf-8046-ceb9f47e6d88" providerId="ADAL" clId="{6C1714E9-4E93-4CB5-8E5D-5102FF9FD244}" dt="2023-01-29T20:36:44.980" v="572" actId="20577"/>
          <ac:spMkLst>
            <pc:docMk/>
            <pc:sldMk cId="1886100511" sldId="3778"/>
            <ac:spMk id="3" creationId="{982B4E46-B8DA-43A9-93ED-76F73B126BCF}"/>
          </ac:spMkLst>
        </pc:spChg>
        <pc:spChg chg="add mod">
          <ac:chgData name="Alexander A Valishev" userId="e624ba56-d23c-4cbf-8046-ceb9f47e6d88" providerId="ADAL" clId="{6C1714E9-4E93-4CB5-8E5D-5102FF9FD244}" dt="2023-01-29T20:39:00.597" v="639" actId="20577"/>
          <ac:spMkLst>
            <pc:docMk/>
            <pc:sldMk cId="1886100511" sldId="3778"/>
            <ac:spMk id="9" creationId="{99B95FC7-3ECE-4083-BEEA-D8FB41AEE334}"/>
          </ac:spMkLst>
        </pc:spChg>
        <pc:picChg chg="add mod">
          <ac:chgData name="Alexander A Valishev" userId="e624ba56-d23c-4cbf-8046-ceb9f47e6d88" providerId="ADAL" clId="{6C1714E9-4E93-4CB5-8E5D-5102FF9FD244}" dt="2023-01-29T20:38:54.394" v="637" actId="1076"/>
          <ac:picMkLst>
            <pc:docMk/>
            <pc:sldMk cId="1886100511" sldId="3778"/>
            <ac:picMk id="8" creationId="{A9EC3ECB-3542-4A1C-9A0B-265C9FE561B9}"/>
          </ac:picMkLst>
        </pc:picChg>
      </pc:sldChg>
      <pc:sldChg chg="delSp modSp new mod">
        <pc:chgData name="Alexander A Valishev" userId="e624ba56-d23c-4cbf-8046-ceb9f47e6d88" providerId="ADAL" clId="{6C1714E9-4E93-4CB5-8E5D-5102FF9FD244}" dt="2023-01-29T21:20:34.995" v="1486" actId="403"/>
        <pc:sldMkLst>
          <pc:docMk/>
          <pc:sldMk cId="2702557141" sldId="3779"/>
        </pc:sldMkLst>
        <pc:spChg chg="mod">
          <ac:chgData name="Alexander A Valishev" userId="e624ba56-d23c-4cbf-8046-ceb9f47e6d88" providerId="ADAL" clId="{6C1714E9-4E93-4CB5-8E5D-5102FF9FD244}" dt="2023-01-29T21:20:34.995" v="1486" actId="403"/>
          <ac:spMkLst>
            <pc:docMk/>
            <pc:sldMk cId="2702557141" sldId="3779"/>
            <ac:spMk id="2" creationId="{6319EB8F-7885-4E3E-B79A-9E2ABF26F5E7}"/>
          </ac:spMkLst>
        </pc:spChg>
        <pc:spChg chg="del">
          <ac:chgData name="Alexander A Valishev" userId="e624ba56-d23c-4cbf-8046-ceb9f47e6d88" providerId="ADAL" clId="{6C1714E9-4E93-4CB5-8E5D-5102FF9FD244}" dt="2023-01-29T21:17:21.903" v="1254" actId="21"/>
          <ac:spMkLst>
            <pc:docMk/>
            <pc:sldMk cId="2702557141" sldId="3779"/>
            <ac:spMk id="3" creationId="{A26DD92F-218A-42B8-8AF6-A3C4E01B4C56}"/>
          </ac:spMkLst>
        </pc:spChg>
      </pc:sldChg>
      <pc:sldChg chg="modSp new mod">
        <pc:chgData name="Alexander A Valishev" userId="e624ba56-d23c-4cbf-8046-ceb9f47e6d88" providerId="ADAL" clId="{6C1714E9-4E93-4CB5-8E5D-5102FF9FD244}" dt="2023-01-29T21:16:20.584" v="1214" actId="20577"/>
        <pc:sldMkLst>
          <pc:docMk/>
          <pc:sldMk cId="186126780" sldId="3780"/>
        </pc:sldMkLst>
        <pc:spChg chg="mod">
          <ac:chgData name="Alexander A Valishev" userId="e624ba56-d23c-4cbf-8046-ceb9f47e6d88" providerId="ADAL" clId="{6C1714E9-4E93-4CB5-8E5D-5102FF9FD244}" dt="2023-01-29T21:16:20.584" v="1214" actId="20577"/>
          <ac:spMkLst>
            <pc:docMk/>
            <pc:sldMk cId="186126780" sldId="3780"/>
            <ac:spMk id="3" creationId="{2C73AFBA-F509-4043-B267-F7AE554C234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1/29/2023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1/29/2023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AD08E57-B576-F641-BEA6-C3D752DF7F66}"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Helvetica" charset="0"/>
            </a:endParaRPr>
          </a:p>
        </p:txBody>
      </p:sp>
    </p:spTree>
    <p:extLst>
      <p:ext uri="{BB962C8B-B14F-4D97-AF65-F5344CB8AC3E}">
        <p14:creationId xmlns:p14="http://schemas.microsoft.com/office/powerpoint/2010/main" val="3498845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3</a:t>
            </a:fld>
            <a:endParaRPr lang="en-US"/>
          </a:p>
        </p:txBody>
      </p:sp>
    </p:spTree>
    <p:extLst>
      <p:ext uri="{BB962C8B-B14F-4D97-AF65-F5344CB8AC3E}">
        <p14:creationId xmlns:p14="http://schemas.microsoft.com/office/powerpoint/2010/main" val="2928929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AD08E57-B576-F641-BEA6-C3D752DF7F66}"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Helvetica" charset="0"/>
            </a:endParaRPr>
          </a:p>
        </p:txBody>
      </p:sp>
    </p:spTree>
    <p:extLst>
      <p:ext uri="{BB962C8B-B14F-4D97-AF65-F5344CB8AC3E}">
        <p14:creationId xmlns:p14="http://schemas.microsoft.com/office/powerpoint/2010/main" val="23695983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9524" b="2952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795338"/>
            <a:ext cx="3027894" cy="3767007"/>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5" y="795339"/>
            <a:ext cx="5347605" cy="3767006"/>
          </a:xfrm>
          <a:prstGeom prst="rect">
            <a:avLst/>
          </a:prstGeom>
        </p:spPr>
        <p:txBody>
          <a:bodyPr lIns="0" tIns="0" rIns="0" bIns="0"/>
          <a:lstStyle>
            <a:lvl1pPr marL="230188" indent="-230188">
              <a:spcBef>
                <a:spcPts val="984"/>
              </a:spcBef>
              <a:defRPr sz="1800">
                <a:solidFill>
                  <a:srgbClr val="505050"/>
                </a:solidFill>
              </a:defRPr>
            </a:lvl1pPr>
            <a:lvl2pPr marL="514350" indent="-230188">
              <a:spcBef>
                <a:spcPts val="984"/>
              </a:spcBef>
              <a:defRPr sz="1600">
                <a:solidFill>
                  <a:srgbClr val="505050"/>
                </a:solidFill>
              </a:defRPr>
            </a:lvl2pPr>
            <a:lvl3pPr marL="806450" indent="-228600">
              <a:spcBef>
                <a:spcPts val="984"/>
              </a:spcBef>
              <a:defRPr sz="1500">
                <a:solidFill>
                  <a:srgbClr val="505050"/>
                </a:solidFill>
              </a:defRPr>
            </a:lvl3pPr>
            <a:lvl4pPr marL="1087438" indent="-228600">
              <a:spcBef>
                <a:spcPts val="984"/>
              </a:spcBef>
              <a:defRPr sz="1400">
                <a:solidFill>
                  <a:srgbClr val="505050"/>
                </a:solidFill>
              </a:defRPr>
            </a:lvl4pPr>
            <a:lvl5pPr marL="1370013" indent="-228600">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4878161"/>
            <a:ext cx="675368" cy="180975"/>
          </a:xfrm>
        </p:spPr>
        <p:txBody>
          <a:bodyPr/>
          <a:lstStyle>
            <a:lvl1pPr>
              <a:defRPr sz="900" smtClean="0"/>
            </a:lvl1pPr>
          </a:lstStyle>
          <a:p>
            <a:pPr>
              <a:defRPr/>
            </a:pPr>
            <a:r>
              <a:rPr lang="en-US"/>
              <a:t>1/30/2023</a:t>
            </a:r>
            <a:endParaRPr lang="en-US" dirty="0"/>
          </a:p>
        </p:txBody>
      </p:sp>
      <p:sp>
        <p:nvSpPr>
          <p:cNvPr id="6" name="Footer Placeholder 4"/>
          <p:cNvSpPr>
            <a:spLocks noGrp="1"/>
          </p:cNvSpPr>
          <p:nvPr>
            <p:ph type="ftr" sz="quarter" idx="17"/>
          </p:nvPr>
        </p:nvSpPr>
        <p:spPr>
          <a:xfrm>
            <a:off x="1530604" y="4878161"/>
            <a:ext cx="6262119" cy="187523"/>
          </a:xfrm>
        </p:spPr>
        <p:txBody>
          <a:bodyPr/>
          <a:lstStyle>
            <a:lvl1pPr>
              <a:defRPr sz="900" dirty="0" smtClean="0"/>
            </a:lvl1pPr>
          </a:lstStyle>
          <a:p>
            <a:pPr>
              <a:defRPr/>
            </a:pPr>
            <a:r>
              <a:rPr lang="en-US"/>
              <a:t>Valishev | ACE Workshop Introduction</a:t>
            </a:r>
            <a:endParaRPr lang="en-US" b="1"/>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smtClean="0"/>
              <a:pPr>
                <a:defRPr/>
              </a:pPr>
              <a:t>‹#›</a:t>
            </a:fld>
            <a:endParaRPr lang="en-US" dirty="0"/>
          </a:p>
        </p:txBody>
      </p:sp>
      <p:sp>
        <p:nvSpPr>
          <p:cNvPr id="12" name="Title 1"/>
          <p:cNvSpPr>
            <a:spLocks noGrp="1"/>
          </p:cNvSpPr>
          <p:nvPr>
            <p:ph type="title"/>
          </p:nvPr>
        </p:nvSpPr>
        <p:spPr>
          <a:xfrm>
            <a:off x="228600" y="35097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796397"/>
            <a:ext cx="8686800" cy="2795038"/>
          </a:xfrm>
          <a:prstGeom prst="rect">
            <a:avLst/>
          </a:prstGeom>
        </p:spPr>
        <p:txBody>
          <a:bodyPr lIns="0" tIns="0" rIns="0" bIns="0" rtlCol="0">
            <a:normAutofit/>
          </a:bodyPr>
          <a:lstStyle>
            <a:lvl1pPr marL="0" indent="0">
              <a:buNone/>
              <a:defRPr sz="13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3774987"/>
            <a:ext cx="8686800" cy="818444"/>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1/30/2023</a:t>
            </a:r>
            <a:endParaRPr lang="en-US" dirty="0"/>
          </a:p>
        </p:txBody>
      </p:sp>
      <p:sp>
        <p:nvSpPr>
          <p:cNvPr id="9" name="Footer Placeholder 4"/>
          <p:cNvSpPr>
            <a:spLocks noGrp="1"/>
          </p:cNvSpPr>
          <p:nvPr>
            <p:ph type="ftr" sz="quarter" idx="3"/>
          </p:nvPr>
        </p:nvSpPr>
        <p:spPr>
          <a:xfrm>
            <a:off x="1530603" y="4878161"/>
            <a:ext cx="625195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Valishev | ACE Workshop Introduction</a:t>
            </a:r>
            <a:endParaRPr lang="en-US" b="1" dirty="0"/>
          </a:p>
        </p:txBody>
      </p:sp>
      <p:sp>
        <p:nvSpPr>
          <p:cNvPr id="11"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349268"/>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4878161"/>
            <a:ext cx="675368" cy="180975"/>
          </a:xfrm>
        </p:spPr>
        <p:txBody>
          <a:bodyPr/>
          <a:lstStyle>
            <a:lvl1pPr>
              <a:defRPr sz="900"/>
            </a:lvl1pPr>
          </a:lstStyle>
          <a:p>
            <a:pPr>
              <a:defRPr/>
            </a:pPr>
            <a:r>
              <a:rPr lang="en-US"/>
              <a:t>1/30/2023</a:t>
            </a:r>
            <a:endParaRPr lang="en-US" dirty="0"/>
          </a:p>
        </p:txBody>
      </p:sp>
      <p:sp>
        <p:nvSpPr>
          <p:cNvPr id="4" name="Footer Placeholder 3"/>
          <p:cNvSpPr>
            <a:spLocks noGrp="1"/>
          </p:cNvSpPr>
          <p:nvPr>
            <p:ph type="ftr" sz="quarter" idx="11"/>
          </p:nvPr>
        </p:nvSpPr>
        <p:spPr>
          <a:xfrm>
            <a:off x="1530605" y="4878161"/>
            <a:ext cx="6260399" cy="182155"/>
          </a:xfrm>
        </p:spPr>
        <p:txBody>
          <a:bodyPr/>
          <a:lstStyle>
            <a:lvl1pPr>
              <a:defRPr sz="900"/>
            </a:lvl1pPr>
          </a:lstStyle>
          <a:p>
            <a:pPr>
              <a:defRPr/>
            </a:pPr>
            <a:r>
              <a:rPr lang="en-US"/>
              <a:t>Valishev | ACE Workshop Introduction</a:t>
            </a:r>
            <a:endParaRPr lang="en-US" b="1" dirty="0"/>
          </a:p>
        </p:txBody>
      </p:sp>
      <p:sp>
        <p:nvSpPr>
          <p:cNvPr id="5" name="Slide Number Placeholder 4"/>
          <p:cNvSpPr>
            <a:spLocks noGrp="1"/>
          </p:cNvSpPr>
          <p:nvPr>
            <p:ph type="sldNum" sz="quarter" idx="12"/>
          </p:nvPr>
        </p:nvSpPr>
        <p:spPr/>
        <p:txBody>
          <a:bodyPr/>
          <a:lstStyle>
            <a:lvl1pPr>
              <a:defRPr sz="900"/>
            </a:lvl1p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355599"/>
            <a:ext cx="8675688" cy="4263293"/>
          </a:xfrm>
          <a:prstGeom prst="rect">
            <a:avLst/>
          </a:prstGeom>
        </p:spPr>
        <p:txBody>
          <a:bodyPr vert="horz"/>
          <a:lstStyle>
            <a:lvl1pPr marL="230188" indent="-230188">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2882221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1/30/2023</a:t>
            </a:r>
            <a:endParaRPr lang="en-US" dirty="0"/>
          </a:p>
        </p:txBody>
      </p:sp>
      <p:sp>
        <p:nvSpPr>
          <p:cNvPr id="4" name="Footer Placeholder 3"/>
          <p:cNvSpPr>
            <a:spLocks noGrp="1"/>
          </p:cNvSpPr>
          <p:nvPr>
            <p:ph type="ftr" sz="quarter" idx="11"/>
          </p:nvPr>
        </p:nvSpPr>
        <p:spPr>
          <a:xfrm>
            <a:off x="1530603" y="4878161"/>
            <a:ext cx="6272278" cy="182155"/>
          </a:xfrm>
        </p:spPr>
        <p:txBody>
          <a:bodyPr/>
          <a:lstStyle/>
          <a:p>
            <a:pPr>
              <a:defRPr/>
            </a:pPr>
            <a:r>
              <a:rPr lang="en-US"/>
              <a:t>Valishev | ACE Workshop Introduction</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349268"/>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28600" y="209593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2002331" y="209593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76111" y="209593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57362" y="209593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23671" y="209593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28600" y="788399"/>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2002331" y="788399"/>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76111" y="788399"/>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57362" y="788399"/>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23671" y="788399"/>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28600" y="339586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2002331" y="339586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76111" y="339586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57362" y="339586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23671" y="339586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t="31279" b="3127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2373966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8330" b="40718"/>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2511568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4644" b="44456"/>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951907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9861" b="3923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6473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42966" b="1613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256609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l="29" r="2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2138156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3" y="796397"/>
            <a:ext cx="8672513" cy="3794522"/>
          </a:xfrm>
          <a:prstGeom prst="rect">
            <a:avLst/>
          </a:prstGeom>
        </p:spPr>
        <p:txBody>
          <a:bodyPr lIns="0" tIns="0" rIns="0" bIns="0"/>
          <a:lstStyle>
            <a:lvl1pPr marL="230188" indent="-230188">
              <a:spcBef>
                <a:spcPts val="984"/>
              </a:spcBef>
              <a:defRPr sz="1800">
                <a:solidFill>
                  <a:srgbClr val="505050"/>
                </a:solidFill>
              </a:defRPr>
            </a:lvl1pPr>
            <a:lvl2pPr marL="512763" indent="-230188">
              <a:spcBef>
                <a:spcPts val="984"/>
              </a:spcBef>
              <a:defRPr sz="1600">
                <a:solidFill>
                  <a:srgbClr val="505050"/>
                </a:solidFill>
              </a:defRPr>
            </a:lvl2pPr>
            <a:lvl3pPr marL="803275" indent="-230188">
              <a:spcBef>
                <a:spcPts val="984"/>
              </a:spcBef>
              <a:defRPr sz="1500">
                <a:solidFill>
                  <a:srgbClr val="505050"/>
                </a:solidFill>
              </a:defRPr>
            </a:lvl3pPr>
            <a:lvl4pPr marL="1085850" indent="-228600">
              <a:spcBef>
                <a:spcPts val="984"/>
              </a:spcBef>
              <a:defRPr sz="1400">
                <a:solidFill>
                  <a:srgbClr val="505050"/>
                </a:solidFill>
              </a:defRPr>
            </a:lvl4pPr>
            <a:lvl5pPr marL="1370013" indent="-230188">
              <a:spcBef>
                <a:spcPts val="984"/>
              </a:spcBef>
              <a:buFont typeface="Arial"/>
              <a:buChar char="•"/>
              <a:defRPr sz="14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349268"/>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1/30/2023</a:t>
            </a:r>
            <a:endParaRPr lang="en-US" dirty="0"/>
          </a:p>
        </p:txBody>
      </p:sp>
      <p:sp>
        <p:nvSpPr>
          <p:cNvPr id="9" name="Footer Placeholder 4"/>
          <p:cNvSpPr>
            <a:spLocks noGrp="1"/>
          </p:cNvSpPr>
          <p:nvPr>
            <p:ph type="ftr" sz="quarter" idx="3"/>
          </p:nvPr>
        </p:nvSpPr>
        <p:spPr>
          <a:xfrm>
            <a:off x="1530603"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Valishev | ACE Workshop Introduction</a:t>
            </a:r>
            <a:endParaRPr lang="en-US" b="1" dirty="0"/>
          </a:p>
        </p:txBody>
      </p:sp>
      <p:sp>
        <p:nvSpPr>
          <p:cNvPr id="10"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796397"/>
            <a:ext cx="4206240" cy="2725341"/>
          </a:xfrm>
          <a:prstGeom prst="rect">
            <a:avLst/>
          </a:prstGeom>
        </p:spPr>
        <p:txBody>
          <a:bodyPr lIns="0" tIns="0" rIns="0" bIns="0"/>
          <a:lstStyle>
            <a:lvl1pPr marL="230188" indent="-230188">
              <a:spcBef>
                <a:spcPts val="984"/>
              </a:spcBef>
              <a:defRPr sz="1800">
                <a:solidFill>
                  <a:srgbClr val="505050"/>
                </a:solidFill>
              </a:defRPr>
            </a:lvl1pPr>
            <a:lvl2pPr marL="512763" indent="-230188">
              <a:spcBef>
                <a:spcPts val="984"/>
              </a:spcBef>
              <a:defRPr sz="1600">
                <a:solidFill>
                  <a:srgbClr val="505050"/>
                </a:solidFill>
              </a:defRPr>
            </a:lvl2pPr>
            <a:lvl3pPr marL="803275" indent="-230188">
              <a:spcBef>
                <a:spcPts val="984"/>
              </a:spcBef>
              <a:defRPr sz="1500">
                <a:solidFill>
                  <a:srgbClr val="505050"/>
                </a:solidFill>
              </a:defRPr>
            </a:lvl3pPr>
            <a:lvl4pPr marL="1085850" indent="-228600">
              <a:spcBef>
                <a:spcPts val="984"/>
              </a:spcBef>
              <a:defRPr sz="1400">
                <a:solidFill>
                  <a:srgbClr val="505050"/>
                </a:solidFill>
              </a:defRPr>
            </a:lvl4pPr>
            <a:lvl5pPr marL="1370013" indent="-230188">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5" y="796397"/>
            <a:ext cx="4215383" cy="2725341"/>
          </a:xfrm>
          <a:prstGeom prst="rect">
            <a:avLst/>
          </a:prstGeom>
        </p:spPr>
        <p:txBody>
          <a:bodyPr lIns="0" tIns="0" rIns="0" bIns="0"/>
          <a:lstStyle>
            <a:lvl1pPr marL="230188" indent="-230188">
              <a:spcBef>
                <a:spcPts val="984"/>
              </a:spcBef>
              <a:defRPr sz="1800">
                <a:solidFill>
                  <a:srgbClr val="505050"/>
                </a:solidFill>
              </a:defRPr>
            </a:lvl1pPr>
            <a:lvl2pPr marL="512763" indent="-230188">
              <a:spcBef>
                <a:spcPts val="984"/>
              </a:spcBef>
              <a:defRPr sz="1600">
                <a:solidFill>
                  <a:srgbClr val="505050"/>
                </a:solidFill>
              </a:defRPr>
            </a:lvl2pPr>
            <a:lvl3pPr marL="806450" indent="-228600">
              <a:spcBef>
                <a:spcPts val="984"/>
              </a:spcBef>
              <a:defRPr sz="1500">
                <a:solidFill>
                  <a:srgbClr val="505050"/>
                </a:solidFill>
              </a:defRPr>
            </a:lvl3pPr>
            <a:lvl4pPr marL="1087438" indent="-228600">
              <a:spcBef>
                <a:spcPts val="984"/>
              </a:spcBef>
              <a:defRPr sz="1400">
                <a:solidFill>
                  <a:srgbClr val="505050"/>
                </a:solidFill>
              </a:defRPr>
            </a:lvl4pPr>
            <a:lvl5pPr marL="1370013" indent="-228600">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3641561"/>
            <a:ext cx="4205476"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2" y="3641561"/>
            <a:ext cx="4206239"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1/30/2023</a:t>
            </a:r>
            <a:endParaRPr lang="en-US" dirty="0"/>
          </a:p>
        </p:txBody>
      </p:sp>
      <p:sp>
        <p:nvSpPr>
          <p:cNvPr id="12" name="Footer Placeholder 4"/>
          <p:cNvSpPr>
            <a:spLocks noGrp="1"/>
          </p:cNvSpPr>
          <p:nvPr>
            <p:ph type="ftr" sz="quarter" idx="3"/>
          </p:nvPr>
        </p:nvSpPr>
        <p:spPr>
          <a:xfrm>
            <a:off x="1530602"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Valishev | ACE Workshop Introduction</a:t>
            </a:r>
            <a:endParaRPr lang="en-US" b="1" dirty="0"/>
          </a:p>
        </p:txBody>
      </p:sp>
      <p:sp>
        <p:nvSpPr>
          <p:cNvPr id="13"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349268"/>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1/30/2023</a:t>
            </a:r>
            <a:endParaRPr lang="en-US" dirty="0"/>
          </a:p>
        </p:txBody>
      </p:sp>
      <p:sp>
        <p:nvSpPr>
          <p:cNvPr id="15" name="Footer Placeholder 4"/>
          <p:cNvSpPr>
            <a:spLocks noGrp="1"/>
          </p:cNvSpPr>
          <p:nvPr>
            <p:ph type="ftr" sz="quarter" idx="3"/>
          </p:nvPr>
        </p:nvSpPr>
        <p:spPr>
          <a:xfrm>
            <a:off x="1530605" y="4878161"/>
            <a:ext cx="626039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Valishev | ACE Workshop Introduction</a:t>
            </a:r>
            <a:endParaRPr lang="en-US" b="1" dirty="0"/>
          </a:p>
        </p:txBody>
      </p:sp>
      <p:sp>
        <p:nvSpPr>
          <p:cNvPr id="16"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6" y="3358114"/>
            <a:ext cx="1076325" cy="180975"/>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10" name="Group 9">
            <a:extLst>
              <a:ext uri="{FF2B5EF4-FFF2-40B4-BE49-F238E27FC236}">
                <a16:creationId xmlns:a16="http://schemas.microsoft.com/office/drawing/2014/main" id="{2AEAF8D7-9E97-AA4D-8487-CA2D4C7C0B08}"/>
              </a:ext>
            </a:extLst>
          </p:cNvPr>
          <p:cNvGrpSpPr>
            <a:grpSpLocks noChangeAspect="1"/>
          </p:cNvGrpSpPr>
          <p:nvPr userDrawn="1"/>
        </p:nvGrpSpPr>
        <p:grpSpPr>
          <a:xfrm>
            <a:off x="215900" y="4670857"/>
            <a:ext cx="8699500" cy="202387"/>
            <a:chOff x="600217" y="6229673"/>
            <a:chExt cx="8297721" cy="257386"/>
          </a:xfrm>
        </p:grpSpPr>
        <p:cxnSp>
          <p:nvCxnSpPr>
            <p:cNvPr id="11" name="Straight Connector 10">
              <a:extLst>
                <a:ext uri="{FF2B5EF4-FFF2-40B4-BE49-F238E27FC236}">
                  <a16:creationId xmlns:a16="http://schemas.microsoft.com/office/drawing/2014/main" id="{24D3D112-DF9B-9A4D-8B9D-29CE3CAF3F88}"/>
                </a:ext>
              </a:extLst>
            </p:cNvPr>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2" name="Picture 6" descr="FermiLogo_RGB_NALBlue.png">
              <a:extLst>
                <a:ext uri="{FF2B5EF4-FFF2-40B4-BE49-F238E27FC236}">
                  <a16:creationId xmlns:a16="http://schemas.microsoft.com/office/drawing/2014/main" id="{6D02763F-40A7-9F4E-9117-02DB77597369}"/>
                </a:ext>
              </a:extLst>
            </p:cNvPr>
            <p:cNvPicPr>
              <a:picLocks/>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53781" y="6229673"/>
              <a:ext cx="1044157" cy="257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23" r:id="rId2"/>
    <p:sldLayoutId id="2147484124" r:id="rId3"/>
    <p:sldLayoutId id="2147484125" r:id="rId4"/>
    <p:sldLayoutId id="2147484126" r:id="rId5"/>
    <p:sldLayoutId id="2147484127" r:id="rId6"/>
    <p:sldLayoutId id="2147484128" r:id="rId7"/>
    <p:sldLayoutId id="2147484104" r:id="rId8"/>
    <p:sldLayoutId id="2147484105" r:id="rId9"/>
    <p:sldLayoutId id="2147484120" r:id="rId10"/>
    <p:sldLayoutId id="2147484103" r:id="rId11"/>
    <p:sldLayoutId id="2147484122" r:id="rId12"/>
    <p:sldLayoutId id="2147484116" r:id="rId13"/>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1.bin"/><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71CDDB-1B9A-4D81-9B73-DFE723F5AE2E}"/>
              </a:ext>
            </a:extLst>
          </p:cNvPr>
          <p:cNvSpPr>
            <a:spLocks noGrp="1"/>
          </p:cNvSpPr>
          <p:nvPr>
            <p:ph type="body" sz="quarter" idx="10"/>
          </p:nvPr>
        </p:nvSpPr>
        <p:spPr/>
        <p:txBody>
          <a:bodyPr/>
          <a:lstStyle/>
          <a:p>
            <a:r>
              <a:rPr lang="en-US" dirty="0"/>
              <a:t>A. Valishev</a:t>
            </a:r>
          </a:p>
          <a:p>
            <a:r>
              <a:rPr lang="en-US" dirty="0"/>
              <a:t>30 January 2023</a:t>
            </a:r>
          </a:p>
        </p:txBody>
      </p:sp>
      <p:sp>
        <p:nvSpPr>
          <p:cNvPr id="3" name="Text Placeholder 2">
            <a:extLst>
              <a:ext uri="{FF2B5EF4-FFF2-40B4-BE49-F238E27FC236}">
                <a16:creationId xmlns:a16="http://schemas.microsoft.com/office/drawing/2014/main" id="{676BB17E-1679-4784-9C5E-9CCA711FFAD8}"/>
              </a:ext>
            </a:extLst>
          </p:cNvPr>
          <p:cNvSpPr>
            <a:spLocks noGrp="1"/>
          </p:cNvSpPr>
          <p:nvPr>
            <p:ph type="body" sz="quarter" idx="11"/>
          </p:nvPr>
        </p:nvSpPr>
        <p:spPr/>
        <p:txBody>
          <a:bodyPr>
            <a:normAutofit lnSpcReduction="10000"/>
          </a:bodyPr>
          <a:lstStyle/>
          <a:p>
            <a:r>
              <a:rPr lang="en-US" dirty="0"/>
              <a:t>Fermilab Accelerator Capabilities Enhancement Workshop Introduction</a:t>
            </a:r>
          </a:p>
        </p:txBody>
      </p:sp>
    </p:spTree>
    <p:extLst>
      <p:ext uri="{BB962C8B-B14F-4D97-AF65-F5344CB8AC3E}">
        <p14:creationId xmlns:p14="http://schemas.microsoft.com/office/powerpoint/2010/main" val="310597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78BE200-CDFC-5035-A1CB-03A3605DF19F}"/>
              </a:ext>
            </a:extLst>
          </p:cNvPr>
          <p:cNvSpPr>
            <a:spLocks noGrp="1"/>
          </p:cNvSpPr>
          <p:nvPr>
            <p:ph idx="1"/>
          </p:nvPr>
        </p:nvSpPr>
        <p:spPr/>
        <p:txBody>
          <a:bodyPr>
            <a:normAutofit lnSpcReduction="10000"/>
          </a:bodyPr>
          <a:lstStyle/>
          <a:p>
            <a:pPr marL="0" indent="0">
              <a:buNone/>
            </a:pPr>
            <a:r>
              <a:rPr lang="en-US" dirty="0"/>
              <a:t>Reaching the LBNF/DUNE goals will be determined by the Accelerator Complex’ ability to deliver beam with maximum power reliably over long period of time and by target systems’ ability to accept that beam.</a:t>
            </a:r>
          </a:p>
          <a:p>
            <a:pPr marL="0" indent="0">
              <a:buNone/>
            </a:pPr>
            <a:r>
              <a:rPr lang="en-US" dirty="0"/>
              <a:t>The overall operation efficiency is a function of</a:t>
            </a:r>
          </a:p>
          <a:p>
            <a:pPr marL="574675" indent="-457200">
              <a:buFont typeface="+mj-lt"/>
              <a:buAutoNum type="arabicPeriod"/>
            </a:pPr>
            <a:r>
              <a:rPr lang="en-US" dirty="0"/>
              <a:t>Average proton flux (beam power) during the operations</a:t>
            </a:r>
          </a:p>
          <a:p>
            <a:pPr marL="857250" lvl="1" indent="-457200"/>
            <a:r>
              <a:rPr lang="en-US" dirty="0"/>
              <a:t>Ability to quickly commission upgrades</a:t>
            </a:r>
          </a:p>
          <a:p>
            <a:pPr marL="857250" lvl="1" indent="-457200"/>
            <a:r>
              <a:rPr lang="en-US" dirty="0"/>
              <a:t>Ease of tuning and recovery after stops</a:t>
            </a:r>
          </a:p>
          <a:p>
            <a:pPr marL="857250" lvl="1" indent="-457200"/>
            <a:r>
              <a:rPr lang="en-US" dirty="0"/>
              <a:t>Lossless operation</a:t>
            </a:r>
          </a:p>
          <a:p>
            <a:pPr marL="574675" indent="-457200">
              <a:buFont typeface="+mj-lt"/>
              <a:buAutoNum type="arabicPeriod"/>
            </a:pPr>
            <a:r>
              <a:rPr lang="en-US" dirty="0"/>
              <a:t>Machine availability during scheduled run time</a:t>
            </a:r>
          </a:p>
          <a:p>
            <a:pPr marL="574675" indent="-457200">
              <a:buFont typeface="+mj-lt"/>
              <a:buAutoNum type="arabicPeriod"/>
            </a:pPr>
            <a:r>
              <a:rPr lang="en-US" dirty="0"/>
              <a:t>Length of scheduled operations</a:t>
            </a:r>
          </a:p>
          <a:p>
            <a:pPr marL="857250" lvl="1" indent="-457200"/>
            <a:r>
              <a:rPr lang="en-US" dirty="0"/>
              <a:t>Minimize the length and number of shutdowns</a:t>
            </a:r>
          </a:p>
        </p:txBody>
      </p:sp>
      <p:sp>
        <p:nvSpPr>
          <p:cNvPr id="4" name="Title 3">
            <a:extLst>
              <a:ext uri="{FF2B5EF4-FFF2-40B4-BE49-F238E27FC236}">
                <a16:creationId xmlns:a16="http://schemas.microsoft.com/office/drawing/2014/main" id="{5E902111-1745-FD3A-CDE5-75D53B28A1D3}"/>
              </a:ext>
            </a:extLst>
          </p:cNvPr>
          <p:cNvSpPr>
            <a:spLocks noGrp="1"/>
          </p:cNvSpPr>
          <p:nvPr>
            <p:ph type="title"/>
          </p:nvPr>
        </p:nvSpPr>
        <p:spPr/>
        <p:txBody>
          <a:bodyPr/>
          <a:lstStyle/>
          <a:p>
            <a:r>
              <a:rPr lang="en-US" dirty="0"/>
              <a:t>Path to higher number of neutrinos – </a:t>
            </a:r>
            <a:br>
              <a:rPr lang="en-US" dirty="0"/>
            </a:br>
            <a:r>
              <a:rPr lang="en-US" dirty="0"/>
              <a:t>operation efficiency and target systems</a:t>
            </a:r>
          </a:p>
        </p:txBody>
      </p:sp>
      <p:sp>
        <p:nvSpPr>
          <p:cNvPr id="7" name="Date Placeholder 6">
            <a:extLst>
              <a:ext uri="{FF2B5EF4-FFF2-40B4-BE49-F238E27FC236}">
                <a16:creationId xmlns:a16="http://schemas.microsoft.com/office/drawing/2014/main" id="{D12A556A-2835-5309-10FD-411051D2447F}"/>
              </a:ext>
            </a:extLst>
          </p:cNvPr>
          <p:cNvSpPr>
            <a:spLocks noGrp="1"/>
          </p:cNvSpPr>
          <p:nvPr>
            <p:ph type="dt" sz="half" idx="2"/>
          </p:nvPr>
        </p:nvSpPr>
        <p:spPr/>
        <p:txBody>
          <a:bodyPr/>
          <a:lstStyle/>
          <a:p>
            <a:pPr>
              <a:defRPr/>
            </a:pPr>
            <a:r>
              <a:rPr lang="en-US"/>
              <a:t>1/30/2023</a:t>
            </a:r>
          </a:p>
        </p:txBody>
      </p:sp>
      <p:sp>
        <p:nvSpPr>
          <p:cNvPr id="9" name="Slide Number Placeholder 8">
            <a:extLst>
              <a:ext uri="{FF2B5EF4-FFF2-40B4-BE49-F238E27FC236}">
                <a16:creationId xmlns:a16="http://schemas.microsoft.com/office/drawing/2014/main" id="{E076AFF3-CB43-B67B-3D0A-AB4E13B9C148}"/>
              </a:ext>
            </a:extLst>
          </p:cNvPr>
          <p:cNvSpPr>
            <a:spLocks noGrp="1"/>
          </p:cNvSpPr>
          <p:nvPr>
            <p:ph type="sldNum" sz="quarter" idx="4"/>
          </p:nvPr>
        </p:nvSpPr>
        <p:spPr/>
        <p:txBody>
          <a:bodyPr/>
          <a:lstStyle/>
          <a:p>
            <a:pPr>
              <a:defRPr/>
            </a:pPr>
            <a:fld id="{148C009B-CB69-E04A-B9B3-34B26D69E9CF}" type="slidenum">
              <a:rPr lang="en-US" smtClean="0"/>
              <a:pPr>
                <a:defRPr/>
              </a:pPr>
              <a:t>10</a:t>
            </a:fld>
            <a:endParaRPr lang="en-US"/>
          </a:p>
        </p:txBody>
      </p:sp>
      <p:sp>
        <p:nvSpPr>
          <p:cNvPr id="2" name="Footer Placeholder 1">
            <a:extLst>
              <a:ext uri="{FF2B5EF4-FFF2-40B4-BE49-F238E27FC236}">
                <a16:creationId xmlns:a16="http://schemas.microsoft.com/office/drawing/2014/main" id="{BA053690-0014-4F06-86C9-AAF90A22B71D}"/>
              </a:ext>
            </a:extLst>
          </p:cNvPr>
          <p:cNvSpPr>
            <a:spLocks noGrp="1"/>
          </p:cNvSpPr>
          <p:nvPr>
            <p:ph type="ftr" sz="quarter" idx="3"/>
          </p:nvPr>
        </p:nvSpPr>
        <p:spPr/>
        <p:txBody>
          <a:bodyPr/>
          <a:lstStyle/>
          <a:p>
            <a:pPr>
              <a:defRPr/>
            </a:pPr>
            <a:r>
              <a:rPr lang="en-US"/>
              <a:t>Valishev | ACE Workshop Introduction</a:t>
            </a:r>
            <a:endParaRPr lang="en-US" b="1" dirty="0"/>
          </a:p>
        </p:txBody>
      </p:sp>
    </p:spTree>
    <p:extLst>
      <p:ext uri="{BB962C8B-B14F-4D97-AF65-F5344CB8AC3E}">
        <p14:creationId xmlns:p14="http://schemas.microsoft.com/office/powerpoint/2010/main" val="1738120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EF4506-A110-7BBC-668D-5ABFB5AEDB2B}"/>
              </a:ext>
            </a:extLst>
          </p:cNvPr>
          <p:cNvSpPr>
            <a:spLocks noGrp="1"/>
          </p:cNvSpPr>
          <p:nvPr>
            <p:ph idx="1"/>
          </p:nvPr>
        </p:nvSpPr>
        <p:spPr/>
        <p:txBody>
          <a:bodyPr>
            <a:normAutofit/>
          </a:bodyPr>
          <a:lstStyle/>
          <a:p>
            <a:pPr marL="0" indent="0">
              <a:buNone/>
            </a:pPr>
            <a:r>
              <a:rPr lang="en-US" dirty="0"/>
              <a:t>Upgrade of Main Injector power through shortening the accelerator cycle time is a promising path for increasing beam delivery to high-energy neutrino experiments. </a:t>
            </a:r>
          </a:p>
          <a:p>
            <a:pPr lvl="1"/>
            <a:r>
              <a:rPr lang="en-US" dirty="0"/>
              <a:t>For DUNE, possibly increase power on day one and significantly more POT in Phase I.</a:t>
            </a:r>
          </a:p>
          <a:p>
            <a:pPr lvl="1"/>
            <a:r>
              <a:rPr lang="en-US" dirty="0"/>
              <a:t>This approach is compatible with any Booster replacement scenario for future upgrades.</a:t>
            </a:r>
          </a:p>
          <a:p>
            <a:pPr marL="0" indent="0">
              <a:buNone/>
            </a:pPr>
            <a:endParaRPr lang="en-US" dirty="0">
              <a:solidFill>
                <a:schemeClr val="tx1"/>
              </a:solidFill>
            </a:endParaRPr>
          </a:p>
          <a:p>
            <a:pPr marL="0" indent="0">
              <a:buNone/>
            </a:pPr>
            <a:r>
              <a:rPr lang="en-US" dirty="0">
                <a:solidFill>
                  <a:schemeClr val="accent6"/>
                </a:solidFill>
              </a:rPr>
              <a:t>An initial high-level feasibility study concluded this can be done, not without challenges</a:t>
            </a:r>
          </a:p>
          <a:p>
            <a:pPr lvl="1"/>
            <a:r>
              <a:rPr lang="en-US" dirty="0">
                <a:solidFill>
                  <a:srgbClr val="50504E"/>
                </a:solidFill>
              </a:rPr>
              <a:t>Certain systems present risks.</a:t>
            </a:r>
          </a:p>
          <a:p>
            <a:pPr lvl="1"/>
            <a:r>
              <a:rPr lang="en-US" dirty="0">
                <a:solidFill>
                  <a:srgbClr val="50504E"/>
                </a:solidFill>
              </a:rPr>
              <a:t>Upgrades to MI systems and infrastructure are needed.</a:t>
            </a:r>
          </a:p>
          <a:p>
            <a:pPr lvl="1"/>
            <a:r>
              <a:rPr lang="en-US" dirty="0"/>
              <a:t>We envisage performing upgrades in stages as AIPs starting immediately utilizing regular accelerator shutdowns → be ready to ramp up power in 2031.</a:t>
            </a:r>
          </a:p>
          <a:p>
            <a:endParaRPr lang="en-US" dirty="0"/>
          </a:p>
        </p:txBody>
      </p:sp>
      <p:sp>
        <p:nvSpPr>
          <p:cNvPr id="3" name="Title 2">
            <a:extLst>
              <a:ext uri="{FF2B5EF4-FFF2-40B4-BE49-F238E27FC236}">
                <a16:creationId xmlns:a16="http://schemas.microsoft.com/office/drawing/2014/main" id="{5CED5C38-5728-A3AB-92F1-2D3DE976F609}"/>
              </a:ext>
            </a:extLst>
          </p:cNvPr>
          <p:cNvSpPr>
            <a:spLocks noGrp="1"/>
          </p:cNvSpPr>
          <p:nvPr>
            <p:ph type="title"/>
          </p:nvPr>
        </p:nvSpPr>
        <p:spPr/>
        <p:txBody>
          <a:bodyPr/>
          <a:lstStyle/>
          <a:p>
            <a:r>
              <a:rPr lang="en-US" dirty="0"/>
              <a:t>The Accelerator Capabilities Enhancement study</a:t>
            </a:r>
          </a:p>
        </p:txBody>
      </p:sp>
      <p:sp>
        <p:nvSpPr>
          <p:cNvPr id="4" name="Date Placeholder 3">
            <a:extLst>
              <a:ext uri="{FF2B5EF4-FFF2-40B4-BE49-F238E27FC236}">
                <a16:creationId xmlns:a16="http://schemas.microsoft.com/office/drawing/2014/main" id="{F8AF0FE5-316B-2DB3-035A-BF76E8364F4C}"/>
              </a:ext>
            </a:extLst>
          </p:cNvPr>
          <p:cNvSpPr>
            <a:spLocks noGrp="1"/>
          </p:cNvSpPr>
          <p:nvPr>
            <p:ph type="dt" sz="half" idx="2"/>
          </p:nvPr>
        </p:nvSpPr>
        <p:spPr/>
        <p:txBody>
          <a:bodyPr/>
          <a:lstStyle/>
          <a:p>
            <a:pPr>
              <a:defRPr/>
            </a:pPr>
            <a:r>
              <a:rPr lang="en-US"/>
              <a:t>1/30/2023</a:t>
            </a:r>
          </a:p>
        </p:txBody>
      </p:sp>
      <p:sp>
        <p:nvSpPr>
          <p:cNvPr id="6" name="Slide Number Placeholder 5">
            <a:extLst>
              <a:ext uri="{FF2B5EF4-FFF2-40B4-BE49-F238E27FC236}">
                <a16:creationId xmlns:a16="http://schemas.microsoft.com/office/drawing/2014/main" id="{ACD399DF-684D-7E05-9684-CFBF6F105ED6}"/>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a:p>
        </p:txBody>
      </p:sp>
      <p:sp>
        <p:nvSpPr>
          <p:cNvPr id="5" name="Footer Placeholder 4">
            <a:extLst>
              <a:ext uri="{FF2B5EF4-FFF2-40B4-BE49-F238E27FC236}">
                <a16:creationId xmlns:a16="http://schemas.microsoft.com/office/drawing/2014/main" id="{EC3D2BD4-1FCB-4A6C-85E7-E4134880DB34}"/>
              </a:ext>
            </a:extLst>
          </p:cNvPr>
          <p:cNvSpPr>
            <a:spLocks noGrp="1"/>
          </p:cNvSpPr>
          <p:nvPr>
            <p:ph type="ftr" sz="quarter" idx="3"/>
          </p:nvPr>
        </p:nvSpPr>
        <p:spPr/>
        <p:txBody>
          <a:bodyPr/>
          <a:lstStyle/>
          <a:p>
            <a:pPr>
              <a:defRPr/>
            </a:pPr>
            <a:r>
              <a:rPr lang="en-US"/>
              <a:t>Valishev | ACE Workshop Introduction</a:t>
            </a:r>
            <a:endParaRPr lang="en-US" b="1" dirty="0"/>
          </a:p>
        </p:txBody>
      </p:sp>
    </p:spTree>
    <p:extLst>
      <p:ext uri="{BB962C8B-B14F-4D97-AF65-F5344CB8AC3E}">
        <p14:creationId xmlns:p14="http://schemas.microsoft.com/office/powerpoint/2010/main" val="977789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80474F-879D-F8DD-E63E-7E4BBB4EC0C1}"/>
              </a:ext>
            </a:extLst>
          </p:cNvPr>
          <p:cNvSpPr>
            <a:spLocks noGrp="1"/>
          </p:cNvSpPr>
          <p:nvPr>
            <p:ph idx="1"/>
          </p:nvPr>
        </p:nvSpPr>
        <p:spPr>
          <a:xfrm>
            <a:off x="228603" y="796397"/>
            <a:ext cx="8813797" cy="3794522"/>
          </a:xfrm>
        </p:spPr>
        <p:txBody>
          <a:bodyPr lIns="0" tIns="0" rIns="0" bIns="0" anchor="t">
            <a:normAutofit fontScale="92500" lnSpcReduction="10000"/>
          </a:bodyPr>
          <a:lstStyle/>
          <a:p>
            <a:pPr marL="229870" indent="-229870"/>
            <a:r>
              <a:rPr lang="en-US" dirty="0"/>
              <a:t>Develop a self-consistent, staged plan that ensures most expeditious fulfillment of LBNF/DUNE Phase I and Phase II goals</a:t>
            </a:r>
          </a:p>
          <a:p>
            <a:pPr marL="229870" indent="-229870"/>
            <a:r>
              <a:rPr lang="en-US" dirty="0"/>
              <a:t>The plan will utilize the accelerator complex after PIP-II upgrades and include modernization necessary to</a:t>
            </a:r>
          </a:p>
          <a:p>
            <a:pPr marL="512445" lvl="1" indent="-229870"/>
            <a:r>
              <a:rPr lang="en-US" dirty="0"/>
              <a:t>Increase MI proton flux through cycle time reduction.</a:t>
            </a:r>
          </a:p>
          <a:p>
            <a:pPr marL="512445" lvl="1" indent="-229870"/>
            <a:r>
              <a:rPr lang="en-US" dirty="0"/>
              <a:t>Design and implement LBNF target station to accept the increased particle flux.</a:t>
            </a:r>
          </a:p>
          <a:p>
            <a:pPr marL="512445" lvl="1" indent="-229870"/>
            <a:r>
              <a:rPr lang="en-US" dirty="0"/>
              <a:t>Operate the complex with efficiency required to meet LBNF goals.</a:t>
            </a:r>
          </a:p>
          <a:p>
            <a:pPr marL="229870" indent="-229870"/>
            <a:r>
              <a:rPr lang="en-US" dirty="0"/>
              <a:t>The plan will include</a:t>
            </a:r>
          </a:p>
          <a:p>
            <a:pPr marL="512445" lvl="1" indent="-229870"/>
            <a:r>
              <a:rPr lang="en-US" dirty="0"/>
              <a:t>Key elements</a:t>
            </a:r>
          </a:p>
          <a:p>
            <a:pPr marL="512445" lvl="1" indent="-229870"/>
            <a:r>
              <a:rPr lang="en-US" dirty="0"/>
              <a:t>Timeline</a:t>
            </a:r>
          </a:p>
          <a:p>
            <a:pPr marL="512445" lvl="1" indent="-229870"/>
            <a:r>
              <a:rPr lang="en-US" dirty="0"/>
              <a:t>Cost ranges</a:t>
            </a:r>
          </a:p>
          <a:p>
            <a:pPr marL="512445" lvl="1" indent="-229870"/>
            <a:r>
              <a:rPr lang="en-US" dirty="0">
                <a:ea typeface="ＭＳ Ｐゴシック"/>
              </a:rPr>
              <a:t>Risks and mitigation plans - come up with criteria / risk register</a:t>
            </a:r>
            <a:endParaRPr lang="en-US" dirty="0"/>
          </a:p>
        </p:txBody>
      </p:sp>
      <p:sp>
        <p:nvSpPr>
          <p:cNvPr id="3" name="Title 2">
            <a:extLst>
              <a:ext uri="{FF2B5EF4-FFF2-40B4-BE49-F238E27FC236}">
                <a16:creationId xmlns:a16="http://schemas.microsoft.com/office/drawing/2014/main" id="{FA4C23A6-6B7D-4BB9-8F0C-D082581EFBEB}"/>
              </a:ext>
            </a:extLst>
          </p:cNvPr>
          <p:cNvSpPr>
            <a:spLocks noGrp="1"/>
          </p:cNvSpPr>
          <p:nvPr>
            <p:ph type="title"/>
          </p:nvPr>
        </p:nvSpPr>
        <p:spPr/>
        <p:txBody>
          <a:bodyPr/>
          <a:lstStyle/>
          <a:p>
            <a:r>
              <a:rPr lang="en-US" dirty="0"/>
              <a:t>Goals of the workshop</a:t>
            </a:r>
          </a:p>
        </p:txBody>
      </p:sp>
      <p:sp>
        <p:nvSpPr>
          <p:cNvPr id="4" name="Date Placeholder 3">
            <a:extLst>
              <a:ext uri="{FF2B5EF4-FFF2-40B4-BE49-F238E27FC236}">
                <a16:creationId xmlns:a16="http://schemas.microsoft.com/office/drawing/2014/main" id="{7D5742CB-C48F-1B0C-851E-7FE25D892872}"/>
              </a:ext>
            </a:extLst>
          </p:cNvPr>
          <p:cNvSpPr>
            <a:spLocks noGrp="1"/>
          </p:cNvSpPr>
          <p:nvPr>
            <p:ph type="dt" sz="half" idx="2"/>
          </p:nvPr>
        </p:nvSpPr>
        <p:spPr/>
        <p:txBody>
          <a:bodyPr/>
          <a:lstStyle/>
          <a:p>
            <a:pPr>
              <a:defRPr/>
            </a:pPr>
            <a:r>
              <a:rPr lang="en-US"/>
              <a:t>1/30/2023</a:t>
            </a:r>
            <a:endParaRPr lang="en-US" dirty="0"/>
          </a:p>
        </p:txBody>
      </p:sp>
      <p:sp>
        <p:nvSpPr>
          <p:cNvPr id="5" name="Slide Number Placeholder 4">
            <a:extLst>
              <a:ext uri="{FF2B5EF4-FFF2-40B4-BE49-F238E27FC236}">
                <a16:creationId xmlns:a16="http://schemas.microsoft.com/office/drawing/2014/main" id="{65FC7C9F-5A05-9F6E-C4EB-7C8D76E3EE76}"/>
              </a:ext>
            </a:extLst>
          </p:cNvPr>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sp>
        <p:nvSpPr>
          <p:cNvPr id="6" name="Footer Placeholder 5">
            <a:extLst>
              <a:ext uri="{FF2B5EF4-FFF2-40B4-BE49-F238E27FC236}">
                <a16:creationId xmlns:a16="http://schemas.microsoft.com/office/drawing/2014/main" id="{2498978B-28DE-4A99-8CB0-2B687D66B234}"/>
              </a:ext>
            </a:extLst>
          </p:cNvPr>
          <p:cNvSpPr>
            <a:spLocks noGrp="1"/>
          </p:cNvSpPr>
          <p:nvPr>
            <p:ph type="ftr" sz="quarter" idx="3"/>
          </p:nvPr>
        </p:nvSpPr>
        <p:spPr/>
        <p:txBody>
          <a:bodyPr/>
          <a:lstStyle/>
          <a:p>
            <a:pPr>
              <a:defRPr/>
            </a:pPr>
            <a:r>
              <a:rPr lang="en-US"/>
              <a:t>Valishev | ACE Workshop Introduction</a:t>
            </a:r>
            <a:endParaRPr lang="en-US" b="1" dirty="0"/>
          </a:p>
        </p:txBody>
      </p:sp>
    </p:spTree>
    <p:extLst>
      <p:ext uri="{BB962C8B-B14F-4D97-AF65-F5344CB8AC3E}">
        <p14:creationId xmlns:p14="http://schemas.microsoft.com/office/powerpoint/2010/main" val="2148929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19EB8F-7885-4E3E-B79A-9E2ABF26F5E7}"/>
              </a:ext>
            </a:extLst>
          </p:cNvPr>
          <p:cNvSpPr>
            <a:spLocks noGrp="1"/>
          </p:cNvSpPr>
          <p:nvPr>
            <p:ph idx="1"/>
          </p:nvPr>
        </p:nvSpPr>
        <p:spPr>
          <a:xfrm>
            <a:off x="228603" y="1331259"/>
            <a:ext cx="8672513" cy="3259660"/>
          </a:xfrm>
        </p:spPr>
        <p:txBody>
          <a:bodyPr/>
          <a:lstStyle/>
          <a:p>
            <a:pPr marL="0" indent="0" algn="ctr">
              <a:buNone/>
            </a:pPr>
            <a:r>
              <a:rPr lang="en-US" sz="2000" dirty="0"/>
              <a:t>Our laboratory has a strong record of innovating to extract the most science of existing and new facilities.</a:t>
            </a:r>
          </a:p>
          <a:p>
            <a:pPr marL="0" indent="0" algn="ctr">
              <a:buNone/>
            </a:pPr>
            <a:r>
              <a:rPr lang="en-US" sz="2000" dirty="0"/>
              <a:t>The PIP-II upgrade presents an opportunity to exercise this approach once again, and now is the time to begin! </a:t>
            </a:r>
          </a:p>
        </p:txBody>
      </p:sp>
      <p:sp>
        <p:nvSpPr>
          <p:cNvPr id="4" name="Date Placeholder 3">
            <a:extLst>
              <a:ext uri="{FF2B5EF4-FFF2-40B4-BE49-F238E27FC236}">
                <a16:creationId xmlns:a16="http://schemas.microsoft.com/office/drawing/2014/main" id="{45355DB8-E0BA-4A67-A20B-EC3889179C16}"/>
              </a:ext>
            </a:extLst>
          </p:cNvPr>
          <p:cNvSpPr>
            <a:spLocks noGrp="1"/>
          </p:cNvSpPr>
          <p:nvPr>
            <p:ph type="dt" sz="half" idx="2"/>
          </p:nvPr>
        </p:nvSpPr>
        <p:spPr/>
        <p:txBody>
          <a:bodyPr/>
          <a:lstStyle/>
          <a:p>
            <a:pPr>
              <a:defRPr/>
            </a:pPr>
            <a:r>
              <a:rPr lang="en-US"/>
              <a:t>1/30/2023</a:t>
            </a:r>
            <a:endParaRPr lang="en-US" dirty="0"/>
          </a:p>
        </p:txBody>
      </p:sp>
      <p:sp>
        <p:nvSpPr>
          <p:cNvPr id="5" name="Footer Placeholder 4">
            <a:extLst>
              <a:ext uri="{FF2B5EF4-FFF2-40B4-BE49-F238E27FC236}">
                <a16:creationId xmlns:a16="http://schemas.microsoft.com/office/drawing/2014/main" id="{93ECE2FD-0987-46A6-A488-4FFE41DC3F1F}"/>
              </a:ext>
            </a:extLst>
          </p:cNvPr>
          <p:cNvSpPr>
            <a:spLocks noGrp="1"/>
          </p:cNvSpPr>
          <p:nvPr>
            <p:ph type="ftr" sz="quarter" idx="3"/>
          </p:nvPr>
        </p:nvSpPr>
        <p:spPr/>
        <p:txBody>
          <a:bodyPr/>
          <a:lstStyle/>
          <a:p>
            <a:pPr>
              <a:defRPr/>
            </a:pPr>
            <a:r>
              <a:rPr lang="en-US"/>
              <a:t>Valishev | ACE Workshop Introduction</a:t>
            </a:r>
            <a:endParaRPr lang="en-US" b="1" dirty="0"/>
          </a:p>
        </p:txBody>
      </p:sp>
      <p:sp>
        <p:nvSpPr>
          <p:cNvPr id="6" name="Slide Number Placeholder 5">
            <a:extLst>
              <a:ext uri="{FF2B5EF4-FFF2-40B4-BE49-F238E27FC236}">
                <a16:creationId xmlns:a16="http://schemas.microsoft.com/office/drawing/2014/main" id="{F7E98A3E-602F-4625-A697-7A842AC898D2}"/>
              </a:ext>
            </a:extLst>
          </p:cNvPr>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spTree>
    <p:extLst>
      <p:ext uri="{BB962C8B-B14F-4D97-AF65-F5344CB8AC3E}">
        <p14:creationId xmlns:p14="http://schemas.microsoft.com/office/powerpoint/2010/main" val="2702557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62D814-E9E1-4928-B7A0-DBB0D85FE896}"/>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2C73AFBA-F509-4043-B267-F7AE554C234B}"/>
              </a:ext>
            </a:extLst>
          </p:cNvPr>
          <p:cNvSpPr>
            <a:spLocks noGrp="1"/>
          </p:cNvSpPr>
          <p:nvPr>
            <p:ph type="title"/>
          </p:nvPr>
        </p:nvSpPr>
        <p:spPr/>
        <p:txBody>
          <a:bodyPr/>
          <a:lstStyle/>
          <a:p>
            <a:r>
              <a:rPr lang="en-US" dirty="0"/>
              <a:t>Extra material</a:t>
            </a:r>
          </a:p>
        </p:txBody>
      </p:sp>
      <p:sp>
        <p:nvSpPr>
          <p:cNvPr id="4" name="Date Placeholder 3">
            <a:extLst>
              <a:ext uri="{FF2B5EF4-FFF2-40B4-BE49-F238E27FC236}">
                <a16:creationId xmlns:a16="http://schemas.microsoft.com/office/drawing/2014/main" id="{C12A970A-EEE9-4F1B-835C-8C5C887B920E}"/>
              </a:ext>
            </a:extLst>
          </p:cNvPr>
          <p:cNvSpPr>
            <a:spLocks noGrp="1"/>
          </p:cNvSpPr>
          <p:nvPr>
            <p:ph type="dt" sz="half" idx="2"/>
          </p:nvPr>
        </p:nvSpPr>
        <p:spPr/>
        <p:txBody>
          <a:bodyPr/>
          <a:lstStyle/>
          <a:p>
            <a:pPr>
              <a:defRPr/>
            </a:pPr>
            <a:r>
              <a:rPr lang="en-US"/>
              <a:t>1/30/2023</a:t>
            </a:r>
            <a:endParaRPr lang="en-US" dirty="0"/>
          </a:p>
        </p:txBody>
      </p:sp>
      <p:sp>
        <p:nvSpPr>
          <p:cNvPr id="5" name="Footer Placeholder 4">
            <a:extLst>
              <a:ext uri="{FF2B5EF4-FFF2-40B4-BE49-F238E27FC236}">
                <a16:creationId xmlns:a16="http://schemas.microsoft.com/office/drawing/2014/main" id="{3D6D1ACB-64EA-4F28-8424-ABA8AAB26112}"/>
              </a:ext>
            </a:extLst>
          </p:cNvPr>
          <p:cNvSpPr>
            <a:spLocks noGrp="1"/>
          </p:cNvSpPr>
          <p:nvPr>
            <p:ph type="ftr" sz="quarter" idx="3"/>
          </p:nvPr>
        </p:nvSpPr>
        <p:spPr/>
        <p:txBody>
          <a:bodyPr/>
          <a:lstStyle/>
          <a:p>
            <a:pPr>
              <a:defRPr/>
            </a:pPr>
            <a:r>
              <a:rPr lang="en-US"/>
              <a:t>Valishev | ACE Workshop Introduction</a:t>
            </a:r>
            <a:endParaRPr lang="en-US" b="1" dirty="0"/>
          </a:p>
        </p:txBody>
      </p:sp>
      <p:sp>
        <p:nvSpPr>
          <p:cNvPr id="6" name="Slide Number Placeholder 5">
            <a:extLst>
              <a:ext uri="{FF2B5EF4-FFF2-40B4-BE49-F238E27FC236}">
                <a16:creationId xmlns:a16="http://schemas.microsoft.com/office/drawing/2014/main" id="{5D63E49E-649C-4AF7-9AF1-0B4ECD6D3B02}"/>
              </a:ext>
            </a:extLst>
          </p:cNvPr>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spTree>
    <p:extLst>
      <p:ext uri="{BB962C8B-B14F-4D97-AF65-F5344CB8AC3E}">
        <p14:creationId xmlns:p14="http://schemas.microsoft.com/office/powerpoint/2010/main" val="186126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39A366-1DC7-42AB-A86F-91985B0517FC}"/>
              </a:ext>
            </a:extLst>
          </p:cNvPr>
          <p:cNvPicPr>
            <a:picLocks noChangeAspect="1"/>
          </p:cNvPicPr>
          <p:nvPr/>
        </p:nvPicPr>
        <p:blipFill>
          <a:blip r:embed="rId2"/>
          <a:stretch>
            <a:fillRect/>
          </a:stretch>
        </p:blipFill>
        <p:spPr>
          <a:xfrm>
            <a:off x="648494" y="638920"/>
            <a:ext cx="7847012" cy="3984197"/>
          </a:xfrm>
          <a:prstGeom prst="rect">
            <a:avLst/>
          </a:prstGeom>
        </p:spPr>
      </p:pic>
      <p:sp>
        <p:nvSpPr>
          <p:cNvPr id="3" name="Title 2">
            <a:extLst>
              <a:ext uri="{FF2B5EF4-FFF2-40B4-BE49-F238E27FC236}">
                <a16:creationId xmlns:a16="http://schemas.microsoft.com/office/drawing/2014/main" id="{C34360D2-88B6-4871-A0D6-02004BBC81A8}"/>
              </a:ext>
            </a:extLst>
          </p:cNvPr>
          <p:cNvSpPr>
            <a:spLocks noGrp="1"/>
          </p:cNvSpPr>
          <p:nvPr>
            <p:ph type="title"/>
          </p:nvPr>
        </p:nvSpPr>
        <p:spPr/>
        <p:txBody>
          <a:bodyPr/>
          <a:lstStyle/>
          <a:p>
            <a:r>
              <a:rPr lang="en-US" dirty="0"/>
              <a:t>PIP-II and LBNF accelerator milestones – original</a:t>
            </a:r>
          </a:p>
        </p:txBody>
      </p:sp>
      <p:sp>
        <p:nvSpPr>
          <p:cNvPr id="6" name="Slide Number Placeholder 5">
            <a:extLst>
              <a:ext uri="{FF2B5EF4-FFF2-40B4-BE49-F238E27FC236}">
                <a16:creationId xmlns:a16="http://schemas.microsoft.com/office/drawing/2014/main" id="{045DEB44-62E1-4F42-969E-185B00F04AC4}"/>
              </a:ext>
            </a:extLst>
          </p:cNvPr>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sp>
        <p:nvSpPr>
          <p:cNvPr id="2" name="Date Placeholder 1">
            <a:extLst>
              <a:ext uri="{FF2B5EF4-FFF2-40B4-BE49-F238E27FC236}">
                <a16:creationId xmlns:a16="http://schemas.microsoft.com/office/drawing/2014/main" id="{E0891030-64DF-BBD6-509C-8037E2E0C378}"/>
              </a:ext>
            </a:extLst>
          </p:cNvPr>
          <p:cNvSpPr>
            <a:spLocks noGrp="1"/>
          </p:cNvSpPr>
          <p:nvPr>
            <p:ph type="dt" sz="half" idx="2"/>
          </p:nvPr>
        </p:nvSpPr>
        <p:spPr/>
        <p:txBody>
          <a:bodyPr/>
          <a:lstStyle/>
          <a:p>
            <a:pPr>
              <a:defRPr/>
            </a:pPr>
            <a:r>
              <a:rPr lang="en-US"/>
              <a:t>1/30/2023</a:t>
            </a:r>
            <a:endParaRPr lang="en-US" dirty="0"/>
          </a:p>
        </p:txBody>
      </p:sp>
      <p:sp>
        <p:nvSpPr>
          <p:cNvPr id="4" name="Footer Placeholder 3">
            <a:extLst>
              <a:ext uri="{FF2B5EF4-FFF2-40B4-BE49-F238E27FC236}">
                <a16:creationId xmlns:a16="http://schemas.microsoft.com/office/drawing/2014/main" id="{DA861B83-5AE1-4576-A3A9-A835780F9430}"/>
              </a:ext>
            </a:extLst>
          </p:cNvPr>
          <p:cNvSpPr>
            <a:spLocks noGrp="1"/>
          </p:cNvSpPr>
          <p:nvPr>
            <p:ph type="ftr" sz="quarter" idx="3"/>
          </p:nvPr>
        </p:nvSpPr>
        <p:spPr/>
        <p:txBody>
          <a:bodyPr/>
          <a:lstStyle/>
          <a:p>
            <a:pPr>
              <a:defRPr/>
            </a:pPr>
            <a:r>
              <a:rPr lang="en-US"/>
              <a:t>Valishev | ACE Workshop Introduction</a:t>
            </a:r>
            <a:endParaRPr lang="en-US" b="1" dirty="0"/>
          </a:p>
        </p:txBody>
      </p:sp>
    </p:spTree>
    <p:extLst>
      <p:ext uri="{BB962C8B-B14F-4D97-AF65-F5344CB8AC3E}">
        <p14:creationId xmlns:p14="http://schemas.microsoft.com/office/powerpoint/2010/main" val="3168827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4A535A0A-378D-4882-A1EB-C738871EF3E1}"/>
              </a:ext>
            </a:extLst>
          </p:cNvPr>
          <p:cNvGraphicFramePr>
            <a:graphicFrameLocks noGrp="1"/>
          </p:cNvGraphicFramePr>
          <p:nvPr>
            <p:ph idx="1"/>
          </p:nvPr>
        </p:nvGraphicFramePr>
        <p:xfrm>
          <a:off x="228600" y="666050"/>
          <a:ext cx="8045204" cy="3343656"/>
        </p:xfrm>
        <a:graphic>
          <a:graphicData uri="http://schemas.openxmlformats.org/drawingml/2006/table">
            <a:tbl>
              <a:tblPr>
                <a:tableStyleId>{BC89EF96-8CEA-46FF-86C4-4CE0E7609802}</a:tableStyleId>
              </a:tblPr>
              <a:tblGrid>
                <a:gridCol w="4173140">
                  <a:extLst>
                    <a:ext uri="{9D8B030D-6E8A-4147-A177-3AD203B41FA5}">
                      <a16:colId xmlns:a16="http://schemas.microsoft.com/office/drawing/2014/main" val="4168813404"/>
                    </a:ext>
                  </a:extLst>
                </a:gridCol>
                <a:gridCol w="161336">
                  <a:extLst>
                    <a:ext uri="{9D8B030D-6E8A-4147-A177-3AD203B41FA5}">
                      <a16:colId xmlns:a16="http://schemas.microsoft.com/office/drawing/2014/main" val="3276637432"/>
                    </a:ext>
                  </a:extLst>
                </a:gridCol>
                <a:gridCol w="161336">
                  <a:extLst>
                    <a:ext uri="{9D8B030D-6E8A-4147-A177-3AD203B41FA5}">
                      <a16:colId xmlns:a16="http://schemas.microsoft.com/office/drawing/2014/main" val="1055385041"/>
                    </a:ext>
                  </a:extLst>
                </a:gridCol>
                <a:gridCol w="161336">
                  <a:extLst>
                    <a:ext uri="{9D8B030D-6E8A-4147-A177-3AD203B41FA5}">
                      <a16:colId xmlns:a16="http://schemas.microsoft.com/office/drawing/2014/main" val="4167499126"/>
                    </a:ext>
                  </a:extLst>
                </a:gridCol>
                <a:gridCol w="161336">
                  <a:extLst>
                    <a:ext uri="{9D8B030D-6E8A-4147-A177-3AD203B41FA5}">
                      <a16:colId xmlns:a16="http://schemas.microsoft.com/office/drawing/2014/main" val="603322393"/>
                    </a:ext>
                  </a:extLst>
                </a:gridCol>
                <a:gridCol w="161336">
                  <a:extLst>
                    <a:ext uri="{9D8B030D-6E8A-4147-A177-3AD203B41FA5}">
                      <a16:colId xmlns:a16="http://schemas.microsoft.com/office/drawing/2014/main" val="3369742679"/>
                    </a:ext>
                  </a:extLst>
                </a:gridCol>
                <a:gridCol w="161336">
                  <a:extLst>
                    <a:ext uri="{9D8B030D-6E8A-4147-A177-3AD203B41FA5}">
                      <a16:colId xmlns:a16="http://schemas.microsoft.com/office/drawing/2014/main" val="276392483"/>
                    </a:ext>
                  </a:extLst>
                </a:gridCol>
                <a:gridCol w="161336">
                  <a:extLst>
                    <a:ext uri="{9D8B030D-6E8A-4147-A177-3AD203B41FA5}">
                      <a16:colId xmlns:a16="http://schemas.microsoft.com/office/drawing/2014/main" val="542118198"/>
                    </a:ext>
                  </a:extLst>
                </a:gridCol>
                <a:gridCol w="161336">
                  <a:extLst>
                    <a:ext uri="{9D8B030D-6E8A-4147-A177-3AD203B41FA5}">
                      <a16:colId xmlns:a16="http://schemas.microsoft.com/office/drawing/2014/main" val="1304623317"/>
                    </a:ext>
                  </a:extLst>
                </a:gridCol>
                <a:gridCol w="161336">
                  <a:extLst>
                    <a:ext uri="{9D8B030D-6E8A-4147-A177-3AD203B41FA5}">
                      <a16:colId xmlns:a16="http://schemas.microsoft.com/office/drawing/2014/main" val="3663025159"/>
                    </a:ext>
                  </a:extLst>
                </a:gridCol>
                <a:gridCol w="161336">
                  <a:extLst>
                    <a:ext uri="{9D8B030D-6E8A-4147-A177-3AD203B41FA5}">
                      <a16:colId xmlns:a16="http://schemas.microsoft.com/office/drawing/2014/main" val="584067407"/>
                    </a:ext>
                  </a:extLst>
                </a:gridCol>
                <a:gridCol w="161336">
                  <a:extLst>
                    <a:ext uri="{9D8B030D-6E8A-4147-A177-3AD203B41FA5}">
                      <a16:colId xmlns:a16="http://schemas.microsoft.com/office/drawing/2014/main" val="2733535357"/>
                    </a:ext>
                  </a:extLst>
                </a:gridCol>
                <a:gridCol w="161336">
                  <a:extLst>
                    <a:ext uri="{9D8B030D-6E8A-4147-A177-3AD203B41FA5}">
                      <a16:colId xmlns:a16="http://schemas.microsoft.com/office/drawing/2014/main" val="1857843838"/>
                    </a:ext>
                  </a:extLst>
                </a:gridCol>
                <a:gridCol w="161336">
                  <a:extLst>
                    <a:ext uri="{9D8B030D-6E8A-4147-A177-3AD203B41FA5}">
                      <a16:colId xmlns:a16="http://schemas.microsoft.com/office/drawing/2014/main" val="1710395387"/>
                    </a:ext>
                  </a:extLst>
                </a:gridCol>
                <a:gridCol w="161336">
                  <a:extLst>
                    <a:ext uri="{9D8B030D-6E8A-4147-A177-3AD203B41FA5}">
                      <a16:colId xmlns:a16="http://schemas.microsoft.com/office/drawing/2014/main" val="3420940728"/>
                    </a:ext>
                  </a:extLst>
                </a:gridCol>
                <a:gridCol w="161336">
                  <a:extLst>
                    <a:ext uri="{9D8B030D-6E8A-4147-A177-3AD203B41FA5}">
                      <a16:colId xmlns:a16="http://schemas.microsoft.com/office/drawing/2014/main" val="3630619927"/>
                    </a:ext>
                  </a:extLst>
                </a:gridCol>
                <a:gridCol w="161336">
                  <a:extLst>
                    <a:ext uri="{9D8B030D-6E8A-4147-A177-3AD203B41FA5}">
                      <a16:colId xmlns:a16="http://schemas.microsoft.com/office/drawing/2014/main" val="1265737191"/>
                    </a:ext>
                  </a:extLst>
                </a:gridCol>
                <a:gridCol w="161336">
                  <a:extLst>
                    <a:ext uri="{9D8B030D-6E8A-4147-A177-3AD203B41FA5}">
                      <a16:colId xmlns:a16="http://schemas.microsoft.com/office/drawing/2014/main" val="1386181749"/>
                    </a:ext>
                  </a:extLst>
                </a:gridCol>
                <a:gridCol w="161336">
                  <a:extLst>
                    <a:ext uri="{9D8B030D-6E8A-4147-A177-3AD203B41FA5}">
                      <a16:colId xmlns:a16="http://schemas.microsoft.com/office/drawing/2014/main" val="663133247"/>
                    </a:ext>
                  </a:extLst>
                </a:gridCol>
                <a:gridCol w="161336">
                  <a:extLst>
                    <a:ext uri="{9D8B030D-6E8A-4147-A177-3AD203B41FA5}">
                      <a16:colId xmlns:a16="http://schemas.microsoft.com/office/drawing/2014/main" val="3976674437"/>
                    </a:ext>
                  </a:extLst>
                </a:gridCol>
                <a:gridCol w="161336">
                  <a:extLst>
                    <a:ext uri="{9D8B030D-6E8A-4147-A177-3AD203B41FA5}">
                      <a16:colId xmlns:a16="http://schemas.microsoft.com/office/drawing/2014/main" val="3594928504"/>
                    </a:ext>
                  </a:extLst>
                </a:gridCol>
                <a:gridCol w="161336">
                  <a:extLst>
                    <a:ext uri="{9D8B030D-6E8A-4147-A177-3AD203B41FA5}">
                      <a16:colId xmlns:a16="http://schemas.microsoft.com/office/drawing/2014/main" val="2543371303"/>
                    </a:ext>
                  </a:extLst>
                </a:gridCol>
                <a:gridCol w="161336">
                  <a:extLst>
                    <a:ext uri="{9D8B030D-6E8A-4147-A177-3AD203B41FA5}">
                      <a16:colId xmlns:a16="http://schemas.microsoft.com/office/drawing/2014/main" val="2813661972"/>
                    </a:ext>
                  </a:extLst>
                </a:gridCol>
                <a:gridCol w="161336">
                  <a:extLst>
                    <a:ext uri="{9D8B030D-6E8A-4147-A177-3AD203B41FA5}">
                      <a16:colId xmlns:a16="http://schemas.microsoft.com/office/drawing/2014/main" val="995603153"/>
                    </a:ext>
                  </a:extLst>
                </a:gridCol>
                <a:gridCol w="161336">
                  <a:extLst>
                    <a:ext uri="{9D8B030D-6E8A-4147-A177-3AD203B41FA5}">
                      <a16:colId xmlns:a16="http://schemas.microsoft.com/office/drawing/2014/main" val="2463936380"/>
                    </a:ext>
                  </a:extLst>
                </a:gridCol>
              </a:tblGrid>
              <a:tr h="127926">
                <a:tc>
                  <a:txBody>
                    <a:bodyPr/>
                    <a:lstStyle/>
                    <a:p>
                      <a:pPr algn="l" fontAlgn="b"/>
                      <a:endParaRPr lang="en-US" sz="1100" b="0" i="0" u="none" strike="noStrike" dirty="0">
                        <a:solidFill>
                          <a:srgbClr val="000000"/>
                        </a:solidFill>
                        <a:effectLst/>
                        <a:latin typeface="Calibri" panose="020F0502020204030204" pitchFamily="34" charset="0"/>
                      </a:endParaRPr>
                    </a:p>
                  </a:txBody>
                  <a:tcPr marL="4411" marR="4411" marT="18288" marB="18288" anchor="b"/>
                </a:tc>
                <a:tc gridSpan="4">
                  <a:txBody>
                    <a:bodyPr/>
                    <a:lstStyle/>
                    <a:p>
                      <a:pPr algn="l" fontAlgn="b"/>
                      <a:r>
                        <a:rPr lang="en-US" sz="1100" u="none" strike="noStrike">
                          <a:effectLst/>
                        </a:rPr>
                        <a:t>FY29</a:t>
                      </a:r>
                      <a:endParaRPr lang="en-US" sz="1100" b="0" i="0" u="none" strike="noStrike">
                        <a:solidFill>
                          <a:srgbClr val="000000"/>
                        </a:solidFill>
                        <a:effectLst/>
                        <a:latin typeface="Calibri" panose="020F0502020204030204" pitchFamily="34" charset="0"/>
                      </a:endParaRPr>
                    </a:p>
                  </a:txBody>
                  <a:tcPr marL="4411" marR="4411" marT="4411" marB="0" anchor="b"/>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n-US" sz="1100" u="none" strike="noStrike">
                          <a:effectLst/>
                        </a:rPr>
                        <a:t>FY30</a:t>
                      </a:r>
                      <a:endParaRPr lang="en-US" sz="1100" b="0" i="0" u="none" strike="noStrike">
                        <a:solidFill>
                          <a:srgbClr val="000000"/>
                        </a:solidFill>
                        <a:effectLst/>
                        <a:latin typeface="Calibri" panose="020F0502020204030204" pitchFamily="34" charset="0"/>
                      </a:endParaRPr>
                    </a:p>
                  </a:txBody>
                  <a:tcPr marL="4411" marR="4411" marT="4411" marB="0" anchor="b"/>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n-US" sz="1100" u="none" strike="noStrike">
                          <a:effectLst/>
                        </a:rPr>
                        <a:t>FY31</a:t>
                      </a:r>
                      <a:endParaRPr lang="en-US" sz="1100" b="0" i="0" u="none" strike="noStrike">
                        <a:solidFill>
                          <a:srgbClr val="000000"/>
                        </a:solidFill>
                        <a:effectLst/>
                        <a:latin typeface="Calibri" panose="020F0502020204030204" pitchFamily="34" charset="0"/>
                      </a:endParaRPr>
                    </a:p>
                  </a:txBody>
                  <a:tcPr marL="4411" marR="4411" marT="4411" marB="0" anchor="b"/>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n-US" sz="1100" u="none" strike="noStrike">
                          <a:effectLst/>
                        </a:rPr>
                        <a:t>FY32</a:t>
                      </a:r>
                      <a:endParaRPr lang="en-US" sz="1100" b="0" i="0" u="none" strike="noStrike">
                        <a:solidFill>
                          <a:srgbClr val="000000"/>
                        </a:solidFill>
                        <a:effectLst/>
                        <a:latin typeface="Calibri" panose="020F0502020204030204" pitchFamily="34" charset="0"/>
                      </a:endParaRPr>
                    </a:p>
                  </a:txBody>
                  <a:tcPr marL="4411" marR="4411" marT="4411" marB="0" anchor="b"/>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n-US" sz="1100" u="none" strike="noStrike">
                          <a:effectLst/>
                        </a:rPr>
                        <a:t>FY33</a:t>
                      </a:r>
                      <a:endParaRPr lang="en-US" sz="1100" b="0" i="0" u="none" strike="noStrike">
                        <a:solidFill>
                          <a:srgbClr val="000000"/>
                        </a:solidFill>
                        <a:effectLst/>
                        <a:latin typeface="Calibri" panose="020F0502020204030204" pitchFamily="34" charset="0"/>
                      </a:endParaRPr>
                    </a:p>
                  </a:txBody>
                  <a:tcPr marL="4411" marR="4411" marT="4411" marB="0" anchor="b"/>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n-US" sz="1100" u="none" strike="noStrike">
                          <a:effectLst/>
                        </a:rPr>
                        <a:t>FY34</a:t>
                      </a:r>
                      <a:endParaRPr lang="en-US" sz="1100" b="0" i="0" u="none" strike="noStrike">
                        <a:solidFill>
                          <a:srgbClr val="000000"/>
                        </a:solidFill>
                        <a:effectLst/>
                        <a:latin typeface="Calibri" panose="020F0502020204030204" pitchFamily="34" charset="0"/>
                      </a:endParaRPr>
                    </a:p>
                  </a:txBody>
                  <a:tcPr marL="4411" marR="4411" marT="4411"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33154664"/>
                  </a:ext>
                </a:extLst>
              </a:tr>
              <a:tr h="237325">
                <a:tc>
                  <a:txBody>
                    <a:bodyPr/>
                    <a:lstStyle/>
                    <a:p>
                      <a:pPr algn="l" fontAlgn="b"/>
                      <a:endParaRPr lang="en-US" sz="1400" b="0" i="0" u="none" strike="noStrike" dirty="0">
                        <a:solidFill>
                          <a:srgbClr val="000000"/>
                        </a:solidFill>
                        <a:effectLst/>
                        <a:latin typeface="Calibri" panose="020F0502020204030204" pitchFamily="34" charset="0"/>
                      </a:endParaRPr>
                    </a:p>
                  </a:txBody>
                  <a:tcPr marL="4411" marR="4411" marT="18288" marB="18288" anchor="b"/>
                </a:tc>
                <a:tc>
                  <a:txBody>
                    <a:bodyPr/>
                    <a:lstStyle/>
                    <a:p>
                      <a:pPr algn="l"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4411" marR="4411" marT="4411" marB="0" anchor="b"/>
                </a:tc>
                <a:tc>
                  <a:txBody>
                    <a:bodyPr/>
                    <a:lstStyle/>
                    <a:p>
                      <a:pPr algn="l"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r>
                        <a:rPr lang="en-US" sz="1100" u="none" strike="noStrike" dirty="0">
                          <a:effectLst/>
                        </a:rPr>
                        <a:t>4</a:t>
                      </a:r>
                      <a:endParaRPr lang="en-US" sz="1100" b="0" i="0" u="none" strike="noStrike" dirty="0">
                        <a:solidFill>
                          <a:srgbClr val="000000"/>
                        </a:solidFill>
                        <a:effectLst/>
                        <a:latin typeface="Calibri" panose="020F0502020204030204" pitchFamily="34" charset="0"/>
                      </a:endParaRPr>
                    </a:p>
                  </a:txBody>
                  <a:tcPr marL="4411" marR="4411" marT="4411" marB="0" anchor="b"/>
                </a:tc>
                <a:tc>
                  <a:txBody>
                    <a:bodyPr/>
                    <a:lstStyle/>
                    <a:p>
                      <a:pPr algn="l"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4411" marR="4411" marT="4411" marB="0" anchor="b"/>
                </a:tc>
                <a:tc>
                  <a:txBody>
                    <a:bodyPr/>
                    <a:lstStyle/>
                    <a:p>
                      <a:pPr algn="l"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r>
                        <a:rPr lang="en-US" sz="1100" u="none" strike="noStrike" dirty="0">
                          <a:effectLst/>
                        </a:rPr>
                        <a:t>3</a:t>
                      </a:r>
                      <a:endParaRPr lang="en-US" sz="1100" b="0" i="0" u="none" strike="noStrike" dirty="0">
                        <a:solidFill>
                          <a:srgbClr val="000000"/>
                        </a:solidFill>
                        <a:effectLst/>
                        <a:latin typeface="Calibri" panose="020F0502020204030204" pitchFamily="34" charset="0"/>
                      </a:endParaRPr>
                    </a:p>
                  </a:txBody>
                  <a:tcPr marL="4411" marR="4411" marT="4411" marB="0" anchor="b"/>
                </a:tc>
                <a:tc>
                  <a:txBody>
                    <a:bodyPr/>
                    <a:lstStyle/>
                    <a:p>
                      <a:pPr algn="l"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4411" marR="4411" marT="4411" marB="0" anchor="b"/>
                </a:tc>
                <a:tc>
                  <a:txBody>
                    <a:bodyPr/>
                    <a:lstStyle/>
                    <a:p>
                      <a:pPr algn="l"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4411" marR="4411" marT="4411" marB="0" anchor="b"/>
                </a:tc>
                <a:tc>
                  <a:txBody>
                    <a:bodyPr/>
                    <a:lstStyle/>
                    <a:p>
                      <a:pPr algn="l"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r>
                        <a:rPr lang="en-US" sz="1100" u="none" strike="noStrike" dirty="0">
                          <a:effectLst/>
                        </a:rPr>
                        <a:t>3</a:t>
                      </a:r>
                      <a:endParaRPr lang="en-US" sz="1100" b="0" i="0" u="none" strike="noStrike" dirty="0">
                        <a:solidFill>
                          <a:srgbClr val="000000"/>
                        </a:solidFill>
                        <a:effectLst/>
                        <a:latin typeface="Calibri" panose="020F0502020204030204" pitchFamily="34" charset="0"/>
                      </a:endParaRPr>
                    </a:p>
                  </a:txBody>
                  <a:tcPr marL="4411" marR="4411" marT="4411" marB="0" anchor="b"/>
                </a:tc>
                <a:tc>
                  <a:txBody>
                    <a:bodyPr/>
                    <a:lstStyle/>
                    <a:p>
                      <a:pPr algn="l"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4411" marR="4411" marT="4411" marB="0" anchor="b"/>
                </a:tc>
                <a:tc>
                  <a:txBody>
                    <a:bodyPr/>
                    <a:lstStyle/>
                    <a:p>
                      <a:pPr algn="l"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r>
                        <a:rPr lang="en-US" sz="1100" u="none" strike="noStrike" dirty="0">
                          <a:effectLst/>
                        </a:rPr>
                        <a:t>3</a:t>
                      </a:r>
                      <a:endParaRPr lang="en-US" sz="1100" b="0" i="0" u="none" strike="noStrike" dirty="0">
                        <a:solidFill>
                          <a:srgbClr val="000000"/>
                        </a:solidFill>
                        <a:effectLst/>
                        <a:latin typeface="Calibri" panose="020F0502020204030204" pitchFamily="34" charset="0"/>
                      </a:endParaRPr>
                    </a:p>
                  </a:txBody>
                  <a:tcPr marL="4411" marR="4411" marT="4411" marB="0" anchor="b"/>
                </a:tc>
                <a:tc>
                  <a:txBody>
                    <a:bodyPr/>
                    <a:lstStyle/>
                    <a:p>
                      <a:pPr algn="l" fontAlgn="b"/>
                      <a:r>
                        <a:rPr lang="en-US" sz="1100" u="none" strike="noStrike" dirty="0">
                          <a:effectLst/>
                        </a:rPr>
                        <a:t>4</a:t>
                      </a:r>
                      <a:endParaRPr lang="en-US" sz="1100" b="0" i="0" u="none" strike="noStrike" dirty="0">
                        <a:solidFill>
                          <a:srgbClr val="000000"/>
                        </a:solidFill>
                        <a:effectLst/>
                        <a:latin typeface="Calibri" panose="020F0502020204030204" pitchFamily="34" charset="0"/>
                      </a:endParaRPr>
                    </a:p>
                  </a:txBody>
                  <a:tcPr marL="4411" marR="4411" marT="4411" marB="0" anchor="b"/>
                </a:tc>
                <a:tc>
                  <a:txBody>
                    <a:bodyPr/>
                    <a:lstStyle/>
                    <a:p>
                      <a:pPr algn="l"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4411" marR="4411" marT="4411" marB="0" anchor="b"/>
                </a:tc>
                <a:tc>
                  <a:txBody>
                    <a:bodyPr/>
                    <a:lstStyle/>
                    <a:p>
                      <a:pPr algn="l"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4411" marR="4411" marT="4411" marB="0" anchor="b"/>
                </a:tc>
                <a:tc>
                  <a:txBody>
                    <a:bodyPr/>
                    <a:lstStyle/>
                    <a:p>
                      <a:pPr algn="l"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4411" marR="4411" marT="4411" marB="0" anchor="b"/>
                </a:tc>
                <a:extLst>
                  <a:ext uri="{0D108BD9-81ED-4DB2-BD59-A6C34878D82A}">
                    <a16:rowId xmlns:a16="http://schemas.microsoft.com/office/drawing/2014/main" val="108768176"/>
                  </a:ext>
                </a:extLst>
              </a:tr>
              <a:tr h="127926">
                <a:tc>
                  <a:txBody>
                    <a:bodyPr/>
                    <a:lstStyle/>
                    <a:p>
                      <a:pPr algn="l" fontAlgn="b"/>
                      <a:r>
                        <a:rPr lang="en-US" sz="1400" u="none" strike="noStrike" dirty="0">
                          <a:effectLst/>
                        </a:rPr>
                        <a:t>startup and commission beam in Booster</a:t>
                      </a:r>
                      <a:endParaRPr lang="en-US" sz="1400" b="0" i="0" u="none" strike="noStrike" dirty="0">
                        <a:solidFill>
                          <a:srgbClr val="000000"/>
                        </a:solidFill>
                        <a:effectLst/>
                        <a:latin typeface="Calibri" panose="020F0502020204030204" pitchFamily="34" charset="0"/>
                      </a:endParaRPr>
                    </a:p>
                  </a:txBody>
                  <a:tcPr marL="4411" marR="4411" marT="18288" marB="18288"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411" marR="4411" marT="4411" marB="0" anchor="b">
                    <a:solidFill>
                      <a:schemeClr val="accent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extLst>
                  <a:ext uri="{0D108BD9-81ED-4DB2-BD59-A6C34878D82A}">
                    <a16:rowId xmlns:a16="http://schemas.microsoft.com/office/drawing/2014/main" val="2852335406"/>
                  </a:ext>
                </a:extLst>
              </a:tr>
              <a:tr h="231648">
                <a:tc rowSpan="2">
                  <a:txBody>
                    <a:bodyPr/>
                    <a:lstStyle/>
                    <a:p>
                      <a:pPr algn="l" fontAlgn="b"/>
                      <a:r>
                        <a:rPr lang="en-US" sz="1400" u="none" strike="noStrike" dirty="0">
                          <a:effectLst/>
                        </a:rPr>
                        <a:t>establish beam to BNB and work on increasing Booster intensity</a:t>
                      </a:r>
                      <a:endParaRPr lang="en-US" sz="1400" b="0" i="0" u="none" strike="noStrike" dirty="0">
                        <a:solidFill>
                          <a:srgbClr val="000000"/>
                        </a:solidFill>
                        <a:effectLst/>
                        <a:latin typeface="Calibri" panose="020F0502020204030204" pitchFamily="34" charset="0"/>
                      </a:endParaRPr>
                    </a:p>
                  </a:txBody>
                  <a:tcPr marL="4411" marR="4411" marT="18288" marB="18288"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411" marR="4411" marT="4411" marB="0" anchor="b">
                    <a:solidFill>
                      <a:schemeClr val="accent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extLst>
                  <a:ext uri="{0D108BD9-81ED-4DB2-BD59-A6C34878D82A}">
                    <a16:rowId xmlns:a16="http://schemas.microsoft.com/office/drawing/2014/main" val="2190539103"/>
                  </a:ext>
                </a:extLst>
              </a:tr>
              <a:tr h="231648">
                <a:tc v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extLst>
                  <a:ext uri="{0D108BD9-81ED-4DB2-BD59-A6C34878D82A}">
                    <a16:rowId xmlns:a16="http://schemas.microsoft.com/office/drawing/2014/main" val="390107022"/>
                  </a:ext>
                </a:extLst>
              </a:tr>
              <a:tr h="127926">
                <a:tc>
                  <a:txBody>
                    <a:bodyPr/>
                    <a:lstStyle/>
                    <a:p>
                      <a:pPr algn="l" fontAlgn="b"/>
                      <a:r>
                        <a:rPr lang="en-US" sz="1400" u="none" strike="noStrike" dirty="0">
                          <a:effectLst/>
                        </a:rPr>
                        <a:t>startup MI and commission beam in MI/RR</a:t>
                      </a:r>
                      <a:endParaRPr lang="en-US" sz="1400" b="0" i="0" u="none" strike="noStrike" dirty="0">
                        <a:solidFill>
                          <a:srgbClr val="000000"/>
                        </a:solidFill>
                        <a:effectLst/>
                        <a:latin typeface="Calibri" panose="020F0502020204030204" pitchFamily="34" charset="0"/>
                      </a:endParaRPr>
                    </a:p>
                  </a:txBody>
                  <a:tcPr marL="4411" marR="4411" marT="18288" marB="18288"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411" marR="4411" marT="4411" marB="0" anchor="b">
                    <a:solidFill>
                      <a:schemeClr val="accent1"/>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411" marR="4411" marT="4411" marB="0" anchor="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extLst>
                  <a:ext uri="{0D108BD9-81ED-4DB2-BD59-A6C34878D82A}">
                    <a16:rowId xmlns:a16="http://schemas.microsoft.com/office/drawing/2014/main" val="3559126662"/>
                  </a:ext>
                </a:extLst>
              </a:tr>
              <a:tr h="231648">
                <a:tc rowSpan="2">
                  <a:txBody>
                    <a:bodyPr/>
                    <a:lstStyle/>
                    <a:p>
                      <a:pPr algn="l" fontAlgn="b"/>
                      <a:r>
                        <a:rPr lang="en-US" sz="1400" u="none" strike="noStrike" dirty="0">
                          <a:effectLst/>
                        </a:rPr>
                        <a:t>beam to Mu2e, increasing to 4E12 per Booster batch, 2 batches per 1.2s</a:t>
                      </a:r>
                      <a:endParaRPr lang="en-US" sz="1400" b="0" i="0" u="none" strike="noStrike" dirty="0">
                        <a:solidFill>
                          <a:srgbClr val="000000"/>
                        </a:solidFill>
                        <a:effectLst/>
                        <a:latin typeface="Calibri" panose="020F0502020204030204" pitchFamily="34" charset="0"/>
                      </a:endParaRPr>
                    </a:p>
                  </a:txBody>
                  <a:tcPr marL="4411" marR="4411" marT="18288" marB="18288"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411" marR="4411" marT="4411" marB="0" anchor="b">
                    <a:solidFill>
                      <a:schemeClr val="accent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411" marR="4411" marT="4411" marB="0" anchor="b">
                    <a:solidFill>
                      <a:schemeClr val="accent1"/>
                    </a:solidFill>
                  </a:tcPr>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4411" marR="4411" marT="4411" marB="0" anchor="b">
                    <a:solidFill>
                      <a:schemeClr val="accent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411" marR="4411" marT="4411" marB="0" anchor="b">
                    <a:solidFill>
                      <a:schemeClr val="accent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411" marR="4411" marT="4411" marB="0" anchor="b">
                    <a:solidFill>
                      <a:schemeClr val="accent1"/>
                    </a:solidFill>
                  </a:tcPr>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4411" marR="4411" marT="4411" marB="0" anchor="b">
                    <a:solidFill>
                      <a:schemeClr val="accent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411" marR="4411" marT="4411" marB="0" anchor="b">
                    <a:solidFill>
                      <a:schemeClr val="accent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411" marR="4411" marT="4411" marB="0" anchor="b">
                    <a:solidFill>
                      <a:schemeClr val="accent1"/>
                    </a:solidFill>
                  </a:tcPr>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4411" marR="4411" marT="4411" marB="0" anchor="b">
                    <a:solidFill>
                      <a:schemeClr val="accent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411" marR="4411" marT="4411" marB="0" anchor="b">
                    <a:solidFill>
                      <a:schemeClr val="accent1"/>
                    </a:solidFill>
                  </a:tcPr>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411" marR="4411" marT="4411" marB="0" anchor="b">
                    <a:solidFill>
                      <a:schemeClr val="accent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411" marR="4411" marT="4411" marB="0" anchor="b">
                    <a:solidFill>
                      <a:schemeClr val="accent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411" marR="4411" marT="4411" marB="0" anchor="b">
                    <a:solidFill>
                      <a:schemeClr val="accent1"/>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411" marR="4411" marT="4411"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411" marR="4411" marT="4411" marB="0" anchor="b">
                    <a:solidFill>
                      <a:schemeClr val="accent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411" marR="4411" marT="4411" marB="0" anchor="b">
                    <a:solidFill>
                      <a:schemeClr val="accent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411" marR="4411" marT="4411" marB="0" anchor="b">
                    <a:solidFill>
                      <a:schemeClr val="accent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extLst>
                  <a:ext uri="{0D108BD9-81ED-4DB2-BD59-A6C34878D82A}">
                    <a16:rowId xmlns:a16="http://schemas.microsoft.com/office/drawing/2014/main" val="3542604501"/>
                  </a:ext>
                </a:extLst>
              </a:tr>
              <a:tr h="231648">
                <a:tc v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extLst>
                  <a:ext uri="{0D108BD9-81ED-4DB2-BD59-A6C34878D82A}">
                    <a16:rowId xmlns:a16="http://schemas.microsoft.com/office/drawing/2014/main" val="2861803890"/>
                  </a:ext>
                </a:extLst>
              </a:tr>
              <a:tr h="231648">
                <a:tc rowSpan="2">
                  <a:txBody>
                    <a:bodyPr/>
                    <a:lstStyle/>
                    <a:p>
                      <a:pPr algn="l" fontAlgn="b"/>
                      <a:r>
                        <a:rPr lang="en-US" sz="1400" u="none" strike="noStrike" dirty="0">
                          <a:effectLst/>
                        </a:rPr>
                        <a:t>beam to BNB, increasing to 6.25E12 per Booster batch (as beam dump if no user)</a:t>
                      </a:r>
                      <a:endParaRPr lang="en-US" sz="1400" b="0" i="0" u="none" strike="noStrike" dirty="0">
                        <a:solidFill>
                          <a:srgbClr val="000000"/>
                        </a:solidFill>
                        <a:effectLst/>
                        <a:latin typeface="Calibri" panose="020F0502020204030204" pitchFamily="34" charset="0"/>
                      </a:endParaRPr>
                    </a:p>
                  </a:txBody>
                  <a:tcPr marL="4411" marR="4411" marT="18288" marB="18288"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411" marR="4411" marT="4411" marB="0" anchor="b">
                    <a:solidFill>
                      <a:schemeClr val="accent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411" marR="4411" marT="4411" marB="0" anchor="b">
                    <a:solidFill>
                      <a:schemeClr val="accent1"/>
                    </a:solidFill>
                  </a:tcPr>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4411" marR="4411" marT="4411" marB="0" anchor="b">
                    <a:solidFill>
                      <a:schemeClr val="accent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411" marR="4411" marT="4411" marB="0" anchor="b">
                    <a:solidFill>
                      <a:schemeClr val="accent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411" marR="4411" marT="4411" marB="0" anchor="b">
                    <a:solidFill>
                      <a:schemeClr val="accent1"/>
                    </a:solidFill>
                  </a:tcPr>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4411" marR="4411" marT="4411" marB="0" anchor="b">
                    <a:solidFill>
                      <a:schemeClr val="accent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411" marR="4411" marT="4411" marB="0" anchor="b">
                    <a:solidFill>
                      <a:schemeClr val="accent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gridSpan="12">
                  <a:txBody>
                    <a:bodyPr/>
                    <a:lstStyle/>
                    <a:p>
                      <a:pPr algn="l" fontAlgn="b"/>
                      <a:r>
                        <a:rPr lang="en-US" sz="1100" b="0" i="0" u="none" strike="noStrike" dirty="0">
                          <a:solidFill>
                            <a:schemeClr val="tx1"/>
                          </a:solidFill>
                          <a:effectLst/>
                          <a:latin typeface="Calibri" panose="020F0502020204030204" pitchFamily="34" charset="0"/>
                        </a:rPr>
                        <a:t> if requested</a:t>
                      </a:r>
                    </a:p>
                  </a:txBody>
                  <a:tcPr marL="4411" marR="4411" marT="4411" marB="0" anchor="b">
                    <a:noFill/>
                  </a:tcPr>
                </a:tc>
                <a:tc hMerge="1">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411" marR="4411" marT="4411" marB="0" anchor="b">
                    <a:noFill/>
                  </a:tcPr>
                </a:tc>
                <a:tc hMerge="1">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411" marR="4411" marT="4411" marB="0" anchor="b">
                    <a:noFill/>
                  </a:tcPr>
                </a:tc>
                <a:tc hMerge="1">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4411" marR="4411" marT="4411" marB="0" anchor="b"/>
                </a:tc>
                <a:tc hMerge="1">
                  <a:txBody>
                    <a:bodyPr/>
                    <a:lstStyle/>
                    <a:p>
                      <a:pPr algn="l" fontAlgn="b"/>
                      <a:r>
                        <a:rPr lang="en-US" sz="1100" b="0" i="0" u="none" strike="noStrike" dirty="0">
                          <a:solidFill>
                            <a:schemeClr val="tx1"/>
                          </a:solidFill>
                          <a:effectLst/>
                          <a:latin typeface="Calibri" panose="020F0502020204030204" pitchFamily="34" charset="0"/>
                        </a:rPr>
                        <a:t> if requested</a:t>
                      </a:r>
                    </a:p>
                  </a:txBody>
                  <a:tcPr marL="4411" marR="4411" marT="4411" marB="0" anchor="b"/>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4411" marR="4411" marT="4411" marB="0" anchor="b"/>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4411" marR="4411" marT="4411" marB="0" anchor="b"/>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4411" marR="4411" marT="4411" marB="0" anchor="b"/>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4411" marR="4411" marT="4411" marB="0" anchor="b"/>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4411" marR="4411" marT="4411" marB="0" anchor="b"/>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4411" marR="4411" marT="4411" marB="0" anchor="b"/>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4411" marR="4411" marT="4411" marB="0" anchor="b"/>
                </a:tc>
                <a:extLst>
                  <a:ext uri="{0D108BD9-81ED-4DB2-BD59-A6C34878D82A}">
                    <a16:rowId xmlns:a16="http://schemas.microsoft.com/office/drawing/2014/main" val="1727205618"/>
                  </a:ext>
                </a:extLst>
              </a:tr>
              <a:tr h="231648">
                <a:tc v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extLst>
                  <a:ext uri="{0D108BD9-81ED-4DB2-BD59-A6C34878D82A}">
                    <a16:rowId xmlns:a16="http://schemas.microsoft.com/office/drawing/2014/main" val="22674164"/>
                  </a:ext>
                </a:extLst>
              </a:tr>
              <a:tr h="127926">
                <a:tc>
                  <a:txBody>
                    <a:bodyPr/>
                    <a:lstStyle/>
                    <a:p>
                      <a:pPr algn="l" fontAlgn="b"/>
                      <a:r>
                        <a:rPr lang="en-US" sz="1400" u="none" strike="noStrike" dirty="0">
                          <a:effectLst/>
                        </a:rPr>
                        <a:t>commission </a:t>
                      </a:r>
                      <a:r>
                        <a:rPr lang="en-US" sz="1400" u="none" strike="noStrike" dirty="0" err="1">
                          <a:effectLst/>
                        </a:rPr>
                        <a:t>slipstacking</a:t>
                      </a:r>
                      <a:r>
                        <a:rPr lang="en-US" sz="1400" u="none" strike="noStrike" dirty="0">
                          <a:effectLst/>
                        </a:rPr>
                        <a:t> with limited pulses to dump</a:t>
                      </a:r>
                      <a:endParaRPr lang="en-US" sz="1400" b="0" i="0" u="none" strike="noStrike" dirty="0">
                        <a:solidFill>
                          <a:srgbClr val="000000"/>
                        </a:solidFill>
                        <a:effectLst/>
                        <a:latin typeface="Calibri" panose="020F0502020204030204" pitchFamily="34" charset="0"/>
                      </a:endParaRPr>
                    </a:p>
                  </a:txBody>
                  <a:tcPr marL="4411" marR="4411" marT="18288" marB="18288"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411" marR="4411" marT="4411" marB="0" anchor="b">
                    <a:solidFill>
                      <a:schemeClr val="accent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411" marR="4411" marT="4411" marB="0" anchor="b">
                    <a:solidFill>
                      <a:schemeClr val="accent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411" marR="4411" marT="4411" marB="0" anchor="b">
                    <a:solidFill>
                      <a:schemeClr val="accent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411" marR="4411" marT="4411" marB="0" anchor="b">
                    <a:solidFill>
                      <a:schemeClr val="accent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411" marR="4411" marT="4411" marB="0" anchor="b">
                    <a:solidFill>
                      <a:schemeClr val="accent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411" marR="4411" marT="4411" marB="0" anchor="b">
                    <a:solidFill>
                      <a:schemeClr val="accent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411" marR="4411" marT="4411" marB="0" anchor="b">
                    <a:no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411" marR="4411" marT="4411" marB="0" anchor="b">
                    <a:no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411" marR="4411" marT="4411" marB="0" anchor="b">
                    <a:noFill/>
                  </a:tcPr>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extLst>
                  <a:ext uri="{0D108BD9-81ED-4DB2-BD59-A6C34878D82A}">
                    <a16:rowId xmlns:a16="http://schemas.microsoft.com/office/drawing/2014/main" val="3796773017"/>
                  </a:ext>
                </a:extLst>
              </a:tr>
              <a:tr h="127926">
                <a:tc>
                  <a:txBody>
                    <a:bodyPr/>
                    <a:lstStyle/>
                    <a:p>
                      <a:pPr algn="l" fontAlgn="b"/>
                      <a:r>
                        <a:rPr lang="en-US" sz="1400" u="none" strike="noStrike" dirty="0">
                          <a:effectLst/>
                        </a:rPr>
                        <a:t>establish beam to LBNF</a:t>
                      </a:r>
                      <a:endParaRPr lang="en-US" sz="1400" b="0" i="0" u="none" strike="noStrike" dirty="0">
                        <a:solidFill>
                          <a:srgbClr val="000000"/>
                        </a:solidFill>
                        <a:effectLst/>
                        <a:latin typeface="Calibri" panose="020F0502020204030204" pitchFamily="34" charset="0"/>
                      </a:endParaRPr>
                    </a:p>
                  </a:txBody>
                  <a:tcPr marL="4411" marR="4411" marT="18288" marB="18288"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411" marR="4411" marT="4411" marB="0" anchor="b">
                    <a:no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411" marR="4411" marT="4411" marB="0" anchor="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411" marR="4411" marT="4411" marB="0" anchor="b">
                    <a:solidFill>
                      <a:schemeClr val="accent1"/>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411" marR="4411" marT="4411" marB="0" anchor="b">
                    <a:noFill/>
                  </a:tcPr>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411" marR="4411" marT="4411" marB="0" anchor="b">
                    <a:no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411" marR="4411" marT="4411" marB="0" anchor="b">
                    <a:no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411" marR="4411" marT="4411" marB="0" anchor="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extLst>
                  <a:ext uri="{0D108BD9-81ED-4DB2-BD59-A6C34878D82A}">
                    <a16:rowId xmlns:a16="http://schemas.microsoft.com/office/drawing/2014/main" val="2162794736"/>
                  </a:ext>
                </a:extLst>
              </a:tr>
              <a:tr h="127926">
                <a:tc>
                  <a:txBody>
                    <a:bodyPr/>
                    <a:lstStyle/>
                    <a:p>
                      <a:pPr algn="l" fontAlgn="b"/>
                      <a:r>
                        <a:rPr lang="en-US" sz="1400" u="none" strike="noStrike" dirty="0">
                          <a:effectLst/>
                        </a:rPr>
                        <a:t>beam to LBNF at 700 kW increase power to 900 kW</a:t>
                      </a:r>
                      <a:endParaRPr lang="en-US" sz="1400" b="0" i="0" u="none" strike="noStrike" dirty="0">
                        <a:solidFill>
                          <a:srgbClr val="000000"/>
                        </a:solidFill>
                        <a:effectLst/>
                        <a:latin typeface="Calibri" panose="020F0502020204030204" pitchFamily="34" charset="0"/>
                      </a:endParaRPr>
                    </a:p>
                  </a:txBody>
                  <a:tcPr marL="4411" marR="4411" marT="18288" marB="18288"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411" marR="4411" marT="4411" marB="0" anchor="b">
                    <a:solidFill>
                      <a:schemeClr val="accent1"/>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411" marR="4411" marT="4411" marB="0" anchor="b">
                    <a:solidFill>
                      <a:schemeClr val="accent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411" marR="4411" marT="4411" marB="0" anchor="b">
                    <a:no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411" marR="4411" marT="4411" marB="0" anchor="b">
                    <a:no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411" marR="4411" marT="4411" marB="0" anchor="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411" marR="4411" marT="4411" marB="0" anchor="b"/>
                </a:tc>
                <a:extLst>
                  <a:ext uri="{0D108BD9-81ED-4DB2-BD59-A6C34878D82A}">
                    <a16:rowId xmlns:a16="http://schemas.microsoft.com/office/drawing/2014/main" val="772015784"/>
                  </a:ext>
                </a:extLst>
              </a:tr>
              <a:tr h="127926">
                <a:tc>
                  <a:txBody>
                    <a:bodyPr/>
                    <a:lstStyle/>
                    <a:p>
                      <a:pPr algn="l" fontAlgn="b"/>
                      <a:r>
                        <a:rPr lang="en-US" sz="1400" u="none" strike="noStrike" dirty="0">
                          <a:effectLst/>
                        </a:rPr>
                        <a:t>beam to LBNF increasing power to 1.2 MW</a:t>
                      </a:r>
                      <a:endParaRPr lang="en-US" sz="1400" b="0" i="0" u="none" strike="noStrike" dirty="0">
                        <a:solidFill>
                          <a:srgbClr val="000000"/>
                        </a:solidFill>
                        <a:effectLst/>
                        <a:latin typeface="Calibri" panose="020F0502020204030204" pitchFamily="34" charset="0"/>
                      </a:endParaRPr>
                    </a:p>
                  </a:txBody>
                  <a:tcPr marL="4411" marR="4411" marT="18288" marB="18288"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411" marR="4411" marT="4411" marB="0" anchor="b">
                    <a:solidFill>
                      <a:schemeClr val="accent1"/>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411" marR="4411" marT="4411" marB="0" anchor="b">
                    <a:solidFill>
                      <a:schemeClr val="accent1"/>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411" marR="4411" marT="4411" marB="0" anchor="b">
                    <a:solidFill>
                      <a:schemeClr val="accent1"/>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4411" marR="4411" marT="4411" marB="0" anchor="b"/>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411" marR="4411" marT="4411" marB="0" anchor="b">
                    <a:solidFill>
                      <a:schemeClr val="accent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411" marR="4411" marT="4411" marB="0" anchor="b">
                    <a:solidFill>
                      <a:schemeClr val="accent1"/>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4411" marR="4411" marT="4411" marB="0" anchor="b">
                    <a:solidFill>
                      <a:schemeClr val="accent1"/>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411" marR="4411" marT="4411" marB="0" anchor="b"/>
                </a:tc>
                <a:extLst>
                  <a:ext uri="{0D108BD9-81ED-4DB2-BD59-A6C34878D82A}">
                    <a16:rowId xmlns:a16="http://schemas.microsoft.com/office/drawing/2014/main" val="3202459656"/>
                  </a:ext>
                </a:extLst>
              </a:tr>
            </a:tbl>
          </a:graphicData>
        </a:graphic>
      </p:graphicFrame>
      <p:sp>
        <p:nvSpPr>
          <p:cNvPr id="3" name="Title 2">
            <a:extLst>
              <a:ext uri="{FF2B5EF4-FFF2-40B4-BE49-F238E27FC236}">
                <a16:creationId xmlns:a16="http://schemas.microsoft.com/office/drawing/2014/main" id="{900B83A5-EBED-42C5-BE7C-91A915A5ADCE}"/>
              </a:ext>
            </a:extLst>
          </p:cNvPr>
          <p:cNvSpPr>
            <a:spLocks noGrp="1"/>
          </p:cNvSpPr>
          <p:nvPr>
            <p:ph type="title"/>
          </p:nvPr>
        </p:nvSpPr>
        <p:spPr/>
        <p:txBody>
          <a:bodyPr/>
          <a:lstStyle/>
          <a:p>
            <a:r>
              <a:rPr lang="en-US" dirty="0"/>
              <a:t>Accelerator ramp-up schedule – original PIP-II plan</a:t>
            </a:r>
          </a:p>
        </p:txBody>
      </p:sp>
      <p:sp>
        <p:nvSpPr>
          <p:cNvPr id="6" name="Slide Number Placeholder 5">
            <a:extLst>
              <a:ext uri="{FF2B5EF4-FFF2-40B4-BE49-F238E27FC236}">
                <a16:creationId xmlns:a16="http://schemas.microsoft.com/office/drawing/2014/main" id="{A1759E51-1D99-434E-BA04-ADE5C03BCB16}"/>
              </a:ext>
            </a:extLst>
          </p:cNvPr>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sp>
        <p:nvSpPr>
          <p:cNvPr id="2" name="Date Placeholder 1">
            <a:extLst>
              <a:ext uri="{FF2B5EF4-FFF2-40B4-BE49-F238E27FC236}">
                <a16:creationId xmlns:a16="http://schemas.microsoft.com/office/drawing/2014/main" id="{7E0171C4-740B-4EBB-5221-232E1ECB1E08}"/>
              </a:ext>
            </a:extLst>
          </p:cNvPr>
          <p:cNvSpPr>
            <a:spLocks noGrp="1"/>
          </p:cNvSpPr>
          <p:nvPr>
            <p:ph type="dt" sz="half" idx="2"/>
          </p:nvPr>
        </p:nvSpPr>
        <p:spPr/>
        <p:txBody>
          <a:bodyPr/>
          <a:lstStyle/>
          <a:p>
            <a:pPr>
              <a:defRPr/>
            </a:pPr>
            <a:r>
              <a:rPr lang="en-US"/>
              <a:t>1/30/2023</a:t>
            </a:r>
            <a:endParaRPr lang="en-US" dirty="0"/>
          </a:p>
        </p:txBody>
      </p:sp>
      <p:sp>
        <p:nvSpPr>
          <p:cNvPr id="4" name="Footer Placeholder 3">
            <a:extLst>
              <a:ext uri="{FF2B5EF4-FFF2-40B4-BE49-F238E27FC236}">
                <a16:creationId xmlns:a16="http://schemas.microsoft.com/office/drawing/2014/main" id="{8DB28875-12EB-4E6E-B833-06AAD3529245}"/>
              </a:ext>
            </a:extLst>
          </p:cNvPr>
          <p:cNvSpPr>
            <a:spLocks noGrp="1"/>
          </p:cNvSpPr>
          <p:nvPr>
            <p:ph type="ftr" sz="quarter" idx="3"/>
          </p:nvPr>
        </p:nvSpPr>
        <p:spPr/>
        <p:txBody>
          <a:bodyPr/>
          <a:lstStyle/>
          <a:p>
            <a:pPr>
              <a:defRPr/>
            </a:pPr>
            <a:r>
              <a:rPr lang="en-US"/>
              <a:t>Valishev | ACE Workshop Introduction</a:t>
            </a:r>
            <a:endParaRPr lang="en-US" b="1" dirty="0"/>
          </a:p>
        </p:txBody>
      </p:sp>
    </p:spTree>
    <p:extLst>
      <p:ext uri="{BB962C8B-B14F-4D97-AF65-F5344CB8AC3E}">
        <p14:creationId xmlns:p14="http://schemas.microsoft.com/office/powerpoint/2010/main" val="3712595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CA07BD-ACEC-ECA2-6AEA-AEC9533D1D7E}"/>
              </a:ext>
            </a:extLst>
          </p:cNvPr>
          <p:cNvSpPr>
            <a:spLocks noGrp="1"/>
          </p:cNvSpPr>
          <p:nvPr>
            <p:ph type="title"/>
          </p:nvPr>
        </p:nvSpPr>
        <p:spPr/>
        <p:txBody>
          <a:bodyPr/>
          <a:lstStyle/>
          <a:p>
            <a:r>
              <a:rPr lang="en-US" dirty="0"/>
              <a:t>PIP-II and LBNF accelerator milestones – revised</a:t>
            </a:r>
          </a:p>
        </p:txBody>
      </p:sp>
      <p:sp>
        <p:nvSpPr>
          <p:cNvPr id="4" name="Date Placeholder 3">
            <a:extLst>
              <a:ext uri="{FF2B5EF4-FFF2-40B4-BE49-F238E27FC236}">
                <a16:creationId xmlns:a16="http://schemas.microsoft.com/office/drawing/2014/main" id="{4CD36830-8FD7-38E7-FC66-F1FE39657EFC}"/>
              </a:ext>
            </a:extLst>
          </p:cNvPr>
          <p:cNvSpPr>
            <a:spLocks noGrp="1"/>
          </p:cNvSpPr>
          <p:nvPr>
            <p:ph type="dt" sz="half" idx="2"/>
          </p:nvPr>
        </p:nvSpPr>
        <p:spPr/>
        <p:txBody>
          <a:bodyPr/>
          <a:lstStyle/>
          <a:p>
            <a:pPr>
              <a:defRPr/>
            </a:pPr>
            <a:r>
              <a:rPr lang="en-US"/>
              <a:t>1/30/2023</a:t>
            </a:r>
            <a:endParaRPr lang="en-US" dirty="0"/>
          </a:p>
        </p:txBody>
      </p:sp>
      <p:sp>
        <p:nvSpPr>
          <p:cNvPr id="6" name="Slide Number Placeholder 5">
            <a:extLst>
              <a:ext uri="{FF2B5EF4-FFF2-40B4-BE49-F238E27FC236}">
                <a16:creationId xmlns:a16="http://schemas.microsoft.com/office/drawing/2014/main" id="{79A45784-70A9-19F8-01AE-F528710E3BA0}"/>
              </a:ext>
            </a:extLst>
          </p:cNvPr>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pic>
        <p:nvPicPr>
          <p:cNvPr id="7" name="Picture 2">
            <a:extLst>
              <a:ext uri="{FF2B5EF4-FFF2-40B4-BE49-F238E27FC236}">
                <a16:creationId xmlns:a16="http://schemas.microsoft.com/office/drawing/2014/main" id="{B6A1A5B7-F21D-51AD-CAE1-790DA29059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25641"/>
            <a:ext cx="9144000" cy="3895087"/>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76E5DC2B-2C67-46B3-98BD-6CED352C2F1A}"/>
              </a:ext>
            </a:extLst>
          </p:cNvPr>
          <p:cNvSpPr>
            <a:spLocks noGrp="1"/>
          </p:cNvSpPr>
          <p:nvPr>
            <p:ph type="ftr" sz="quarter" idx="3"/>
          </p:nvPr>
        </p:nvSpPr>
        <p:spPr/>
        <p:txBody>
          <a:bodyPr/>
          <a:lstStyle/>
          <a:p>
            <a:pPr>
              <a:defRPr/>
            </a:pPr>
            <a:r>
              <a:rPr lang="en-US"/>
              <a:t>Valishev | ACE Workshop Introduction</a:t>
            </a:r>
            <a:endParaRPr lang="en-US" b="1" dirty="0"/>
          </a:p>
        </p:txBody>
      </p:sp>
    </p:spTree>
    <p:extLst>
      <p:ext uri="{BB962C8B-B14F-4D97-AF65-F5344CB8AC3E}">
        <p14:creationId xmlns:p14="http://schemas.microsoft.com/office/powerpoint/2010/main" val="3363917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79517" y="193718"/>
            <a:ext cx="8164289" cy="320908"/>
          </a:xfrm>
        </p:spPr>
        <p:txBody>
          <a:bodyPr/>
          <a:lstStyle/>
          <a:p>
            <a:r>
              <a:rPr lang="en-US" sz="1950"/>
              <a:t>Strategic Thrusts: Pillars of our vision for Fermilab </a:t>
            </a:r>
          </a:p>
        </p:txBody>
      </p:sp>
      <p:sp>
        <p:nvSpPr>
          <p:cNvPr id="6" name="Date Placeholder 5">
            <a:extLst>
              <a:ext uri="{FF2B5EF4-FFF2-40B4-BE49-F238E27FC236}">
                <a16:creationId xmlns:a16="http://schemas.microsoft.com/office/drawing/2014/main" id="{C5CCCDA7-0D73-4391-80CA-045A0CA8122D}"/>
              </a:ext>
            </a:extLst>
          </p:cNvPr>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4C97"/>
                </a:solidFill>
                <a:effectLst/>
                <a:uLnTx/>
                <a:uFillTx/>
                <a:latin typeface="Helvetica" charset="0"/>
              </a:rPr>
              <a:t>1/30/2023</a:t>
            </a:r>
          </a:p>
        </p:txBody>
      </p:sp>
      <p:sp>
        <p:nvSpPr>
          <p:cNvPr id="22" name="Slide Number Placeholder 21">
            <a:extLst>
              <a:ext uri="{FF2B5EF4-FFF2-40B4-BE49-F238E27FC236}">
                <a16:creationId xmlns:a16="http://schemas.microsoft.com/office/drawing/2014/main" id="{BD242FA3-4DFF-4488-92EC-5EF05A3F3E94}"/>
              </a:ext>
            </a:extLst>
          </p:cNvPr>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9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2</a:t>
            </a:fld>
            <a:endParaRPr kumimoji="0" lang="en-US" sz="900" b="0" i="0" u="none" strike="noStrike" kern="1200" cap="none" spc="0" normalizeH="0" baseline="0" noProof="0">
              <a:ln>
                <a:noFill/>
              </a:ln>
              <a:solidFill>
                <a:srgbClr val="004C97"/>
              </a:solidFill>
              <a:effectLst/>
              <a:uLnTx/>
              <a:uFillTx/>
              <a:latin typeface="Helvetica" charset="0"/>
            </a:endParaRPr>
          </a:p>
        </p:txBody>
      </p:sp>
      <p:grpSp>
        <p:nvGrpSpPr>
          <p:cNvPr id="2" name="Group 1">
            <a:extLst>
              <a:ext uri="{FF2B5EF4-FFF2-40B4-BE49-F238E27FC236}">
                <a16:creationId xmlns:a16="http://schemas.microsoft.com/office/drawing/2014/main" id="{D88B47FF-6C4A-A9E1-B197-9C0AED708A73}"/>
              </a:ext>
            </a:extLst>
          </p:cNvPr>
          <p:cNvGrpSpPr/>
          <p:nvPr/>
        </p:nvGrpSpPr>
        <p:grpSpPr>
          <a:xfrm>
            <a:off x="222250" y="954202"/>
            <a:ext cx="8791714" cy="3756703"/>
            <a:chOff x="429415" y="1141960"/>
            <a:chExt cx="8272874" cy="3756703"/>
          </a:xfrm>
        </p:grpSpPr>
        <p:sp>
          <p:nvSpPr>
            <p:cNvPr id="8" name="Rounded Rectangle 7">
              <a:extLst>
                <a:ext uri="{FF2B5EF4-FFF2-40B4-BE49-F238E27FC236}">
                  <a16:creationId xmlns:a16="http://schemas.microsoft.com/office/drawing/2014/main" id="{23BEE82C-C6C0-B074-57D7-48A0BE349C7A}"/>
                </a:ext>
              </a:extLst>
            </p:cNvPr>
            <p:cNvSpPr/>
            <p:nvPr/>
          </p:nvSpPr>
          <p:spPr>
            <a:xfrm>
              <a:off x="634202" y="1149034"/>
              <a:ext cx="1725574" cy="1188920"/>
            </a:xfrm>
            <a:prstGeom prst="roundRect">
              <a:avLst/>
            </a:prstGeom>
            <a:blipFill>
              <a:blip r:embed="rId3" cstate="print">
                <a:extLst>
                  <a:ext uri="{28A0092B-C50C-407E-A947-70E740481C1C}">
                    <a14:useLocalDpi xmlns:a14="http://schemas.microsoft.com/office/drawing/2010/main"/>
                  </a:ext>
                </a:extLst>
              </a:blip>
              <a:srcRect/>
              <a:stretch>
                <a:fillRect l="-11000" r="-11000"/>
              </a:stretch>
            </a:blipFill>
            <a:ln w="28575">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11" name="Freeform 10">
              <a:extLst>
                <a:ext uri="{FF2B5EF4-FFF2-40B4-BE49-F238E27FC236}">
                  <a16:creationId xmlns:a16="http://schemas.microsoft.com/office/drawing/2014/main" id="{AE7B0459-627B-0969-136D-EC0F1BDF47C1}"/>
                </a:ext>
              </a:extLst>
            </p:cNvPr>
            <p:cNvSpPr/>
            <p:nvPr/>
          </p:nvSpPr>
          <p:spPr>
            <a:xfrm>
              <a:off x="429415" y="2314441"/>
              <a:ext cx="2171859" cy="689549"/>
            </a:xfrm>
            <a:custGeom>
              <a:avLst/>
              <a:gdLst>
                <a:gd name="connsiteX0" fmla="*/ 0 w 2171859"/>
                <a:gd name="connsiteY0" fmla="*/ 0 h 640187"/>
                <a:gd name="connsiteX1" fmla="*/ 2171859 w 2171859"/>
                <a:gd name="connsiteY1" fmla="*/ 0 h 640187"/>
                <a:gd name="connsiteX2" fmla="*/ 2171859 w 2171859"/>
                <a:gd name="connsiteY2" fmla="*/ 640187 h 640187"/>
                <a:gd name="connsiteX3" fmla="*/ 0 w 2171859"/>
                <a:gd name="connsiteY3" fmla="*/ 640187 h 640187"/>
                <a:gd name="connsiteX4" fmla="*/ 0 w 2171859"/>
                <a:gd name="connsiteY4" fmla="*/ 0 h 64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1859" h="640187">
                  <a:moveTo>
                    <a:pt x="0" y="0"/>
                  </a:moveTo>
                  <a:lnTo>
                    <a:pt x="2171859" y="0"/>
                  </a:lnTo>
                  <a:lnTo>
                    <a:pt x="2171859" y="640187"/>
                  </a:lnTo>
                  <a:lnTo>
                    <a:pt x="0" y="640187"/>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456" tIns="92456" rIns="92456" bIns="0" numCol="1" spcCol="1270" anchor="t" anchorCtr="0">
              <a:noAutofit/>
            </a:bodyPr>
            <a:lstStyle/>
            <a:p>
              <a:pPr marL="0" marR="0" lvl="0" indent="0" algn="ctr" defTabSz="577850" rtl="0" eaLnBrk="1" fontAlgn="base"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a:ln>
                    <a:noFill/>
                  </a:ln>
                  <a:solidFill>
                    <a:srgbClr val="404040"/>
                  </a:solidFill>
                  <a:effectLst/>
                  <a:uLnTx/>
                  <a:uFillTx/>
                  <a:latin typeface="Helvetica" panose="020B0604020202020204" pitchFamily="34" charset="0"/>
                  <a:ea typeface="+mn-ea"/>
                  <a:cs typeface="Helvetica" panose="020B0604020202020204" pitchFamily="34" charset="0"/>
                </a:rPr>
                <a:t>Deliver groundbreaking science and technology innovation</a:t>
              </a:r>
            </a:p>
          </p:txBody>
        </p:sp>
        <p:sp>
          <p:nvSpPr>
            <p:cNvPr id="12" name="Rounded Rectangle 11">
              <a:extLst>
                <a:ext uri="{FF2B5EF4-FFF2-40B4-BE49-F238E27FC236}">
                  <a16:creationId xmlns:a16="http://schemas.microsoft.com/office/drawing/2014/main" id="{14D7DC33-5A74-5000-2B70-3DD3CC2FFBA8}"/>
                </a:ext>
              </a:extLst>
            </p:cNvPr>
            <p:cNvSpPr/>
            <p:nvPr/>
          </p:nvSpPr>
          <p:spPr>
            <a:xfrm>
              <a:off x="2624847" y="1141960"/>
              <a:ext cx="1725574" cy="1188920"/>
            </a:xfrm>
            <a:prstGeom prst="roundRect">
              <a:avLst/>
            </a:prstGeom>
            <a:blipFill>
              <a:blip r:embed="rId4" cstate="print">
                <a:extLst>
                  <a:ext uri="{28A0092B-C50C-407E-A947-70E740481C1C}">
                    <a14:useLocalDpi xmlns:a14="http://schemas.microsoft.com/office/drawing/2010/main"/>
                  </a:ext>
                </a:extLst>
              </a:blip>
              <a:srcRect/>
              <a:stretch>
                <a:fillRect t="-6000" b="-6000"/>
              </a:stretch>
            </a:blipFill>
            <a:ln w="28575">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a:extLst>
                <a:ext uri="{FF2B5EF4-FFF2-40B4-BE49-F238E27FC236}">
                  <a16:creationId xmlns:a16="http://schemas.microsoft.com/office/drawing/2014/main" id="{441967E6-0EC7-90BE-D22F-C33111B40AF7}"/>
                </a:ext>
              </a:extLst>
            </p:cNvPr>
            <p:cNvSpPr/>
            <p:nvPr/>
          </p:nvSpPr>
          <p:spPr>
            <a:xfrm>
              <a:off x="2613325" y="2313609"/>
              <a:ext cx="1785858" cy="580545"/>
            </a:xfrm>
            <a:custGeom>
              <a:avLst/>
              <a:gdLst>
                <a:gd name="connsiteX0" fmla="*/ 0 w 1924636"/>
                <a:gd name="connsiteY0" fmla="*/ 0 h 547911"/>
                <a:gd name="connsiteX1" fmla="*/ 1924636 w 1924636"/>
                <a:gd name="connsiteY1" fmla="*/ 0 h 547911"/>
                <a:gd name="connsiteX2" fmla="*/ 1924636 w 1924636"/>
                <a:gd name="connsiteY2" fmla="*/ 547911 h 547911"/>
                <a:gd name="connsiteX3" fmla="*/ 0 w 1924636"/>
                <a:gd name="connsiteY3" fmla="*/ 547911 h 547911"/>
                <a:gd name="connsiteX4" fmla="*/ 0 w 1924636"/>
                <a:gd name="connsiteY4" fmla="*/ 0 h 54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636" h="547911">
                  <a:moveTo>
                    <a:pt x="0" y="0"/>
                  </a:moveTo>
                  <a:lnTo>
                    <a:pt x="1924636" y="0"/>
                  </a:lnTo>
                  <a:lnTo>
                    <a:pt x="1924636" y="547911"/>
                  </a:lnTo>
                  <a:lnTo>
                    <a:pt x="0" y="547911"/>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0" numCol="1" spcCol="1270" anchor="t" anchorCtr="0">
              <a:noAutofit/>
            </a:bodyPr>
            <a:lstStyle/>
            <a:p>
              <a:pPr marL="0" marR="0" lvl="0" indent="0" algn="ctr" defTabSz="577850" rtl="0" eaLnBrk="1" fontAlgn="base"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a:ln>
                    <a:noFill/>
                  </a:ln>
                  <a:solidFill>
                    <a:srgbClr val="404040"/>
                  </a:solidFill>
                  <a:effectLst/>
                  <a:uLnTx/>
                  <a:uFillTx/>
                  <a:latin typeface="Helvetica" panose="020B0604020202020204" pitchFamily="34" charset="0"/>
                  <a:ea typeface="+mn-ea"/>
                  <a:cs typeface="Helvetica" panose="020B0604020202020204" pitchFamily="34" charset="0"/>
                </a:rPr>
                <a:t>Building for Discovery: Project Execution</a:t>
              </a:r>
            </a:p>
          </p:txBody>
        </p:sp>
        <p:sp>
          <p:nvSpPr>
            <p:cNvPr id="14" name="Rounded Rectangle 13">
              <a:extLst>
                <a:ext uri="{FF2B5EF4-FFF2-40B4-BE49-F238E27FC236}">
                  <a16:creationId xmlns:a16="http://schemas.microsoft.com/office/drawing/2014/main" id="{4CA5748A-9754-FB50-51B1-625B8923061F}"/>
                </a:ext>
              </a:extLst>
            </p:cNvPr>
            <p:cNvSpPr/>
            <p:nvPr/>
          </p:nvSpPr>
          <p:spPr>
            <a:xfrm>
              <a:off x="4694511" y="1149034"/>
              <a:ext cx="1725574" cy="1188920"/>
            </a:xfrm>
            <a:prstGeom prst="roundRect">
              <a:avLst/>
            </a:prstGeom>
            <a:blipFill>
              <a:blip r:embed="rId5" cstate="print">
                <a:extLst>
                  <a:ext uri="{28A0092B-C50C-407E-A947-70E740481C1C}">
                    <a14:useLocalDpi xmlns:a14="http://schemas.microsoft.com/office/drawing/2010/main"/>
                  </a:ext>
                </a:extLst>
              </a:blip>
              <a:srcRect/>
              <a:stretch>
                <a:fillRect l="-11000" r="-11000"/>
              </a:stretch>
            </a:blipFill>
            <a:ln w="28575">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Freeform 14">
              <a:extLst>
                <a:ext uri="{FF2B5EF4-FFF2-40B4-BE49-F238E27FC236}">
                  <a16:creationId xmlns:a16="http://schemas.microsoft.com/office/drawing/2014/main" id="{C9CEB171-BC60-4A30-384B-FA9EFB7B09E7}"/>
                </a:ext>
              </a:extLst>
            </p:cNvPr>
            <p:cNvSpPr/>
            <p:nvPr/>
          </p:nvSpPr>
          <p:spPr>
            <a:xfrm>
              <a:off x="4694510" y="2313609"/>
              <a:ext cx="1725575" cy="689550"/>
            </a:xfrm>
            <a:custGeom>
              <a:avLst/>
              <a:gdLst>
                <a:gd name="connsiteX0" fmla="*/ 0 w 1882359"/>
                <a:gd name="connsiteY0" fmla="*/ 0 h 640187"/>
                <a:gd name="connsiteX1" fmla="*/ 1882359 w 1882359"/>
                <a:gd name="connsiteY1" fmla="*/ 0 h 640187"/>
                <a:gd name="connsiteX2" fmla="*/ 1882359 w 1882359"/>
                <a:gd name="connsiteY2" fmla="*/ 640187 h 640187"/>
                <a:gd name="connsiteX3" fmla="*/ 0 w 1882359"/>
                <a:gd name="connsiteY3" fmla="*/ 640187 h 640187"/>
                <a:gd name="connsiteX4" fmla="*/ 0 w 1882359"/>
                <a:gd name="connsiteY4" fmla="*/ 0 h 64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2359" h="640187">
                  <a:moveTo>
                    <a:pt x="0" y="0"/>
                  </a:moveTo>
                  <a:lnTo>
                    <a:pt x="1882359" y="0"/>
                  </a:lnTo>
                  <a:lnTo>
                    <a:pt x="1882359" y="640187"/>
                  </a:lnTo>
                  <a:lnTo>
                    <a:pt x="0" y="640187"/>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0" numCol="1" spcCol="1270" anchor="t" anchorCtr="0">
              <a:noAutofit/>
            </a:bodyPr>
            <a:lstStyle/>
            <a:p>
              <a:pPr marL="0" marR="0" lvl="0" indent="0" algn="ctr" defTabSz="577850" rtl="0" eaLnBrk="1" fontAlgn="base"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dirty="0">
                  <a:ln>
                    <a:noFill/>
                  </a:ln>
                  <a:solidFill>
                    <a:srgbClr val="404040"/>
                  </a:solidFill>
                  <a:effectLst/>
                  <a:uLnTx/>
                  <a:uFillTx/>
                  <a:latin typeface="Helvetica" panose="020B0604020202020204" pitchFamily="34" charset="0"/>
                  <a:ea typeface="+mn-ea"/>
                  <a:cs typeface="Helvetica" panose="020B0604020202020204" pitchFamily="34" charset="0"/>
                </a:rPr>
                <a:t>Diversify and empower our workforce</a:t>
              </a:r>
            </a:p>
          </p:txBody>
        </p:sp>
        <p:sp>
          <p:nvSpPr>
            <p:cNvPr id="16" name="Rounded Rectangle 15">
              <a:extLst>
                <a:ext uri="{FF2B5EF4-FFF2-40B4-BE49-F238E27FC236}">
                  <a16:creationId xmlns:a16="http://schemas.microsoft.com/office/drawing/2014/main" id="{D9947718-7F8E-8422-FDFA-F7B44DFD4567}"/>
                </a:ext>
              </a:extLst>
            </p:cNvPr>
            <p:cNvSpPr/>
            <p:nvPr/>
          </p:nvSpPr>
          <p:spPr>
            <a:xfrm>
              <a:off x="6699601" y="1149034"/>
              <a:ext cx="1725574" cy="1188920"/>
            </a:xfrm>
            <a:prstGeom prst="roundRect">
              <a:avLst/>
            </a:prstGeom>
            <a:blipFill>
              <a:blip r:embed="rId6" cstate="print">
                <a:extLst>
                  <a:ext uri="{28A0092B-C50C-407E-A947-70E740481C1C}">
                    <a14:useLocalDpi xmlns:a14="http://schemas.microsoft.com/office/drawing/2010/main"/>
                  </a:ext>
                </a:extLst>
              </a:blip>
              <a:srcRect/>
              <a:stretch>
                <a:fillRect l="-2000" r="-2000"/>
              </a:stretch>
            </a:blipFill>
            <a:ln w="28575">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7" name="Freeform 16">
              <a:extLst>
                <a:ext uri="{FF2B5EF4-FFF2-40B4-BE49-F238E27FC236}">
                  <a16:creationId xmlns:a16="http://schemas.microsoft.com/office/drawing/2014/main" id="{B51791A9-1577-0B6F-14F7-58CAAEF13BBF}"/>
                </a:ext>
              </a:extLst>
            </p:cNvPr>
            <p:cNvSpPr/>
            <p:nvPr/>
          </p:nvSpPr>
          <p:spPr>
            <a:xfrm>
              <a:off x="6577237" y="2342603"/>
              <a:ext cx="2125052" cy="974804"/>
            </a:xfrm>
            <a:custGeom>
              <a:avLst/>
              <a:gdLst>
                <a:gd name="connsiteX0" fmla="*/ 0 w 1725574"/>
                <a:gd name="connsiteY0" fmla="*/ 0 h 640187"/>
                <a:gd name="connsiteX1" fmla="*/ 1725574 w 1725574"/>
                <a:gd name="connsiteY1" fmla="*/ 0 h 640187"/>
                <a:gd name="connsiteX2" fmla="*/ 1725574 w 1725574"/>
                <a:gd name="connsiteY2" fmla="*/ 640187 h 640187"/>
                <a:gd name="connsiteX3" fmla="*/ 0 w 1725574"/>
                <a:gd name="connsiteY3" fmla="*/ 640187 h 640187"/>
                <a:gd name="connsiteX4" fmla="*/ 0 w 1725574"/>
                <a:gd name="connsiteY4" fmla="*/ 0 h 64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5574" h="640187">
                  <a:moveTo>
                    <a:pt x="0" y="0"/>
                  </a:moveTo>
                  <a:lnTo>
                    <a:pt x="1725574" y="0"/>
                  </a:lnTo>
                  <a:lnTo>
                    <a:pt x="1725574" y="640187"/>
                  </a:lnTo>
                  <a:lnTo>
                    <a:pt x="0" y="640187"/>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0" numCol="1" spcCol="1270" anchor="t" anchorCtr="0">
              <a:noAutofit/>
            </a:bodyPr>
            <a:lstStyle/>
            <a:p>
              <a:pPr marL="0" marR="0" lvl="0" indent="0" algn="ctr" defTabSz="577850" rtl="0" eaLnBrk="1" fontAlgn="base"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a:ln>
                    <a:noFill/>
                  </a:ln>
                  <a:solidFill>
                    <a:srgbClr val="404040"/>
                  </a:solidFill>
                  <a:effectLst/>
                  <a:uLnTx/>
                  <a:uFillTx/>
                  <a:latin typeface="Helvetica" panose="020B0604020202020204" pitchFamily="34" charset="0"/>
                  <a:ea typeface="+mn-ea"/>
                  <a:cs typeface="Helvetica" panose="020B0604020202020204" pitchFamily="34" charset="0"/>
                </a:rPr>
                <a:t>Transform business systems &amp; operations, execute sustainable campus strategy integrated with science vision</a:t>
              </a:r>
            </a:p>
          </p:txBody>
        </p:sp>
        <p:sp>
          <p:nvSpPr>
            <p:cNvPr id="18" name="Rounded Rectangle 17">
              <a:extLst>
                <a:ext uri="{FF2B5EF4-FFF2-40B4-BE49-F238E27FC236}">
                  <a16:creationId xmlns:a16="http://schemas.microsoft.com/office/drawing/2014/main" id="{E1A72F9C-3B4F-535F-1753-D711E6AE1CB8}"/>
                </a:ext>
              </a:extLst>
            </p:cNvPr>
            <p:cNvSpPr/>
            <p:nvPr/>
          </p:nvSpPr>
          <p:spPr>
            <a:xfrm>
              <a:off x="2624847" y="2969274"/>
              <a:ext cx="1725574" cy="1188920"/>
            </a:xfrm>
            <a:prstGeom prst="roundRect">
              <a:avLst/>
            </a:prstGeom>
            <a:blipFill>
              <a:blip r:embed="rId7">
                <a:extLst>
                  <a:ext uri="{28A0092B-C50C-407E-A947-70E740481C1C}">
                    <a14:useLocalDpi xmlns:a14="http://schemas.microsoft.com/office/drawing/2010/main"/>
                  </a:ext>
                </a:extLst>
              </a:blip>
              <a:srcRect/>
              <a:stretch>
                <a:fillRect l="-24000" r="-24000"/>
              </a:stretch>
            </a:blipFill>
            <a:ln w="28575">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a:extLst>
                <a:ext uri="{FF2B5EF4-FFF2-40B4-BE49-F238E27FC236}">
                  <a16:creationId xmlns:a16="http://schemas.microsoft.com/office/drawing/2014/main" id="{AB8923A1-1856-95BC-9D83-85FEB971F5FB}"/>
                </a:ext>
              </a:extLst>
            </p:cNvPr>
            <p:cNvSpPr/>
            <p:nvPr/>
          </p:nvSpPr>
          <p:spPr>
            <a:xfrm>
              <a:off x="2317999" y="4153753"/>
              <a:ext cx="2376512" cy="744909"/>
            </a:xfrm>
            <a:custGeom>
              <a:avLst/>
              <a:gdLst>
                <a:gd name="connsiteX0" fmla="*/ 0 w 2376512"/>
                <a:gd name="connsiteY0" fmla="*/ 0 h 640187"/>
                <a:gd name="connsiteX1" fmla="*/ 2376512 w 2376512"/>
                <a:gd name="connsiteY1" fmla="*/ 0 h 640187"/>
                <a:gd name="connsiteX2" fmla="*/ 2376512 w 2376512"/>
                <a:gd name="connsiteY2" fmla="*/ 640187 h 640187"/>
                <a:gd name="connsiteX3" fmla="*/ 0 w 2376512"/>
                <a:gd name="connsiteY3" fmla="*/ 640187 h 640187"/>
                <a:gd name="connsiteX4" fmla="*/ 0 w 2376512"/>
                <a:gd name="connsiteY4" fmla="*/ 0 h 64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512" h="640187">
                  <a:moveTo>
                    <a:pt x="0" y="0"/>
                  </a:moveTo>
                  <a:lnTo>
                    <a:pt x="2376512" y="0"/>
                  </a:lnTo>
                  <a:lnTo>
                    <a:pt x="2376512" y="640187"/>
                  </a:lnTo>
                  <a:lnTo>
                    <a:pt x="0" y="640187"/>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0" numCol="1" spcCol="1270" anchor="t" anchorCtr="0">
              <a:noAutofit/>
            </a:bodyPr>
            <a:lstStyle/>
            <a:p>
              <a:pPr marL="0" marR="0" lvl="0" indent="0" algn="ctr" defTabSz="577850" rtl="0" eaLnBrk="1" fontAlgn="base"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a:ln>
                    <a:noFill/>
                  </a:ln>
                  <a:solidFill>
                    <a:srgbClr val="404040"/>
                  </a:solidFill>
                  <a:effectLst/>
                  <a:uLnTx/>
                  <a:uFillTx/>
                  <a:latin typeface="Helvetica" panose="020B0604020202020204" pitchFamily="34" charset="0"/>
                  <a:ea typeface="+mn-ea"/>
                  <a:cs typeface="Helvetica" panose="020B0604020202020204" pitchFamily="34" charset="0"/>
                </a:rPr>
                <a:t>Forge strong alliances with UChicago, ANL, URA and other national/international institutions</a:t>
              </a:r>
            </a:p>
          </p:txBody>
        </p:sp>
        <p:sp>
          <p:nvSpPr>
            <p:cNvPr id="20" name="Rounded Rectangle 19">
              <a:extLst>
                <a:ext uri="{FF2B5EF4-FFF2-40B4-BE49-F238E27FC236}">
                  <a16:creationId xmlns:a16="http://schemas.microsoft.com/office/drawing/2014/main" id="{E9B3E861-8801-3ADE-CC43-150C674E4F6E}"/>
                </a:ext>
              </a:extLst>
            </p:cNvPr>
            <p:cNvSpPr/>
            <p:nvPr/>
          </p:nvSpPr>
          <p:spPr>
            <a:xfrm>
              <a:off x="4694510" y="2971636"/>
              <a:ext cx="1725574" cy="1188920"/>
            </a:xfrm>
            <a:prstGeom prst="roundRect">
              <a:avLst/>
            </a:prstGeom>
            <a:blipFill dpi="0" rotWithShape="1">
              <a:blip r:embed="rId8" cstate="print">
                <a:extLst>
                  <a:ext uri="{28A0092B-C50C-407E-A947-70E740481C1C}">
                    <a14:useLocalDpi xmlns:a14="http://schemas.microsoft.com/office/drawing/2010/main"/>
                  </a:ext>
                </a:extLst>
              </a:blip>
              <a:srcRect/>
              <a:stretch>
                <a:fillRect l="-23740" t="-34503" r="-2563" b="-4429"/>
              </a:stretch>
            </a:blipFill>
            <a:ln w="28575">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1" name="Freeform 20">
              <a:extLst>
                <a:ext uri="{FF2B5EF4-FFF2-40B4-BE49-F238E27FC236}">
                  <a16:creationId xmlns:a16="http://schemas.microsoft.com/office/drawing/2014/main" id="{1F87CA5A-EF45-1331-8BC1-AD11E712C1FE}"/>
                </a:ext>
              </a:extLst>
            </p:cNvPr>
            <p:cNvSpPr/>
            <p:nvPr/>
          </p:nvSpPr>
          <p:spPr>
            <a:xfrm>
              <a:off x="4657270" y="4153754"/>
              <a:ext cx="1801179" cy="744909"/>
            </a:xfrm>
            <a:custGeom>
              <a:avLst/>
              <a:gdLst>
                <a:gd name="connsiteX0" fmla="*/ 0 w 1908105"/>
                <a:gd name="connsiteY0" fmla="*/ 0 h 640187"/>
                <a:gd name="connsiteX1" fmla="*/ 1908105 w 1908105"/>
                <a:gd name="connsiteY1" fmla="*/ 0 h 640187"/>
                <a:gd name="connsiteX2" fmla="*/ 1908105 w 1908105"/>
                <a:gd name="connsiteY2" fmla="*/ 640187 h 640187"/>
                <a:gd name="connsiteX3" fmla="*/ 0 w 1908105"/>
                <a:gd name="connsiteY3" fmla="*/ 640187 h 640187"/>
                <a:gd name="connsiteX4" fmla="*/ 0 w 1908105"/>
                <a:gd name="connsiteY4" fmla="*/ 0 h 64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8105" h="640187">
                  <a:moveTo>
                    <a:pt x="0" y="0"/>
                  </a:moveTo>
                  <a:lnTo>
                    <a:pt x="1908105" y="0"/>
                  </a:lnTo>
                  <a:lnTo>
                    <a:pt x="1908105" y="640187"/>
                  </a:lnTo>
                  <a:lnTo>
                    <a:pt x="0" y="640187"/>
                  </a:lnTo>
                  <a:lnTo>
                    <a:pt x="0" y="0"/>
                  </a:lnTo>
                  <a:close/>
                </a:path>
              </a:pathLst>
            </a:custGeom>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9568" tIns="99568" rIns="99568" bIns="0" numCol="1" spcCol="1270" anchor="t" anchorCtr="0">
              <a:noAutofit/>
            </a:bodyPr>
            <a:lstStyle/>
            <a:p>
              <a:pPr marL="0" marR="0" lvl="0" indent="0" algn="ctr" defTabSz="577850" rtl="0" eaLnBrk="1" fontAlgn="base" latinLnBrk="0" hangingPunct="1">
                <a:lnSpc>
                  <a:spcPct val="90000"/>
                </a:lnSpc>
                <a:spcBef>
                  <a:spcPct val="0"/>
                </a:spcBef>
                <a:spcAft>
                  <a:spcPct val="35000"/>
                </a:spcAft>
                <a:buClrTx/>
                <a:buSzTx/>
                <a:buFontTx/>
                <a:buNone/>
                <a:tabLst/>
                <a:defRPr/>
              </a:pPr>
              <a:r>
                <a:rPr kumimoji="0" lang="en-US" sz="1200" b="1" i="0" u="none" strike="noStrike" kern="1200" cap="none" spc="0" normalizeH="0" baseline="0" noProof="0">
                  <a:ln>
                    <a:noFill/>
                  </a:ln>
                  <a:solidFill>
                    <a:srgbClr val="404040"/>
                  </a:solidFill>
                  <a:effectLst/>
                  <a:uLnTx/>
                  <a:uFillTx/>
                  <a:latin typeface="Helvetica" panose="020B0604020202020204" pitchFamily="34" charset="0"/>
                  <a:ea typeface="+mn-ea"/>
                  <a:cs typeface="Helvetica" panose="020B0604020202020204" pitchFamily="34" charset="0"/>
                </a:rPr>
                <a:t>Develop Strategic Plan for Fermilab’s next 20 Years</a:t>
              </a:r>
            </a:p>
          </p:txBody>
        </p:sp>
      </p:grpSp>
      <p:sp>
        <p:nvSpPr>
          <p:cNvPr id="10" name="Pentagon 44">
            <a:extLst>
              <a:ext uri="{FF2B5EF4-FFF2-40B4-BE49-F238E27FC236}">
                <a16:creationId xmlns:a16="http://schemas.microsoft.com/office/drawing/2014/main" id="{A6A6A849-57F8-4A88-AD2C-8308B6E35F44}"/>
              </a:ext>
            </a:extLst>
          </p:cNvPr>
          <p:cNvSpPr/>
          <p:nvPr/>
        </p:nvSpPr>
        <p:spPr>
          <a:xfrm>
            <a:off x="-222482" y="156411"/>
            <a:ext cx="721960" cy="448056"/>
          </a:xfrm>
          <a:prstGeom prst="homePlate">
            <a:avLst/>
          </a:prstGeom>
          <a:solidFill>
            <a:srgbClr val="004C9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3" name="Rectangle: Rounded Corners 2">
            <a:extLst>
              <a:ext uri="{FF2B5EF4-FFF2-40B4-BE49-F238E27FC236}">
                <a16:creationId xmlns:a16="http://schemas.microsoft.com/office/drawing/2014/main" id="{6F09E82E-1576-01F2-6FAD-D2CCBF35E9D1}"/>
              </a:ext>
            </a:extLst>
          </p:cNvPr>
          <p:cNvSpPr/>
          <p:nvPr/>
        </p:nvSpPr>
        <p:spPr>
          <a:xfrm>
            <a:off x="222250" y="794327"/>
            <a:ext cx="2280106" cy="1989551"/>
          </a:xfrm>
          <a:prstGeom prst="round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4" name="Footer Placeholder 3">
            <a:extLst>
              <a:ext uri="{FF2B5EF4-FFF2-40B4-BE49-F238E27FC236}">
                <a16:creationId xmlns:a16="http://schemas.microsoft.com/office/drawing/2014/main" id="{E1B375F8-23C8-4819-AF13-53239166BD76}"/>
              </a:ext>
            </a:extLst>
          </p:cNvPr>
          <p:cNvSpPr>
            <a:spLocks noGrp="1"/>
          </p:cNvSpPr>
          <p:nvPr>
            <p:ph type="ftr" sz="quarter" idx="3"/>
          </p:nvPr>
        </p:nvSpPr>
        <p:spPr/>
        <p:txBody>
          <a:bodyPr/>
          <a:lstStyle/>
          <a:p>
            <a:pPr>
              <a:defRPr/>
            </a:pPr>
            <a:r>
              <a:rPr lang="en-US"/>
              <a:t>Valishev | ACE Workshop Introduction</a:t>
            </a:r>
            <a:endParaRPr lang="en-US" b="1" dirty="0"/>
          </a:p>
        </p:txBody>
      </p:sp>
    </p:spTree>
    <p:extLst>
      <p:ext uri="{BB962C8B-B14F-4D97-AF65-F5344CB8AC3E}">
        <p14:creationId xmlns:p14="http://schemas.microsoft.com/office/powerpoint/2010/main" val="2020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36827" y="-58405"/>
            <a:ext cx="8202023" cy="912114"/>
          </a:xfrm>
        </p:spPr>
        <p:txBody>
          <a:bodyPr/>
          <a:lstStyle/>
          <a:p>
            <a:pPr algn="ctr"/>
            <a:r>
              <a:rPr lang="en-US" sz="1950" dirty="0"/>
              <a:t>DUNE: The world’s most capable neutrino experiment, driven by LBNF and PIP-II</a:t>
            </a:r>
            <a:endParaRPr lang="en-US" sz="1950" dirty="0">
              <a:cs typeface="Helvetica"/>
            </a:endParaRPr>
          </a:p>
        </p:txBody>
      </p:sp>
      <p:sp>
        <p:nvSpPr>
          <p:cNvPr id="3" name="Date Placeholder 2"/>
          <p:cNvSpPr>
            <a:spLocks noGrp="1"/>
          </p:cNvSpPr>
          <p:nvPr>
            <p:ph type="dt" sz="half" idx="2"/>
          </p:nvPr>
        </p:nvSpPr>
        <p:spPr/>
        <p:txBody>
          <a:bodyPr/>
          <a:lstStyle/>
          <a:p>
            <a:pPr>
              <a:defRPr/>
            </a:pPr>
            <a:r>
              <a:rPr lang="en-US"/>
              <a:t>1/30/2023</a:t>
            </a:r>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3</a:t>
            </a:fld>
            <a:endParaRPr lang="en-US"/>
          </a:p>
        </p:txBody>
      </p:sp>
      <p:pic>
        <p:nvPicPr>
          <p:cNvPr id="6" name="Picture 5">
            <a:extLst>
              <a:ext uri="{FF2B5EF4-FFF2-40B4-BE49-F238E27FC236}">
                <a16:creationId xmlns:a16="http://schemas.microsoft.com/office/drawing/2014/main" id="{622A3C99-D98C-45EB-BD3A-48DA239D88DB}"/>
              </a:ext>
            </a:extLst>
          </p:cNvPr>
          <p:cNvPicPr>
            <a:picLocks noChangeAspect="1"/>
          </p:cNvPicPr>
          <p:nvPr/>
        </p:nvPicPr>
        <p:blipFill>
          <a:blip r:embed="rId3"/>
          <a:stretch>
            <a:fillRect/>
          </a:stretch>
        </p:blipFill>
        <p:spPr>
          <a:xfrm>
            <a:off x="0" y="1984029"/>
            <a:ext cx="9144000" cy="3176137"/>
          </a:xfrm>
          <a:prstGeom prst="rect">
            <a:avLst/>
          </a:prstGeom>
        </p:spPr>
      </p:pic>
      <p:sp>
        <p:nvSpPr>
          <p:cNvPr id="9" name="Pentagon 44">
            <a:extLst>
              <a:ext uri="{FF2B5EF4-FFF2-40B4-BE49-F238E27FC236}">
                <a16:creationId xmlns:a16="http://schemas.microsoft.com/office/drawing/2014/main" id="{31001953-7EAF-436D-9ED7-57B2F60FAEE5}"/>
              </a:ext>
            </a:extLst>
          </p:cNvPr>
          <p:cNvSpPr/>
          <p:nvPr/>
        </p:nvSpPr>
        <p:spPr>
          <a:xfrm>
            <a:off x="-69985" y="189364"/>
            <a:ext cx="978408" cy="448056"/>
          </a:xfrm>
          <a:prstGeom prst="homePlate">
            <a:avLst/>
          </a:prstGeom>
          <a:solidFill>
            <a:srgbClr val="004C9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rPr>
              <a:t>S&amp;T</a:t>
            </a:r>
          </a:p>
        </p:txBody>
      </p:sp>
      <p:sp>
        <p:nvSpPr>
          <p:cNvPr id="11" name="Title 6">
            <a:extLst>
              <a:ext uri="{FF2B5EF4-FFF2-40B4-BE49-F238E27FC236}">
                <a16:creationId xmlns:a16="http://schemas.microsoft.com/office/drawing/2014/main" id="{9847F6B4-2B6E-4280-B1BE-0EC38F5417A9}"/>
              </a:ext>
            </a:extLst>
          </p:cNvPr>
          <p:cNvSpPr txBox="1">
            <a:spLocks/>
          </p:cNvSpPr>
          <p:nvPr/>
        </p:nvSpPr>
        <p:spPr>
          <a:xfrm>
            <a:off x="1182936" y="1249669"/>
            <a:ext cx="6957451" cy="321734"/>
          </a:xfrm>
          <a:prstGeom prst="rect">
            <a:avLst/>
          </a:prstGeom>
          <a:noFill/>
        </p:spPr>
        <p:txBody>
          <a:bodyPr lIns="0" tIns="0" rIns="0" bIns="0" anchor="b" anchorCtr="0"/>
          <a:lstStyle>
            <a:lvl1pPr algn="l" defTabSz="457200" rtl="0" eaLnBrk="1" fontAlgn="base" hangingPunct="1">
              <a:spcBef>
                <a:spcPct val="0"/>
              </a:spcBef>
              <a:spcAft>
                <a:spcPct val="0"/>
              </a:spcAft>
              <a:defRPr sz="2200" b="1" kern="1200">
                <a:solidFill>
                  <a:srgbClr val="004C97"/>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a:lstStyle>
          <a:p>
            <a:pPr algn="ctr"/>
            <a:r>
              <a:rPr lang="en-US" sz="1950" dirty="0">
                <a:solidFill>
                  <a:schemeClr val="tx2"/>
                </a:solidFill>
              </a:rPr>
              <a:t>Delivering on LBNF/DUNE is Fermilab’s highest priority </a:t>
            </a:r>
            <a:endParaRPr lang="en-US" sz="1950" dirty="0">
              <a:solidFill>
                <a:schemeClr val="tx2"/>
              </a:solidFill>
              <a:cs typeface="Helvetica"/>
            </a:endParaRPr>
          </a:p>
        </p:txBody>
      </p:sp>
      <p:sp>
        <p:nvSpPr>
          <p:cNvPr id="2" name="Oval 1">
            <a:extLst>
              <a:ext uri="{FF2B5EF4-FFF2-40B4-BE49-F238E27FC236}">
                <a16:creationId xmlns:a16="http://schemas.microsoft.com/office/drawing/2014/main" id="{0EF8172F-7F36-8173-906D-94F7F8481BE7}"/>
              </a:ext>
            </a:extLst>
          </p:cNvPr>
          <p:cNvSpPr/>
          <p:nvPr/>
        </p:nvSpPr>
        <p:spPr>
          <a:xfrm>
            <a:off x="6825673" y="2983345"/>
            <a:ext cx="618836" cy="910486"/>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4" name="Footer Placeholder 3">
            <a:extLst>
              <a:ext uri="{FF2B5EF4-FFF2-40B4-BE49-F238E27FC236}">
                <a16:creationId xmlns:a16="http://schemas.microsoft.com/office/drawing/2014/main" id="{DE0A7917-4A25-4D94-920A-CADF7510BFB3}"/>
              </a:ext>
            </a:extLst>
          </p:cNvPr>
          <p:cNvSpPr>
            <a:spLocks noGrp="1"/>
          </p:cNvSpPr>
          <p:nvPr>
            <p:ph type="ftr" sz="quarter" idx="3"/>
          </p:nvPr>
        </p:nvSpPr>
        <p:spPr/>
        <p:txBody>
          <a:bodyPr/>
          <a:lstStyle/>
          <a:p>
            <a:pPr>
              <a:defRPr/>
            </a:pPr>
            <a:r>
              <a:rPr lang="en-US"/>
              <a:t>Valishev | ACE Workshop Introduction</a:t>
            </a:r>
            <a:endParaRPr lang="en-US" b="1" dirty="0"/>
          </a:p>
        </p:txBody>
      </p:sp>
    </p:spTree>
    <p:extLst>
      <p:ext uri="{BB962C8B-B14F-4D97-AF65-F5344CB8AC3E}">
        <p14:creationId xmlns:p14="http://schemas.microsoft.com/office/powerpoint/2010/main" val="327016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4DC9E25-805F-765C-59C8-EC7C27D70C87}"/>
              </a:ext>
            </a:extLst>
          </p:cNvPr>
          <p:cNvSpPr>
            <a:spLocks noGrp="1"/>
          </p:cNvSpPr>
          <p:nvPr>
            <p:ph idx="1"/>
          </p:nvPr>
        </p:nvSpPr>
        <p:spPr/>
        <p:txBody>
          <a:bodyPr/>
          <a:lstStyle/>
          <a:p>
            <a:r>
              <a:rPr lang="en-US" dirty="0"/>
              <a:t>The LBNF/DUNE strategy recently revisited by the lab</a:t>
            </a:r>
          </a:p>
          <a:p>
            <a:pPr lvl="1"/>
            <a:r>
              <a:rPr lang="en-US" dirty="0"/>
              <a:t>Compressed timeline for LBNF construction and start of beam operations </a:t>
            </a:r>
          </a:p>
          <a:p>
            <a:pPr lvl="1"/>
            <a:r>
              <a:rPr lang="en-US" dirty="0"/>
              <a:t>Push for more neutrinos, sooner</a:t>
            </a:r>
          </a:p>
          <a:p>
            <a:r>
              <a:rPr lang="en-US" dirty="0"/>
              <a:t>Proton Intensity Upgrade / Central Design Group reviewed beam intensity upgrade</a:t>
            </a:r>
          </a:p>
          <a:p>
            <a:pPr lvl="1"/>
            <a:r>
              <a:rPr lang="en-US" dirty="0"/>
              <a:t>Options for replacing Booster with either a new RCS or a linac to achieve 2.4MW</a:t>
            </a:r>
          </a:p>
          <a:p>
            <a:pPr lvl="1"/>
            <a:r>
              <a:rPr lang="en-US" dirty="0"/>
              <a:t>Booster has served for 50 years and will not serve for another 50!</a:t>
            </a:r>
          </a:p>
          <a:p>
            <a:r>
              <a:rPr lang="en-US" dirty="0"/>
              <a:t>In parallel, a scenario emerged for delivering beam intensity above PIP-II</a:t>
            </a:r>
          </a:p>
          <a:p>
            <a:pPr lvl="2"/>
            <a:r>
              <a:rPr lang="en-US" dirty="0"/>
              <a:t>So far referred to as ‘Option-0’ or ACE</a:t>
            </a:r>
          </a:p>
          <a:p>
            <a:pPr lvl="2"/>
            <a:r>
              <a:rPr lang="en-US" dirty="0"/>
              <a:t>Utilizes Fermilab Accelerator Complex with PIP-II but without major replacements</a:t>
            </a:r>
          </a:p>
          <a:p>
            <a:pPr lvl="2"/>
            <a:r>
              <a:rPr lang="en-US" i="1" dirty="0"/>
              <a:t>Optimize for most neutrino production with least investment</a:t>
            </a:r>
          </a:p>
        </p:txBody>
      </p:sp>
      <p:sp>
        <p:nvSpPr>
          <p:cNvPr id="6" name="Title 5">
            <a:extLst>
              <a:ext uri="{FF2B5EF4-FFF2-40B4-BE49-F238E27FC236}">
                <a16:creationId xmlns:a16="http://schemas.microsoft.com/office/drawing/2014/main" id="{164FF9E0-CB71-276F-517D-F7DD0869F74F}"/>
              </a:ext>
            </a:extLst>
          </p:cNvPr>
          <p:cNvSpPr>
            <a:spLocks noGrp="1"/>
          </p:cNvSpPr>
          <p:nvPr>
            <p:ph type="title"/>
          </p:nvPr>
        </p:nvSpPr>
        <p:spPr/>
        <p:txBody>
          <a:bodyPr/>
          <a:lstStyle/>
          <a:p>
            <a:r>
              <a:rPr lang="en-US" dirty="0"/>
              <a:t>Alignment of LBNF/DUNE goals and Accelerator Complex plans</a:t>
            </a:r>
          </a:p>
        </p:txBody>
      </p:sp>
      <p:sp>
        <p:nvSpPr>
          <p:cNvPr id="2" name="Date Placeholder 1">
            <a:extLst>
              <a:ext uri="{FF2B5EF4-FFF2-40B4-BE49-F238E27FC236}">
                <a16:creationId xmlns:a16="http://schemas.microsoft.com/office/drawing/2014/main" id="{E626F829-028B-4C89-FE55-A842EE781119}"/>
              </a:ext>
            </a:extLst>
          </p:cNvPr>
          <p:cNvSpPr>
            <a:spLocks noGrp="1"/>
          </p:cNvSpPr>
          <p:nvPr>
            <p:ph type="dt" sz="half" idx="2"/>
          </p:nvPr>
        </p:nvSpPr>
        <p:spPr/>
        <p:txBody>
          <a:bodyPr/>
          <a:lstStyle/>
          <a:p>
            <a:pPr>
              <a:defRPr/>
            </a:pPr>
            <a:r>
              <a:rPr lang="en-US"/>
              <a:t>1/30/2023</a:t>
            </a:r>
            <a:endParaRPr lang="en-US" dirty="0"/>
          </a:p>
        </p:txBody>
      </p:sp>
      <p:sp>
        <p:nvSpPr>
          <p:cNvPr id="4" name="Slide Number Placeholder 3">
            <a:extLst>
              <a:ext uri="{FF2B5EF4-FFF2-40B4-BE49-F238E27FC236}">
                <a16:creationId xmlns:a16="http://schemas.microsoft.com/office/drawing/2014/main" id="{277BF7D0-2C49-9CFA-E0D7-6CDC3EDD6AE4}"/>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3" name="Footer Placeholder 2">
            <a:extLst>
              <a:ext uri="{FF2B5EF4-FFF2-40B4-BE49-F238E27FC236}">
                <a16:creationId xmlns:a16="http://schemas.microsoft.com/office/drawing/2014/main" id="{D1A3D9B3-CACF-4BEF-9F29-8DBCB00B9CFD}"/>
              </a:ext>
            </a:extLst>
          </p:cNvPr>
          <p:cNvSpPr>
            <a:spLocks noGrp="1"/>
          </p:cNvSpPr>
          <p:nvPr>
            <p:ph type="ftr" sz="quarter" idx="3"/>
          </p:nvPr>
        </p:nvSpPr>
        <p:spPr/>
        <p:txBody>
          <a:bodyPr/>
          <a:lstStyle/>
          <a:p>
            <a:pPr>
              <a:defRPr/>
            </a:pPr>
            <a:r>
              <a:rPr lang="en-US"/>
              <a:t>Valishev | ACE Workshop Introduction</a:t>
            </a:r>
            <a:endParaRPr lang="en-US" b="1" dirty="0"/>
          </a:p>
        </p:txBody>
      </p:sp>
    </p:spTree>
    <p:extLst>
      <p:ext uri="{BB962C8B-B14F-4D97-AF65-F5344CB8AC3E}">
        <p14:creationId xmlns:p14="http://schemas.microsoft.com/office/powerpoint/2010/main" val="4275010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7F5A9427-54D8-4AD2-8A8B-258115D0AD7F}"/>
              </a:ext>
            </a:extLst>
          </p:cNvPr>
          <p:cNvSpPr txBox="1"/>
          <p:nvPr/>
        </p:nvSpPr>
        <p:spPr>
          <a:xfrm>
            <a:off x="1847498" y="3669601"/>
            <a:ext cx="764370" cy="307777"/>
          </a:xfrm>
          <a:prstGeom prst="rect">
            <a:avLst/>
          </a:prstGeom>
          <a:gradFill flip="none" rotWithShape="1">
            <a:gsLst>
              <a:gs pos="41000">
                <a:srgbClr val="FFC000"/>
              </a:gs>
              <a:gs pos="100000">
                <a:schemeClr val="tx2"/>
              </a:gs>
            </a:gsLst>
            <a:lin ang="0" scaled="1"/>
            <a:tileRect/>
          </a:gradFill>
          <a:effectLst/>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1" u="none" strike="noStrike" kern="1200" cap="none" spc="0" normalizeH="0" baseline="0" noProof="0" dirty="0">
                <a:ln>
                  <a:noFill/>
                </a:ln>
                <a:solidFill>
                  <a:srgbClr val="FFFFFF"/>
                </a:solidFill>
                <a:effectLst/>
                <a:uLnTx/>
                <a:uFillTx/>
                <a:latin typeface="Helvetica" panose="020B0604020202020204" pitchFamily="34" charset="0"/>
                <a:cs typeface="Helvetica" panose="020B0604020202020204" pitchFamily="34" charset="0"/>
              </a:rPr>
              <a:t>Plan</a:t>
            </a:r>
          </a:p>
        </p:txBody>
      </p:sp>
      <p:sp>
        <p:nvSpPr>
          <p:cNvPr id="2" name="Date Placeholder 1">
            <a:extLst>
              <a:ext uri="{FF2B5EF4-FFF2-40B4-BE49-F238E27FC236}">
                <a16:creationId xmlns:a16="http://schemas.microsoft.com/office/drawing/2014/main" id="{197B0841-FDBD-4771-AFE5-E85759FA7659}"/>
              </a:ext>
            </a:extLst>
          </p:cNvPr>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4C97"/>
                </a:solidFill>
                <a:effectLst/>
                <a:uLnTx/>
                <a:uFillTx/>
                <a:latin typeface="Helvetica" charset="0"/>
              </a:rPr>
              <a:t>1/30/2023</a:t>
            </a:r>
          </a:p>
        </p:txBody>
      </p:sp>
      <p:sp>
        <p:nvSpPr>
          <p:cNvPr id="8" name="Slide Number Placeholder 7"/>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9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5</a:t>
            </a:fld>
            <a:endParaRPr kumimoji="0" lang="en-US" sz="900" b="0" i="0" u="none" strike="noStrike" kern="1200" cap="none" spc="0" normalizeH="0" baseline="0" noProof="0">
              <a:ln>
                <a:noFill/>
              </a:ln>
              <a:solidFill>
                <a:srgbClr val="004C97"/>
              </a:solidFill>
              <a:effectLst/>
              <a:uLnTx/>
              <a:uFillTx/>
              <a:latin typeface="Helvetica" charset="0"/>
            </a:endParaRPr>
          </a:p>
        </p:txBody>
      </p:sp>
      <p:sp>
        <p:nvSpPr>
          <p:cNvPr id="10" name="Title 9"/>
          <p:cNvSpPr>
            <a:spLocks noGrp="1"/>
          </p:cNvSpPr>
          <p:nvPr>
            <p:ph type="title"/>
          </p:nvPr>
        </p:nvSpPr>
        <p:spPr>
          <a:xfrm>
            <a:off x="435770" y="359790"/>
            <a:ext cx="5237567" cy="350047"/>
          </a:xfrm>
        </p:spPr>
        <p:txBody>
          <a:bodyPr/>
          <a:lstStyle/>
          <a:p>
            <a:r>
              <a:rPr lang="en-US" sz="1950" dirty="0"/>
              <a:t>Major Decadal Goals</a:t>
            </a:r>
            <a:br>
              <a:rPr lang="en-US" sz="1950" dirty="0"/>
            </a:br>
            <a:r>
              <a:rPr lang="en-US" sz="1950" i="1" dirty="0"/>
              <a:t>Neutrino Science </a:t>
            </a:r>
            <a:endParaRPr lang="en-US" sz="1950" i="1" dirty="0">
              <a:highlight>
                <a:srgbClr val="FFFF00"/>
              </a:highlight>
            </a:endParaRPr>
          </a:p>
        </p:txBody>
      </p:sp>
      <p:graphicFrame>
        <p:nvGraphicFramePr>
          <p:cNvPr id="15" name="Table 21">
            <a:extLst>
              <a:ext uri="{FF2B5EF4-FFF2-40B4-BE49-F238E27FC236}">
                <a16:creationId xmlns:a16="http://schemas.microsoft.com/office/drawing/2014/main" id="{1DAA3249-924A-4280-A21A-1D5A7949D7D2}"/>
              </a:ext>
            </a:extLst>
          </p:cNvPr>
          <p:cNvGraphicFramePr>
            <a:graphicFrameLocks noGrp="1"/>
          </p:cNvGraphicFramePr>
          <p:nvPr/>
        </p:nvGraphicFramePr>
        <p:xfrm>
          <a:off x="303979" y="1610548"/>
          <a:ext cx="8536042" cy="2761127"/>
        </p:xfrm>
        <a:graphic>
          <a:graphicData uri="http://schemas.openxmlformats.org/drawingml/2006/table">
            <a:tbl>
              <a:tblPr firstRow="1" bandRow="1">
                <a:tableStyleId>{912C8C85-51F0-491E-9774-3900AFEF0FD7}</a:tableStyleId>
              </a:tblPr>
              <a:tblGrid>
                <a:gridCol w="1382467">
                  <a:extLst>
                    <a:ext uri="{9D8B030D-6E8A-4147-A177-3AD203B41FA5}">
                      <a16:colId xmlns:a16="http://schemas.microsoft.com/office/drawing/2014/main" val="2582351803"/>
                    </a:ext>
                  </a:extLst>
                </a:gridCol>
                <a:gridCol w="650325">
                  <a:extLst>
                    <a:ext uri="{9D8B030D-6E8A-4147-A177-3AD203B41FA5}">
                      <a16:colId xmlns:a16="http://schemas.microsoft.com/office/drawing/2014/main" val="968692690"/>
                    </a:ext>
                  </a:extLst>
                </a:gridCol>
                <a:gridCol w="650325">
                  <a:extLst>
                    <a:ext uri="{9D8B030D-6E8A-4147-A177-3AD203B41FA5}">
                      <a16:colId xmlns:a16="http://schemas.microsoft.com/office/drawing/2014/main" val="1461305308"/>
                    </a:ext>
                  </a:extLst>
                </a:gridCol>
                <a:gridCol w="650325">
                  <a:extLst>
                    <a:ext uri="{9D8B030D-6E8A-4147-A177-3AD203B41FA5}">
                      <a16:colId xmlns:a16="http://schemas.microsoft.com/office/drawing/2014/main" val="1697575502"/>
                    </a:ext>
                  </a:extLst>
                </a:gridCol>
                <a:gridCol w="650325">
                  <a:extLst>
                    <a:ext uri="{9D8B030D-6E8A-4147-A177-3AD203B41FA5}">
                      <a16:colId xmlns:a16="http://schemas.microsoft.com/office/drawing/2014/main" val="3836894461"/>
                    </a:ext>
                  </a:extLst>
                </a:gridCol>
                <a:gridCol w="650325">
                  <a:extLst>
                    <a:ext uri="{9D8B030D-6E8A-4147-A177-3AD203B41FA5}">
                      <a16:colId xmlns:a16="http://schemas.microsoft.com/office/drawing/2014/main" val="1668006726"/>
                    </a:ext>
                  </a:extLst>
                </a:gridCol>
                <a:gridCol w="650325">
                  <a:extLst>
                    <a:ext uri="{9D8B030D-6E8A-4147-A177-3AD203B41FA5}">
                      <a16:colId xmlns:a16="http://schemas.microsoft.com/office/drawing/2014/main" val="2379942133"/>
                    </a:ext>
                  </a:extLst>
                </a:gridCol>
                <a:gridCol w="650325">
                  <a:extLst>
                    <a:ext uri="{9D8B030D-6E8A-4147-A177-3AD203B41FA5}">
                      <a16:colId xmlns:a16="http://schemas.microsoft.com/office/drawing/2014/main" val="1043432344"/>
                    </a:ext>
                  </a:extLst>
                </a:gridCol>
                <a:gridCol w="650325">
                  <a:extLst>
                    <a:ext uri="{9D8B030D-6E8A-4147-A177-3AD203B41FA5}">
                      <a16:colId xmlns:a16="http://schemas.microsoft.com/office/drawing/2014/main" val="2183743829"/>
                    </a:ext>
                  </a:extLst>
                </a:gridCol>
                <a:gridCol w="650325">
                  <a:extLst>
                    <a:ext uri="{9D8B030D-6E8A-4147-A177-3AD203B41FA5}">
                      <a16:colId xmlns:a16="http://schemas.microsoft.com/office/drawing/2014/main" val="432846593"/>
                    </a:ext>
                  </a:extLst>
                </a:gridCol>
                <a:gridCol w="650325">
                  <a:extLst>
                    <a:ext uri="{9D8B030D-6E8A-4147-A177-3AD203B41FA5}">
                      <a16:colId xmlns:a16="http://schemas.microsoft.com/office/drawing/2014/main" val="2028827922"/>
                    </a:ext>
                  </a:extLst>
                </a:gridCol>
                <a:gridCol w="650325">
                  <a:extLst>
                    <a:ext uri="{9D8B030D-6E8A-4147-A177-3AD203B41FA5}">
                      <a16:colId xmlns:a16="http://schemas.microsoft.com/office/drawing/2014/main" val="3217445200"/>
                    </a:ext>
                  </a:extLst>
                </a:gridCol>
              </a:tblGrid>
              <a:tr h="566567">
                <a:tc>
                  <a:txBody>
                    <a:bodyPr/>
                    <a:lstStyle/>
                    <a:p>
                      <a:endParaRPr lang="en-US" sz="1000" dirty="0"/>
                    </a:p>
                  </a:txBody>
                  <a:tcPr>
                    <a:lnL w="9525" cap="flat" cmpd="sng" algn="ctr">
                      <a:noFill/>
                      <a:prstDash val="soli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0" dirty="0">
                          <a:solidFill>
                            <a:schemeClr val="accent6"/>
                          </a:solidFill>
                          <a:latin typeface="Helvetica" pitchFamily="2" charset="0"/>
                          <a:cs typeface="Helvetica" panose="020B0604020202020204" pitchFamily="34" charset="0"/>
                        </a:rPr>
                        <a:t>FY22</a:t>
                      </a:r>
                    </a:p>
                  </a:txBody>
                  <a:tcPr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b="0" dirty="0">
                          <a:solidFill>
                            <a:schemeClr val="accent6"/>
                          </a:solidFill>
                          <a:latin typeface="Helvetica" pitchFamily="2" charset="0"/>
                        </a:rPr>
                        <a:t>FY23</a:t>
                      </a:r>
                    </a:p>
                  </a:txBody>
                  <a:tcPr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b="0">
                          <a:solidFill>
                            <a:schemeClr val="accent6"/>
                          </a:solidFill>
                          <a:latin typeface="Helvetica" pitchFamily="2" charset="0"/>
                        </a:rPr>
                        <a:t>FY24</a:t>
                      </a:r>
                    </a:p>
                  </a:txBody>
                  <a:tcPr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b="0">
                          <a:solidFill>
                            <a:schemeClr val="accent6"/>
                          </a:solidFill>
                          <a:latin typeface="Helvetica" pitchFamily="2" charset="0"/>
                        </a:rPr>
                        <a:t>FY25</a:t>
                      </a:r>
                    </a:p>
                  </a:txBody>
                  <a:tcPr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b="0">
                          <a:solidFill>
                            <a:schemeClr val="accent6"/>
                          </a:solidFill>
                          <a:latin typeface="Helvetica" pitchFamily="2" charset="0"/>
                        </a:rPr>
                        <a:t>FY26</a:t>
                      </a:r>
                    </a:p>
                  </a:txBody>
                  <a:tcPr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0">
                          <a:solidFill>
                            <a:schemeClr val="accent6"/>
                          </a:solidFill>
                          <a:latin typeface="Helvetica" pitchFamily="2" charset="0"/>
                          <a:cs typeface="Helvetica" panose="020B0604020202020204" pitchFamily="34" charset="0"/>
                        </a:rPr>
                        <a:t>FY27</a:t>
                      </a:r>
                    </a:p>
                  </a:txBody>
                  <a:tcPr anchor="b">
                    <a:lnL>
                      <a:noFill/>
                    </a:lnL>
                    <a:lnR w="9525" cap="flat" cmpd="sng" algn="ctr">
                      <a:noFill/>
                      <a:prstDash val="soli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0">
                          <a:solidFill>
                            <a:schemeClr val="accent6"/>
                          </a:solidFill>
                          <a:latin typeface="Helvetica" pitchFamily="2" charset="0"/>
                          <a:cs typeface="Helvetica" panose="020B0604020202020204" pitchFamily="34" charset="0"/>
                        </a:rPr>
                        <a:t>FY28</a:t>
                      </a:r>
                    </a:p>
                  </a:txBody>
                  <a:tcPr anchor="b">
                    <a:lnL>
                      <a:noFill/>
                    </a:lnL>
                    <a:lnR w="9525" cap="flat" cmpd="sng" algn="ctr">
                      <a:noFill/>
                      <a:prstDash val="soli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0">
                          <a:solidFill>
                            <a:schemeClr val="accent6"/>
                          </a:solidFill>
                          <a:latin typeface="Helvetica" pitchFamily="2" charset="0"/>
                          <a:cs typeface="Helvetica" panose="020B0604020202020204" pitchFamily="34" charset="0"/>
                        </a:rPr>
                        <a:t>FY29</a:t>
                      </a:r>
                    </a:p>
                  </a:txBody>
                  <a:tcPr anchor="b">
                    <a:lnL>
                      <a:noFill/>
                    </a:lnL>
                    <a:lnR w="9525" cap="flat" cmpd="sng" algn="ctr">
                      <a:noFill/>
                      <a:prstDash val="soli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0" dirty="0">
                          <a:solidFill>
                            <a:schemeClr val="accent6"/>
                          </a:solidFill>
                          <a:latin typeface="Helvetica" pitchFamily="2" charset="0"/>
                          <a:cs typeface="Helvetica" panose="020B0604020202020204" pitchFamily="34" charset="0"/>
                        </a:rPr>
                        <a:t>FY30</a:t>
                      </a:r>
                    </a:p>
                  </a:txBody>
                  <a:tcPr anchor="b">
                    <a:lnL>
                      <a:noFill/>
                    </a:lnL>
                    <a:lnR w="9525" cap="flat" cmpd="sng" algn="ctr">
                      <a:noFill/>
                      <a:prstDash val="soli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0">
                          <a:solidFill>
                            <a:schemeClr val="accent6"/>
                          </a:solidFill>
                          <a:latin typeface="Helvetica" pitchFamily="2" charset="0"/>
                          <a:cs typeface="Helvetica" panose="020B0604020202020204" pitchFamily="34" charset="0"/>
                        </a:rPr>
                        <a:t>FY31</a:t>
                      </a:r>
                    </a:p>
                  </a:txBody>
                  <a:tcPr anchor="b">
                    <a:lnL>
                      <a:noFill/>
                    </a:lnL>
                    <a:lnR w="9525" cap="flat" cmpd="sng" algn="ctr">
                      <a:noFill/>
                      <a:prstDash val="soli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0">
                          <a:solidFill>
                            <a:schemeClr val="accent6"/>
                          </a:solidFill>
                          <a:latin typeface="Helvetica" pitchFamily="2" charset="0"/>
                          <a:cs typeface="Helvetica" panose="020B0604020202020204" pitchFamily="34" charset="0"/>
                        </a:rPr>
                        <a:t>FY32</a:t>
                      </a:r>
                    </a:p>
                  </a:txBody>
                  <a:tcPr anchor="b">
                    <a:lnL>
                      <a:noFill/>
                    </a:lnL>
                    <a:lnR w="9525" cap="flat" cmpd="sng" algn="ctr">
                      <a:noFill/>
                      <a:prstDash val="soli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65413214"/>
                  </a:ext>
                </a:extLst>
              </a:tr>
              <a:tr h="345162">
                <a:tc>
                  <a:txBody>
                    <a:bodyPr/>
                    <a:lstStyle/>
                    <a:p>
                      <a:r>
                        <a:rPr lang="en-US" sz="1400" dirty="0" err="1">
                          <a:latin typeface="Helvetica" pitchFamily="2" charset="0"/>
                        </a:rPr>
                        <a:t>NOvA</a:t>
                      </a:r>
                      <a:r>
                        <a:rPr lang="en-US" sz="1400" dirty="0">
                          <a:latin typeface="Helvetica" pitchFamily="2" charset="0"/>
                        </a:rPr>
                        <a:t> </a:t>
                      </a:r>
                      <a:r>
                        <a:rPr lang="en-US" sz="1050" dirty="0">
                          <a:latin typeface="Helvetica" pitchFamily="2" charset="0"/>
                        </a:rPr>
                        <a:t>  </a:t>
                      </a:r>
                      <a:endParaRPr lang="en-US" sz="1400" dirty="0">
                        <a:latin typeface="Helvetica"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no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no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no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no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no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no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no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no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no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no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no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215216"/>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Helvetica" pitchFamily="2" charset="0"/>
                        </a:rPr>
                        <a:t>SBN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no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no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no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no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no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no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no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no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no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no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no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2823427"/>
                  </a:ext>
                </a:extLst>
              </a:tr>
              <a:tr h="34516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a:latin typeface="Helvetica"/>
                        </a:rPr>
                        <a:t>PIP-II </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noFill/>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noFill/>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noFill/>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noFill/>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noFill/>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noFill/>
                      </a:endParaRPr>
                    </a:p>
                  </a:txBody>
                  <a:tcP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noFill/>
                      </a:endParaRPr>
                    </a:p>
                  </a:txBody>
                  <a:tcP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noFill/>
                      </a:endParaRPr>
                    </a:p>
                  </a:txBody>
                  <a:tcP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noFill/>
                      </a:endParaRPr>
                    </a:p>
                  </a:txBody>
                  <a:tcP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noFill/>
                      </a:endParaRPr>
                    </a:p>
                  </a:txBody>
                  <a:tcP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noFill/>
                      </a:endParaRPr>
                    </a:p>
                  </a:txBody>
                  <a:tcP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3293617"/>
                  </a:ext>
                </a:extLst>
              </a:tr>
              <a:tr h="345162">
                <a:tc>
                  <a:txBody>
                    <a:bodyPr/>
                    <a:lstStyle/>
                    <a:p>
                      <a:r>
                        <a:rPr lang="en-US" sz="1400" dirty="0">
                          <a:latin typeface="Helvetica"/>
                        </a:rPr>
                        <a:t>LBNF/DUNE</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noFill/>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noFill/>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noFill/>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noFill/>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noFill/>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noFill/>
                      </a:endParaRPr>
                    </a:p>
                  </a:txBody>
                  <a:tcP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noFill/>
                      </a:endParaRPr>
                    </a:p>
                  </a:txBody>
                  <a:tcP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noFill/>
                      </a:endParaRPr>
                    </a:p>
                  </a:txBody>
                  <a:tcP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noFill/>
                      </a:endParaRPr>
                    </a:p>
                  </a:txBody>
                  <a:tcP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noFill/>
                      </a:endParaRPr>
                    </a:p>
                  </a:txBody>
                  <a:tcP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noFill/>
                      </a:endParaRPr>
                    </a:p>
                  </a:txBody>
                  <a:tcP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0520757"/>
                  </a:ext>
                </a:extLst>
              </a:tr>
              <a:tr h="345162">
                <a:tc>
                  <a:txBody>
                    <a:bodyPr/>
                    <a:lstStyle/>
                    <a:p>
                      <a:r>
                        <a:rPr lang="en-US" sz="1400" dirty="0">
                          <a:latin typeface="Helvetica" pitchFamily="2" charset="0"/>
                        </a:rPr>
                        <a:t>Host Lab </a:t>
                      </a:r>
                      <a:endParaRPr lang="en-US" sz="1400" dirty="0">
                        <a:latin typeface="Helvetica"/>
                      </a:endParaRP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noFill/>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noFill/>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noFill/>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noFill/>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noFill/>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noFill/>
                      </a:endParaRPr>
                    </a:p>
                  </a:txBody>
                  <a:tcP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noFill/>
                      </a:endParaRPr>
                    </a:p>
                  </a:txBody>
                  <a:tcP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noFill/>
                      </a:endParaRPr>
                    </a:p>
                  </a:txBody>
                  <a:tcP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noFill/>
                      </a:endParaRPr>
                    </a:p>
                  </a:txBody>
                  <a:tcP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noFill/>
                      </a:endParaRPr>
                    </a:p>
                  </a:txBody>
                  <a:tcP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noFill/>
                      </a:endParaRPr>
                    </a:p>
                  </a:txBody>
                  <a:tcP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8292384"/>
                  </a:ext>
                </a:extLst>
              </a:tr>
              <a:tr h="345162">
                <a:tc>
                  <a:txBody>
                    <a:bodyPr/>
                    <a:lstStyle/>
                    <a:p>
                      <a:r>
                        <a:rPr lang="en-US" sz="1400" dirty="0">
                          <a:solidFill>
                            <a:schemeClr val="tx1"/>
                          </a:solidFill>
                          <a:latin typeface="Helvetica"/>
                        </a:rPr>
                        <a:t>BR</a:t>
                      </a: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noFill/>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noFill/>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noFill/>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noFill/>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noFill/>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noFill/>
                      </a:endParaRPr>
                    </a:p>
                  </a:txBody>
                  <a:tcP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noFill/>
                      </a:endParaRPr>
                    </a:p>
                  </a:txBody>
                  <a:tcP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noFill/>
                      </a:endParaRPr>
                    </a:p>
                  </a:txBody>
                  <a:tcP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noFill/>
                      </a:endParaRPr>
                    </a:p>
                  </a:txBody>
                  <a:tcP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noFill/>
                      </a:endParaRPr>
                    </a:p>
                  </a:txBody>
                  <a:tcP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noFill/>
                      </a:endParaRPr>
                    </a:p>
                  </a:txBody>
                  <a:tcP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7303949"/>
                  </a:ext>
                </a:extLst>
              </a:tr>
            </a:tbl>
          </a:graphicData>
        </a:graphic>
      </p:graphicFrame>
      <p:sp>
        <p:nvSpPr>
          <p:cNvPr id="35" name="Rectangle 34">
            <a:extLst>
              <a:ext uri="{FF2B5EF4-FFF2-40B4-BE49-F238E27FC236}">
                <a16:creationId xmlns:a16="http://schemas.microsoft.com/office/drawing/2014/main" id="{04BA631D-FFD3-4C9D-F079-977A85030080}"/>
              </a:ext>
            </a:extLst>
          </p:cNvPr>
          <p:cNvSpPr/>
          <p:nvPr/>
        </p:nvSpPr>
        <p:spPr>
          <a:xfrm>
            <a:off x="-69985" y="189364"/>
            <a:ext cx="272496" cy="448707"/>
          </a:xfrm>
          <a:prstGeom prst="rect">
            <a:avLst/>
          </a:prstGeom>
          <a:solidFill>
            <a:srgbClr val="004C97"/>
          </a:solidFill>
          <a:ln w="3175">
            <a:noFill/>
            <a:extLst>
              <a:ext uri="{C807C97D-BFC1-408E-A445-0C87EB9F89A2}">
                <ask:lineSketchStyleProps xmlns:ask="http://schemas.microsoft.com/office/drawing/2018/sketchyshapes" sd="1219033472">
                  <a:custGeom>
                    <a:avLst/>
                    <a:gdLst>
                      <a:gd name="connsiteX0" fmla="*/ 0 w 1996243"/>
                      <a:gd name="connsiteY0" fmla="*/ 0 h 448707"/>
                      <a:gd name="connsiteX1" fmla="*/ 1996243 w 1996243"/>
                      <a:gd name="connsiteY1" fmla="*/ 0 h 448707"/>
                      <a:gd name="connsiteX2" fmla="*/ 1996243 w 1996243"/>
                      <a:gd name="connsiteY2" fmla="*/ 448707 h 448707"/>
                      <a:gd name="connsiteX3" fmla="*/ 0 w 1996243"/>
                      <a:gd name="connsiteY3" fmla="*/ 448707 h 448707"/>
                      <a:gd name="connsiteX4" fmla="*/ 0 w 1996243"/>
                      <a:gd name="connsiteY4" fmla="*/ 0 h 448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6243" h="448707" fill="none" extrusionOk="0">
                        <a:moveTo>
                          <a:pt x="0" y="0"/>
                        </a:moveTo>
                        <a:cubicBezTo>
                          <a:pt x="201092" y="-49533"/>
                          <a:pt x="1264672" y="-14809"/>
                          <a:pt x="1996243" y="0"/>
                        </a:cubicBezTo>
                        <a:cubicBezTo>
                          <a:pt x="1970873" y="123212"/>
                          <a:pt x="2034180" y="308038"/>
                          <a:pt x="1996243" y="448707"/>
                        </a:cubicBezTo>
                        <a:cubicBezTo>
                          <a:pt x="1291161" y="400476"/>
                          <a:pt x="465348" y="533162"/>
                          <a:pt x="0" y="448707"/>
                        </a:cubicBezTo>
                        <a:cubicBezTo>
                          <a:pt x="9549" y="377814"/>
                          <a:pt x="-5722" y="47320"/>
                          <a:pt x="0" y="0"/>
                        </a:cubicBezTo>
                        <a:close/>
                      </a:path>
                      <a:path w="1996243" h="448707" stroke="0" extrusionOk="0">
                        <a:moveTo>
                          <a:pt x="0" y="0"/>
                        </a:moveTo>
                        <a:cubicBezTo>
                          <a:pt x="348696" y="118645"/>
                          <a:pt x="1048642" y="116012"/>
                          <a:pt x="1996243" y="0"/>
                        </a:cubicBezTo>
                        <a:cubicBezTo>
                          <a:pt x="1983814" y="148077"/>
                          <a:pt x="1977592" y="353291"/>
                          <a:pt x="1996243" y="448707"/>
                        </a:cubicBezTo>
                        <a:cubicBezTo>
                          <a:pt x="1184100" y="583307"/>
                          <a:pt x="453549" y="291511"/>
                          <a:pt x="0" y="448707"/>
                        </a:cubicBezTo>
                        <a:cubicBezTo>
                          <a:pt x="-11849" y="232268"/>
                          <a:pt x="35134" y="116788"/>
                          <a:pt x="0" y="0"/>
                        </a:cubicBezTo>
                        <a:close/>
                      </a:path>
                    </a:pathLst>
                  </a:custGeom>
                  <ask:type>
                    <ask:lineSketchNone/>
                  </ask:type>
                </ask:lineSketchStyleProps>
              </a:ext>
            </a:extLst>
          </a:ln>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37" name="Content Placeholder 6">
            <a:extLst>
              <a:ext uri="{FF2B5EF4-FFF2-40B4-BE49-F238E27FC236}">
                <a16:creationId xmlns:a16="http://schemas.microsoft.com/office/drawing/2014/main" id="{414C58BD-7DDB-89A1-3A6A-9AFF4277E6E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1258" t="24082" r="8569" b="15284"/>
          <a:stretch/>
        </p:blipFill>
        <p:spPr>
          <a:xfrm>
            <a:off x="8605082" y="95633"/>
            <a:ext cx="508831" cy="490977"/>
          </a:xfrm>
          <a:prstGeom prst="rect">
            <a:avLst/>
          </a:prstGeom>
        </p:spPr>
      </p:pic>
      <p:grpSp>
        <p:nvGrpSpPr>
          <p:cNvPr id="11" name="Group 10">
            <a:extLst>
              <a:ext uri="{FF2B5EF4-FFF2-40B4-BE49-F238E27FC236}">
                <a16:creationId xmlns:a16="http://schemas.microsoft.com/office/drawing/2014/main" id="{C38EEBCD-61A9-49A3-8930-FC7219F63006}"/>
              </a:ext>
            </a:extLst>
          </p:cNvPr>
          <p:cNvGrpSpPr/>
          <p:nvPr/>
        </p:nvGrpSpPr>
        <p:grpSpPr>
          <a:xfrm>
            <a:off x="1828931" y="2201990"/>
            <a:ext cx="7199042" cy="2170334"/>
            <a:chOff x="1726920" y="1051108"/>
            <a:chExt cx="7199042" cy="2170334"/>
          </a:xfrm>
        </p:grpSpPr>
        <p:sp>
          <p:nvSpPr>
            <p:cNvPr id="14" name="TextBox 13">
              <a:extLst>
                <a:ext uri="{FF2B5EF4-FFF2-40B4-BE49-F238E27FC236}">
                  <a16:creationId xmlns:a16="http://schemas.microsoft.com/office/drawing/2014/main" id="{C1A0F38D-5B5A-4776-8DAF-5C914730BAEA}"/>
                </a:ext>
              </a:extLst>
            </p:cNvPr>
            <p:cNvSpPr txBox="1"/>
            <p:nvPr/>
          </p:nvSpPr>
          <p:spPr>
            <a:xfrm>
              <a:off x="1745486" y="1051108"/>
              <a:ext cx="3239333" cy="307777"/>
            </a:xfrm>
            <a:prstGeom prst="rect">
              <a:avLst/>
            </a:prstGeom>
            <a:solidFill>
              <a:schemeClr val="accent3">
                <a:lumMod val="60000"/>
                <a:lumOff val="40000"/>
              </a:schemeClr>
            </a:solidFill>
            <a:effectLst/>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1" u="none" strike="noStrike" kern="1200" cap="none" spc="0" normalizeH="0" baseline="0" noProof="0" dirty="0">
                  <a:ln>
                    <a:noFill/>
                  </a:ln>
                  <a:solidFill>
                    <a:srgbClr val="FFFFFF"/>
                  </a:solidFill>
                  <a:effectLst/>
                  <a:uLnTx/>
                  <a:uFillTx/>
                  <a:latin typeface="Helvetica" panose="020B0604020202020204" pitchFamily="34" charset="0"/>
                  <a:cs typeface="Helvetica" panose="020B0604020202020204" pitchFamily="34" charset="0"/>
                </a:rPr>
                <a:t>Operations</a:t>
              </a:r>
            </a:p>
          </p:txBody>
        </p:sp>
        <p:sp>
          <p:nvSpPr>
            <p:cNvPr id="25" name="TextBox 24">
              <a:extLst>
                <a:ext uri="{FF2B5EF4-FFF2-40B4-BE49-F238E27FC236}">
                  <a16:creationId xmlns:a16="http://schemas.microsoft.com/office/drawing/2014/main" id="{C19BD0E9-99D0-4B83-B55B-F09506CEA96F}"/>
                </a:ext>
              </a:extLst>
            </p:cNvPr>
            <p:cNvSpPr txBox="1"/>
            <p:nvPr/>
          </p:nvSpPr>
          <p:spPr>
            <a:xfrm>
              <a:off x="1726920" y="2144900"/>
              <a:ext cx="6316027" cy="307777"/>
            </a:xfrm>
            <a:prstGeom prst="rect">
              <a:avLst/>
            </a:prstGeom>
            <a:solidFill>
              <a:schemeClr val="tx1"/>
            </a:solidFill>
            <a:effectLst/>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1" u="none" strike="noStrike" kern="1200" cap="none" spc="0" normalizeH="0" baseline="0" noProof="0" dirty="0">
                  <a:ln>
                    <a:noFill/>
                  </a:ln>
                  <a:solidFill>
                    <a:srgbClr val="FFFFFF"/>
                  </a:solidFill>
                  <a:effectLst/>
                  <a:uLnTx/>
                  <a:uFillTx/>
                  <a:latin typeface="Helvetica" panose="020B0604020202020204" pitchFamily="34" charset="0"/>
                  <a:cs typeface="Helvetica" panose="020B0604020202020204" pitchFamily="34" charset="0"/>
                </a:rPr>
                <a:t>Construction</a:t>
              </a:r>
              <a:endParaRPr kumimoji="0" lang="en-US" sz="1800" b="0" i="0" u="none" strike="noStrike" kern="1200" cap="none" spc="0" normalizeH="0" baseline="0" noProof="0" dirty="0">
                <a:ln>
                  <a:noFill/>
                </a:ln>
                <a:solidFill>
                  <a:srgbClr val="FFFFFF"/>
                </a:solidFill>
                <a:effectLst/>
                <a:uLnTx/>
                <a:uFillTx/>
                <a:latin typeface="Helvetica" panose="020B0604020202020204" pitchFamily="34" charset="0"/>
                <a:cs typeface="Helvetica" panose="020B0604020202020204" pitchFamily="34" charset="0"/>
              </a:endParaRPr>
            </a:p>
          </p:txBody>
        </p:sp>
        <p:sp>
          <p:nvSpPr>
            <p:cNvPr id="33" name="TextBox 32">
              <a:extLst>
                <a:ext uri="{FF2B5EF4-FFF2-40B4-BE49-F238E27FC236}">
                  <a16:creationId xmlns:a16="http://schemas.microsoft.com/office/drawing/2014/main" id="{A99E084F-68D5-459E-82ED-18D5E694EF22}"/>
                </a:ext>
              </a:extLst>
            </p:cNvPr>
            <p:cNvSpPr txBox="1"/>
            <p:nvPr/>
          </p:nvSpPr>
          <p:spPr>
            <a:xfrm>
              <a:off x="1738438" y="1422084"/>
              <a:ext cx="3246381" cy="346266"/>
            </a:xfrm>
            <a:prstGeom prst="rect">
              <a:avLst/>
            </a:prstGeom>
            <a:solidFill>
              <a:schemeClr val="accent3">
                <a:lumMod val="60000"/>
                <a:lumOff val="40000"/>
              </a:schemeClr>
            </a:solidFill>
            <a:effectLst/>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400" b="0" i="1" u="none" strike="noStrike" kern="1200" cap="none" spc="0" normalizeH="0" baseline="0" noProof="0" dirty="0">
                <a:ln>
                  <a:noFill/>
                </a:ln>
                <a:solidFill>
                  <a:srgbClr val="FFFFFF"/>
                </a:solidFill>
                <a:effectLst/>
                <a:uLnTx/>
                <a:uFillTx/>
                <a:latin typeface="Helvetica" panose="020B0604020202020204" pitchFamily="34" charset="0"/>
                <a:cs typeface="Helvetica" panose="020B0604020202020204" pitchFamily="34" charset="0"/>
              </a:endParaRPr>
            </a:p>
          </p:txBody>
        </p:sp>
        <p:grpSp>
          <p:nvGrpSpPr>
            <p:cNvPr id="6" name="Group 5">
              <a:extLst>
                <a:ext uri="{FF2B5EF4-FFF2-40B4-BE49-F238E27FC236}">
                  <a16:creationId xmlns:a16="http://schemas.microsoft.com/office/drawing/2014/main" id="{6C5AFB80-2C53-4639-99D2-CF689EAC3FE5}"/>
                </a:ext>
              </a:extLst>
            </p:cNvPr>
            <p:cNvGrpSpPr/>
            <p:nvPr/>
          </p:nvGrpSpPr>
          <p:grpSpPr>
            <a:xfrm>
              <a:off x="3491663" y="2523152"/>
              <a:ext cx="5368781" cy="307777"/>
              <a:chOff x="3498711" y="1784623"/>
              <a:chExt cx="5368781" cy="307777"/>
            </a:xfrm>
          </p:grpSpPr>
          <p:cxnSp>
            <p:nvCxnSpPr>
              <p:cNvPr id="5" name="Straight Arrow Connector 4">
                <a:extLst>
                  <a:ext uri="{FF2B5EF4-FFF2-40B4-BE49-F238E27FC236}">
                    <a16:creationId xmlns:a16="http://schemas.microsoft.com/office/drawing/2014/main" id="{D1E7716B-8499-4D00-880A-ED123865F06C}"/>
                  </a:ext>
                </a:extLst>
              </p:cNvPr>
              <p:cNvCxnSpPr/>
              <p:nvPr/>
            </p:nvCxnSpPr>
            <p:spPr>
              <a:xfrm>
                <a:off x="7792720" y="1943813"/>
                <a:ext cx="533998" cy="0"/>
              </a:xfrm>
              <a:prstGeom prst="straightConnector1">
                <a:avLst/>
              </a:prstGeom>
              <a:ln>
                <a:solidFill>
                  <a:schemeClr val="accent3">
                    <a:lumMod val="75000"/>
                  </a:schemeClr>
                </a:solidFill>
                <a:tailEnd type="triangle"/>
              </a:ln>
            </p:spPr>
            <p:style>
              <a:lnRef idx="2">
                <a:schemeClr val="dk1"/>
              </a:lnRef>
              <a:fillRef idx="0">
                <a:schemeClr val="dk1"/>
              </a:fillRef>
              <a:effectRef idx="1">
                <a:schemeClr val="dk1"/>
              </a:effectRef>
              <a:fontRef idx="minor">
                <a:schemeClr val="tx1"/>
              </a:fontRef>
            </p:style>
          </p:cxnSp>
          <p:sp>
            <p:nvSpPr>
              <p:cNvPr id="39" name="TextBox 38">
                <a:extLst>
                  <a:ext uri="{FF2B5EF4-FFF2-40B4-BE49-F238E27FC236}">
                    <a16:creationId xmlns:a16="http://schemas.microsoft.com/office/drawing/2014/main" id="{A895BDB0-6F65-40C0-810F-16CD7A57F070}"/>
                  </a:ext>
                </a:extLst>
              </p:cNvPr>
              <p:cNvSpPr txBox="1"/>
              <p:nvPr/>
            </p:nvSpPr>
            <p:spPr>
              <a:xfrm>
                <a:off x="3498711" y="1784623"/>
                <a:ext cx="5368781" cy="307777"/>
              </a:xfrm>
              <a:prstGeom prst="rect">
                <a:avLst/>
              </a:prstGeom>
              <a:solidFill>
                <a:schemeClr val="accent3">
                  <a:lumMod val="60000"/>
                  <a:lumOff val="40000"/>
                </a:schemeClr>
              </a:solidFill>
              <a:effectLst/>
            </p:spPr>
            <p:txBody>
              <a:bodyPr wrap="square" rtlCol="0">
                <a:spAutoFit/>
              </a:bodyPr>
              <a:lstStyle/>
              <a:p>
                <a:pPr lvl="4">
                  <a:defRPr/>
                </a:pPr>
                <a:r>
                  <a:rPr kumimoji="0" lang="en-US" sz="1400" b="0" i="1" u="none" strike="noStrike" kern="1200" cap="none" spc="0" normalizeH="0" baseline="0" noProof="0" dirty="0">
                    <a:ln>
                      <a:noFill/>
                    </a:ln>
                    <a:solidFill>
                      <a:schemeClr val="accent3">
                        <a:lumMod val="75000"/>
                      </a:schemeClr>
                    </a:solidFill>
                    <a:effectLst/>
                    <a:uLnTx/>
                    <a:uFillTx/>
                    <a:latin typeface="Helvetica" panose="020B0604020202020204" pitchFamily="34" charset="0"/>
                    <a:cs typeface="Helvetica" panose="020B0604020202020204" pitchFamily="34" charset="0"/>
                  </a:rPr>
                  <a:t>      						 2040</a:t>
                </a:r>
              </a:p>
            </p:txBody>
          </p:sp>
        </p:grpSp>
        <p:grpSp>
          <p:nvGrpSpPr>
            <p:cNvPr id="40" name="Group 39">
              <a:extLst>
                <a:ext uri="{FF2B5EF4-FFF2-40B4-BE49-F238E27FC236}">
                  <a16:creationId xmlns:a16="http://schemas.microsoft.com/office/drawing/2014/main" id="{4DD43307-F631-4B3A-B806-8F3D309B51C5}"/>
                </a:ext>
              </a:extLst>
            </p:cNvPr>
            <p:cNvGrpSpPr/>
            <p:nvPr/>
          </p:nvGrpSpPr>
          <p:grpSpPr>
            <a:xfrm>
              <a:off x="6097917" y="1781356"/>
              <a:ext cx="2754534" cy="307777"/>
              <a:chOff x="6104965" y="1774046"/>
              <a:chExt cx="2754534" cy="307777"/>
            </a:xfrm>
          </p:grpSpPr>
          <p:sp>
            <p:nvSpPr>
              <p:cNvPr id="41" name="TextBox 40">
                <a:extLst>
                  <a:ext uri="{FF2B5EF4-FFF2-40B4-BE49-F238E27FC236}">
                    <a16:creationId xmlns:a16="http://schemas.microsoft.com/office/drawing/2014/main" id="{9EDCA41C-6FD5-410D-B78E-A1C1EBFB3506}"/>
                  </a:ext>
                </a:extLst>
              </p:cNvPr>
              <p:cNvSpPr txBox="1"/>
              <p:nvPr/>
            </p:nvSpPr>
            <p:spPr>
              <a:xfrm>
                <a:off x="6104965" y="1774046"/>
                <a:ext cx="2754534" cy="307777"/>
              </a:xfrm>
              <a:prstGeom prst="rect">
                <a:avLst/>
              </a:prstGeom>
              <a:solidFill>
                <a:schemeClr val="accent3">
                  <a:lumMod val="60000"/>
                  <a:lumOff val="40000"/>
                </a:schemeClr>
              </a:solidFill>
              <a:effectLst/>
            </p:spPr>
            <p:txBody>
              <a:bodyPr wrap="square" rtlCol="0">
                <a:spAutoFit/>
              </a:bodyPr>
              <a:lstStyle/>
              <a:p>
                <a:pPr lvl="4">
                  <a:defRPr/>
                </a:pPr>
                <a:r>
                  <a:rPr kumimoji="0" lang="en-US" sz="1400" b="0" i="1" u="none" strike="noStrike" kern="1200" cap="none" spc="0" normalizeH="0" baseline="0" noProof="0" dirty="0">
                    <a:ln>
                      <a:noFill/>
                    </a:ln>
                    <a:solidFill>
                      <a:schemeClr val="accent3">
                        <a:lumMod val="75000"/>
                      </a:schemeClr>
                    </a:solidFill>
                    <a:effectLst/>
                    <a:uLnTx/>
                    <a:uFillTx/>
                    <a:latin typeface="Helvetica" panose="020B0604020202020204" pitchFamily="34" charset="0"/>
                    <a:cs typeface="Helvetica" panose="020B0604020202020204" pitchFamily="34" charset="0"/>
                  </a:rPr>
                  <a:t>       2040</a:t>
                </a:r>
              </a:p>
            </p:txBody>
          </p:sp>
          <p:cxnSp>
            <p:nvCxnSpPr>
              <p:cNvPr id="42" name="Straight Arrow Connector 41">
                <a:extLst>
                  <a:ext uri="{FF2B5EF4-FFF2-40B4-BE49-F238E27FC236}">
                    <a16:creationId xmlns:a16="http://schemas.microsoft.com/office/drawing/2014/main" id="{12D43B6B-2285-4EA5-A1F4-605CCEA79A00}"/>
                  </a:ext>
                </a:extLst>
              </p:cNvPr>
              <p:cNvCxnSpPr/>
              <p:nvPr/>
            </p:nvCxnSpPr>
            <p:spPr>
              <a:xfrm>
                <a:off x="7792720" y="1943813"/>
                <a:ext cx="533998" cy="0"/>
              </a:xfrm>
              <a:prstGeom prst="straightConnector1">
                <a:avLst/>
              </a:prstGeom>
              <a:ln>
                <a:solidFill>
                  <a:schemeClr val="accent3">
                    <a:lumMod val="75000"/>
                  </a:schemeClr>
                </a:solidFill>
                <a:tailEnd type="triangle"/>
              </a:ln>
            </p:spPr>
            <p:style>
              <a:lnRef idx="2">
                <a:schemeClr val="dk1"/>
              </a:lnRef>
              <a:fillRef idx="0">
                <a:schemeClr val="dk1"/>
              </a:fillRef>
              <a:effectRef idx="1">
                <a:schemeClr val="dk1"/>
              </a:effectRef>
              <a:fontRef idx="minor">
                <a:schemeClr val="tx1"/>
              </a:fontRef>
            </p:style>
          </p:cxnSp>
        </p:grpSp>
        <p:sp>
          <p:nvSpPr>
            <p:cNvPr id="44" name="TextBox 43">
              <a:extLst>
                <a:ext uri="{FF2B5EF4-FFF2-40B4-BE49-F238E27FC236}">
                  <a16:creationId xmlns:a16="http://schemas.microsoft.com/office/drawing/2014/main" id="{A81BAA01-76CC-4A1D-9FDC-94CA7C90F0A0}"/>
                </a:ext>
              </a:extLst>
            </p:cNvPr>
            <p:cNvSpPr txBox="1"/>
            <p:nvPr/>
          </p:nvSpPr>
          <p:spPr>
            <a:xfrm>
              <a:off x="8042947" y="2153272"/>
              <a:ext cx="796343" cy="307777"/>
            </a:xfrm>
            <a:prstGeom prst="rect">
              <a:avLst/>
            </a:prstGeom>
            <a:solidFill>
              <a:schemeClr val="accent3">
                <a:lumMod val="60000"/>
                <a:lumOff val="40000"/>
              </a:schemeClr>
            </a:solidFill>
            <a:effectLst/>
          </p:spPr>
          <p:txBody>
            <a:bodyPr wrap="square" rtlCol="0">
              <a:spAutoFit/>
            </a:bodyPr>
            <a:lstStyle/>
            <a:p>
              <a:pPr lvl="4">
                <a:defRPr/>
              </a:pPr>
              <a:r>
                <a:rPr kumimoji="0" lang="en-US" sz="1400" b="0" i="1" u="none" strike="noStrike" kern="1200" cap="none" spc="0" normalizeH="0" baseline="0" noProof="0" dirty="0">
                  <a:ln>
                    <a:noFill/>
                  </a:ln>
                  <a:solidFill>
                    <a:schemeClr val="accent3">
                      <a:lumMod val="75000"/>
                    </a:schemeClr>
                  </a:solidFill>
                  <a:effectLst/>
                  <a:uLnTx/>
                  <a:uFillTx/>
                  <a:latin typeface="Helvetica" panose="020B0604020202020204" pitchFamily="34" charset="0"/>
                  <a:cs typeface="Helvetica" panose="020B0604020202020204" pitchFamily="34" charset="0"/>
                </a:rPr>
                <a:t>       </a:t>
              </a:r>
            </a:p>
          </p:txBody>
        </p:sp>
        <p:sp>
          <p:nvSpPr>
            <p:cNvPr id="46" name="TextBox 45">
              <a:extLst>
                <a:ext uri="{FF2B5EF4-FFF2-40B4-BE49-F238E27FC236}">
                  <a16:creationId xmlns:a16="http://schemas.microsoft.com/office/drawing/2014/main" id="{A086635C-BBAB-4E90-9148-2D0EAED3A611}"/>
                </a:ext>
              </a:extLst>
            </p:cNvPr>
            <p:cNvSpPr txBox="1"/>
            <p:nvPr/>
          </p:nvSpPr>
          <p:spPr>
            <a:xfrm>
              <a:off x="2509857" y="2512575"/>
              <a:ext cx="1104242" cy="307777"/>
            </a:xfrm>
            <a:prstGeom prst="rect">
              <a:avLst/>
            </a:prstGeom>
            <a:solidFill>
              <a:schemeClr val="tx1"/>
            </a:solidFill>
            <a:effectLst/>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1" u="none" strike="noStrike" kern="1200" cap="none" spc="0" normalizeH="0" baseline="0" noProof="0" dirty="0">
                  <a:ln>
                    <a:noFill/>
                  </a:ln>
                  <a:solidFill>
                    <a:srgbClr val="FFFFFF"/>
                  </a:solidFill>
                  <a:effectLst/>
                  <a:uLnTx/>
                  <a:uFillTx/>
                  <a:latin typeface="Helvetica" panose="020B0604020202020204" pitchFamily="34" charset="0"/>
                  <a:cs typeface="Helvetica" panose="020B0604020202020204" pitchFamily="34" charset="0"/>
                </a:rPr>
                <a:t>Execution  </a:t>
              </a:r>
              <a:endParaRPr kumimoji="0" lang="en-US" sz="1800" b="0" i="0" u="none" strike="noStrike" kern="1200" cap="none" spc="0" normalizeH="0" baseline="0" noProof="0" dirty="0">
                <a:ln>
                  <a:noFill/>
                </a:ln>
                <a:solidFill>
                  <a:srgbClr val="FFFFFF"/>
                </a:solidFill>
                <a:effectLst/>
                <a:uLnTx/>
                <a:uFillTx/>
                <a:latin typeface="Helvetica" panose="020B0604020202020204" pitchFamily="34" charset="0"/>
                <a:cs typeface="Helvetica" panose="020B0604020202020204" pitchFamily="34" charset="0"/>
              </a:endParaRPr>
            </a:p>
          </p:txBody>
        </p:sp>
        <p:sp>
          <p:nvSpPr>
            <p:cNvPr id="47" name="TextBox 46">
              <a:extLst>
                <a:ext uri="{FF2B5EF4-FFF2-40B4-BE49-F238E27FC236}">
                  <a16:creationId xmlns:a16="http://schemas.microsoft.com/office/drawing/2014/main" id="{CF654716-24F4-46FC-920E-084DF86414DC}"/>
                </a:ext>
              </a:extLst>
            </p:cNvPr>
            <p:cNvSpPr txBox="1"/>
            <p:nvPr/>
          </p:nvSpPr>
          <p:spPr>
            <a:xfrm>
              <a:off x="1726920" y="1787434"/>
              <a:ext cx="4359479" cy="307777"/>
            </a:xfrm>
            <a:prstGeom prst="rect">
              <a:avLst/>
            </a:prstGeom>
            <a:solidFill>
              <a:schemeClr val="tx1"/>
            </a:solidFill>
            <a:effectLst/>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1" u="none" strike="noStrike" kern="1200" cap="none" spc="0" normalizeH="0" baseline="0" noProof="0" dirty="0">
                  <a:ln>
                    <a:noFill/>
                  </a:ln>
                  <a:solidFill>
                    <a:srgbClr val="FFFFFF"/>
                  </a:solidFill>
                  <a:effectLst/>
                  <a:uLnTx/>
                  <a:uFillTx/>
                  <a:latin typeface="Helvetica" panose="020B0604020202020204" pitchFamily="34" charset="0"/>
                  <a:cs typeface="Helvetica" panose="020B0604020202020204" pitchFamily="34" charset="0"/>
                </a:rPr>
                <a:t>Construction</a:t>
              </a:r>
              <a:endParaRPr kumimoji="0" lang="en-US" sz="1800" b="0" i="1" u="none" strike="noStrike" kern="1200" cap="none" spc="0" normalizeH="0" baseline="0" noProof="0" dirty="0">
                <a:ln>
                  <a:noFill/>
                </a:ln>
                <a:solidFill>
                  <a:srgbClr val="FFFFFF"/>
                </a:solidFill>
                <a:effectLst/>
                <a:uLnTx/>
                <a:uFillTx/>
                <a:latin typeface="Helvetica" panose="020B0604020202020204" pitchFamily="34" charset="0"/>
                <a:cs typeface="Helvetica" panose="020B0604020202020204" pitchFamily="34" charset="0"/>
              </a:endParaRPr>
            </a:p>
          </p:txBody>
        </p:sp>
        <p:sp>
          <p:nvSpPr>
            <p:cNvPr id="48" name="TextBox 47">
              <a:extLst>
                <a:ext uri="{FF2B5EF4-FFF2-40B4-BE49-F238E27FC236}">
                  <a16:creationId xmlns:a16="http://schemas.microsoft.com/office/drawing/2014/main" id="{EFCC6232-29CB-42BE-A30F-7E5022926D67}"/>
                </a:ext>
              </a:extLst>
            </p:cNvPr>
            <p:cNvSpPr txBox="1"/>
            <p:nvPr/>
          </p:nvSpPr>
          <p:spPr>
            <a:xfrm>
              <a:off x="2605518" y="2852110"/>
              <a:ext cx="6320444" cy="369332"/>
            </a:xfrm>
            <a:prstGeom prst="rect">
              <a:avLst/>
            </a:prstGeom>
            <a:solidFill>
              <a:schemeClr val="tx1"/>
            </a:solidFill>
            <a:effectLst/>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Helvetica" panose="020B0604020202020204" pitchFamily="34" charset="0"/>
                <a:cs typeface="Helvetica" panose="020B0604020202020204" pitchFamily="34" charset="0"/>
              </a:endParaRPr>
            </a:p>
          </p:txBody>
        </p:sp>
        <p:sp>
          <p:nvSpPr>
            <p:cNvPr id="32" name="TextBox 31">
              <a:extLst>
                <a:ext uri="{FF2B5EF4-FFF2-40B4-BE49-F238E27FC236}">
                  <a16:creationId xmlns:a16="http://schemas.microsoft.com/office/drawing/2014/main" id="{E4D94110-A7FC-4E08-BBA7-9EA2C8631D3F}"/>
                </a:ext>
              </a:extLst>
            </p:cNvPr>
            <p:cNvSpPr txBox="1"/>
            <p:nvPr/>
          </p:nvSpPr>
          <p:spPr>
            <a:xfrm>
              <a:off x="1738438" y="2889282"/>
              <a:ext cx="1486445" cy="307777"/>
            </a:xfrm>
            <a:prstGeom prst="rect">
              <a:avLst/>
            </a:prstGeom>
            <a:gradFill flip="none" rotWithShape="1">
              <a:gsLst>
                <a:gs pos="41000">
                  <a:srgbClr val="FFC000"/>
                </a:gs>
                <a:gs pos="100000">
                  <a:schemeClr val="tx2"/>
                </a:gs>
              </a:gsLst>
              <a:lin ang="0" scaled="1"/>
              <a:tileRect/>
            </a:gradFill>
            <a:effectLst/>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1" u="none" strike="noStrike" kern="1200" cap="none" spc="0" normalizeH="0" baseline="0" noProof="0" dirty="0">
                  <a:ln>
                    <a:noFill/>
                  </a:ln>
                  <a:solidFill>
                    <a:srgbClr val="FFFFFF"/>
                  </a:solidFill>
                  <a:effectLst/>
                  <a:uLnTx/>
                  <a:uFillTx/>
                  <a:latin typeface="Helvetica" panose="020B0604020202020204" pitchFamily="34" charset="0"/>
                  <a:cs typeface="Helvetica" panose="020B0604020202020204" pitchFamily="34" charset="0"/>
                </a:rPr>
                <a:t>R&amp;D</a:t>
              </a:r>
            </a:p>
          </p:txBody>
        </p:sp>
        <p:sp>
          <p:nvSpPr>
            <p:cNvPr id="56" name="TextBox 55">
              <a:extLst>
                <a:ext uri="{FF2B5EF4-FFF2-40B4-BE49-F238E27FC236}">
                  <a16:creationId xmlns:a16="http://schemas.microsoft.com/office/drawing/2014/main" id="{2EF1254C-CB66-4C66-A593-42ACBB9263A7}"/>
                </a:ext>
              </a:extLst>
            </p:cNvPr>
            <p:cNvSpPr txBox="1"/>
            <p:nvPr/>
          </p:nvSpPr>
          <p:spPr>
            <a:xfrm>
              <a:off x="1738750" y="1380300"/>
              <a:ext cx="2018175" cy="307777"/>
            </a:xfrm>
            <a:prstGeom prst="rect">
              <a:avLst/>
            </a:prstGeom>
            <a:noFill/>
          </p:spPr>
          <p:txBody>
            <a:bodyPr wrap="square">
              <a:spAutoFit/>
            </a:bodyPr>
            <a:lstStyle/>
            <a:p>
              <a:r>
                <a:rPr kumimoji="0" lang="en-US" sz="1400" b="0" i="1" u="none" strike="noStrike" kern="1200" cap="none" spc="0" normalizeH="0" baseline="0" noProof="0" dirty="0">
                  <a:ln>
                    <a:noFill/>
                  </a:ln>
                  <a:solidFill>
                    <a:srgbClr val="FFFFFF"/>
                  </a:solidFill>
                  <a:effectLst/>
                  <a:uLnTx/>
                  <a:uFillTx/>
                  <a:latin typeface="Helvetica" panose="020B0604020202020204" pitchFamily="34" charset="0"/>
                  <a:cs typeface="Helvetica" panose="020B0604020202020204" pitchFamily="34" charset="0"/>
                </a:rPr>
                <a:t>Operations</a:t>
              </a:r>
              <a:endParaRPr lang="en-US" sz="1600" dirty="0"/>
            </a:p>
          </p:txBody>
        </p:sp>
      </p:grpSp>
      <p:sp>
        <p:nvSpPr>
          <p:cNvPr id="57" name="TextBox 56">
            <a:extLst>
              <a:ext uri="{FF2B5EF4-FFF2-40B4-BE49-F238E27FC236}">
                <a16:creationId xmlns:a16="http://schemas.microsoft.com/office/drawing/2014/main" id="{2AF1849F-F2E6-4000-9BEF-39A5FFE7FA5E}"/>
              </a:ext>
            </a:extLst>
          </p:cNvPr>
          <p:cNvSpPr txBox="1"/>
          <p:nvPr/>
        </p:nvSpPr>
        <p:spPr>
          <a:xfrm>
            <a:off x="930164" y="911004"/>
            <a:ext cx="7086601" cy="584775"/>
          </a:xfrm>
          <a:prstGeom prst="rect">
            <a:avLst/>
          </a:prstGeom>
          <a:noFill/>
        </p:spPr>
        <p:txBody>
          <a:bodyPr wrap="square" rtlCol="0">
            <a:spAutoFit/>
          </a:bodyPr>
          <a:lstStyle/>
          <a:p>
            <a:pPr marL="804863" indent="-804863" algn="ctr"/>
            <a:r>
              <a:rPr lang="en-US" sz="1600" b="1" dirty="0">
                <a:solidFill>
                  <a:srgbClr val="404040"/>
                </a:solidFill>
                <a:latin typeface="Helvetica" panose="020B0604020202020204" pitchFamily="34" charset="0"/>
                <a:cs typeface="Helvetica" panose="020B0604020202020204" pitchFamily="34" charset="0"/>
              </a:rPr>
              <a:t>Vision:  </a:t>
            </a:r>
            <a:r>
              <a:rPr lang="en-US" sz="1600" dirty="0">
                <a:solidFill>
                  <a:srgbClr val="404040"/>
                </a:solidFill>
                <a:latin typeface="Helvetica" panose="020B0604020202020204" pitchFamily="34" charset="0"/>
                <a:ea typeface="Calibri" panose="020F0502020204030204" pitchFamily="34" charset="0"/>
                <a:cs typeface="Helvetica" panose="020B0604020202020204" pitchFamily="34" charset="0"/>
              </a:rPr>
              <a:t>US/Fermilab is universally acknowledged as the world leader in neutrino science for decades to come </a:t>
            </a:r>
            <a:r>
              <a:rPr lang="en-US" sz="1600" dirty="0">
                <a:solidFill>
                  <a:srgbClr val="404040"/>
                </a:solidFill>
                <a:latin typeface="Helvetica" panose="020B0604020202020204" pitchFamily="34" charset="0"/>
                <a:cs typeface="Helvetica" panose="020B0604020202020204" pitchFamily="34" charset="0"/>
              </a:rPr>
              <a:t> </a:t>
            </a:r>
          </a:p>
        </p:txBody>
      </p:sp>
      <p:pic>
        <p:nvPicPr>
          <p:cNvPr id="58" name="Picture 57" descr="A screenshot of a phone&#10;&#10;Description automatically generated with medium confidence">
            <a:extLst>
              <a:ext uri="{FF2B5EF4-FFF2-40B4-BE49-F238E27FC236}">
                <a16:creationId xmlns:a16="http://schemas.microsoft.com/office/drawing/2014/main" id="{8A13CFD8-578F-4DC1-9196-331741F6CE6C}"/>
              </a:ext>
            </a:extLst>
          </p:cNvPr>
          <p:cNvPicPr>
            <a:picLocks noChangeAspect="1"/>
          </p:cNvPicPr>
          <p:nvPr/>
        </p:nvPicPr>
        <p:blipFill rotWithShape="1">
          <a:blip r:embed="rId4"/>
          <a:srcRect l="82728" t="80596" r="1893" b="15234"/>
          <a:stretch/>
        </p:blipFill>
        <p:spPr>
          <a:xfrm>
            <a:off x="5781588" y="2930432"/>
            <a:ext cx="398939" cy="310896"/>
          </a:xfrm>
          <a:prstGeom prst="rect">
            <a:avLst/>
          </a:prstGeom>
        </p:spPr>
      </p:pic>
      <p:pic>
        <p:nvPicPr>
          <p:cNvPr id="59" name="Picture 58" descr="A screenshot of a phone&#10;&#10;Description automatically generated with medium confidence">
            <a:extLst>
              <a:ext uri="{FF2B5EF4-FFF2-40B4-BE49-F238E27FC236}">
                <a16:creationId xmlns:a16="http://schemas.microsoft.com/office/drawing/2014/main" id="{9FEEF3E7-5ED5-48D1-B878-61883D0C78A4}"/>
              </a:ext>
            </a:extLst>
          </p:cNvPr>
          <p:cNvPicPr>
            <a:picLocks noChangeAspect="1"/>
          </p:cNvPicPr>
          <p:nvPr/>
        </p:nvPicPr>
        <p:blipFill rotWithShape="1">
          <a:blip r:embed="rId4"/>
          <a:srcRect l="82728" t="80596" r="1893" b="15234"/>
          <a:stretch/>
        </p:blipFill>
        <p:spPr>
          <a:xfrm>
            <a:off x="7755743" y="3296288"/>
            <a:ext cx="398939" cy="310896"/>
          </a:xfrm>
          <a:prstGeom prst="rect">
            <a:avLst/>
          </a:prstGeom>
        </p:spPr>
      </p:pic>
      <p:pic>
        <p:nvPicPr>
          <p:cNvPr id="61" name="Picture 60" descr="A screenshot of a phone&#10;&#10;Description automatically generated with medium confidence">
            <a:extLst>
              <a:ext uri="{FF2B5EF4-FFF2-40B4-BE49-F238E27FC236}">
                <a16:creationId xmlns:a16="http://schemas.microsoft.com/office/drawing/2014/main" id="{A957C6DB-0199-4D48-8304-9446D5B93383}"/>
              </a:ext>
            </a:extLst>
          </p:cNvPr>
          <p:cNvPicPr>
            <a:picLocks noChangeAspect="1"/>
          </p:cNvPicPr>
          <p:nvPr/>
        </p:nvPicPr>
        <p:blipFill rotWithShape="1">
          <a:blip r:embed="rId4"/>
          <a:srcRect l="82728" t="80596" r="1893" b="15234"/>
          <a:stretch/>
        </p:blipFill>
        <p:spPr>
          <a:xfrm>
            <a:off x="8605082" y="4022760"/>
            <a:ext cx="398939" cy="310896"/>
          </a:xfrm>
          <a:prstGeom prst="rect">
            <a:avLst/>
          </a:prstGeom>
        </p:spPr>
      </p:pic>
      <p:cxnSp>
        <p:nvCxnSpPr>
          <p:cNvPr id="43" name="Straight Arrow Connector 42">
            <a:extLst>
              <a:ext uri="{FF2B5EF4-FFF2-40B4-BE49-F238E27FC236}">
                <a16:creationId xmlns:a16="http://schemas.microsoft.com/office/drawing/2014/main" id="{16C4CB34-EE60-423E-BBC5-2F150E535867}"/>
              </a:ext>
            </a:extLst>
          </p:cNvPr>
          <p:cNvCxnSpPr/>
          <p:nvPr/>
        </p:nvCxnSpPr>
        <p:spPr>
          <a:xfrm>
            <a:off x="7749766" y="3833224"/>
            <a:ext cx="533998" cy="0"/>
          </a:xfrm>
          <a:prstGeom prst="straightConnector1">
            <a:avLst/>
          </a:prstGeom>
          <a:ln>
            <a:solidFill>
              <a:schemeClr val="accent3">
                <a:lumMod val="75000"/>
              </a:schemeClr>
            </a:solidFill>
            <a:tailEnd type="triangle"/>
          </a:ln>
        </p:spPr>
        <p:style>
          <a:lnRef idx="2">
            <a:schemeClr val="dk1"/>
          </a:lnRef>
          <a:fillRef idx="0">
            <a:schemeClr val="dk1"/>
          </a:fillRef>
          <a:effectRef idx="1">
            <a:schemeClr val="dk1"/>
          </a:effectRef>
          <a:fontRef idx="minor">
            <a:schemeClr val="tx1"/>
          </a:fontRef>
        </p:style>
      </p:cxnSp>
      <p:sp>
        <p:nvSpPr>
          <p:cNvPr id="3" name="Footer Placeholder 2">
            <a:extLst>
              <a:ext uri="{FF2B5EF4-FFF2-40B4-BE49-F238E27FC236}">
                <a16:creationId xmlns:a16="http://schemas.microsoft.com/office/drawing/2014/main" id="{D2DF4E35-679B-42B2-A28B-C22A7D331EC3}"/>
              </a:ext>
            </a:extLst>
          </p:cNvPr>
          <p:cNvSpPr>
            <a:spLocks noGrp="1"/>
          </p:cNvSpPr>
          <p:nvPr>
            <p:ph type="ftr" sz="quarter" idx="3"/>
          </p:nvPr>
        </p:nvSpPr>
        <p:spPr/>
        <p:txBody>
          <a:bodyPr/>
          <a:lstStyle/>
          <a:p>
            <a:pPr>
              <a:defRPr/>
            </a:pPr>
            <a:r>
              <a:rPr lang="en-US"/>
              <a:t>Valishev | ACE Workshop Introduction</a:t>
            </a:r>
            <a:endParaRPr lang="en-US" b="1" dirty="0"/>
          </a:p>
        </p:txBody>
      </p:sp>
    </p:spTree>
    <p:extLst>
      <p:ext uri="{BB962C8B-B14F-4D97-AF65-F5344CB8AC3E}">
        <p14:creationId xmlns:p14="http://schemas.microsoft.com/office/powerpoint/2010/main" val="807364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78BE200-CDFC-5035-A1CB-03A3605DF19F}"/>
              </a:ext>
            </a:extLst>
          </p:cNvPr>
          <p:cNvSpPr>
            <a:spLocks noGrp="1"/>
          </p:cNvSpPr>
          <p:nvPr>
            <p:ph idx="1"/>
          </p:nvPr>
        </p:nvSpPr>
        <p:spPr/>
        <p:txBody>
          <a:bodyPr>
            <a:normAutofit/>
          </a:bodyPr>
          <a:lstStyle/>
          <a:p>
            <a:pPr marL="0" indent="0">
              <a:buNone/>
            </a:pPr>
            <a:r>
              <a:rPr lang="en-US" dirty="0"/>
              <a:t>The number of produced neutrinos will be determined by</a:t>
            </a:r>
          </a:p>
          <a:p>
            <a:pPr marL="857250" lvl="1" indent="-457200">
              <a:buFont typeface="+mj-lt"/>
              <a:buAutoNum type="arabicPeriod"/>
            </a:pPr>
            <a:r>
              <a:rPr lang="en-US" dirty="0"/>
              <a:t>Maximum proton flux produced by the accelerator</a:t>
            </a:r>
          </a:p>
          <a:p>
            <a:pPr marL="857250" lvl="1" indent="-457200">
              <a:buFont typeface="+mj-lt"/>
              <a:buAutoNum type="arabicPeriod"/>
            </a:pPr>
            <a:r>
              <a:rPr lang="en-US" dirty="0"/>
              <a:t>Overall efficiency of operations</a:t>
            </a:r>
          </a:p>
          <a:p>
            <a:pPr marL="857250" lvl="1" indent="-457200">
              <a:buFont typeface="+mj-lt"/>
              <a:buAutoNum type="arabicPeriod"/>
            </a:pPr>
            <a:r>
              <a:rPr lang="en-US" dirty="0"/>
              <a:t>Ability of target station to convert protons to neutrinos</a:t>
            </a:r>
          </a:p>
          <a:p>
            <a:pPr marL="117475" indent="0">
              <a:buNone/>
            </a:pPr>
            <a:endParaRPr lang="en-US" dirty="0"/>
          </a:p>
          <a:p>
            <a:endParaRPr lang="en-US" dirty="0"/>
          </a:p>
        </p:txBody>
      </p:sp>
      <p:sp>
        <p:nvSpPr>
          <p:cNvPr id="4" name="Title 3">
            <a:extLst>
              <a:ext uri="{FF2B5EF4-FFF2-40B4-BE49-F238E27FC236}">
                <a16:creationId xmlns:a16="http://schemas.microsoft.com/office/drawing/2014/main" id="{5E902111-1745-FD3A-CDE5-75D53B28A1D3}"/>
              </a:ext>
            </a:extLst>
          </p:cNvPr>
          <p:cNvSpPr>
            <a:spLocks noGrp="1"/>
          </p:cNvSpPr>
          <p:nvPr>
            <p:ph type="title"/>
          </p:nvPr>
        </p:nvSpPr>
        <p:spPr/>
        <p:txBody>
          <a:bodyPr/>
          <a:lstStyle/>
          <a:p>
            <a:r>
              <a:rPr lang="en-US" dirty="0"/>
              <a:t>Path to higher number of neutrinos</a:t>
            </a:r>
          </a:p>
        </p:txBody>
      </p:sp>
      <p:sp>
        <p:nvSpPr>
          <p:cNvPr id="7" name="Date Placeholder 6">
            <a:extLst>
              <a:ext uri="{FF2B5EF4-FFF2-40B4-BE49-F238E27FC236}">
                <a16:creationId xmlns:a16="http://schemas.microsoft.com/office/drawing/2014/main" id="{D12A556A-2835-5309-10FD-411051D2447F}"/>
              </a:ext>
            </a:extLst>
          </p:cNvPr>
          <p:cNvSpPr>
            <a:spLocks noGrp="1"/>
          </p:cNvSpPr>
          <p:nvPr>
            <p:ph type="dt" sz="half" idx="2"/>
          </p:nvPr>
        </p:nvSpPr>
        <p:spPr/>
        <p:txBody>
          <a:bodyPr/>
          <a:lstStyle/>
          <a:p>
            <a:pPr>
              <a:defRPr/>
            </a:pPr>
            <a:r>
              <a:rPr lang="en-US"/>
              <a:t>1/30/2023</a:t>
            </a:r>
          </a:p>
        </p:txBody>
      </p:sp>
      <p:sp>
        <p:nvSpPr>
          <p:cNvPr id="9" name="Slide Number Placeholder 8">
            <a:extLst>
              <a:ext uri="{FF2B5EF4-FFF2-40B4-BE49-F238E27FC236}">
                <a16:creationId xmlns:a16="http://schemas.microsoft.com/office/drawing/2014/main" id="{E076AFF3-CB43-B67B-3D0A-AB4E13B9C148}"/>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a:p>
        </p:txBody>
      </p:sp>
      <p:sp>
        <p:nvSpPr>
          <p:cNvPr id="2" name="Footer Placeholder 1">
            <a:extLst>
              <a:ext uri="{FF2B5EF4-FFF2-40B4-BE49-F238E27FC236}">
                <a16:creationId xmlns:a16="http://schemas.microsoft.com/office/drawing/2014/main" id="{46F6AD9F-32F7-4E5F-8DF3-AAF01FA72501}"/>
              </a:ext>
            </a:extLst>
          </p:cNvPr>
          <p:cNvSpPr>
            <a:spLocks noGrp="1"/>
          </p:cNvSpPr>
          <p:nvPr>
            <p:ph type="ftr" sz="quarter" idx="3"/>
          </p:nvPr>
        </p:nvSpPr>
        <p:spPr/>
        <p:txBody>
          <a:bodyPr/>
          <a:lstStyle/>
          <a:p>
            <a:pPr>
              <a:defRPr/>
            </a:pPr>
            <a:r>
              <a:rPr lang="en-US"/>
              <a:t>Valishev | ACE Workshop Introduction</a:t>
            </a:r>
            <a:endParaRPr lang="en-US" b="1" dirty="0"/>
          </a:p>
        </p:txBody>
      </p:sp>
    </p:spTree>
    <p:extLst>
      <p:ext uri="{BB962C8B-B14F-4D97-AF65-F5344CB8AC3E}">
        <p14:creationId xmlns:p14="http://schemas.microsoft.com/office/powerpoint/2010/main" val="3428162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78BE200-CDFC-5035-A1CB-03A3605DF19F}"/>
              </a:ext>
            </a:extLst>
          </p:cNvPr>
          <p:cNvSpPr>
            <a:spLocks noGrp="1"/>
          </p:cNvSpPr>
          <p:nvPr>
            <p:ph idx="1"/>
          </p:nvPr>
        </p:nvSpPr>
        <p:spPr/>
        <p:txBody>
          <a:bodyPr>
            <a:normAutofit lnSpcReduction="10000"/>
          </a:bodyPr>
          <a:lstStyle/>
          <a:p>
            <a:pPr marL="0" indent="0">
              <a:buNone/>
            </a:pPr>
            <a:r>
              <a:rPr lang="en-US" dirty="0"/>
              <a:t>What can the Accelerator Complex deliver after PIP-II upgrade, beyond PIP-II performance specifications?</a:t>
            </a:r>
          </a:p>
          <a:p>
            <a:pPr marL="0" indent="0">
              <a:buNone/>
            </a:pPr>
            <a:endParaRPr lang="en-US" sz="100" dirty="0"/>
          </a:p>
          <a:p>
            <a:pPr marL="0" indent="0">
              <a:buNone/>
            </a:pPr>
            <a:r>
              <a:rPr lang="en-US" dirty="0"/>
              <a:t>The proton flux to LBNF is a function of</a:t>
            </a:r>
          </a:p>
          <a:p>
            <a:pPr marL="574675" indent="-457200">
              <a:buFont typeface="+mj-lt"/>
              <a:buAutoNum type="arabicPeriod"/>
            </a:pPr>
            <a:r>
              <a:rPr lang="en-US" dirty="0"/>
              <a:t>Main Injector beam pulse intensity</a:t>
            </a:r>
          </a:p>
          <a:p>
            <a:pPr marL="857250" lvl="1" indent="-457200"/>
            <a:r>
              <a:rPr lang="en-US" dirty="0"/>
              <a:t>Requires more 8GeV beam (beyond PIP-II = Booster upgrade or replacement)</a:t>
            </a:r>
          </a:p>
          <a:p>
            <a:pPr marL="857250" lvl="1" indent="-457200"/>
            <a:r>
              <a:rPr lang="en-US" dirty="0"/>
              <a:t>MI upgrades for higher intensity</a:t>
            </a:r>
          </a:p>
          <a:p>
            <a:pPr marL="574675" indent="-457200">
              <a:buFont typeface="+mj-lt"/>
              <a:buAutoNum type="arabicPeriod"/>
            </a:pPr>
            <a:r>
              <a:rPr lang="en-US" dirty="0"/>
              <a:t>Main Injector cycle time</a:t>
            </a:r>
          </a:p>
          <a:p>
            <a:pPr marL="857250" lvl="1" indent="-457200"/>
            <a:r>
              <a:rPr lang="en-US" dirty="0"/>
              <a:t>PIP-II increases particle flux from Booster by factor ~2 from present level to achieve 1.2MW with 1.2s MI cycle</a:t>
            </a:r>
          </a:p>
          <a:p>
            <a:pPr marL="857250" lvl="1" indent="-457200"/>
            <a:r>
              <a:rPr lang="en-US" dirty="0"/>
              <a:t>Shortening MI cycle would allow </a:t>
            </a:r>
            <a:r>
              <a:rPr lang="en-US" i="1" dirty="0">
                <a:solidFill>
                  <a:schemeClr val="tx1"/>
                </a:solidFill>
              </a:rPr>
              <a:t>taking full advantage of the PIP-II beam </a:t>
            </a:r>
            <a:r>
              <a:rPr lang="en-US" dirty="0"/>
              <a:t>for increasing LBNF proton flux </a:t>
            </a:r>
            <a:r>
              <a:rPr lang="en-US" i="1" dirty="0">
                <a:solidFill>
                  <a:schemeClr val="tx1"/>
                </a:solidFill>
              </a:rPr>
              <a:t>without raising MI intensity</a:t>
            </a:r>
          </a:p>
          <a:p>
            <a:pPr marL="117475" indent="0">
              <a:buNone/>
            </a:pPr>
            <a:endParaRPr lang="en-US" dirty="0"/>
          </a:p>
          <a:p>
            <a:endParaRPr lang="en-US" dirty="0"/>
          </a:p>
        </p:txBody>
      </p:sp>
      <p:sp>
        <p:nvSpPr>
          <p:cNvPr id="4" name="Title 3">
            <a:extLst>
              <a:ext uri="{FF2B5EF4-FFF2-40B4-BE49-F238E27FC236}">
                <a16:creationId xmlns:a16="http://schemas.microsoft.com/office/drawing/2014/main" id="{5E902111-1745-FD3A-CDE5-75D53B28A1D3}"/>
              </a:ext>
            </a:extLst>
          </p:cNvPr>
          <p:cNvSpPr>
            <a:spLocks noGrp="1"/>
          </p:cNvSpPr>
          <p:nvPr>
            <p:ph type="title"/>
          </p:nvPr>
        </p:nvSpPr>
        <p:spPr/>
        <p:txBody>
          <a:bodyPr/>
          <a:lstStyle/>
          <a:p>
            <a:r>
              <a:rPr lang="en-US" dirty="0"/>
              <a:t>Path to higher number of neutrinos – proton flux</a:t>
            </a:r>
          </a:p>
        </p:txBody>
      </p:sp>
      <p:sp>
        <p:nvSpPr>
          <p:cNvPr id="7" name="Date Placeholder 6">
            <a:extLst>
              <a:ext uri="{FF2B5EF4-FFF2-40B4-BE49-F238E27FC236}">
                <a16:creationId xmlns:a16="http://schemas.microsoft.com/office/drawing/2014/main" id="{D12A556A-2835-5309-10FD-411051D2447F}"/>
              </a:ext>
            </a:extLst>
          </p:cNvPr>
          <p:cNvSpPr>
            <a:spLocks noGrp="1"/>
          </p:cNvSpPr>
          <p:nvPr>
            <p:ph type="dt" sz="half" idx="2"/>
          </p:nvPr>
        </p:nvSpPr>
        <p:spPr/>
        <p:txBody>
          <a:bodyPr/>
          <a:lstStyle/>
          <a:p>
            <a:pPr>
              <a:defRPr/>
            </a:pPr>
            <a:r>
              <a:rPr lang="en-US"/>
              <a:t>1/30/2023</a:t>
            </a:r>
          </a:p>
        </p:txBody>
      </p:sp>
      <p:sp>
        <p:nvSpPr>
          <p:cNvPr id="9" name="Slide Number Placeholder 8">
            <a:extLst>
              <a:ext uri="{FF2B5EF4-FFF2-40B4-BE49-F238E27FC236}">
                <a16:creationId xmlns:a16="http://schemas.microsoft.com/office/drawing/2014/main" id="{E076AFF3-CB43-B67B-3D0A-AB4E13B9C148}"/>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a:p>
        </p:txBody>
      </p:sp>
      <p:sp>
        <p:nvSpPr>
          <p:cNvPr id="2" name="Footer Placeholder 1">
            <a:extLst>
              <a:ext uri="{FF2B5EF4-FFF2-40B4-BE49-F238E27FC236}">
                <a16:creationId xmlns:a16="http://schemas.microsoft.com/office/drawing/2014/main" id="{6A552AD1-B020-42D9-A16F-90E9A3CB301A}"/>
              </a:ext>
            </a:extLst>
          </p:cNvPr>
          <p:cNvSpPr>
            <a:spLocks noGrp="1"/>
          </p:cNvSpPr>
          <p:nvPr>
            <p:ph type="ftr" sz="quarter" idx="3"/>
          </p:nvPr>
        </p:nvSpPr>
        <p:spPr/>
        <p:txBody>
          <a:bodyPr/>
          <a:lstStyle/>
          <a:p>
            <a:pPr>
              <a:defRPr/>
            </a:pPr>
            <a:r>
              <a:rPr lang="en-US"/>
              <a:t>Valishev | ACE Workshop Introduction</a:t>
            </a:r>
            <a:endParaRPr lang="en-US" b="1" dirty="0"/>
          </a:p>
        </p:txBody>
      </p:sp>
      <p:graphicFrame>
        <p:nvGraphicFramePr>
          <p:cNvPr id="8" name="Object 7">
            <a:extLst>
              <a:ext uri="{FF2B5EF4-FFF2-40B4-BE49-F238E27FC236}">
                <a16:creationId xmlns:a16="http://schemas.microsoft.com/office/drawing/2014/main" id="{32C849B9-E8D0-4F03-A32E-415FBD17DC84}"/>
              </a:ext>
            </a:extLst>
          </p:cNvPr>
          <p:cNvGraphicFramePr>
            <a:graphicFrameLocks noChangeAspect="1"/>
          </p:cNvGraphicFramePr>
          <p:nvPr>
            <p:extLst>
              <p:ext uri="{D42A27DB-BD31-4B8C-83A1-F6EECF244321}">
                <p14:modId xmlns:p14="http://schemas.microsoft.com/office/powerpoint/2010/main" val="3325512493"/>
              </p:ext>
            </p:extLst>
          </p:nvPr>
        </p:nvGraphicFramePr>
        <p:xfrm>
          <a:off x="6767149" y="1425675"/>
          <a:ext cx="1260575" cy="831443"/>
        </p:xfrm>
        <a:graphic>
          <a:graphicData uri="http://schemas.openxmlformats.org/presentationml/2006/ole">
            <mc:AlternateContent xmlns:mc="http://schemas.openxmlformats.org/markup-compatibility/2006">
              <mc:Choice xmlns:v="urn:schemas-microsoft-com:vml" Requires="v">
                <p:oleObj name="Equation" r:id="rId2" imgW="596880" imgH="393480" progId="Equation.DSMT4">
                  <p:embed/>
                </p:oleObj>
              </mc:Choice>
              <mc:Fallback>
                <p:oleObj name="Equation" r:id="rId2" imgW="596880" imgH="393480" progId="Equation.DSMT4">
                  <p:embed/>
                  <p:pic>
                    <p:nvPicPr>
                      <p:cNvPr id="8" name="Object 7">
                        <a:extLst>
                          <a:ext uri="{FF2B5EF4-FFF2-40B4-BE49-F238E27FC236}">
                            <a16:creationId xmlns:a16="http://schemas.microsoft.com/office/drawing/2014/main" id="{32C849B9-E8D0-4F03-A32E-415FBD17DC84}"/>
                          </a:ext>
                        </a:extLst>
                      </p:cNvPr>
                      <p:cNvPicPr/>
                      <p:nvPr/>
                    </p:nvPicPr>
                    <p:blipFill>
                      <a:blip r:embed="rId3"/>
                      <a:stretch>
                        <a:fillRect/>
                      </a:stretch>
                    </p:blipFill>
                    <p:spPr>
                      <a:xfrm>
                        <a:off x="6767149" y="1425675"/>
                        <a:ext cx="1260575" cy="831443"/>
                      </a:xfrm>
                      <a:prstGeom prst="rect">
                        <a:avLst/>
                      </a:prstGeom>
                    </p:spPr>
                  </p:pic>
                </p:oleObj>
              </mc:Fallback>
            </mc:AlternateContent>
          </a:graphicData>
        </a:graphic>
      </p:graphicFrame>
    </p:spTree>
    <p:extLst>
      <p:ext uri="{BB962C8B-B14F-4D97-AF65-F5344CB8AC3E}">
        <p14:creationId xmlns:p14="http://schemas.microsoft.com/office/powerpoint/2010/main" val="2606611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8D4E0EC3-14C6-6128-A604-C4994D64AADA}"/>
              </a:ext>
            </a:extLst>
          </p:cNvPr>
          <p:cNvGraphicFramePr>
            <a:graphicFrameLocks noGrp="1"/>
          </p:cNvGraphicFramePr>
          <p:nvPr>
            <p:ph idx="1"/>
            <p:extLst>
              <p:ext uri="{D42A27DB-BD31-4B8C-83A1-F6EECF244321}">
                <p14:modId xmlns:p14="http://schemas.microsoft.com/office/powerpoint/2010/main" val="976454618"/>
              </p:ext>
            </p:extLst>
          </p:nvPr>
        </p:nvGraphicFramePr>
        <p:xfrm>
          <a:off x="1638095" y="1087133"/>
          <a:ext cx="5210718" cy="2468880"/>
        </p:xfrm>
        <a:graphic>
          <a:graphicData uri="http://schemas.openxmlformats.org/drawingml/2006/table">
            <a:tbl>
              <a:tblPr>
                <a:tableStyleId>{793D81CF-94F2-401A-BA57-92F5A7B2D0C5}</a:tableStyleId>
              </a:tblPr>
              <a:tblGrid>
                <a:gridCol w="1748926">
                  <a:extLst>
                    <a:ext uri="{9D8B030D-6E8A-4147-A177-3AD203B41FA5}">
                      <a16:colId xmlns:a16="http://schemas.microsoft.com/office/drawing/2014/main" val="3453081702"/>
                    </a:ext>
                  </a:extLst>
                </a:gridCol>
                <a:gridCol w="865448">
                  <a:extLst>
                    <a:ext uri="{9D8B030D-6E8A-4147-A177-3AD203B41FA5}">
                      <a16:colId xmlns:a16="http://schemas.microsoft.com/office/drawing/2014/main" val="2654366885"/>
                    </a:ext>
                  </a:extLst>
                </a:gridCol>
                <a:gridCol w="865448">
                  <a:extLst>
                    <a:ext uri="{9D8B030D-6E8A-4147-A177-3AD203B41FA5}">
                      <a16:colId xmlns:a16="http://schemas.microsoft.com/office/drawing/2014/main" val="2335025871"/>
                    </a:ext>
                  </a:extLst>
                </a:gridCol>
                <a:gridCol w="865448">
                  <a:extLst>
                    <a:ext uri="{9D8B030D-6E8A-4147-A177-3AD203B41FA5}">
                      <a16:colId xmlns:a16="http://schemas.microsoft.com/office/drawing/2014/main" val="1670991774"/>
                    </a:ext>
                  </a:extLst>
                </a:gridCol>
                <a:gridCol w="865448">
                  <a:extLst>
                    <a:ext uri="{9D8B030D-6E8A-4147-A177-3AD203B41FA5}">
                      <a16:colId xmlns:a16="http://schemas.microsoft.com/office/drawing/2014/main" val="1365116615"/>
                    </a:ext>
                  </a:extLst>
                </a:gridCol>
              </a:tblGrid>
              <a:tr h="274320">
                <a:tc>
                  <a:txBody>
                    <a:bodyPr/>
                    <a:lstStyle/>
                    <a:p>
                      <a:pPr algn="l" fontAlgn="b"/>
                      <a:endParaRPr lang="en-US"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algn="ctr" fontAlgn="b"/>
                      <a:endParaRPr lang="en-US" sz="12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gridSpan="3">
                  <a:txBody>
                    <a:bodyPr/>
                    <a:lstStyle/>
                    <a:p>
                      <a:pPr algn="ctr" fontAlgn="b"/>
                      <a:r>
                        <a:rPr lang="en-US" sz="1200" b="1" i="0" u="none" strike="noStrike" dirty="0">
                          <a:solidFill>
                            <a:srgbClr val="000000"/>
                          </a:solidFill>
                          <a:effectLst/>
                          <a:latin typeface="Calibri" panose="020F0502020204030204" pitchFamily="34" charset="0"/>
                        </a:rPr>
                        <a:t>PIP-II Booster Intensity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hMerge="1">
                  <a:txBody>
                    <a:bodyPr/>
                    <a:lstStyle/>
                    <a:p>
                      <a:pPr algn="ctr" fontAlgn="b"/>
                      <a:endParaRPr lang="en-US"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hMerge="1">
                  <a:txBody>
                    <a:bodyPr/>
                    <a:lstStyle/>
                    <a:p>
                      <a:pPr algn="ctr" fontAlgn="b"/>
                      <a:endParaRPr lang="en-US"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extLst>
                  <a:ext uri="{0D108BD9-81ED-4DB2-BD59-A6C34878D82A}">
                    <a16:rowId xmlns:a16="http://schemas.microsoft.com/office/drawing/2014/main" val="2350687615"/>
                  </a:ext>
                </a:extLst>
              </a:tr>
              <a:tr h="274320">
                <a:tc>
                  <a:txBody>
                    <a:bodyPr/>
                    <a:lstStyle/>
                    <a:p>
                      <a:pPr algn="l" fontAlgn="b"/>
                      <a:r>
                        <a:rPr lang="en-US" sz="1200" b="1" u="none" strike="noStrike" dirty="0">
                          <a:solidFill>
                            <a:srgbClr val="000000"/>
                          </a:solidFill>
                          <a:effectLst/>
                        </a:rPr>
                        <a:t>Scenario</a:t>
                      </a:r>
                      <a:endParaRPr lang="en-US"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algn="ctr" fontAlgn="b"/>
                      <a:r>
                        <a:rPr lang="en-US" sz="1200" b="1" u="none" strike="noStrike">
                          <a:solidFill>
                            <a:srgbClr val="000000"/>
                          </a:solidFill>
                          <a:effectLst/>
                        </a:rPr>
                        <a:t>Present</a:t>
                      </a:r>
                      <a:endParaRPr lang="en-US" sz="12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algn="ctr" fontAlgn="b"/>
                      <a:r>
                        <a:rPr lang="en-US" sz="1200" b="1" u="none" strike="noStrike" dirty="0">
                          <a:solidFill>
                            <a:srgbClr val="000000"/>
                          </a:solidFill>
                          <a:effectLst/>
                        </a:rPr>
                        <a:t>PIP-II</a:t>
                      </a:r>
                      <a:endParaRPr lang="en-US" sz="1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algn="ctr" fontAlgn="b"/>
                      <a:r>
                        <a:rPr lang="en-US" sz="1200" b="1" u="none" strike="noStrike">
                          <a:solidFill>
                            <a:srgbClr val="000000"/>
                          </a:solidFill>
                          <a:effectLst/>
                        </a:rPr>
                        <a:t>A</a:t>
                      </a:r>
                      <a:endParaRPr lang="en-US" sz="12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tc>
                  <a:txBody>
                    <a:bodyPr/>
                    <a:lstStyle/>
                    <a:p>
                      <a:pPr algn="ctr" fontAlgn="b"/>
                      <a:r>
                        <a:rPr lang="en-US" sz="1200" b="1" u="none" strike="noStrike">
                          <a:solidFill>
                            <a:srgbClr val="000000"/>
                          </a:solidFill>
                          <a:effectLst/>
                        </a:rPr>
                        <a:t>B</a:t>
                      </a:r>
                      <a:endParaRPr lang="en-US" sz="12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85000"/>
                      </a:schemeClr>
                    </a:solidFill>
                  </a:tcPr>
                </a:tc>
                <a:extLst>
                  <a:ext uri="{0D108BD9-81ED-4DB2-BD59-A6C34878D82A}">
                    <a16:rowId xmlns:a16="http://schemas.microsoft.com/office/drawing/2014/main" val="3544801081"/>
                  </a:ext>
                </a:extLst>
              </a:tr>
              <a:tr h="274320">
                <a:tc>
                  <a:txBody>
                    <a:bodyPr/>
                    <a:lstStyle/>
                    <a:p>
                      <a:pPr algn="l" fontAlgn="b"/>
                      <a:r>
                        <a:rPr lang="en-US" sz="1200" b="1" u="none" strike="noStrike">
                          <a:solidFill>
                            <a:srgbClr val="000000"/>
                          </a:solidFill>
                          <a:effectLst/>
                        </a:rPr>
                        <a:t>MI 120 GeV ramp rate</a:t>
                      </a:r>
                      <a:endParaRPr lang="en-US" sz="12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1" u="none" strike="noStrike">
                          <a:solidFill>
                            <a:srgbClr val="000000"/>
                          </a:solidFill>
                          <a:effectLst/>
                        </a:rPr>
                        <a:t>1.333</a:t>
                      </a:r>
                      <a:endParaRPr lang="en-US" sz="12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1" u="none" strike="noStrike" dirty="0">
                          <a:solidFill>
                            <a:schemeClr val="tx1">
                              <a:lumMod val="60000"/>
                              <a:lumOff val="40000"/>
                            </a:schemeClr>
                          </a:solidFill>
                          <a:effectLst/>
                        </a:rPr>
                        <a:t>1.2</a:t>
                      </a:r>
                      <a:endParaRPr lang="en-US" sz="1200" b="1" i="0" u="none" strike="noStrike" dirty="0">
                        <a:solidFill>
                          <a:schemeClr val="tx1">
                            <a:lumMod val="60000"/>
                            <a:lumOff val="40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1" u="none" strike="noStrike">
                          <a:solidFill>
                            <a:srgbClr val="000000"/>
                          </a:solidFill>
                          <a:effectLst/>
                        </a:rPr>
                        <a:t>0.9</a:t>
                      </a:r>
                      <a:endParaRPr lang="en-US" sz="12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1" u="none" strike="noStrike">
                          <a:solidFill>
                            <a:srgbClr val="FF0000"/>
                          </a:solidFill>
                          <a:effectLst/>
                        </a:rPr>
                        <a:t>0.7</a:t>
                      </a:r>
                      <a:endParaRPr lang="en-US" sz="1200" b="1" i="0" u="none" strike="noStrike">
                        <a:solidFill>
                          <a:srgbClr val="FF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5797005"/>
                  </a:ext>
                </a:extLst>
              </a:tr>
              <a:tr h="274320">
                <a:tc>
                  <a:txBody>
                    <a:bodyPr/>
                    <a:lstStyle/>
                    <a:p>
                      <a:pPr algn="l" fontAlgn="b"/>
                      <a:r>
                        <a:rPr lang="en-US" sz="1200" b="1" u="none" strike="noStrike">
                          <a:solidFill>
                            <a:srgbClr val="000000"/>
                          </a:solidFill>
                          <a:effectLst/>
                        </a:rPr>
                        <a:t>Booster I</a:t>
                      </a:r>
                      <a:endParaRPr lang="en-US" sz="12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1" u="none" strike="noStrike">
                          <a:solidFill>
                            <a:srgbClr val="000000"/>
                          </a:solidFill>
                          <a:effectLst/>
                        </a:rPr>
                        <a:t>4.5</a:t>
                      </a:r>
                      <a:endParaRPr lang="en-US" sz="12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b"/>
                      <a:r>
                        <a:rPr lang="en-US" sz="1200" b="1" u="none" strike="noStrike" dirty="0">
                          <a:solidFill>
                            <a:schemeClr val="tx1">
                              <a:lumMod val="60000"/>
                              <a:lumOff val="40000"/>
                            </a:schemeClr>
                          </a:solidFill>
                          <a:effectLst/>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r>
                        <a:rPr lang="en-US" sz="1200" b="1" u="none" strike="noStrike" dirty="0">
                          <a:solidFill>
                            <a:schemeClr val="accent2">
                              <a:lumMod val="75000"/>
                            </a:schemeClr>
                          </a:solidFill>
                          <a:effectLst/>
                        </a:rPr>
                        <a:t>6.5</a:t>
                      </a:r>
                      <a:endParaRPr lang="en-US" sz="1200" b="1" i="0" u="none" strike="noStrike" dirty="0">
                        <a:solidFill>
                          <a:schemeClr val="accent2">
                            <a:lumMod val="75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r>
                        <a:rPr lang="en-US" sz="1200" b="1" u="none" strike="noStrike" dirty="0">
                          <a:solidFill>
                            <a:schemeClr val="accent2">
                              <a:lumMod val="75000"/>
                            </a:schemeClr>
                          </a:solidFill>
                          <a:effectLst/>
                        </a:rPr>
                        <a:t>6.5</a:t>
                      </a:r>
                      <a:endParaRPr lang="en-US" sz="1200" b="1" i="0" u="none" strike="noStrike" dirty="0">
                        <a:solidFill>
                          <a:schemeClr val="accent2">
                            <a:lumMod val="75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3540932"/>
                  </a:ext>
                </a:extLst>
              </a:tr>
              <a:tr h="274320">
                <a:tc>
                  <a:txBody>
                    <a:bodyPr/>
                    <a:lstStyle/>
                    <a:p>
                      <a:pPr algn="l" fontAlgn="b"/>
                      <a:r>
                        <a:rPr lang="en-US" sz="1200" b="0" u="none" strike="noStrike">
                          <a:solidFill>
                            <a:srgbClr val="000000"/>
                          </a:solidFill>
                          <a:effectLst/>
                        </a:rPr>
                        <a:t>Booster ramp rate</a:t>
                      </a:r>
                      <a:endParaRPr lang="en-US" sz="12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a:solidFill>
                            <a:srgbClr val="000000"/>
                          </a:solidFill>
                          <a:effectLst/>
                        </a:rPr>
                        <a:t>15</a:t>
                      </a:r>
                      <a:endParaRPr lang="en-US" sz="12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b"/>
                      <a:r>
                        <a:rPr lang="en-US" sz="1200" b="0" u="none" strike="noStrike" dirty="0">
                          <a:solidFill>
                            <a:schemeClr val="tx1">
                              <a:lumMod val="60000"/>
                              <a:lumOff val="40000"/>
                            </a:schemeClr>
                          </a:solidFill>
                          <a:effectLst/>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r>
                        <a:rPr lang="en-US" sz="1200" b="0" u="none" strike="noStrike" dirty="0">
                          <a:solidFill>
                            <a:srgbClr val="000000"/>
                          </a:solidFill>
                          <a:effectLst/>
                        </a:rPr>
                        <a:t>20</a:t>
                      </a: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r>
                        <a:rPr lang="en-US" sz="1200" b="0" u="none" strike="noStrike" dirty="0">
                          <a:solidFill>
                            <a:srgbClr val="000000"/>
                          </a:solidFill>
                          <a:effectLst/>
                        </a:rPr>
                        <a:t>20</a:t>
                      </a: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0140675"/>
                  </a:ext>
                </a:extLst>
              </a:tr>
              <a:tr h="274320">
                <a:tc>
                  <a:txBody>
                    <a:bodyPr/>
                    <a:lstStyle/>
                    <a:p>
                      <a:pPr algn="l" fontAlgn="b"/>
                      <a:r>
                        <a:rPr lang="en-US" sz="1200" b="0" u="none" strike="noStrike">
                          <a:solidFill>
                            <a:srgbClr val="000000"/>
                          </a:solidFill>
                          <a:effectLst/>
                        </a:rPr>
                        <a:t>Number of batches</a:t>
                      </a:r>
                      <a:endParaRPr lang="en-US" sz="12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a:solidFill>
                            <a:srgbClr val="000000"/>
                          </a:solidFill>
                          <a:effectLst/>
                        </a:rPr>
                        <a:t>12</a:t>
                      </a:r>
                      <a:endParaRPr lang="en-US" sz="12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b"/>
                      <a:r>
                        <a:rPr lang="en-US" sz="1200" b="0" u="none" strike="noStrike" dirty="0">
                          <a:solidFill>
                            <a:srgbClr val="000000"/>
                          </a:solidFill>
                          <a:effectLst/>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r>
                        <a:rPr lang="en-US" sz="1200" b="0" u="none" strike="noStrike" dirty="0">
                          <a:solidFill>
                            <a:srgbClr val="000000"/>
                          </a:solidFill>
                          <a:effectLst/>
                        </a:rPr>
                        <a:t>12</a:t>
                      </a: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r>
                        <a:rPr lang="en-US" sz="1200" b="0" u="none" strike="noStrike" dirty="0">
                          <a:solidFill>
                            <a:srgbClr val="000000"/>
                          </a:solidFill>
                          <a:effectLst/>
                        </a:rPr>
                        <a:t>12</a:t>
                      </a: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2821251"/>
                  </a:ext>
                </a:extLst>
              </a:tr>
              <a:tr h="274320">
                <a:tc>
                  <a:txBody>
                    <a:bodyPr/>
                    <a:lstStyle/>
                    <a:p>
                      <a:pPr algn="l" fontAlgn="b"/>
                      <a:r>
                        <a:rPr lang="en-US" sz="1200" b="0" u="none" strike="noStrike" dirty="0">
                          <a:solidFill>
                            <a:srgbClr val="000000"/>
                          </a:solidFill>
                          <a:effectLst/>
                        </a:rPr>
                        <a:t>MI power</a:t>
                      </a: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a:solidFill>
                            <a:srgbClr val="000000"/>
                          </a:solidFill>
                          <a:effectLst/>
                        </a:rPr>
                        <a:t>0.865</a:t>
                      </a:r>
                      <a:endParaRPr lang="en-US" sz="12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dirty="0">
                          <a:solidFill>
                            <a:schemeClr val="tx1">
                              <a:lumMod val="60000"/>
                              <a:lumOff val="40000"/>
                            </a:schemeClr>
                          </a:solidFill>
                          <a:effectLst/>
                        </a:rPr>
                        <a:t>1.25</a:t>
                      </a:r>
                      <a:endParaRPr lang="en-US" sz="1200" b="0" i="0" u="none" strike="noStrike" dirty="0">
                        <a:solidFill>
                          <a:schemeClr val="tx1">
                            <a:lumMod val="60000"/>
                            <a:lumOff val="40000"/>
                          </a:schemeClr>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dirty="0">
                          <a:solidFill>
                            <a:srgbClr val="000000"/>
                          </a:solidFill>
                          <a:effectLst/>
                        </a:rPr>
                        <a:t>1.666</a:t>
                      </a: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1" u="none" strike="noStrike">
                          <a:solidFill>
                            <a:srgbClr val="FF0000"/>
                          </a:solidFill>
                          <a:effectLst/>
                        </a:rPr>
                        <a:t>2.142</a:t>
                      </a:r>
                      <a:endParaRPr lang="en-US" sz="1200" b="1" i="0" u="none" strike="noStrike">
                        <a:solidFill>
                          <a:srgbClr val="FF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1133675"/>
                  </a:ext>
                </a:extLst>
              </a:tr>
              <a:tr h="274320">
                <a:tc>
                  <a:txBody>
                    <a:bodyPr/>
                    <a:lstStyle/>
                    <a:p>
                      <a:pPr algn="l" fontAlgn="b"/>
                      <a:r>
                        <a:rPr lang="en-US" sz="1200" b="0" u="none" strike="noStrike">
                          <a:solidFill>
                            <a:srgbClr val="000000"/>
                          </a:solidFill>
                          <a:effectLst/>
                        </a:rPr>
                        <a:t>cycles for 8 GeV</a:t>
                      </a:r>
                      <a:endParaRPr lang="en-US" sz="12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a:solidFill>
                            <a:srgbClr val="000000"/>
                          </a:solidFill>
                          <a:effectLst/>
                        </a:rPr>
                        <a:t>6</a:t>
                      </a:r>
                      <a:endParaRPr lang="en-US" sz="12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dirty="0">
                          <a:solidFill>
                            <a:srgbClr val="000000"/>
                          </a:solidFill>
                          <a:effectLst/>
                        </a:rPr>
                        <a:t>12</a:t>
                      </a: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a:solidFill>
                            <a:srgbClr val="000000"/>
                          </a:solidFill>
                          <a:effectLst/>
                        </a:rPr>
                        <a:t>6</a:t>
                      </a:r>
                      <a:endParaRPr lang="en-US" sz="12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a:solidFill>
                            <a:srgbClr val="000000"/>
                          </a:solidFill>
                          <a:effectLst/>
                        </a:rPr>
                        <a:t>2</a:t>
                      </a:r>
                      <a:endParaRPr lang="en-US" sz="12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1702797"/>
                  </a:ext>
                </a:extLst>
              </a:tr>
              <a:tr h="274320">
                <a:tc>
                  <a:txBody>
                    <a:bodyPr/>
                    <a:lstStyle/>
                    <a:p>
                      <a:pPr algn="l" fontAlgn="b"/>
                      <a:r>
                        <a:rPr lang="en-US" sz="1200" b="0" u="none" strike="noStrike">
                          <a:solidFill>
                            <a:srgbClr val="000000"/>
                          </a:solidFill>
                          <a:effectLst/>
                        </a:rPr>
                        <a:t>Available 8 GeV power</a:t>
                      </a:r>
                      <a:endParaRPr lang="en-US" sz="12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a:solidFill>
                            <a:srgbClr val="000000"/>
                          </a:solidFill>
                          <a:effectLst/>
                        </a:rPr>
                        <a:t>29</a:t>
                      </a:r>
                      <a:endParaRPr lang="en-US" sz="12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a:solidFill>
                            <a:srgbClr val="000000"/>
                          </a:solidFill>
                          <a:effectLst/>
                        </a:rPr>
                        <a:t>83</a:t>
                      </a:r>
                      <a:endParaRPr lang="en-US" sz="12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dirty="0">
                          <a:solidFill>
                            <a:srgbClr val="000000"/>
                          </a:solidFill>
                          <a:effectLst/>
                        </a:rPr>
                        <a:t>56</a:t>
                      </a: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u="none" strike="noStrike" dirty="0">
                          <a:solidFill>
                            <a:srgbClr val="000000"/>
                          </a:solidFill>
                          <a:effectLst/>
                        </a:rPr>
                        <a:t>24</a:t>
                      </a: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1610573"/>
                  </a:ext>
                </a:extLst>
              </a:tr>
            </a:tbl>
          </a:graphicData>
        </a:graphic>
      </p:graphicFrame>
      <p:sp>
        <p:nvSpPr>
          <p:cNvPr id="3" name="Title 2">
            <a:extLst>
              <a:ext uri="{FF2B5EF4-FFF2-40B4-BE49-F238E27FC236}">
                <a16:creationId xmlns:a16="http://schemas.microsoft.com/office/drawing/2014/main" id="{6533393E-AC80-2A21-FE67-E39014A9219C}"/>
              </a:ext>
            </a:extLst>
          </p:cNvPr>
          <p:cNvSpPr>
            <a:spLocks noGrp="1"/>
          </p:cNvSpPr>
          <p:nvPr>
            <p:ph type="title"/>
          </p:nvPr>
        </p:nvSpPr>
        <p:spPr/>
        <p:txBody>
          <a:bodyPr/>
          <a:lstStyle/>
          <a:p>
            <a:r>
              <a:rPr lang="en-US" dirty="0"/>
              <a:t>MI beam power in numbers</a:t>
            </a:r>
          </a:p>
        </p:txBody>
      </p:sp>
      <p:sp>
        <p:nvSpPr>
          <p:cNvPr id="4" name="Date Placeholder 3">
            <a:extLst>
              <a:ext uri="{FF2B5EF4-FFF2-40B4-BE49-F238E27FC236}">
                <a16:creationId xmlns:a16="http://schemas.microsoft.com/office/drawing/2014/main" id="{ED0B7195-DCA9-D04C-808A-9FAD2DFBC22A}"/>
              </a:ext>
            </a:extLst>
          </p:cNvPr>
          <p:cNvSpPr>
            <a:spLocks noGrp="1"/>
          </p:cNvSpPr>
          <p:nvPr>
            <p:ph type="dt" sz="half" idx="2"/>
          </p:nvPr>
        </p:nvSpPr>
        <p:spPr/>
        <p:txBody>
          <a:bodyPr/>
          <a:lstStyle/>
          <a:p>
            <a:pPr>
              <a:defRPr/>
            </a:pPr>
            <a:r>
              <a:rPr lang="en-US"/>
              <a:t>1/30/2023</a:t>
            </a:r>
          </a:p>
        </p:txBody>
      </p:sp>
      <p:sp>
        <p:nvSpPr>
          <p:cNvPr id="6" name="Slide Number Placeholder 5">
            <a:extLst>
              <a:ext uri="{FF2B5EF4-FFF2-40B4-BE49-F238E27FC236}">
                <a16:creationId xmlns:a16="http://schemas.microsoft.com/office/drawing/2014/main" id="{1BD62CF3-B106-3B51-8DFD-76DF84211F6C}"/>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a:p>
        </p:txBody>
      </p:sp>
      <p:sp>
        <p:nvSpPr>
          <p:cNvPr id="11" name="Content Placeholder 1">
            <a:extLst>
              <a:ext uri="{FF2B5EF4-FFF2-40B4-BE49-F238E27FC236}">
                <a16:creationId xmlns:a16="http://schemas.microsoft.com/office/drawing/2014/main" id="{03980347-BC18-DFCD-4194-469B46B872F3}"/>
              </a:ext>
            </a:extLst>
          </p:cNvPr>
          <p:cNvSpPr txBox="1">
            <a:spLocks/>
          </p:cNvSpPr>
          <p:nvPr/>
        </p:nvSpPr>
        <p:spPr>
          <a:xfrm>
            <a:off x="228603" y="3814482"/>
            <a:ext cx="8672513" cy="903631"/>
          </a:xfrm>
          <a:prstGeom prst="rect">
            <a:avLst/>
          </a:prstGeom>
        </p:spPr>
        <p:txBody>
          <a:bodyPr lIns="0" tIns="0" rIns="0" bIns="0">
            <a:normAutofit/>
          </a:bodyPr>
          <a:lstStyle>
            <a:lvl1pPr marL="230188" indent="-230188" algn="l" defTabSz="457200" rtl="0" eaLnBrk="1" fontAlgn="base" hangingPunct="1">
              <a:spcBef>
                <a:spcPts val="984"/>
              </a:spcBef>
              <a:spcAft>
                <a:spcPct val="0"/>
              </a:spcAft>
              <a:buFont typeface="Arial" charset="0"/>
              <a:buChar char="•"/>
              <a:defRPr sz="1800" kern="1200">
                <a:solidFill>
                  <a:srgbClr val="505050"/>
                </a:solidFill>
                <a:latin typeface="Helvetica"/>
                <a:ea typeface="Geneva" charset="0"/>
                <a:cs typeface="ＭＳ Ｐゴシック" charset="0"/>
              </a:defRPr>
            </a:lvl1pPr>
            <a:lvl2pPr marL="512763" indent="-230188" algn="l" defTabSz="457200" rtl="0" eaLnBrk="1" fontAlgn="base" hangingPunct="1">
              <a:spcBef>
                <a:spcPts val="984"/>
              </a:spcBef>
              <a:spcAft>
                <a:spcPct val="0"/>
              </a:spcAft>
              <a:buFont typeface="Arial" charset="0"/>
              <a:buChar char="–"/>
              <a:defRPr sz="1600" kern="1200">
                <a:solidFill>
                  <a:srgbClr val="505050"/>
                </a:solidFill>
                <a:latin typeface="Helvetica"/>
                <a:ea typeface="ＭＳ Ｐゴシック" charset="0"/>
                <a:cs typeface="ＭＳ Ｐゴシック" charset="0"/>
              </a:defRPr>
            </a:lvl2pPr>
            <a:lvl3pPr marL="803275" indent="-230188" algn="l" defTabSz="457200" rtl="0" eaLnBrk="1" fontAlgn="base" hangingPunct="1">
              <a:spcBef>
                <a:spcPts val="984"/>
              </a:spcBef>
              <a:spcAft>
                <a:spcPct val="0"/>
              </a:spcAft>
              <a:buFont typeface="Arial" charset="0"/>
              <a:buChar char="•"/>
              <a:defRPr sz="1500" kern="1200">
                <a:solidFill>
                  <a:srgbClr val="505050"/>
                </a:solidFill>
                <a:latin typeface="Helvetica"/>
                <a:ea typeface="ＭＳ Ｐゴシック" charset="0"/>
                <a:cs typeface="ＭＳ Ｐゴシック" charset="0"/>
              </a:defRPr>
            </a:lvl3pPr>
            <a:lvl4pPr marL="1085850" indent="-228600" algn="l" defTabSz="457200" rtl="0" eaLnBrk="1" fontAlgn="base" hangingPunct="1">
              <a:spcBef>
                <a:spcPts val="984"/>
              </a:spcBef>
              <a:spcAft>
                <a:spcPct val="0"/>
              </a:spcAft>
              <a:buFont typeface="Arial" charset="0"/>
              <a:buChar char="–"/>
              <a:defRPr sz="1400" kern="1200">
                <a:solidFill>
                  <a:srgbClr val="505050"/>
                </a:solidFill>
                <a:latin typeface="Helvetica"/>
                <a:ea typeface="ＭＳ Ｐゴシック" charset="0"/>
                <a:cs typeface="ＭＳ Ｐゴシック" charset="0"/>
              </a:defRPr>
            </a:lvl4pPr>
            <a:lvl5pPr marL="1370013" indent="-230188" algn="l" defTabSz="457200" rtl="0" eaLnBrk="1" fontAlgn="base" hangingPunct="1">
              <a:spcBef>
                <a:spcPts val="984"/>
              </a:spcBef>
              <a:spcAft>
                <a:spcPct val="0"/>
              </a:spcAft>
              <a:buFont typeface="Arial"/>
              <a:buChar char="•"/>
              <a:defRPr sz="14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1400" dirty="0"/>
              <a:t>Minimum cycle is 0.65 s</a:t>
            </a:r>
          </a:p>
          <a:p>
            <a:pPr lvl="1"/>
            <a:r>
              <a:rPr lang="en-US" sz="1200" dirty="0"/>
              <a:t>Slip-stacking in the RR requires 12 20-Hz Booster ticks for 12 injections + 1 tick for slipping: 13×1/20Hz = 0.65s</a:t>
            </a:r>
          </a:p>
          <a:p>
            <a:pPr lvl="1"/>
            <a:r>
              <a:rPr lang="en-US" sz="1200" dirty="0"/>
              <a:t>This leaves no beam for 8 GeV program</a:t>
            </a:r>
            <a:endParaRPr lang="en-US" sz="1400" dirty="0"/>
          </a:p>
        </p:txBody>
      </p:sp>
      <p:sp>
        <p:nvSpPr>
          <p:cNvPr id="2" name="Footer Placeholder 1">
            <a:extLst>
              <a:ext uri="{FF2B5EF4-FFF2-40B4-BE49-F238E27FC236}">
                <a16:creationId xmlns:a16="http://schemas.microsoft.com/office/drawing/2014/main" id="{06B080CD-8A4A-400A-BCAD-40EF1561A3C7}"/>
              </a:ext>
            </a:extLst>
          </p:cNvPr>
          <p:cNvSpPr>
            <a:spLocks noGrp="1"/>
          </p:cNvSpPr>
          <p:nvPr>
            <p:ph type="ftr" sz="quarter" idx="3"/>
          </p:nvPr>
        </p:nvSpPr>
        <p:spPr/>
        <p:txBody>
          <a:bodyPr/>
          <a:lstStyle/>
          <a:p>
            <a:pPr>
              <a:defRPr/>
            </a:pPr>
            <a:r>
              <a:rPr lang="en-US"/>
              <a:t>Valishev | ACE Workshop Introduction</a:t>
            </a:r>
            <a:endParaRPr lang="en-US" b="1" dirty="0"/>
          </a:p>
        </p:txBody>
      </p:sp>
    </p:spTree>
    <p:extLst>
      <p:ext uri="{BB962C8B-B14F-4D97-AF65-F5344CB8AC3E}">
        <p14:creationId xmlns:p14="http://schemas.microsoft.com/office/powerpoint/2010/main" val="4109658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Chart, line chart, histogram&#10;&#10;Description automatically generated">
            <a:extLst>
              <a:ext uri="{FF2B5EF4-FFF2-40B4-BE49-F238E27FC236}">
                <a16:creationId xmlns:a16="http://schemas.microsoft.com/office/drawing/2014/main" id="{A9EC3ECB-3542-4A1C-9A0B-265C9FE561B9}"/>
              </a:ext>
            </a:extLst>
          </p:cNvPr>
          <p:cNvPicPr>
            <a:picLocks noGrp="1" noChangeAspect="1"/>
          </p:cNvPicPr>
          <p:nvPr>
            <p:ph idx="1"/>
          </p:nvPr>
        </p:nvPicPr>
        <p:blipFill>
          <a:blip r:embed="rId2"/>
          <a:stretch>
            <a:fillRect/>
          </a:stretch>
        </p:blipFill>
        <p:spPr>
          <a:xfrm>
            <a:off x="1783625" y="694407"/>
            <a:ext cx="4946829" cy="3794125"/>
          </a:xfrm>
        </p:spPr>
      </p:pic>
      <p:sp>
        <p:nvSpPr>
          <p:cNvPr id="3" name="Title 2">
            <a:extLst>
              <a:ext uri="{FF2B5EF4-FFF2-40B4-BE49-F238E27FC236}">
                <a16:creationId xmlns:a16="http://schemas.microsoft.com/office/drawing/2014/main" id="{982B4E46-B8DA-43A9-93ED-76F73B126BCF}"/>
              </a:ext>
            </a:extLst>
          </p:cNvPr>
          <p:cNvSpPr>
            <a:spLocks noGrp="1"/>
          </p:cNvSpPr>
          <p:nvPr>
            <p:ph type="title"/>
          </p:nvPr>
        </p:nvSpPr>
        <p:spPr/>
        <p:txBody>
          <a:bodyPr/>
          <a:lstStyle/>
          <a:p>
            <a:r>
              <a:rPr lang="en-US" dirty="0"/>
              <a:t>LBNF beam delivery scenarios</a:t>
            </a:r>
          </a:p>
        </p:txBody>
      </p:sp>
      <p:sp>
        <p:nvSpPr>
          <p:cNvPr id="4" name="Date Placeholder 3">
            <a:extLst>
              <a:ext uri="{FF2B5EF4-FFF2-40B4-BE49-F238E27FC236}">
                <a16:creationId xmlns:a16="http://schemas.microsoft.com/office/drawing/2014/main" id="{9CFD3760-EC7B-43BA-80D7-36DF835C7925}"/>
              </a:ext>
            </a:extLst>
          </p:cNvPr>
          <p:cNvSpPr>
            <a:spLocks noGrp="1"/>
          </p:cNvSpPr>
          <p:nvPr>
            <p:ph type="dt" sz="half" idx="2"/>
          </p:nvPr>
        </p:nvSpPr>
        <p:spPr/>
        <p:txBody>
          <a:bodyPr/>
          <a:lstStyle/>
          <a:p>
            <a:pPr>
              <a:defRPr/>
            </a:pPr>
            <a:r>
              <a:rPr lang="en-US"/>
              <a:t>1/30/2023</a:t>
            </a:r>
            <a:endParaRPr lang="en-US" dirty="0"/>
          </a:p>
        </p:txBody>
      </p:sp>
      <p:sp>
        <p:nvSpPr>
          <p:cNvPr id="5" name="Footer Placeholder 4">
            <a:extLst>
              <a:ext uri="{FF2B5EF4-FFF2-40B4-BE49-F238E27FC236}">
                <a16:creationId xmlns:a16="http://schemas.microsoft.com/office/drawing/2014/main" id="{1B585481-4BC9-49EF-89ED-98444895AC9E}"/>
              </a:ext>
            </a:extLst>
          </p:cNvPr>
          <p:cNvSpPr>
            <a:spLocks noGrp="1"/>
          </p:cNvSpPr>
          <p:nvPr>
            <p:ph type="ftr" sz="quarter" idx="3"/>
          </p:nvPr>
        </p:nvSpPr>
        <p:spPr/>
        <p:txBody>
          <a:bodyPr/>
          <a:lstStyle/>
          <a:p>
            <a:pPr>
              <a:defRPr/>
            </a:pPr>
            <a:r>
              <a:rPr lang="en-US"/>
              <a:t>Valishev | ACE Workshop Introduction</a:t>
            </a:r>
            <a:endParaRPr lang="en-US" b="1" dirty="0"/>
          </a:p>
        </p:txBody>
      </p:sp>
      <p:sp>
        <p:nvSpPr>
          <p:cNvPr id="6" name="Slide Number Placeholder 5">
            <a:extLst>
              <a:ext uri="{FF2B5EF4-FFF2-40B4-BE49-F238E27FC236}">
                <a16:creationId xmlns:a16="http://schemas.microsoft.com/office/drawing/2014/main" id="{49B37C96-A050-4296-85F4-0600C2A6CA1B}"/>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
        <p:nvSpPr>
          <p:cNvPr id="9" name="TextBox 8">
            <a:extLst>
              <a:ext uri="{FF2B5EF4-FFF2-40B4-BE49-F238E27FC236}">
                <a16:creationId xmlns:a16="http://schemas.microsoft.com/office/drawing/2014/main" id="{99B95FC7-3ECE-4083-BEEA-D8FB41AEE334}"/>
              </a:ext>
            </a:extLst>
          </p:cNvPr>
          <p:cNvSpPr txBox="1"/>
          <p:nvPr/>
        </p:nvSpPr>
        <p:spPr>
          <a:xfrm>
            <a:off x="5516660" y="4319255"/>
            <a:ext cx="3685048" cy="338554"/>
          </a:xfrm>
          <a:prstGeom prst="rect">
            <a:avLst/>
          </a:prstGeom>
          <a:noFill/>
        </p:spPr>
        <p:txBody>
          <a:bodyPr wrap="none" rtlCol="0">
            <a:spAutoFit/>
          </a:bodyPr>
          <a:lstStyle/>
          <a:p>
            <a:r>
              <a:rPr lang="en-US" sz="1600" dirty="0">
                <a:latin typeface="Helvetica" panose="020B0604020202020204" pitchFamily="34" charset="0"/>
                <a:cs typeface="Helvetica" panose="020B0604020202020204" pitchFamily="34" charset="0"/>
              </a:rPr>
              <a:t>V. Shiltsev, Tuesday afternoon session</a:t>
            </a:r>
          </a:p>
        </p:txBody>
      </p:sp>
    </p:spTree>
    <p:extLst>
      <p:ext uri="{BB962C8B-B14F-4D97-AF65-F5344CB8AC3E}">
        <p14:creationId xmlns:p14="http://schemas.microsoft.com/office/powerpoint/2010/main" val="1886100511"/>
      </p:ext>
    </p:extLst>
  </p:cSld>
  <p:clrMapOvr>
    <a:masterClrMapping/>
  </p:clrMapOvr>
</p:sld>
</file>

<file path=ppt/theme/theme1.xml><?xml version="1.0" encoding="utf-8"?>
<a:theme xmlns:a="http://schemas.openxmlformats.org/drawingml/2006/main" name="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D1EA1040-8191-4119-B1BA-EEDECA1DB577}" vid="{72751218-0E3E-436D-BB2A-54FF1E34CEA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FNAL-wide</Template>
  <TotalTime>356</TotalTime>
  <Words>1171</Words>
  <Application>Microsoft Office PowerPoint</Application>
  <PresentationFormat>On-screen Show (16:9)</PresentationFormat>
  <Paragraphs>281</Paragraphs>
  <Slides>17</Slides>
  <Notes>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2" baseType="lpstr">
      <vt:lpstr>Arial</vt:lpstr>
      <vt:lpstr>Calibri</vt:lpstr>
      <vt:lpstr>Helvetica</vt:lpstr>
      <vt:lpstr>Fermilab_PPT_090915</vt:lpstr>
      <vt:lpstr>Equation</vt:lpstr>
      <vt:lpstr>PowerPoint Presentation</vt:lpstr>
      <vt:lpstr>Strategic Thrusts: Pillars of our vision for Fermilab </vt:lpstr>
      <vt:lpstr>DUNE: The world’s most capable neutrino experiment, driven by LBNF and PIP-II</vt:lpstr>
      <vt:lpstr>Alignment of LBNF/DUNE goals and Accelerator Complex plans</vt:lpstr>
      <vt:lpstr>Major Decadal Goals Neutrino Science </vt:lpstr>
      <vt:lpstr>Path to higher number of neutrinos</vt:lpstr>
      <vt:lpstr>Path to higher number of neutrinos – proton flux</vt:lpstr>
      <vt:lpstr>MI beam power in numbers</vt:lpstr>
      <vt:lpstr>LBNF beam delivery scenarios</vt:lpstr>
      <vt:lpstr>Path to higher number of neutrinos –  operation efficiency and target systems</vt:lpstr>
      <vt:lpstr>The Accelerator Capabilities Enhancement study</vt:lpstr>
      <vt:lpstr>Goals of the workshop</vt:lpstr>
      <vt:lpstr>PowerPoint Presentation</vt:lpstr>
      <vt:lpstr>Extra material</vt:lpstr>
      <vt:lpstr>PIP-II and LBNF accelerator milestones – original</vt:lpstr>
      <vt:lpstr>Accelerator ramp-up schedule – original PIP-II plan</vt:lpstr>
      <vt:lpstr>PIP-II and LBNF accelerator milestones – revised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A Valishev</dc:creator>
  <cp:lastModifiedBy>Alexander A Valishev</cp:lastModifiedBy>
  <cp:revision>8</cp:revision>
  <cp:lastPrinted>2014-01-20T19:40:21Z</cp:lastPrinted>
  <dcterms:created xsi:type="dcterms:W3CDTF">2022-12-05T22:38:25Z</dcterms:created>
  <dcterms:modified xsi:type="dcterms:W3CDTF">2023-01-29T21:20:38Z</dcterms:modified>
</cp:coreProperties>
</file>