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sldIdLst>
    <p:sldId id="294" r:id="rId5"/>
    <p:sldId id="772" r:id="rId6"/>
    <p:sldId id="774" r:id="rId7"/>
    <p:sldId id="260" r:id="rId8"/>
    <p:sldId id="259" r:id="rId9"/>
    <p:sldId id="275" r:id="rId10"/>
    <p:sldId id="790" r:id="rId11"/>
    <p:sldId id="791" r:id="rId12"/>
    <p:sldId id="785" r:id="rId13"/>
    <p:sldId id="776" r:id="rId14"/>
    <p:sldId id="787" r:id="rId15"/>
    <p:sldId id="271" r:id="rId16"/>
    <p:sldId id="792" r:id="rId17"/>
    <p:sldId id="793" r:id="rId18"/>
    <p:sldId id="786" r:id="rId19"/>
    <p:sldId id="789" r:id="rId20"/>
    <p:sldId id="266" r:id="rId21"/>
    <p:sldId id="784" r:id="rId22"/>
    <p:sldId id="257" r:id="rId23"/>
    <p:sldId id="268" r:id="rId24"/>
    <p:sldId id="269" r:id="rId25"/>
    <p:sldId id="782" r:id="rId26"/>
    <p:sldId id="272" r:id="rId27"/>
    <p:sldId id="270" r:id="rId28"/>
    <p:sldId id="276" r:id="rId29"/>
    <p:sldId id="779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B48C56-BECD-40FD-8892-5A9EE839BA91}">
          <p14:sldIdLst>
            <p14:sldId id="294"/>
            <p14:sldId id="772"/>
            <p14:sldId id="774"/>
            <p14:sldId id="260"/>
            <p14:sldId id="259"/>
            <p14:sldId id="275"/>
            <p14:sldId id="790"/>
            <p14:sldId id="791"/>
            <p14:sldId id="785"/>
            <p14:sldId id="776"/>
            <p14:sldId id="787"/>
            <p14:sldId id="271"/>
            <p14:sldId id="792"/>
            <p14:sldId id="793"/>
            <p14:sldId id="786"/>
            <p14:sldId id="789"/>
            <p14:sldId id="266"/>
            <p14:sldId id="784"/>
            <p14:sldId id="257"/>
            <p14:sldId id="268"/>
            <p14:sldId id="269"/>
            <p14:sldId id="782"/>
            <p14:sldId id="272"/>
            <p14:sldId id="270"/>
          </p14:sldIdLst>
        </p14:section>
        <p14:section name="extra" id="{FF48409D-8532-4B31-BB66-C962C59D64CB}">
          <p14:sldIdLst>
            <p14:sldId id="276"/>
            <p14:sldId id="77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A Pellico" initials="WAP" lastIdx="2" clrIdx="0">
    <p:extLst>
      <p:ext uri="{19B8F6BF-5375-455C-9EA6-DF929625EA0E}">
        <p15:presenceInfo xmlns:p15="http://schemas.microsoft.com/office/powerpoint/2012/main" userId="S::pellico@services.fnal.gov::edf09f41-7f29-4d85-8472-a0a0aefc63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D1D1D1"/>
    <a:srgbClr val="DBDBDB"/>
    <a:srgbClr val="D5D5D5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/>
    <p:restoredTop sz="94762"/>
  </p:normalViewPr>
  <p:slideViewPr>
    <p:cSldViewPr snapToGrid="0" snapToObjects="1">
      <p:cViewPr varScale="1">
        <p:scale>
          <a:sx n="63" d="100"/>
          <a:sy n="63" d="100"/>
        </p:scale>
        <p:origin x="57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932B4-112B-4B8D-A135-6EBA930A0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3371-F5FE-40D0-A3C3-3D07B04F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83371-F5FE-40D0-A3C3-3D07B04F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83371-F5FE-40D0-A3C3-3D07B04F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6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83371-F5FE-40D0-A3C3-3D07B04F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83371-F5FE-40D0-A3C3-3D07B04F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2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83371-F5FE-40D0-A3C3-3D07B04F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6BBB-01B4-9C43-AEAF-EBDE8D955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C361C-4EAF-384E-9D8A-8A435C17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BD6A5-86F4-B04F-ACA1-92EBA6CF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A2C95-200D-964C-BB92-EC77A20D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2F0D-7878-984F-B40B-4D8E6DCE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8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A4FF-7EA1-4B42-8D0B-DCBC524D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2618F-390D-654F-B036-1EAED9101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5CC4-FD95-084F-A241-301C0662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6063-AA6B-B547-9C13-F74DD664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A9382-AA04-6545-A6AC-20023BF6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6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1D150-D1B5-A947-A53D-0CCBA773D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01B75-8E0E-554A-8AC8-55FD041AF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581A9-3ADF-824B-939A-BAE7D1F4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FAD2-0D58-C142-98E2-668E394F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7F5D9-2490-4C4E-AFEF-0C0D3B00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F24E-6DD6-1743-99A5-F07F73B0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FC07C-2B88-C348-BEE9-171EB14B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76528-5F05-5E47-874A-213B1C84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9F9B9-C860-1C4F-8905-BD5C89C5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42239-DB7A-BB4B-AB03-5C8A65B4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4F23-7C9E-4D43-A463-2E24C31F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A0BB1-FED7-B64F-AD57-A2397510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9C722-E633-4A41-833B-F2AD3509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99565-CBD8-C644-8C97-A979B0E4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40C2C-2396-9044-B714-51D0C8C3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8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40D2-2C22-624A-8476-7083343C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2B632-516F-A647-BF2A-6AE90FF18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86DD3-99AE-EC4E-A8EB-E6A859312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3D2A6-5E62-B648-9FCB-8084DD6B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4BEE5-1BC2-3741-A2BB-968D9AC1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04F48-089B-6140-ACA1-15F6ED0E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0B6D-3DAE-8045-BD27-AC1A29BD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1FB96-F042-3249-98C8-838C29056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664A9-2F81-284A-AB23-02EBF49EA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7A549-AEE3-594D-822D-2A4B590FD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D5C50-BDA5-4846-9955-18D2A1CFD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B3BEE-2422-E745-ABE1-CD2BA240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766ABE-9024-6248-9D0A-FCF8C88B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D5787-4436-C949-A73E-A6668E62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AB1B-8582-7143-BC7A-76E91F9F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16C48-AD24-C147-A57B-92871C51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D9582-6CD3-3A4F-947D-B39268B4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DFA45-C2B9-0446-916C-462C537F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7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B8451-16B5-6F41-B46A-F0A2C40C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94206-32E9-9045-B03D-5AA428B2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506D-95F8-DB4F-B33C-41E8CF2E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BC0E-81C3-6E45-9BFB-4FEE4C02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2265-8437-AB4D-ADD1-6AE390AB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FB8B7-1881-334E-B21A-E250184E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457C1-C442-EC49-80E4-2427A6E6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F6C14-FD9E-A742-9138-7FD11576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4255F-C9D8-1646-A0A1-B77D52A4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0E0F-F34E-854A-83CE-3A9CF090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2714A-4F70-A74A-9FFB-1EFDC67E6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E68D3-1EFE-184B-9AD6-EEE9E6032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817CF-7993-1543-91A1-F6A14B1A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9C627-9D59-DA44-B8D4-1313BEA7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5A357-7C85-F74E-972C-1142705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D0EA8-9553-7E40-92A6-6A3C35C4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85591-D18C-1D47-AB78-97C7187B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28D3-AFD8-814F-903A-F17E69D68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38F4D-9902-9641-8B91-DC993E9B7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E21CE-A448-5941-B2F8-387A5398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5B83-39CE-004C-9B34-2F2DD983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203.0733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5925" y="5045613"/>
            <a:ext cx="8499231" cy="1390219"/>
          </a:xfrm>
        </p:spPr>
        <p:txBody>
          <a:bodyPr/>
          <a:lstStyle/>
          <a:p>
            <a:r>
              <a:rPr lang="en-US" dirty="0"/>
              <a:t>W Pellico	</a:t>
            </a:r>
          </a:p>
          <a:p>
            <a:r>
              <a:rPr lang="en-US" dirty="0"/>
              <a:t>PIP-II Accumulator Ring (PAR)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ACE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2C7EAC-1885-0974-5C41-54D6ED40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3" y="0"/>
            <a:ext cx="12089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C0C69-5A77-5D5A-9CD5-C372CD7BEC7D}"/>
              </a:ext>
            </a:extLst>
          </p:cNvPr>
          <p:cNvSpPr/>
          <p:nvPr/>
        </p:nvSpPr>
        <p:spPr>
          <a:xfrm rot="1758043">
            <a:off x="1839688" y="4001762"/>
            <a:ext cx="241522" cy="962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1539AF-5726-B259-6C6C-4A0C76867170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195928" y="3124200"/>
            <a:ext cx="1134012" cy="9391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F69486-2C8B-0F89-318D-69FCD4D2A876}"/>
              </a:ext>
            </a:extLst>
          </p:cNvPr>
          <p:cNvCxnSpPr>
            <a:cxnSpLocks/>
          </p:cNvCxnSpPr>
          <p:nvPr/>
        </p:nvCxnSpPr>
        <p:spPr>
          <a:xfrm flipV="1">
            <a:off x="3444240" y="1493520"/>
            <a:ext cx="434648" cy="1036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6F808-8448-C8D0-4FCE-76D40A175886}"/>
              </a:ext>
            </a:extLst>
          </p:cNvPr>
          <p:cNvSpPr/>
          <p:nvPr/>
        </p:nvSpPr>
        <p:spPr>
          <a:xfrm rot="1874728">
            <a:off x="3917470" y="713952"/>
            <a:ext cx="250876" cy="893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3454D-FBE2-1691-F1AC-4C78D1D4A070}"/>
              </a:ext>
            </a:extLst>
          </p:cNvPr>
          <p:cNvSpPr txBox="1"/>
          <p:nvPr/>
        </p:nvSpPr>
        <p:spPr>
          <a:xfrm>
            <a:off x="5996940" y="2082939"/>
            <a:ext cx="5791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When PAR is commissioned and ready to deliver to Booste</a:t>
            </a:r>
            <a:r>
              <a:rPr lang="en-US" dirty="0"/>
              <a:t>r</a:t>
            </a:r>
          </a:p>
          <a:p>
            <a:r>
              <a:rPr lang="en-US" dirty="0"/>
              <a:t>Two DC magnets in the BTL line will be used to divert beam: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 dipole magnet </a:t>
            </a:r>
            <a:r>
              <a:rPr lang="en-US" dirty="0"/>
              <a:t>- Beam from BTL to PAR</a:t>
            </a:r>
          </a:p>
          <a:p>
            <a:r>
              <a:rPr lang="en-US" dirty="0">
                <a:solidFill>
                  <a:srgbClr val="FF0000"/>
                </a:solidFill>
              </a:rPr>
              <a:t>Red dipole magnet </a:t>
            </a:r>
            <a:r>
              <a:rPr lang="en-US" dirty="0"/>
              <a:t>- Beam from PAR to BTL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C315E-C413-FA7B-D1D1-FD6A0E99186C}"/>
              </a:ext>
            </a:extLst>
          </p:cNvPr>
          <p:cNvSpPr txBox="1"/>
          <p:nvPr/>
        </p:nvSpPr>
        <p:spPr>
          <a:xfrm>
            <a:off x="929640" y="1524000"/>
            <a:ext cx="230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Used BTL magnets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614C83-ECF3-2324-A2AA-0DEE24158F34}"/>
              </a:ext>
            </a:extLst>
          </p:cNvPr>
          <p:cNvCxnSpPr/>
          <p:nvPr/>
        </p:nvCxnSpPr>
        <p:spPr>
          <a:xfrm>
            <a:off x="2163389" y="1893332"/>
            <a:ext cx="599545" cy="1093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66D99D-53CF-6A56-099C-70F038BF46C7}"/>
              </a:ext>
            </a:extLst>
          </p:cNvPr>
          <p:cNvCxnSpPr/>
          <p:nvPr/>
        </p:nvCxnSpPr>
        <p:spPr>
          <a:xfrm>
            <a:off x="2195928" y="1893332"/>
            <a:ext cx="1035752" cy="244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37E17B1B-782C-1C12-F6B4-571F8BF6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3D52999-1425-3D1B-CB75-023D047C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26D02B4-0BD6-84FE-3285-642D640B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CC92F8FF-D8CA-4082-94F3-0E4B6A963BFA}"/>
              </a:ext>
            </a:extLst>
          </p:cNvPr>
          <p:cNvSpPr txBox="1"/>
          <p:nvPr/>
        </p:nvSpPr>
        <p:spPr>
          <a:xfrm>
            <a:off x="1795095" y="221919"/>
            <a:ext cx="87638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PAR – Design Parameter Considerations</a:t>
            </a:r>
          </a:p>
          <a:p>
            <a:r>
              <a:rPr lang="en-US" b="1" dirty="0"/>
              <a:t>Needed to start with a concept – to allow lattice work to start…….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25C443-FB72-83F5-C7F8-D0D8E679CF67}"/>
              </a:ext>
            </a:extLst>
          </p:cNvPr>
          <p:cNvSpPr txBox="1"/>
          <p:nvPr/>
        </p:nvSpPr>
        <p:spPr>
          <a:xfrm>
            <a:off x="494803" y="1116449"/>
            <a:ext cx="113644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Booster circumference ring ~478m so half Booster circumference ring ~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239m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will take the same time to fill the wrapped ring as it does the Booster: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~600us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bunch will pass the foil/injection girder in a similar number/time. ~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(parasitic hits)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Harmonic number will be basically the same (fill about 81 buckets).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Aperture needed for Booster load is like Booster ~5.5125 cm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Aperture for DS program is constrained by cost – but ideally larger is better. 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~7.62 cm </a:t>
            </a:r>
            <a:endParaRPr lang="en-US" sz="2000" b="1" dirty="0">
              <a:solidFill>
                <a:srgbClr val="FF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Accommodate a large injection region to handle the flux:  ~10 meters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Accommodate two extraction areas: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Booster 20 Hz extraction rate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DS 100+ Hz extraction rate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Accommodate Two RF systems: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Booster designated beam needs 44 MHz capture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DS desires high intensity short bunches – Sub 10 MHz planned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Room for DS and waste beam dumps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Room for PAR injection from BTL line, extraction line to BTL, Extraction line to 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Fit all of this inside an ‘open’ area that can match BTL, Booster and DS needs……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BB76BB6-C3A0-8A04-9B4D-553BD1BF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F28EC40-D00F-3093-C347-09E4ADD2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9E5072C-86CB-3250-92A9-5994BB42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0C643-F041-A510-F85A-DAA88E67C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98" r="5767"/>
          <a:stretch/>
        </p:blipFill>
        <p:spPr>
          <a:xfrm>
            <a:off x="8610600" y="3114675"/>
            <a:ext cx="3437676" cy="19669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8D55D5-56FE-DDE2-EAC8-FD39BF67193C}"/>
              </a:ext>
            </a:extLst>
          </p:cNvPr>
          <p:cNvSpPr/>
          <p:nvPr/>
        </p:nvSpPr>
        <p:spPr>
          <a:xfrm>
            <a:off x="8728994" y="3378686"/>
            <a:ext cx="1001427" cy="303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PAR- BTL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301B9-D8EE-57C7-4CE0-AEBEF12A1226}"/>
              </a:ext>
            </a:extLst>
          </p:cNvPr>
          <p:cNvSpPr/>
          <p:nvPr/>
        </p:nvSpPr>
        <p:spPr>
          <a:xfrm>
            <a:off x="10415245" y="4793963"/>
            <a:ext cx="1633031" cy="30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BTL- Booster</a:t>
            </a:r>
          </a:p>
        </p:txBody>
      </p:sp>
    </p:spTree>
    <p:extLst>
      <p:ext uri="{BB962C8B-B14F-4D97-AF65-F5344CB8AC3E}">
        <p14:creationId xmlns:p14="http://schemas.microsoft.com/office/powerpoint/2010/main" val="376301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8C17-FACD-4E10-A4E0-EEB055C5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3" y="782806"/>
            <a:ext cx="12126097" cy="59435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The PAR concept offers significant improvements to planned  PIPII Booster injection.</a:t>
            </a:r>
          </a:p>
          <a:p>
            <a:pPr lvl="1"/>
            <a:r>
              <a:rPr lang="en-US" sz="2000" dirty="0"/>
              <a:t>PAR would allow for single turn injection – no flattening of Booter bend field</a:t>
            </a:r>
          </a:p>
          <a:p>
            <a:pPr lvl="1"/>
            <a:r>
              <a:rPr lang="en-US" sz="2000" dirty="0"/>
              <a:t>PAR would remove from Booster RF needs of flat to ramp transition</a:t>
            </a:r>
          </a:p>
          <a:p>
            <a:r>
              <a:rPr lang="en-US" sz="2400" dirty="0"/>
              <a:t>PAR could reduce DUNE power ramp up times.</a:t>
            </a:r>
          </a:p>
          <a:p>
            <a:endParaRPr lang="en-US" sz="2400" dirty="0"/>
          </a:p>
          <a:p>
            <a:r>
              <a:rPr lang="en-US" sz="2400" dirty="0"/>
              <a:t>PAR offers a path to quickly utilize the capability of PIPII.</a:t>
            </a:r>
          </a:p>
          <a:p>
            <a:endParaRPr lang="en-US" sz="2400" dirty="0"/>
          </a:p>
          <a:p>
            <a:r>
              <a:rPr lang="en-US" sz="2400" dirty="0"/>
              <a:t>PAR will reduce Booster losses</a:t>
            </a:r>
          </a:p>
          <a:p>
            <a:pPr lvl="1"/>
            <a:r>
              <a:rPr lang="en-US" sz="2000" dirty="0"/>
              <a:t>Can accommodate a robust injection and beam dump</a:t>
            </a:r>
          </a:p>
          <a:p>
            <a:pPr lvl="1"/>
            <a:r>
              <a:rPr lang="en-US" sz="2000" dirty="0"/>
              <a:t>Easier beam painting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Better injection capture and synchronization to Booster ramp and PIP-II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PAR could have an upgrade path to 1 GeV 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PAR allows for a more direct method of RF transfer between PIP-II and Booster (Simpler Locking System)</a:t>
            </a:r>
          </a:p>
          <a:p>
            <a:endParaRPr lang="en-US" sz="2400" dirty="0"/>
          </a:p>
          <a:p>
            <a:r>
              <a:rPr lang="en-US" sz="2400" dirty="0"/>
              <a:t>PAR will allow accelerator scientist and engineers to test concepts needed for future storage rings/ RCS.</a:t>
            </a:r>
          </a:p>
          <a:p>
            <a:pPr lvl="1"/>
            <a:r>
              <a:rPr lang="en-US" sz="2000" dirty="0"/>
              <a:t>A future RCS will require a storage ring to effectively collect high energy H- beams.</a:t>
            </a:r>
          </a:p>
          <a:p>
            <a:pPr lvl="1"/>
            <a:r>
              <a:rPr lang="en-US" sz="2000" dirty="0"/>
              <a:t>Design and operation of Booster sized storage rings will be challenging at DUNE intensities.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B2D016-C0E4-44BB-B73F-C3EC5227FE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183" y="75357"/>
            <a:ext cx="788959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PAR Benefits for DUNE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86CB3-EB37-47A0-9791-EF545108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998" y="1647972"/>
            <a:ext cx="3914089" cy="2455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138EC-DE29-4524-AEAB-127650B74313}"/>
              </a:ext>
            </a:extLst>
          </p:cNvPr>
          <p:cNvSpPr txBox="1"/>
          <p:nvPr/>
        </p:nvSpPr>
        <p:spPr>
          <a:xfrm>
            <a:off x="8893908" y="1647972"/>
            <a:ext cx="229627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DUNE Power Ramp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9CB6D-92D2-4ABA-95FE-38B587511D14}"/>
              </a:ext>
            </a:extLst>
          </p:cNvPr>
          <p:cNvSpPr txBox="1"/>
          <p:nvPr/>
        </p:nvSpPr>
        <p:spPr>
          <a:xfrm>
            <a:off x="8803523" y="3749675"/>
            <a:ext cx="260342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With PAR      </a:t>
            </a:r>
            <a:r>
              <a:rPr lang="en-US" sz="1600" dirty="0">
                <a:solidFill>
                  <a:schemeClr val="accent1"/>
                </a:solidFill>
              </a:rPr>
              <a:t>Present DUNE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11D46-3645-421B-91D7-255BFDAD4244}"/>
              </a:ext>
            </a:extLst>
          </p:cNvPr>
          <p:cNvSpPr txBox="1"/>
          <p:nvPr/>
        </p:nvSpPr>
        <p:spPr>
          <a:xfrm>
            <a:off x="11377279" y="3754605"/>
            <a:ext cx="79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EF6D-24F9-7BC6-B66B-5414F19A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6FEBAC-DC58-B1E1-8046-E9A22C64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0A008E-6013-5C4C-3DCD-696A5CD1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1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84E8-6FDC-FCF2-6054-C4C15E15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287"/>
            <a:ext cx="10515600" cy="150975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PAR Benefits for DUNE</a:t>
            </a:r>
            <a:br>
              <a:rPr lang="en-US" b="1" dirty="0"/>
            </a:br>
            <a:r>
              <a:rPr lang="en-US" b="1" dirty="0"/>
              <a:t>Two categories: Ramp Up Flux &amp; Viability/Reliability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36F2-B693-4CAB-8709-10FB768BD2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Ramp Up Flux</a:t>
            </a:r>
          </a:p>
          <a:p>
            <a:pPr lvl="1"/>
            <a:r>
              <a:rPr lang="en-US" dirty="0"/>
              <a:t>Reduces complexity of Injection</a:t>
            </a:r>
          </a:p>
          <a:p>
            <a:pPr lvl="2"/>
            <a:r>
              <a:rPr lang="en-US" dirty="0"/>
              <a:t>Injection girder</a:t>
            </a:r>
          </a:p>
          <a:p>
            <a:pPr lvl="2"/>
            <a:r>
              <a:rPr lang="en-US" dirty="0"/>
              <a:t>Injection beam dump</a:t>
            </a:r>
          </a:p>
          <a:p>
            <a:pPr lvl="1"/>
            <a:r>
              <a:rPr lang="en-US" dirty="0"/>
              <a:t>Reduces complexity of RF capture</a:t>
            </a:r>
          </a:p>
          <a:p>
            <a:pPr lvl="1"/>
            <a:r>
              <a:rPr lang="en-US" dirty="0"/>
              <a:t>Reduces complexity of Ramp process</a:t>
            </a:r>
          </a:p>
          <a:p>
            <a:pPr lvl="1"/>
            <a:r>
              <a:rPr lang="en-US" dirty="0"/>
              <a:t>Reduces complexity of flat orbit</a:t>
            </a:r>
          </a:p>
          <a:p>
            <a:pPr lvl="1"/>
            <a:r>
              <a:rPr lang="en-US" dirty="0"/>
              <a:t>Reduces complexity of orbit control/painting</a:t>
            </a:r>
          </a:p>
          <a:p>
            <a:pPr lvl="1"/>
            <a:r>
              <a:rPr lang="en-US" dirty="0"/>
              <a:t>Reduces complexity of collimation</a:t>
            </a:r>
          </a:p>
          <a:p>
            <a:pPr lvl="1"/>
            <a:r>
              <a:rPr lang="en-US" dirty="0"/>
              <a:t>(Higher injection opportunity)</a:t>
            </a:r>
          </a:p>
          <a:p>
            <a:pPr lvl="1"/>
            <a:r>
              <a:rPr lang="en-US" dirty="0"/>
              <a:t>PAR lattice zero RF dispersion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3BFF-4604-BD62-FCB4-2BA61C80D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78116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Viability/Reliability</a:t>
            </a:r>
          </a:p>
          <a:p>
            <a:pPr lvl="1"/>
            <a:r>
              <a:rPr lang="en-US" dirty="0"/>
              <a:t>Booster shielding is limited – </a:t>
            </a:r>
          </a:p>
          <a:p>
            <a:pPr lvl="2"/>
            <a:r>
              <a:rPr lang="en-US" dirty="0"/>
              <a:t>TLM are tightly set to be safe</a:t>
            </a:r>
          </a:p>
          <a:p>
            <a:pPr lvl="2"/>
            <a:r>
              <a:rPr lang="en-US" dirty="0"/>
              <a:t>Collimators are under towers</a:t>
            </a:r>
          </a:p>
          <a:p>
            <a:pPr lvl="1"/>
            <a:r>
              <a:rPr lang="en-US" dirty="0"/>
              <a:t>Booster Injection Dump limited space</a:t>
            </a:r>
          </a:p>
          <a:p>
            <a:pPr lvl="2"/>
            <a:r>
              <a:rPr lang="en-US" dirty="0"/>
              <a:t>Injection girder is under BWG</a:t>
            </a:r>
          </a:p>
          <a:p>
            <a:pPr lvl="1"/>
            <a:r>
              <a:rPr lang="en-US" dirty="0"/>
              <a:t>Less stress on Booster correctors to flatten orbit</a:t>
            </a:r>
          </a:p>
          <a:p>
            <a:pPr lvl="2"/>
            <a:r>
              <a:rPr lang="en-US" dirty="0"/>
              <a:t>Voltage gradient removed</a:t>
            </a:r>
          </a:p>
          <a:p>
            <a:pPr lvl="1"/>
            <a:r>
              <a:rPr lang="en-US" dirty="0"/>
              <a:t>Loses at RF and Collimators reduced</a:t>
            </a:r>
          </a:p>
          <a:p>
            <a:pPr lvl="1"/>
            <a:r>
              <a:rPr lang="en-US" dirty="0"/>
              <a:t>Booster RF systems – cogging, feedback are much simpler to maintain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39CD6-2799-C725-089E-73DA35D0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7BFA8-B33A-72E8-43F0-03327818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05C73-11FE-0722-8E43-C8D00775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9A9F3-2BDF-7E15-D0A9-D4F190D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05663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 TASK – Show in numbers PAR benefit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43B2B-14C6-00BF-CC3E-2941C52B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1/30/2023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5E16E-E4D7-F7E3-3291-9CE0A407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W. Pellico, ACE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03610-4252-619A-2E0D-DA371642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9F25B83-39CE-004C-9B34-2F2DD9832F3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30F96-D737-8731-3FDB-0B0EB79D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584" y="68580"/>
            <a:ext cx="7102596" cy="6037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1836A6-CACC-B8C1-B668-F27A55F63670}"/>
              </a:ext>
            </a:extLst>
          </p:cNvPr>
          <p:cNvSpPr txBox="1"/>
          <p:nvPr/>
        </p:nvSpPr>
        <p:spPr>
          <a:xfrm>
            <a:off x="371792" y="2793375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PAR working group has started to go through each required task and quantity the savings.  This is straight forward for initial effort/time.  However, long term or to quantify viability is more challenging.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 are taking the same approach as we did with PIP and put a risk on items.  Then will look at PAR impact on those risks as well as what risks PAR adds.</a:t>
            </a:r>
          </a:p>
        </p:txBody>
      </p:sp>
    </p:spTree>
    <p:extLst>
      <p:ext uri="{BB962C8B-B14F-4D97-AF65-F5344CB8AC3E}">
        <p14:creationId xmlns:p14="http://schemas.microsoft.com/office/powerpoint/2010/main" val="93657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2CB6-D0D4-E6CC-21E6-C5499177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80" y="46727"/>
            <a:ext cx="1065003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PAR Benefits – New Physics Options </a:t>
            </a:r>
            <a:r>
              <a:rPr lang="en-US" sz="2000" dirty="0"/>
              <a:t>(Matt Toups Talk)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5855B-1358-3055-25E0-D0AF72D5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44" y="1418327"/>
            <a:ext cx="5206677" cy="4125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AF4142-FB9F-23FD-5B9A-962DE60D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279" y="1335195"/>
            <a:ext cx="5335414" cy="42311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8E673-97EA-79E7-B243-748020A3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12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1/30/2023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C700F-47B4-3C03-1ECB-A8144159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W. Pellico, ACE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E18F1-367F-B47A-8D81-40C3A6D3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12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9F25B83-39CE-004C-9B34-2F2DD9832F3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8FCDC-D4AA-7D0D-461A-5DCF67B34EB3}"/>
              </a:ext>
            </a:extLst>
          </p:cNvPr>
          <p:cNvSpPr txBox="1"/>
          <p:nvPr/>
        </p:nvSpPr>
        <p:spPr>
          <a:xfrm>
            <a:off x="1273758" y="5566202"/>
            <a:ext cx="494318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Sensitivity to benchmark vector portal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dark matter scenario</a:t>
            </a:r>
            <a:b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(sensitivity also to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hadrophilic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models of dark matter, in which the dark matter prefers to couple to quarks over leptons)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9ED17-BC56-D43C-8FC5-E13B63000C21}"/>
              </a:ext>
            </a:extLst>
          </p:cNvPr>
          <p:cNvSpPr txBox="1"/>
          <p:nvPr/>
        </p:nvSpPr>
        <p:spPr>
          <a:xfrm>
            <a:off x="7490700" y="5566202"/>
            <a:ext cx="373400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Sensitivity to photon-coupled axion-like particles </a:t>
            </a:r>
            <a:b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(also motivated by the non-observation of charge-parity violation in the strong interaction)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6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37B1-A007-2135-3FD9-47EE1CC3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48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46B4-F70F-D9A3-A747-AF9C12E90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30" y="691979"/>
            <a:ext cx="11549448" cy="6097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effort for PAR started almost two years ago</a:t>
            </a:r>
          </a:p>
          <a:p>
            <a:pPr lvl="1"/>
            <a:r>
              <a:rPr lang="en-US" sz="2200" dirty="0"/>
              <a:t>Originally located in the Booster Tunnel was called BAR</a:t>
            </a:r>
          </a:p>
          <a:p>
            <a:r>
              <a:rPr lang="en-US" dirty="0"/>
              <a:t>Opted to move adjacent to the Booster near the PIP-II injection line BTL</a:t>
            </a:r>
          </a:p>
          <a:p>
            <a:pPr lvl="1"/>
            <a:r>
              <a:rPr lang="en-US" sz="2200" dirty="0"/>
              <a:t>Civil cost higher </a:t>
            </a:r>
          </a:p>
          <a:p>
            <a:pPr lvl="1"/>
            <a:r>
              <a:rPr lang="en-US" sz="2200" dirty="0"/>
              <a:t>Reduced impact to Booster</a:t>
            </a:r>
          </a:p>
          <a:p>
            <a:pPr lvl="1"/>
            <a:r>
              <a:rPr lang="en-US" sz="2200" dirty="0"/>
              <a:t>No impact to present PIP-II Booster plan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dirty="0"/>
              <a:t>Regular meetings</a:t>
            </a:r>
          </a:p>
          <a:p>
            <a:pPr lvl="1"/>
            <a:r>
              <a:rPr lang="en-US" sz="2200" dirty="0"/>
              <a:t>Proton Source/Beam Physics Group </a:t>
            </a:r>
          </a:p>
          <a:p>
            <a:pPr lvl="1"/>
            <a:r>
              <a:rPr lang="en-US" sz="2200" dirty="0"/>
              <a:t>Civil Construction – with PIP-II civil engineers</a:t>
            </a:r>
          </a:p>
          <a:p>
            <a:pPr lvl="1"/>
            <a:r>
              <a:rPr lang="en-US" sz="2200" dirty="0"/>
              <a:t>Division Management </a:t>
            </a:r>
          </a:p>
          <a:p>
            <a:r>
              <a:rPr lang="en-US" dirty="0"/>
              <a:t>Finishing up lattice and beam physics in 2022 (About done – Jeff E. Talk)</a:t>
            </a:r>
          </a:p>
          <a:p>
            <a:r>
              <a:rPr lang="en-US" dirty="0"/>
              <a:t>Cost estimates will be provided in early 2023</a:t>
            </a:r>
          </a:p>
          <a:p>
            <a:r>
              <a:rPr lang="en-US" dirty="0"/>
              <a:t>Complete interface of PAR with BTL civil plans 2023</a:t>
            </a:r>
          </a:p>
          <a:p>
            <a:pPr lvl="1"/>
            <a:r>
              <a:rPr lang="en-US" sz="2200" dirty="0"/>
              <a:t>Alternate options such as C-PAR listed in PIP2-BD physics paper </a:t>
            </a:r>
          </a:p>
          <a:p>
            <a:pPr lvl="2"/>
            <a:r>
              <a:rPr lang="en-US" sz="1800" dirty="0"/>
              <a:t>C-PAR (compact PAR) option will be more fully explored following PAR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CCA4-A29F-0108-8343-FFDDE9C4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25AFC-B0E6-75C5-6EBC-327A3DBA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DEE28-C00A-ED9F-AC18-FCD675FE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65D107-BD4A-FA42-A64E-803C3D143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62077"/>
              </p:ext>
            </p:extLst>
          </p:nvPr>
        </p:nvGraphicFramePr>
        <p:xfrm>
          <a:off x="905934" y="1249008"/>
          <a:ext cx="4927598" cy="48783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5264">
                  <a:extLst>
                    <a:ext uri="{9D8B030D-6E8A-4147-A177-3AD203B41FA5}">
                      <a16:colId xmlns:a16="http://schemas.microsoft.com/office/drawing/2014/main" val="2562995142"/>
                    </a:ext>
                  </a:extLst>
                </a:gridCol>
                <a:gridCol w="873717">
                  <a:extLst>
                    <a:ext uri="{9D8B030D-6E8A-4147-A177-3AD203B41FA5}">
                      <a16:colId xmlns:a16="http://schemas.microsoft.com/office/drawing/2014/main" val="2112782439"/>
                    </a:ext>
                  </a:extLst>
                </a:gridCol>
                <a:gridCol w="908617">
                  <a:extLst>
                    <a:ext uri="{9D8B030D-6E8A-4147-A177-3AD203B41FA5}">
                      <a16:colId xmlns:a16="http://schemas.microsoft.com/office/drawing/2014/main" val="107468547"/>
                    </a:ext>
                  </a:extLst>
                </a:gridCol>
              </a:tblGrid>
              <a:tr h="27827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Booster Accumulator Ring  (BAR) Parameters  - Booster Use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1954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Parameter Name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1508576602"/>
                  </a:ext>
                </a:extLst>
              </a:tr>
              <a:tr h="2133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3583164256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Booster Synchrotron Circumference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474.2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4017264395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Booster Synchrotron Radius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75.47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4018376261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Booster Accumulator Circumference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485.49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1299282757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Booster Accumulator Radius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77.27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631727077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BAR Injection Energy (kinetic)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470930108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BAR Injection Energy (Total)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3243992216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BAR Extraction Energy (kinetic)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2512004972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Gamma Transition(for Booster=5.4783)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???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3390586765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Revolution Frequency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519822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1365046480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Revolution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1.924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2658544246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RF Properties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691466990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 (matching with Booster RF)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~84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Fundamental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3847514516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fRF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44.705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521185220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Bucket Length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230840038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Number of Booster type RF Cavities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3802032881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Peak RF Voltage/Cavity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2153325466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RF Voltage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4092488392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Bucket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eVs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3322927808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Synchrotron Oscillation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1.27E+04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1567002360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PIP2  beam Intensity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6.70E+12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ppCycle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1723394538"/>
                  </a:ext>
                </a:extLst>
              </a:tr>
              <a:tr h="19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PIP2 Bunch Intensity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8.27E+10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p/bunch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8" marR="3508" marT="3508" marB="0" anchor="b"/>
                </a:tc>
                <a:extLst>
                  <a:ext uri="{0D108BD9-81ED-4DB2-BD59-A6C34878D82A}">
                    <a16:rowId xmlns:a16="http://schemas.microsoft.com/office/drawing/2014/main" val="320977426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F21B08-9041-7D4C-A662-8EFF6851D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2986"/>
              </p:ext>
            </p:extLst>
          </p:nvPr>
        </p:nvGraphicFramePr>
        <p:xfrm>
          <a:off x="6095999" y="880946"/>
          <a:ext cx="5092399" cy="52463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96749">
                  <a:extLst>
                    <a:ext uri="{9D8B030D-6E8A-4147-A177-3AD203B41FA5}">
                      <a16:colId xmlns:a16="http://schemas.microsoft.com/office/drawing/2014/main" val="1170007551"/>
                    </a:ext>
                  </a:extLst>
                </a:gridCol>
                <a:gridCol w="951478">
                  <a:extLst>
                    <a:ext uri="{9D8B030D-6E8A-4147-A177-3AD203B41FA5}">
                      <a16:colId xmlns:a16="http://schemas.microsoft.com/office/drawing/2014/main" val="1682354258"/>
                    </a:ext>
                  </a:extLst>
                </a:gridCol>
                <a:gridCol w="744172">
                  <a:extLst>
                    <a:ext uri="{9D8B030D-6E8A-4147-A177-3AD203B41FA5}">
                      <a16:colId xmlns:a16="http://schemas.microsoft.com/office/drawing/2014/main" val="3293969420"/>
                    </a:ext>
                  </a:extLst>
                </a:gridCol>
              </a:tblGrid>
              <a:tr h="250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 – Accumulator for storage for DS Physics Search</a:t>
                      </a: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391390050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438063080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  - Harmonic Number (additional RF system)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2226672906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fRF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2606890056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Bucket Length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949012180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Number of Recycler type 2.05 MHz RF Cavities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2470921735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Peak RF Voltage/Cavity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443738107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Peak RF Voltage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2928003931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Bucket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eVs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197273870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Synchrotron Oscillation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6.10E+02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72518185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Scaled Bunch Intensity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1.82E+12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p/bunch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2892555882"/>
                  </a:ext>
                </a:extLst>
              </a:tr>
              <a:tr h="236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4018090296"/>
                  </a:ext>
                </a:extLst>
              </a:tr>
              <a:tr h="200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2</a:t>
                      </a: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408232255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 (additional RF system)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744918261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fRF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3123293668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Bucket Length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384.75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631750828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Number of Recycler type 2.5MHz RF Cavities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709510739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Peak RF Voltage/Cavity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3313847811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Peak RF Voltage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2937365906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Bucket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eVs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830940500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Synchrotron Oscillation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6.82E+02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2464140759"/>
                  </a:ext>
                </a:extLst>
              </a:tr>
              <a:tr h="236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3346915904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Average Bending Radius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77.2682102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1095807899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Average Dipole B-Field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Tesla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" marR="3960" marT="3960" marB="0" anchor="b"/>
                </a:tc>
                <a:extLst>
                  <a:ext uri="{0D108BD9-81ED-4DB2-BD59-A6C34878D82A}">
                    <a16:rowId xmlns:a16="http://schemas.microsoft.com/office/drawing/2014/main" val="9759995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9D936A-3B02-9348-84B3-ED4C611C15A7}"/>
              </a:ext>
            </a:extLst>
          </p:cNvPr>
          <p:cNvSpPr txBox="1"/>
          <p:nvPr/>
        </p:nvSpPr>
        <p:spPr>
          <a:xfrm>
            <a:off x="1003602" y="684249"/>
            <a:ext cx="451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PAR Parameter Tables – Chandra Bhat</a:t>
            </a:r>
          </a:p>
          <a:p>
            <a:pPr algn="r"/>
            <a:r>
              <a:rPr lang="en-US" b="1" dirty="0"/>
              <a:t>Still to be worked out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6D2267-91A8-4C37-B9CC-CDE34362DC35}"/>
              </a:ext>
            </a:extLst>
          </p:cNvPr>
          <p:cNvCxnSpPr>
            <a:cxnSpLocks/>
          </p:cNvCxnSpPr>
          <p:nvPr/>
        </p:nvCxnSpPr>
        <p:spPr>
          <a:xfrm flipV="1">
            <a:off x="5455203" y="1136429"/>
            <a:ext cx="537737" cy="2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7084F-462A-948D-77CC-DFC63DAB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81CE26-5133-4894-D949-84F9B773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BB8F2-F320-971D-D8DE-96B48EAB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228C-5679-A246-041C-983E9790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 Operations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20666-4990-F127-1674-DEB7EF4D840E}"/>
              </a:ext>
            </a:extLst>
          </p:cNvPr>
          <p:cNvSpPr txBox="1"/>
          <p:nvPr/>
        </p:nvSpPr>
        <p:spPr>
          <a:xfrm>
            <a:off x="960120" y="1965960"/>
            <a:ext cx="9966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Designed around some initial base numbers but with upgrades in mind:</a:t>
            </a:r>
          </a:p>
          <a:p>
            <a:r>
              <a:rPr lang="en-US" sz="2400" dirty="0"/>
              <a:t>Opportunity to minimize hardware rate and radiation limitations</a:t>
            </a:r>
          </a:p>
          <a:p>
            <a:endParaRPr lang="en-US" sz="2400" dirty="0"/>
          </a:p>
          <a:p>
            <a:r>
              <a:rPr lang="en-US" dirty="0"/>
              <a:t>Booster Delivery – </a:t>
            </a:r>
            <a:r>
              <a:rPr lang="en-US" b="1" dirty="0"/>
              <a:t>20 Hz @ 6.7E12 </a:t>
            </a:r>
            <a:r>
              <a:rPr lang="en-US" b="1" dirty="0" err="1"/>
              <a:t>ppp</a:t>
            </a:r>
            <a:r>
              <a:rPr lang="en-US" b="1" dirty="0"/>
              <a:t> 800 MeV (20 Hz 1 GEV being explored as part of design)</a:t>
            </a:r>
          </a:p>
          <a:p>
            <a:r>
              <a:rPr lang="en-US" dirty="0"/>
              <a:t>DS Delivery  100 Hz @ 800 MeV initial goal</a:t>
            </a:r>
          </a:p>
          <a:p>
            <a:r>
              <a:rPr lang="en-US" dirty="0"/>
              <a:t>	Goal to be upgradable to 1 GeV</a:t>
            </a:r>
          </a:p>
          <a:p>
            <a:r>
              <a:rPr lang="en-US" dirty="0"/>
              <a:t>	&gt; 100 Hz options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6FAC2-903D-D390-2D10-2E003BF5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21E6B-3526-2318-9D37-11126BD5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BE03B-A30F-D1E1-79FE-AF49C6BB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0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BD85-D783-954E-B285-CD58C316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" y="365125"/>
            <a:ext cx="11348902" cy="1325563"/>
          </a:xfrm>
        </p:spPr>
        <p:txBody>
          <a:bodyPr/>
          <a:lstStyle/>
          <a:p>
            <a:pPr algn="ctr"/>
            <a:r>
              <a:rPr lang="en-US" dirty="0"/>
              <a:t>PAR Operation</a:t>
            </a:r>
            <a:br>
              <a:rPr lang="en-US" dirty="0"/>
            </a:br>
            <a:r>
              <a:rPr lang="en-US" dirty="0"/>
              <a:t> PIP-II - Booster – Recycler – MI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692E-EC0C-8543-8252-B4B5E2B8B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652" y="2794288"/>
            <a:ext cx="4227293" cy="10180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 Ramping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FA4484-125E-954F-BA8E-D491EE8DB165}"/>
              </a:ext>
            </a:extLst>
          </p:cNvPr>
          <p:cNvGrpSpPr/>
          <p:nvPr/>
        </p:nvGrpSpPr>
        <p:grpSpPr>
          <a:xfrm>
            <a:off x="3684506" y="1971935"/>
            <a:ext cx="2025325" cy="758000"/>
            <a:chOff x="1106902" y="3260547"/>
            <a:chExt cx="2025325" cy="7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9B671-F5DB-9A40-98A1-9B9FFAC008DC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02" y="4018544"/>
              <a:ext cx="2025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CD66DA4-4811-4643-995D-482BE8267449}"/>
                </a:ext>
              </a:extLst>
            </p:cNvPr>
            <p:cNvSpPr/>
            <p:nvPr/>
          </p:nvSpPr>
          <p:spPr>
            <a:xfrm>
              <a:off x="1191126" y="3260550"/>
              <a:ext cx="336885" cy="757997"/>
            </a:xfrm>
            <a:custGeom>
              <a:avLst/>
              <a:gdLst>
                <a:gd name="connsiteX0" fmla="*/ 0 w 336885"/>
                <a:gd name="connsiteY0" fmla="*/ 745966 h 757997"/>
                <a:gd name="connsiteX1" fmla="*/ 228600 w 336885"/>
                <a:gd name="connsiteY1" fmla="*/ 8 h 757997"/>
                <a:gd name="connsiteX2" fmla="*/ 336885 w 336885"/>
                <a:gd name="connsiteY2" fmla="*/ 757997 h 757997"/>
                <a:gd name="connsiteX3" fmla="*/ 336885 w 336885"/>
                <a:gd name="connsiteY3" fmla="*/ 757997 h 7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885" h="757997">
                  <a:moveTo>
                    <a:pt x="0" y="745966"/>
                  </a:moveTo>
                  <a:cubicBezTo>
                    <a:pt x="86226" y="371984"/>
                    <a:pt x="172453" y="-1997"/>
                    <a:pt x="228600" y="8"/>
                  </a:cubicBezTo>
                  <a:cubicBezTo>
                    <a:pt x="284747" y="2013"/>
                    <a:pt x="336885" y="757997"/>
                    <a:pt x="336885" y="757997"/>
                  </a:cubicBezTo>
                  <a:lnTo>
                    <a:pt x="336885" y="757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6238EFC-4CEA-7547-A245-33F936AE5973}"/>
                </a:ext>
              </a:extLst>
            </p:cNvPr>
            <p:cNvSpPr/>
            <p:nvPr/>
          </p:nvSpPr>
          <p:spPr>
            <a:xfrm>
              <a:off x="1592180" y="3260549"/>
              <a:ext cx="336885" cy="757997"/>
            </a:xfrm>
            <a:custGeom>
              <a:avLst/>
              <a:gdLst>
                <a:gd name="connsiteX0" fmla="*/ 0 w 336885"/>
                <a:gd name="connsiteY0" fmla="*/ 745966 h 757997"/>
                <a:gd name="connsiteX1" fmla="*/ 228600 w 336885"/>
                <a:gd name="connsiteY1" fmla="*/ 8 h 757997"/>
                <a:gd name="connsiteX2" fmla="*/ 336885 w 336885"/>
                <a:gd name="connsiteY2" fmla="*/ 757997 h 757997"/>
                <a:gd name="connsiteX3" fmla="*/ 336885 w 336885"/>
                <a:gd name="connsiteY3" fmla="*/ 757997 h 7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885" h="757997">
                  <a:moveTo>
                    <a:pt x="0" y="745966"/>
                  </a:moveTo>
                  <a:cubicBezTo>
                    <a:pt x="86226" y="371984"/>
                    <a:pt x="172453" y="-1997"/>
                    <a:pt x="228600" y="8"/>
                  </a:cubicBezTo>
                  <a:cubicBezTo>
                    <a:pt x="284747" y="2013"/>
                    <a:pt x="336885" y="757997"/>
                    <a:pt x="336885" y="757997"/>
                  </a:cubicBezTo>
                  <a:lnTo>
                    <a:pt x="336885" y="757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7CA68DA-86E1-4C4C-A3A8-F8FFA0CCA425}"/>
                </a:ext>
              </a:extLst>
            </p:cNvPr>
            <p:cNvSpPr/>
            <p:nvPr/>
          </p:nvSpPr>
          <p:spPr>
            <a:xfrm>
              <a:off x="1993234" y="3260549"/>
              <a:ext cx="336885" cy="757997"/>
            </a:xfrm>
            <a:custGeom>
              <a:avLst/>
              <a:gdLst>
                <a:gd name="connsiteX0" fmla="*/ 0 w 336885"/>
                <a:gd name="connsiteY0" fmla="*/ 745966 h 757997"/>
                <a:gd name="connsiteX1" fmla="*/ 228600 w 336885"/>
                <a:gd name="connsiteY1" fmla="*/ 8 h 757997"/>
                <a:gd name="connsiteX2" fmla="*/ 336885 w 336885"/>
                <a:gd name="connsiteY2" fmla="*/ 757997 h 757997"/>
                <a:gd name="connsiteX3" fmla="*/ 336885 w 336885"/>
                <a:gd name="connsiteY3" fmla="*/ 757997 h 7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885" h="757997">
                  <a:moveTo>
                    <a:pt x="0" y="745966"/>
                  </a:moveTo>
                  <a:cubicBezTo>
                    <a:pt x="86226" y="371984"/>
                    <a:pt x="172453" y="-1997"/>
                    <a:pt x="228600" y="8"/>
                  </a:cubicBezTo>
                  <a:cubicBezTo>
                    <a:pt x="284747" y="2013"/>
                    <a:pt x="336885" y="757997"/>
                    <a:pt x="336885" y="757997"/>
                  </a:cubicBezTo>
                  <a:lnTo>
                    <a:pt x="336885" y="757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63744E7-A283-9048-B480-DAE446E66617}"/>
                </a:ext>
              </a:extLst>
            </p:cNvPr>
            <p:cNvSpPr/>
            <p:nvPr/>
          </p:nvSpPr>
          <p:spPr>
            <a:xfrm>
              <a:off x="2394288" y="3260548"/>
              <a:ext cx="336885" cy="757997"/>
            </a:xfrm>
            <a:custGeom>
              <a:avLst/>
              <a:gdLst>
                <a:gd name="connsiteX0" fmla="*/ 0 w 336885"/>
                <a:gd name="connsiteY0" fmla="*/ 745966 h 757997"/>
                <a:gd name="connsiteX1" fmla="*/ 228600 w 336885"/>
                <a:gd name="connsiteY1" fmla="*/ 8 h 757997"/>
                <a:gd name="connsiteX2" fmla="*/ 336885 w 336885"/>
                <a:gd name="connsiteY2" fmla="*/ 757997 h 757997"/>
                <a:gd name="connsiteX3" fmla="*/ 336885 w 336885"/>
                <a:gd name="connsiteY3" fmla="*/ 757997 h 7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885" h="757997">
                  <a:moveTo>
                    <a:pt x="0" y="745966"/>
                  </a:moveTo>
                  <a:cubicBezTo>
                    <a:pt x="86226" y="371984"/>
                    <a:pt x="172453" y="-1997"/>
                    <a:pt x="228600" y="8"/>
                  </a:cubicBezTo>
                  <a:cubicBezTo>
                    <a:pt x="284747" y="2013"/>
                    <a:pt x="336885" y="757997"/>
                    <a:pt x="336885" y="757997"/>
                  </a:cubicBezTo>
                  <a:lnTo>
                    <a:pt x="336885" y="757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02D5E1-A0C0-DF4C-8A41-87A3190093BA}"/>
                </a:ext>
              </a:extLst>
            </p:cNvPr>
            <p:cNvSpPr/>
            <p:nvPr/>
          </p:nvSpPr>
          <p:spPr>
            <a:xfrm>
              <a:off x="2795342" y="3260547"/>
              <a:ext cx="336885" cy="757997"/>
            </a:xfrm>
            <a:custGeom>
              <a:avLst/>
              <a:gdLst>
                <a:gd name="connsiteX0" fmla="*/ 0 w 336885"/>
                <a:gd name="connsiteY0" fmla="*/ 745966 h 757997"/>
                <a:gd name="connsiteX1" fmla="*/ 228600 w 336885"/>
                <a:gd name="connsiteY1" fmla="*/ 8 h 757997"/>
                <a:gd name="connsiteX2" fmla="*/ 336885 w 336885"/>
                <a:gd name="connsiteY2" fmla="*/ 757997 h 757997"/>
                <a:gd name="connsiteX3" fmla="*/ 336885 w 336885"/>
                <a:gd name="connsiteY3" fmla="*/ 757997 h 7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885" h="757997">
                  <a:moveTo>
                    <a:pt x="0" y="745966"/>
                  </a:moveTo>
                  <a:cubicBezTo>
                    <a:pt x="86226" y="371984"/>
                    <a:pt x="172453" y="-1997"/>
                    <a:pt x="228600" y="8"/>
                  </a:cubicBezTo>
                  <a:cubicBezTo>
                    <a:pt x="284747" y="2013"/>
                    <a:pt x="336885" y="757997"/>
                    <a:pt x="336885" y="757997"/>
                  </a:cubicBezTo>
                  <a:lnTo>
                    <a:pt x="336885" y="757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E1EAACBA-A834-0A44-A91F-2889766264FC}"/>
              </a:ext>
            </a:extLst>
          </p:cNvPr>
          <p:cNvSpPr/>
          <p:nvPr/>
        </p:nvSpPr>
        <p:spPr>
          <a:xfrm>
            <a:off x="5326777" y="1846264"/>
            <a:ext cx="637676" cy="1094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AF358F-6F69-C046-8D7F-5F63429B7EB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645615" y="2941141"/>
            <a:ext cx="79120" cy="595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3390D9-8E13-2E4A-8EEE-ECAF6E6C20DD}"/>
              </a:ext>
            </a:extLst>
          </p:cNvPr>
          <p:cNvCxnSpPr>
            <a:cxnSpLocks/>
          </p:cNvCxnSpPr>
          <p:nvPr/>
        </p:nvCxnSpPr>
        <p:spPr>
          <a:xfrm flipV="1">
            <a:off x="86230" y="5753277"/>
            <a:ext cx="11445422" cy="1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DF823-8D0E-F846-A305-966D7556267E}"/>
              </a:ext>
            </a:extLst>
          </p:cNvPr>
          <p:cNvGrpSpPr/>
          <p:nvPr/>
        </p:nvGrpSpPr>
        <p:grpSpPr>
          <a:xfrm>
            <a:off x="86229" y="5352762"/>
            <a:ext cx="3238902" cy="416116"/>
            <a:chOff x="86230" y="5352762"/>
            <a:chExt cx="1742180" cy="416116"/>
          </a:xfrm>
        </p:grpSpPr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6682AA14-A674-9948-9C11-B60DD77CA648}"/>
                </a:ext>
              </a:extLst>
            </p:cNvPr>
            <p:cNvSpPr/>
            <p:nvPr/>
          </p:nvSpPr>
          <p:spPr>
            <a:xfrm rot="16200000">
              <a:off x="-94952" y="5541976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AD1BF539-2868-FA4E-A461-00E85C7A14FC}"/>
                </a:ext>
              </a:extLst>
            </p:cNvPr>
            <p:cNvSpPr/>
            <p:nvPr/>
          </p:nvSpPr>
          <p:spPr>
            <a:xfrm rot="16200000">
              <a:off x="57448" y="5537960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B300F2B6-19AA-714C-AA44-9A39886406BD}"/>
                </a:ext>
              </a:extLst>
            </p:cNvPr>
            <p:cNvSpPr/>
            <p:nvPr/>
          </p:nvSpPr>
          <p:spPr>
            <a:xfrm rot="16200000">
              <a:off x="213862" y="5537961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48440106-1CCC-C14D-81A1-B4118683F8A5}"/>
                </a:ext>
              </a:extLst>
            </p:cNvPr>
            <p:cNvSpPr/>
            <p:nvPr/>
          </p:nvSpPr>
          <p:spPr>
            <a:xfrm rot="16200000">
              <a:off x="366262" y="5533945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59566730-49F7-EC47-936C-E0B81D8DF64A}"/>
                </a:ext>
              </a:extLst>
            </p:cNvPr>
            <p:cNvSpPr/>
            <p:nvPr/>
          </p:nvSpPr>
          <p:spPr>
            <a:xfrm rot="16200000">
              <a:off x="526684" y="5537960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F2AD97AD-659F-3D4C-AEA1-AF23846AB74B}"/>
                </a:ext>
              </a:extLst>
            </p:cNvPr>
            <p:cNvSpPr/>
            <p:nvPr/>
          </p:nvSpPr>
          <p:spPr>
            <a:xfrm rot="16200000">
              <a:off x="679084" y="5533944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B1F4A11C-D13E-2E47-827D-1F79BBDF5FBE}"/>
                </a:ext>
              </a:extLst>
            </p:cNvPr>
            <p:cNvSpPr/>
            <p:nvPr/>
          </p:nvSpPr>
          <p:spPr>
            <a:xfrm rot="16200000">
              <a:off x="835498" y="5533945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entagon 31">
              <a:extLst>
                <a:ext uri="{FF2B5EF4-FFF2-40B4-BE49-F238E27FC236}">
                  <a16:creationId xmlns:a16="http://schemas.microsoft.com/office/drawing/2014/main" id="{D7D4AB0F-2639-CF47-94E6-258C0E3886FA}"/>
                </a:ext>
              </a:extLst>
            </p:cNvPr>
            <p:cNvSpPr/>
            <p:nvPr/>
          </p:nvSpPr>
          <p:spPr>
            <a:xfrm rot="16200000">
              <a:off x="987898" y="5541961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>
              <a:extLst>
                <a:ext uri="{FF2B5EF4-FFF2-40B4-BE49-F238E27FC236}">
                  <a16:creationId xmlns:a16="http://schemas.microsoft.com/office/drawing/2014/main" id="{E787701D-173B-3249-9B48-37F9BBCD89F9}"/>
                </a:ext>
              </a:extLst>
            </p:cNvPr>
            <p:cNvSpPr/>
            <p:nvPr/>
          </p:nvSpPr>
          <p:spPr>
            <a:xfrm rot="16200000">
              <a:off x="1140295" y="5537960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entagon 33">
              <a:extLst>
                <a:ext uri="{FF2B5EF4-FFF2-40B4-BE49-F238E27FC236}">
                  <a16:creationId xmlns:a16="http://schemas.microsoft.com/office/drawing/2014/main" id="{7EF75BC3-70BC-0D4A-8E15-AEFAE293257C}"/>
                </a:ext>
              </a:extLst>
            </p:cNvPr>
            <p:cNvSpPr/>
            <p:nvPr/>
          </p:nvSpPr>
          <p:spPr>
            <a:xfrm rot="16200000">
              <a:off x="1292695" y="5533944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entagon 34">
              <a:extLst>
                <a:ext uri="{FF2B5EF4-FFF2-40B4-BE49-F238E27FC236}">
                  <a16:creationId xmlns:a16="http://schemas.microsoft.com/office/drawing/2014/main" id="{B35FAFEF-97EB-F340-A6C6-52D17AE9D917}"/>
                </a:ext>
              </a:extLst>
            </p:cNvPr>
            <p:cNvSpPr/>
            <p:nvPr/>
          </p:nvSpPr>
          <p:spPr>
            <a:xfrm rot="16200000">
              <a:off x="1449109" y="5533945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entagon 35">
              <a:extLst>
                <a:ext uri="{FF2B5EF4-FFF2-40B4-BE49-F238E27FC236}">
                  <a16:creationId xmlns:a16="http://schemas.microsoft.com/office/drawing/2014/main" id="{85355F15-0EF4-E046-88F7-73E188A5F1E2}"/>
                </a:ext>
              </a:extLst>
            </p:cNvPr>
            <p:cNvSpPr/>
            <p:nvPr/>
          </p:nvSpPr>
          <p:spPr>
            <a:xfrm rot="16200000">
              <a:off x="1601509" y="5541961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D192312-3E56-7145-8988-7BC24890EB6C}"/>
              </a:ext>
            </a:extLst>
          </p:cNvPr>
          <p:cNvCxnSpPr>
            <a:cxnSpLocks/>
          </p:cNvCxnSpPr>
          <p:nvPr/>
        </p:nvCxnSpPr>
        <p:spPr>
          <a:xfrm>
            <a:off x="109090" y="5883442"/>
            <a:ext cx="3454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D014748-D227-4345-9EF4-13B9130A9CEB}"/>
              </a:ext>
            </a:extLst>
          </p:cNvPr>
          <p:cNvSpPr txBox="1"/>
          <p:nvPr/>
        </p:nvSpPr>
        <p:spPr>
          <a:xfrm>
            <a:off x="0" y="5933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 50msc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A09E2D3-9B2E-3C4D-857D-A27F57CD4FD7}"/>
              </a:ext>
            </a:extLst>
          </p:cNvPr>
          <p:cNvCxnSpPr>
            <a:cxnSpLocks/>
          </p:cNvCxnSpPr>
          <p:nvPr/>
        </p:nvCxnSpPr>
        <p:spPr>
          <a:xfrm>
            <a:off x="128730" y="6314068"/>
            <a:ext cx="31964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285992B-54A9-C346-8B60-CAC09F14343D}"/>
              </a:ext>
            </a:extLst>
          </p:cNvPr>
          <p:cNvSpPr txBox="1"/>
          <p:nvPr/>
        </p:nvSpPr>
        <p:spPr>
          <a:xfrm>
            <a:off x="6026104" y="1917604"/>
            <a:ext cx="549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 .6 sec for 12 Booster cycles –&gt; time to load of Recycler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389F57-738A-7448-90C6-F012DADA1A35}"/>
              </a:ext>
            </a:extLst>
          </p:cNvPr>
          <p:cNvCxnSpPr/>
          <p:nvPr/>
        </p:nvCxnSpPr>
        <p:spPr>
          <a:xfrm>
            <a:off x="3725147" y="2821397"/>
            <a:ext cx="4117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EE705E3-52A3-B94D-B796-B3045C9BD50A}"/>
              </a:ext>
            </a:extLst>
          </p:cNvPr>
          <p:cNvSpPr txBox="1"/>
          <p:nvPr/>
        </p:nvSpPr>
        <p:spPr>
          <a:xfrm>
            <a:off x="3681042" y="2997679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 sec MI cycle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F27C844-1A67-6D4A-996E-A35FE8779DE8}"/>
              </a:ext>
            </a:extLst>
          </p:cNvPr>
          <p:cNvGrpSpPr/>
          <p:nvPr/>
        </p:nvGrpSpPr>
        <p:grpSpPr>
          <a:xfrm>
            <a:off x="3541480" y="5348746"/>
            <a:ext cx="3238902" cy="416116"/>
            <a:chOff x="86230" y="5352762"/>
            <a:chExt cx="1742180" cy="416116"/>
          </a:xfrm>
        </p:grpSpPr>
        <p:sp>
          <p:nvSpPr>
            <p:cNvPr id="57" name="Pentagon 56">
              <a:extLst>
                <a:ext uri="{FF2B5EF4-FFF2-40B4-BE49-F238E27FC236}">
                  <a16:creationId xmlns:a16="http://schemas.microsoft.com/office/drawing/2014/main" id="{29123189-8D32-874C-92DE-FCEBC075D5D4}"/>
                </a:ext>
              </a:extLst>
            </p:cNvPr>
            <p:cNvSpPr/>
            <p:nvPr/>
          </p:nvSpPr>
          <p:spPr>
            <a:xfrm rot="16200000">
              <a:off x="-94952" y="5541976"/>
              <a:ext cx="408084" cy="45719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8" name="Pentagon 57">
              <a:extLst>
                <a:ext uri="{FF2B5EF4-FFF2-40B4-BE49-F238E27FC236}">
                  <a16:creationId xmlns:a16="http://schemas.microsoft.com/office/drawing/2014/main" id="{CB6BC2D7-3864-214E-AF97-CDCEA1E1B49C}"/>
                </a:ext>
              </a:extLst>
            </p:cNvPr>
            <p:cNvSpPr/>
            <p:nvPr/>
          </p:nvSpPr>
          <p:spPr>
            <a:xfrm rot="16200000">
              <a:off x="57448" y="5537960"/>
              <a:ext cx="408084" cy="45719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entagon 58">
              <a:extLst>
                <a:ext uri="{FF2B5EF4-FFF2-40B4-BE49-F238E27FC236}">
                  <a16:creationId xmlns:a16="http://schemas.microsoft.com/office/drawing/2014/main" id="{6A247D32-0ADE-B943-8B2C-4280E58A4F3B}"/>
                </a:ext>
              </a:extLst>
            </p:cNvPr>
            <p:cNvSpPr/>
            <p:nvPr/>
          </p:nvSpPr>
          <p:spPr>
            <a:xfrm rot="16200000">
              <a:off x="213862" y="5537961"/>
              <a:ext cx="408084" cy="45719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entagon 59">
              <a:extLst>
                <a:ext uri="{FF2B5EF4-FFF2-40B4-BE49-F238E27FC236}">
                  <a16:creationId xmlns:a16="http://schemas.microsoft.com/office/drawing/2014/main" id="{3C24804B-A896-3D4B-A74E-A928484EF612}"/>
                </a:ext>
              </a:extLst>
            </p:cNvPr>
            <p:cNvSpPr/>
            <p:nvPr/>
          </p:nvSpPr>
          <p:spPr>
            <a:xfrm rot="16200000">
              <a:off x="366262" y="5533945"/>
              <a:ext cx="408084" cy="45719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entagon 60">
              <a:extLst>
                <a:ext uri="{FF2B5EF4-FFF2-40B4-BE49-F238E27FC236}">
                  <a16:creationId xmlns:a16="http://schemas.microsoft.com/office/drawing/2014/main" id="{022CF880-156D-644D-866E-F3CC7D1C4A3E}"/>
                </a:ext>
              </a:extLst>
            </p:cNvPr>
            <p:cNvSpPr/>
            <p:nvPr/>
          </p:nvSpPr>
          <p:spPr>
            <a:xfrm rot="16200000">
              <a:off x="526684" y="5537960"/>
              <a:ext cx="408084" cy="45719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entagon 61">
              <a:extLst>
                <a:ext uri="{FF2B5EF4-FFF2-40B4-BE49-F238E27FC236}">
                  <a16:creationId xmlns:a16="http://schemas.microsoft.com/office/drawing/2014/main" id="{E6521928-67E1-B548-AB1F-5D4E51AFE66F}"/>
                </a:ext>
              </a:extLst>
            </p:cNvPr>
            <p:cNvSpPr/>
            <p:nvPr/>
          </p:nvSpPr>
          <p:spPr>
            <a:xfrm rot="16200000">
              <a:off x="679084" y="5533944"/>
              <a:ext cx="408084" cy="45719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entagon 62">
              <a:extLst>
                <a:ext uri="{FF2B5EF4-FFF2-40B4-BE49-F238E27FC236}">
                  <a16:creationId xmlns:a16="http://schemas.microsoft.com/office/drawing/2014/main" id="{8AECB017-4902-FF48-999B-41944758B120}"/>
                </a:ext>
              </a:extLst>
            </p:cNvPr>
            <p:cNvSpPr/>
            <p:nvPr/>
          </p:nvSpPr>
          <p:spPr>
            <a:xfrm rot="16200000">
              <a:off x="835498" y="5533945"/>
              <a:ext cx="408084" cy="45719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entagon 63">
              <a:extLst>
                <a:ext uri="{FF2B5EF4-FFF2-40B4-BE49-F238E27FC236}">
                  <a16:creationId xmlns:a16="http://schemas.microsoft.com/office/drawing/2014/main" id="{63865207-DD4E-9E45-BEE1-88199BE50069}"/>
                </a:ext>
              </a:extLst>
            </p:cNvPr>
            <p:cNvSpPr/>
            <p:nvPr/>
          </p:nvSpPr>
          <p:spPr>
            <a:xfrm rot="16200000">
              <a:off x="987898" y="5541961"/>
              <a:ext cx="408084" cy="45719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entagon 64">
              <a:extLst>
                <a:ext uri="{FF2B5EF4-FFF2-40B4-BE49-F238E27FC236}">
                  <a16:creationId xmlns:a16="http://schemas.microsoft.com/office/drawing/2014/main" id="{AC2F64AF-7804-E34E-80CA-7E2912D40975}"/>
                </a:ext>
              </a:extLst>
            </p:cNvPr>
            <p:cNvSpPr/>
            <p:nvPr/>
          </p:nvSpPr>
          <p:spPr>
            <a:xfrm rot="16200000">
              <a:off x="1140295" y="5537960"/>
              <a:ext cx="408084" cy="45719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entagon 65">
              <a:extLst>
                <a:ext uri="{FF2B5EF4-FFF2-40B4-BE49-F238E27FC236}">
                  <a16:creationId xmlns:a16="http://schemas.microsoft.com/office/drawing/2014/main" id="{5BC3C367-FC8C-044F-8314-2C9A10590483}"/>
                </a:ext>
              </a:extLst>
            </p:cNvPr>
            <p:cNvSpPr/>
            <p:nvPr/>
          </p:nvSpPr>
          <p:spPr>
            <a:xfrm rot="16200000">
              <a:off x="1292695" y="5533944"/>
              <a:ext cx="408084" cy="45719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entagon 66">
              <a:extLst>
                <a:ext uri="{FF2B5EF4-FFF2-40B4-BE49-F238E27FC236}">
                  <a16:creationId xmlns:a16="http://schemas.microsoft.com/office/drawing/2014/main" id="{0607E7C7-3CE8-4740-8CCD-773FCE4F1405}"/>
                </a:ext>
              </a:extLst>
            </p:cNvPr>
            <p:cNvSpPr/>
            <p:nvPr/>
          </p:nvSpPr>
          <p:spPr>
            <a:xfrm rot="16200000">
              <a:off x="1449109" y="5533945"/>
              <a:ext cx="408084" cy="45719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entagon 67">
              <a:extLst>
                <a:ext uri="{FF2B5EF4-FFF2-40B4-BE49-F238E27FC236}">
                  <a16:creationId xmlns:a16="http://schemas.microsoft.com/office/drawing/2014/main" id="{EB7A7B8F-0FD5-CF4D-91B6-2288FDF95081}"/>
                </a:ext>
              </a:extLst>
            </p:cNvPr>
            <p:cNvSpPr/>
            <p:nvPr/>
          </p:nvSpPr>
          <p:spPr>
            <a:xfrm rot="16200000">
              <a:off x="1601509" y="5541961"/>
              <a:ext cx="408084" cy="45719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Pentagon 68">
            <a:extLst>
              <a:ext uri="{FF2B5EF4-FFF2-40B4-BE49-F238E27FC236}">
                <a16:creationId xmlns:a16="http://schemas.microsoft.com/office/drawing/2014/main" id="{2A9A1999-C028-2644-8D85-8AB16B7EC803}"/>
              </a:ext>
            </a:extLst>
          </p:cNvPr>
          <p:cNvSpPr/>
          <p:nvPr/>
        </p:nvSpPr>
        <p:spPr>
          <a:xfrm rot="16200000">
            <a:off x="6815381" y="5510288"/>
            <a:ext cx="408084" cy="849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5FD06F4E-C5B9-304A-9C6D-83F4401D47F1}"/>
              </a:ext>
            </a:extLst>
          </p:cNvPr>
          <p:cNvSpPr/>
          <p:nvPr/>
        </p:nvSpPr>
        <p:spPr>
          <a:xfrm rot="16200000">
            <a:off x="7074051" y="5514308"/>
            <a:ext cx="408084" cy="849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FD3533C-C761-DF4F-85EC-0763019E7223}"/>
              </a:ext>
            </a:extLst>
          </p:cNvPr>
          <p:cNvGrpSpPr/>
          <p:nvPr/>
        </p:nvGrpSpPr>
        <p:grpSpPr>
          <a:xfrm>
            <a:off x="7493661" y="5336145"/>
            <a:ext cx="3238902" cy="416116"/>
            <a:chOff x="86230" y="5352762"/>
            <a:chExt cx="1742180" cy="416116"/>
          </a:xfrm>
        </p:grpSpPr>
        <p:sp>
          <p:nvSpPr>
            <p:cNvPr id="73" name="Pentagon 72">
              <a:extLst>
                <a:ext uri="{FF2B5EF4-FFF2-40B4-BE49-F238E27FC236}">
                  <a16:creationId xmlns:a16="http://schemas.microsoft.com/office/drawing/2014/main" id="{182D59E5-FA55-CC4F-A8CE-82473FA4EBB4}"/>
                </a:ext>
              </a:extLst>
            </p:cNvPr>
            <p:cNvSpPr/>
            <p:nvPr/>
          </p:nvSpPr>
          <p:spPr>
            <a:xfrm rot="16200000">
              <a:off x="-94952" y="5541976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entagon 73">
              <a:extLst>
                <a:ext uri="{FF2B5EF4-FFF2-40B4-BE49-F238E27FC236}">
                  <a16:creationId xmlns:a16="http://schemas.microsoft.com/office/drawing/2014/main" id="{59F36AF7-C783-FA49-8CF6-E185A482EDC3}"/>
                </a:ext>
              </a:extLst>
            </p:cNvPr>
            <p:cNvSpPr/>
            <p:nvPr/>
          </p:nvSpPr>
          <p:spPr>
            <a:xfrm rot="16200000">
              <a:off x="57448" y="5537960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entagon 74">
              <a:extLst>
                <a:ext uri="{FF2B5EF4-FFF2-40B4-BE49-F238E27FC236}">
                  <a16:creationId xmlns:a16="http://schemas.microsoft.com/office/drawing/2014/main" id="{1B4A6104-F9CB-5E4C-8313-16CBBA4822F5}"/>
                </a:ext>
              </a:extLst>
            </p:cNvPr>
            <p:cNvSpPr/>
            <p:nvPr/>
          </p:nvSpPr>
          <p:spPr>
            <a:xfrm rot="16200000">
              <a:off x="213862" y="5537961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entagon 75">
              <a:extLst>
                <a:ext uri="{FF2B5EF4-FFF2-40B4-BE49-F238E27FC236}">
                  <a16:creationId xmlns:a16="http://schemas.microsoft.com/office/drawing/2014/main" id="{B5E43675-5478-2B4B-A8B3-4F8F77B196BD}"/>
                </a:ext>
              </a:extLst>
            </p:cNvPr>
            <p:cNvSpPr/>
            <p:nvPr/>
          </p:nvSpPr>
          <p:spPr>
            <a:xfrm rot="16200000">
              <a:off x="366262" y="5533945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entagon 76">
              <a:extLst>
                <a:ext uri="{FF2B5EF4-FFF2-40B4-BE49-F238E27FC236}">
                  <a16:creationId xmlns:a16="http://schemas.microsoft.com/office/drawing/2014/main" id="{2AA994A2-79DE-7444-AD4D-1058A6E1757C}"/>
                </a:ext>
              </a:extLst>
            </p:cNvPr>
            <p:cNvSpPr/>
            <p:nvPr/>
          </p:nvSpPr>
          <p:spPr>
            <a:xfrm rot="16200000">
              <a:off x="526684" y="5537960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entagon 77">
              <a:extLst>
                <a:ext uri="{FF2B5EF4-FFF2-40B4-BE49-F238E27FC236}">
                  <a16:creationId xmlns:a16="http://schemas.microsoft.com/office/drawing/2014/main" id="{D68C47BF-599A-FA4D-A486-BB7BA3280156}"/>
                </a:ext>
              </a:extLst>
            </p:cNvPr>
            <p:cNvSpPr/>
            <p:nvPr/>
          </p:nvSpPr>
          <p:spPr>
            <a:xfrm rot="16200000">
              <a:off x="679084" y="5533944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Pentagon 78">
              <a:extLst>
                <a:ext uri="{FF2B5EF4-FFF2-40B4-BE49-F238E27FC236}">
                  <a16:creationId xmlns:a16="http://schemas.microsoft.com/office/drawing/2014/main" id="{BC686D55-6F3E-D54D-8E3F-F6BA809564F3}"/>
                </a:ext>
              </a:extLst>
            </p:cNvPr>
            <p:cNvSpPr/>
            <p:nvPr/>
          </p:nvSpPr>
          <p:spPr>
            <a:xfrm rot="16200000">
              <a:off x="835498" y="5533945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entagon 79">
              <a:extLst>
                <a:ext uri="{FF2B5EF4-FFF2-40B4-BE49-F238E27FC236}">
                  <a16:creationId xmlns:a16="http://schemas.microsoft.com/office/drawing/2014/main" id="{74AFA1B6-FACA-5E42-8699-D0BAA92C1600}"/>
                </a:ext>
              </a:extLst>
            </p:cNvPr>
            <p:cNvSpPr/>
            <p:nvPr/>
          </p:nvSpPr>
          <p:spPr>
            <a:xfrm rot="16200000">
              <a:off x="987898" y="5541961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entagon 80">
              <a:extLst>
                <a:ext uri="{FF2B5EF4-FFF2-40B4-BE49-F238E27FC236}">
                  <a16:creationId xmlns:a16="http://schemas.microsoft.com/office/drawing/2014/main" id="{C46D2C17-2659-194F-AC49-4A7A54D6D89D}"/>
                </a:ext>
              </a:extLst>
            </p:cNvPr>
            <p:cNvSpPr/>
            <p:nvPr/>
          </p:nvSpPr>
          <p:spPr>
            <a:xfrm rot="16200000">
              <a:off x="1140295" y="5537960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entagon 81">
              <a:extLst>
                <a:ext uri="{FF2B5EF4-FFF2-40B4-BE49-F238E27FC236}">
                  <a16:creationId xmlns:a16="http://schemas.microsoft.com/office/drawing/2014/main" id="{DF7E82A6-6086-4547-8853-746ABF3EAE54}"/>
                </a:ext>
              </a:extLst>
            </p:cNvPr>
            <p:cNvSpPr/>
            <p:nvPr/>
          </p:nvSpPr>
          <p:spPr>
            <a:xfrm rot="16200000">
              <a:off x="1292695" y="5533944"/>
              <a:ext cx="408084" cy="4571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entagon 82">
              <a:extLst>
                <a:ext uri="{FF2B5EF4-FFF2-40B4-BE49-F238E27FC236}">
                  <a16:creationId xmlns:a16="http://schemas.microsoft.com/office/drawing/2014/main" id="{7A5283C3-6BD7-3941-87C7-7E4FDD9BE6B0}"/>
                </a:ext>
              </a:extLst>
            </p:cNvPr>
            <p:cNvSpPr/>
            <p:nvPr/>
          </p:nvSpPr>
          <p:spPr>
            <a:xfrm rot="16200000">
              <a:off x="1449109" y="5533945"/>
              <a:ext cx="408084" cy="45719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entagon 83">
              <a:extLst>
                <a:ext uri="{FF2B5EF4-FFF2-40B4-BE49-F238E27FC236}">
                  <a16:creationId xmlns:a16="http://schemas.microsoft.com/office/drawing/2014/main" id="{E4F2C329-FCB7-124E-9D70-19D5C1E825BA}"/>
                </a:ext>
              </a:extLst>
            </p:cNvPr>
            <p:cNvSpPr/>
            <p:nvPr/>
          </p:nvSpPr>
          <p:spPr>
            <a:xfrm rot="16200000">
              <a:off x="1601509" y="5541961"/>
              <a:ext cx="408084" cy="45719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Freeform 85">
            <a:extLst>
              <a:ext uri="{FF2B5EF4-FFF2-40B4-BE49-F238E27FC236}">
                <a16:creationId xmlns:a16="http://schemas.microsoft.com/office/drawing/2014/main" id="{C90EA4DF-E50D-7240-8703-3AD641A24FF6}"/>
              </a:ext>
            </a:extLst>
          </p:cNvPr>
          <p:cNvSpPr/>
          <p:nvPr/>
        </p:nvSpPr>
        <p:spPr>
          <a:xfrm>
            <a:off x="3496360" y="2481265"/>
            <a:ext cx="6727222" cy="2710415"/>
          </a:xfrm>
          <a:custGeom>
            <a:avLst/>
            <a:gdLst>
              <a:gd name="connsiteX0" fmla="*/ 0 w 962526"/>
              <a:gd name="connsiteY0" fmla="*/ 1985211 h 1985211"/>
              <a:gd name="connsiteX1" fmla="*/ 673768 w 962526"/>
              <a:gd name="connsiteY1" fmla="*/ 0 h 1985211"/>
              <a:gd name="connsiteX2" fmla="*/ 962526 w 962526"/>
              <a:gd name="connsiteY2" fmla="*/ 1985211 h 198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526" h="1985211">
                <a:moveTo>
                  <a:pt x="0" y="1985211"/>
                </a:moveTo>
                <a:cubicBezTo>
                  <a:pt x="256673" y="992605"/>
                  <a:pt x="513347" y="0"/>
                  <a:pt x="673768" y="0"/>
                </a:cubicBezTo>
                <a:cubicBezTo>
                  <a:pt x="834189" y="0"/>
                  <a:pt x="898357" y="992605"/>
                  <a:pt x="962526" y="19852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E3739B3-EAC6-1847-9528-92C5642235B7}"/>
              </a:ext>
            </a:extLst>
          </p:cNvPr>
          <p:cNvSpPr txBox="1"/>
          <p:nvPr/>
        </p:nvSpPr>
        <p:spPr>
          <a:xfrm>
            <a:off x="3496360" y="5790418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Beam to BNB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45ED589-DDFB-CB42-88BE-C0850AA0611A}"/>
              </a:ext>
            </a:extLst>
          </p:cNvPr>
          <p:cNvCxnSpPr>
            <a:cxnSpLocks/>
          </p:cNvCxnSpPr>
          <p:nvPr/>
        </p:nvCxnSpPr>
        <p:spPr>
          <a:xfrm>
            <a:off x="6961283" y="5915407"/>
            <a:ext cx="31964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>
            <a:extLst>
              <a:ext uri="{FF2B5EF4-FFF2-40B4-BE49-F238E27FC236}">
                <a16:creationId xmlns:a16="http://schemas.microsoft.com/office/drawing/2014/main" id="{DFD36A98-E0C8-3443-82BD-D0BF5ED573EA}"/>
              </a:ext>
            </a:extLst>
          </p:cNvPr>
          <p:cNvSpPr/>
          <p:nvPr/>
        </p:nvSpPr>
        <p:spPr>
          <a:xfrm>
            <a:off x="128730" y="2803358"/>
            <a:ext cx="3191986" cy="2406316"/>
          </a:xfrm>
          <a:custGeom>
            <a:avLst/>
            <a:gdLst>
              <a:gd name="connsiteX0" fmla="*/ 2646948 w 2646948"/>
              <a:gd name="connsiteY0" fmla="*/ 2406316 h 2406316"/>
              <a:gd name="connsiteX1" fmla="*/ 1167064 w 2646948"/>
              <a:gd name="connsiteY1" fmla="*/ 709863 h 2406316"/>
              <a:gd name="connsiteX2" fmla="*/ 0 w 2646948"/>
              <a:gd name="connsiteY2" fmla="*/ 0 h 24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948" h="2406316">
                <a:moveTo>
                  <a:pt x="2646948" y="2406316"/>
                </a:moveTo>
                <a:cubicBezTo>
                  <a:pt x="2127585" y="1758616"/>
                  <a:pt x="1608222" y="1110916"/>
                  <a:pt x="1167064" y="709863"/>
                </a:cubicBezTo>
                <a:cubicBezTo>
                  <a:pt x="725906" y="308810"/>
                  <a:pt x="362953" y="154405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DD149647-1DD0-F94F-8D4E-601A02851E23}"/>
              </a:ext>
            </a:extLst>
          </p:cNvPr>
          <p:cNvSpPr/>
          <p:nvPr/>
        </p:nvSpPr>
        <p:spPr>
          <a:xfrm>
            <a:off x="10371221" y="2574878"/>
            <a:ext cx="1780674" cy="2614738"/>
          </a:xfrm>
          <a:custGeom>
            <a:avLst/>
            <a:gdLst>
              <a:gd name="connsiteX0" fmla="*/ 0 w 1780674"/>
              <a:gd name="connsiteY0" fmla="*/ 2490537 h 2490537"/>
              <a:gd name="connsiteX1" fmla="*/ 1780674 w 1780674"/>
              <a:gd name="connsiteY1" fmla="*/ 0 h 2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0674" h="2490537">
                <a:moveTo>
                  <a:pt x="0" y="2490537"/>
                </a:moveTo>
                <a:lnTo>
                  <a:pt x="178067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entagon 96">
            <a:extLst>
              <a:ext uri="{FF2B5EF4-FFF2-40B4-BE49-F238E27FC236}">
                <a16:creationId xmlns:a16="http://schemas.microsoft.com/office/drawing/2014/main" id="{B5D88766-AF9A-914D-B226-D9FBD008CCD5}"/>
              </a:ext>
            </a:extLst>
          </p:cNvPr>
          <p:cNvSpPr/>
          <p:nvPr/>
        </p:nvSpPr>
        <p:spPr>
          <a:xfrm rot="16200000">
            <a:off x="10740107" y="5505705"/>
            <a:ext cx="408084" cy="84997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Pentagon 97">
            <a:extLst>
              <a:ext uri="{FF2B5EF4-FFF2-40B4-BE49-F238E27FC236}">
                <a16:creationId xmlns:a16="http://schemas.microsoft.com/office/drawing/2014/main" id="{D16565B4-332D-0345-86AC-0F55D629B246}"/>
              </a:ext>
            </a:extLst>
          </p:cNvPr>
          <p:cNvSpPr/>
          <p:nvPr/>
        </p:nvSpPr>
        <p:spPr>
          <a:xfrm rot="16200000">
            <a:off x="11011404" y="5501689"/>
            <a:ext cx="408084" cy="84997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Pentagon 98">
            <a:extLst>
              <a:ext uri="{FF2B5EF4-FFF2-40B4-BE49-F238E27FC236}">
                <a16:creationId xmlns:a16="http://schemas.microsoft.com/office/drawing/2014/main" id="{3CAE934F-4964-3148-A99A-3197C5F8F6AF}"/>
              </a:ext>
            </a:extLst>
          </p:cNvPr>
          <p:cNvSpPr/>
          <p:nvPr/>
        </p:nvSpPr>
        <p:spPr>
          <a:xfrm rot="16200000">
            <a:off x="11272092" y="5509705"/>
            <a:ext cx="408084" cy="84997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555F7D4-DB2A-704C-816B-21912047E935}"/>
              </a:ext>
            </a:extLst>
          </p:cNvPr>
          <p:cNvCxnSpPr/>
          <p:nvPr/>
        </p:nvCxnSpPr>
        <p:spPr>
          <a:xfrm>
            <a:off x="86229" y="5189616"/>
            <a:ext cx="562360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1779988-6D56-EC41-B1EC-B3956D4AF8F5}"/>
              </a:ext>
            </a:extLst>
          </p:cNvPr>
          <p:cNvSpPr txBox="1"/>
          <p:nvPr/>
        </p:nvSpPr>
        <p:spPr>
          <a:xfrm>
            <a:off x="5085585" y="483311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Sec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6BF92C5-A4DE-2443-BD59-AE894D7F649D}"/>
              </a:ext>
            </a:extLst>
          </p:cNvPr>
          <p:cNvCxnSpPr/>
          <p:nvPr/>
        </p:nvCxnSpPr>
        <p:spPr>
          <a:xfrm>
            <a:off x="5741969" y="5186653"/>
            <a:ext cx="562360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7F432B2-AEBC-49BB-9E7F-5F22F654E934}"/>
              </a:ext>
            </a:extLst>
          </p:cNvPr>
          <p:cNvSpPr txBox="1"/>
          <p:nvPr/>
        </p:nvSpPr>
        <p:spPr>
          <a:xfrm>
            <a:off x="7956199" y="5914649"/>
            <a:ext cx="14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Load Recycler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E09150E-91FC-4A40-9FDC-B38C893B0BB3}"/>
              </a:ext>
            </a:extLst>
          </p:cNvPr>
          <p:cNvSpPr txBox="1"/>
          <p:nvPr/>
        </p:nvSpPr>
        <p:spPr>
          <a:xfrm>
            <a:off x="4912180" y="5758152"/>
            <a:ext cx="1930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Additional Booster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cycles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C7D0C8C-4A3A-6D14-2A2A-72865751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0B2E42E-8872-D95F-480A-2CE54285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3B47FD0-EA30-0E37-DB1E-C0D8CEBE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2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EA4A-7A91-4D09-BC7F-1C17724A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0620"/>
          </a:xfrm>
        </p:spPr>
        <p:txBody>
          <a:bodyPr/>
          <a:lstStyle/>
          <a:p>
            <a:pPr algn="ctr"/>
            <a:r>
              <a:rPr lang="en-US" dirty="0"/>
              <a:t>Purpose of This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26A9-6EA3-4090-9F5F-D9AC149A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49681"/>
            <a:ext cx="11559540" cy="5509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To inform people of an opportunity that exists, for a modest cost and </a:t>
            </a:r>
            <a:r>
              <a:rPr lang="en-US" sz="3600" b="1" dirty="0"/>
              <a:t>within this decade</a:t>
            </a:r>
            <a:r>
              <a:rPr lang="en-US" sz="3600" dirty="0"/>
              <a:t>, a storage ring option that will utilize the PIP-II capabilities, help DUNE power ramp up, and jump start FNAL DS beam-based FNAL physics program.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What is presented here is summarized in Snowmass paper …..</a:t>
            </a:r>
          </a:p>
          <a:p>
            <a:pPr lvl="2"/>
            <a:r>
              <a:rPr lang="en-US" sz="2800" dirty="0" err="1"/>
              <a:t>arXiv</a:t>
            </a:r>
            <a:r>
              <a:rPr lang="en-US" sz="2800" dirty="0"/>
              <a:t> paper: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err="1">
                <a:hlinkClick r:id="rId2"/>
              </a:rPr>
              <a:t>arxiv.org</a:t>
            </a:r>
            <a:r>
              <a:rPr lang="en-US" sz="2800" dirty="0">
                <a:hlinkClick r:id="rId2"/>
              </a:rPr>
              <a:t>/abs/2203.07339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C359-AEB9-F174-9AA0-DB63D847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6969F-7AD1-5679-8D51-BC412BAD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65C1-DF72-AEC1-8946-31F2F4B0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441F-2C34-414D-AA9D-A4363853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33" y="29886"/>
            <a:ext cx="10515600" cy="878071"/>
          </a:xfrm>
        </p:spPr>
        <p:txBody>
          <a:bodyPr/>
          <a:lstStyle/>
          <a:p>
            <a:pPr algn="ctr"/>
            <a:r>
              <a:rPr lang="en-US" b="1" dirty="0"/>
              <a:t>Beam Cycles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AB842E-F7DE-A94E-B429-89F2A15764BD}"/>
              </a:ext>
            </a:extLst>
          </p:cNvPr>
          <p:cNvGrpSpPr/>
          <p:nvPr/>
        </p:nvGrpSpPr>
        <p:grpSpPr>
          <a:xfrm>
            <a:off x="673267" y="1403136"/>
            <a:ext cx="11152567" cy="1328599"/>
            <a:chOff x="86230" y="5351808"/>
            <a:chExt cx="1762308" cy="417069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1C8358D1-7E73-8D47-BB4D-16359610D0B3}"/>
                </a:ext>
              </a:extLst>
            </p:cNvPr>
            <p:cNvSpPr/>
            <p:nvPr/>
          </p:nvSpPr>
          <p:spPr>
            <a:xfrm rot="16200000">
              <a:off x="-80372" y="5527395"/>
              <a:ext cx="408084" cy="7487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E3506740-D232-2F49-A594-6E4604E0D598}"/>
                </a:ext>
              </a:extLst>
            </p:cNvPr>
            <p:cNvSpPr/>
            <p:nvPr/>
          </p:nvSpPr>
          <p:spPr>
            <a:xfrm rot="16200000">
              <a:off x="72028" y="5523380"/>
              <a:ext cx="408084" cy="7487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7EF41A86-5C55-AD44-A04C-14E1DDCC2940}"/>
                </a:ext>
              </a:extLst>
            </p:cNvPr>
            <p:cNvSpPr/>
            <p:nvPr/>
          </p:nvSpPr>
          <p:spPr>
            <a:xfrm rot="16200000">
              <a:off x="228442" y="5523380"/>
              <a:ext cx="408084" cy="7487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82028EE2-9A38-2046-A7D8-5DF53B54D4C1}"/>
                </a:ext>
              </a:extLst>
            </p:cNvPr>
            <p:cNvSpPr/>
            <p:nvPr/>
          </p:nvSpPr>
          <p:spPr>
            <a:xfrm rot="16200000">
              <a:off x="380842" y="5519365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37D99FA8-AF58-EA43-82EE-4E2D7747D4C1}"/>
                </a:ext>
              </a:extLst>
            </p:cNvPr>
            <p:cNvSpPr/>
            <p:nvPr/>
          </p:nvSpPr>
          <p:spPr>
            <a:xfrm rot="16200000">
              <a:off x="541264" y="5523380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ED462146-C359-F545-8B03-BE634A74FEF5}"/>
                </a:ext>
              </a:extLst>
            </p:cNvPr>
            <p:cNvSpPr/>
            <p:nvPr/>
          </p:nvSpPr>
          <p:spPr>
            <a:xfrm rot="16200000">
              <a:off x="693663" y="5519364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26DDB4FF-4DE5-5347-A6D0-42E17AA4BE24}"/>
                </a:ext>
              </a:extLst>
            </p:cNvPr>
            <p:cNvSpPr/>
            <p:nvPr/>
          </p:nvSpPr>
          <p:spPr>
            <a:xfrm rot="16200000">
              <a:off x="850078" y="5519365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0656E73F-B545-1A40-A73F-27ED8D1B1C56}"/>
                </a:ext>
              </a:extLst>
            </p:cNvPr>
            <p:cNvSpPr/>
            <p:nvPr/>
          </p:nvSpPr>
          <p:spPr>
            <a:xfrm rot="16200000">
              <a:off x="1002478" y="5527381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82AC70A0-D619-EF4D-A99E-5C07187AEEDA}"/>
                </a:ext>
              </a:extLst>
            </p:cNvPr>
            <p:cNvSpPr/>
            <p:nvPr/>
          </p:nvSpPr>
          <p:spPr>
            <a:xfrm rot="16200000">
              <a:off x="1148575" y="5523380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2564FB82-4351-784C-912A-807FCC3A98A3}"/>
                </a:ext>
              </a:extLst>
            </p:cNvPr>
            <p:cNvSpPr/>
            <p:nvPr/>
          </p:nvSpPr>
          <p:spPr>
            <a:xfrm rot="16200000">
              <a:off x="1307275" y="5519364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entagon 13">
              <a:extLst>
                <a:ext uri="{FF2B5EF4-FFF2-40B4-BE49-F238E27FC236}">
                  <a16:creationId xmlns:a16="http://schemas.microsoft.com/office/drawing/2014/main" id="{B52E13FA-4469-F74E-B9AE-83F48813D5D8}"/>
                </a:ext>
              </a:extLst>
            </p:cNvPr>
            <p:cNvSpPr/>
            <p:nvPr/>
          </p:nvSpPr>
          <p:spPr>
            <a:xfrm rot="16200000">
              <a:off x="1459173" y="5519365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Pentagon 14">
              <a:extLst>
                <a:ext uri="{FF2B5EF4-FFF2-40B4-BE49-F238E27FC236}">
                  <a16:creationId xmlns:a16="http://schemas.microsoft.com/office/drawing/2014/main" id="{D277DEF3-93DE-0542-864C-4087C033A99B}"/>
                </a:ext>
              </a:extLst>
            </p:cNvPr>
            <p:cNvSpPr/>
            <p:nvPr/>
          </p:nvSpPr>
          <p:spPr>
            <a:xfrm rot="16200000">
              <a:off x="1607057" y="5518411"/>
              <a:ext cx="408084" cy="7487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62F662-EA57-5C47-90CA-52E490D51D4E}"/>
              </a:ext>
            </a:extLst>
          </p:cNvPr>
          <p:cNvCxnSpPr>
            <a:cxnSpLocks/>
          </p:cNvCxnSpPr>
          <p:nvPr/>
        </p:nvCxnSpPr>
        <p:spPr>
          <a:xfrm>
            <a:off x="1640445" y="3043141"/>
            <a:ext cx="506814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CCD356-2947-E242-915E-B513A531C57C}"/>
              </a:ext>
            </a:extLst>
          </p:cNvPr>
          <p:cNvSpPr txBox="1"/>
          <p:nvPr/>
        </p:nvSpPr>
        <p:spPr>
          <a:xfrm>
            <a:off x="3760089" y="2797627"/>
            <a:ext cx="80823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50 </a:t>
            </a:r>
            <a:r>
              <a:rPr lang="en-US" sz="2000" dirty="0" err="1">
                <a:solidFill>
                  <a:srgbClr val="FF0000"/>
                </a:solidFill>
              </a:rPr>
              <a:t>ms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7BBAF046-FC88-C54B-9AC7-D475D6A9D3D9}"/>
              </a:ext>
            </a:extLst>
          </p:cNvPr>
          <p:cNvSpPr/>
          <p:nvPr/>
        </p:nvSpPr>
        <p:spPr>
          <a:xfrm rot="16200000">
            <a:off x="1157736" y="2463324"/>
            <a:ext cx="1378492" cy="27862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Booster Beam</a:t>
            </a:r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F50D2F08-1D09-434A-B834-57672F1CA29A}"/>
              </a:ext>
            </a:extLst>
          </p:cNvPr>
          <p:cNvSpPr/>
          <p:nvPr/>
        </p:nvSpPr>
        <p:spPr>
          <a:xfrm rot="16200000">
            <a:off x="6274206" y="2445609"/>
            <a:ext cx="1315434" cy="27170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Booster </a:t>
            </a:r>
          </a:p>
          <a:p>
            <a:pPr algn="ctr"/>
            <a:r>
              <a:rPr lang="en-US" dirty="0"/>
              <a:t>Beam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93930-BDDA-43A6-9458-0554A65550AA}"/>
              </a:ext>
            </a:extLst>
          </p:cNvPr>
          <p:cNvSpPr txBox="1"/>
          <p:nvPr/>
        </p:nvSpPr>
        <p:spPr>
          <a:xfrm rot="16200000">
            <a:off x="61237" y="4850216"/>
            <a:ext cx="1436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</a:t>
            </a:r>
          </a:p>
          <a:p>
            <a:r>
              <a:rPr lang="en-US" b="1" dirty="0"/>
              <a:t>Booster Load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563735-B478-4C9B-9535-CE7EE79FE803}"/>
              </a:ext>
            </a:extLst>
          </p:cNvPr>
          <p:cNvSpPr txBox="1"/>
          <p:nvPr/>
        </p:nvSpPr>
        <p:spPr>
          <a:xfrm>
            <a:off x="10136174" y="4804049"/>
            <a:ext cx="15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Hz Option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96DCB8-3164-4AB7-879B-0C82FDC614A5}"/>
              </a:ext>
            </a:extLst>
          </p:cNvPr>
          <p:cNvCxnSpPr>
            <a:cxnSpLocks/>
          </p:cNvCxnSpPr>
          <p:nvPr/>
        </p:nvCxnSpPr>
        <p:spPr>
          <a:xfrm flipV="1">
            <a:off x="3581400" y="2671963"/>
            <a:ext cx="1004399" cy="65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09C487-93F1-6A7E-D90F-233CAF9069E2}"/>
              </a:ext>
            </a:extLst>
          </p:cNvPr>
          <p:cNvGrpSpPr/>
          <p:nvPr/>
        </p:nvGrpSpPr>
        <p:grpSpPr>
          <a:xfrm>
            <a:off x="381330" y="4492737"/>
            <a:ext cx="11557602" cy="1888023"/>
            <a:chOff x="396273" y="4111609"/>
            <a:chExt cx="11557602" cy="188802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E60819B-40D2-9241-95AA-D74F36E9BF0A}"/>
                </a:ext>
              </a:extLst>
            </p:cNvPr>
            <p:cNvCxnSpPr>
              <a:cxnSpLocks/>
            </p:cNvCxnSpPr>
            <p:nvPr/>
          </p:nvCxnSpPr>
          <p:spPr>
            <a:xfrm>
              <a:off x="396273" y="5505607"/>
              <a:ext cx="115576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8DDDF7-5310-3D44-90BE-E3D918228DAC}"/>
                </a:ext>
              </a:extLst>
            </p:cNvPr>
            <p:cNvSpPr txBox="1"/>
            <p:nvPr/>
          </p:nvSpPr>
          <p:spPr>
            <a:xfrm>
              <a:off x="1355060" y="5599522"/>
              <a:ext cx="10173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Cycle rate for filling PAR will depend upon hardware limitations and injection region capability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CDEB88D-4E67-4613-87E7-7A0091C415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710" y="4111609"/>
              <a:ext cx="16166" cy="1403323"/>
            </a:xfrm>
            <a:prstGeom prst="straightConnector1">
              <a:avLst/>
            </a:prstGeom>
            <a:ln w="666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A78BF3C-EFE2-8D1C-257E-F5AF098F5898}"/>
                </a:ext>
              </a:extLst>
            </p:cNvPr>
            <p:cNvGrpSpPr/>
            <p:nvPr/>
          </p:nvGrpSpPr>
          <p:grpSpPr>
            <a:xfrm>
              <a:off x="1355060" y="4476712"/>
              <a:ext cx="3652598" cy="1038220"/>
              <a:chOff x="1355060" y="4476712"/>
              <a:chExt cx="3652598" cy="103822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EFF932E-E27C-B846-A386-4DF418EB8C9E}"/>
                  </a:ext>
                </a:extLst>
              </p:cNvPr>
              <p:cNvGrpSpPr/>
              <p:nvPr/>
            </p:nvGrpSpPr>
            <p:grpSpPr>
              <a:xfrm>
                <a:off x="3255050" y="4476712"/>
                <a:ext cx="1752608" cy="1009645"/>
                <a:chOff x="3398181" y="4133803"/>
                <a:chExt cx="1752608" cy="100964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56695964-9076-7042-8ACF-633D51576B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8181" y="4133803"/>
                  <a:ext cx="0" cy="1000125"/>
                </a:xfrm>
                <a:prstGeom prst="straightConnector1">
                  <a:avLst/>
                </a:prstGeom>
                <a:ln w="66675">
                  <a:solidFill>
                    <a:srgbClr val="C0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7E9236CF-6E6A-954D-AD8D-8B9F07ABF7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3541" y="4143323"/>
                  <a:ext cx="0" cy="1000125"/>
                </a:xfrm>
                <a:prstGeom prst="straightConnector1">
                  <a:avLst/>
                </a:prstGeom>
                <a:ln w="66675">
                  <a:solidFill>
                    <a:srgbClr val="C0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EF1D3E11-0C17-2D48-828F-2DA9900833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0789" y="4143323"/>
                  <a:ext cx="0" cy="1000125"/>
                </a:xfrm>
                <a:prstGeom prst="straightConnector1">
                  <a:avLst/>
                </a:prstGeom>
                <a:ln w="66675">
                  <a:solidFill>
                    <a:srgbClr val="C0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AAD70AE9-9505-442A-8C21-6AE4194772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5060" y="4514807"/>
                <a:ext cx="0" cy="1000125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53A4713A-FDE3-4EDC-8AED-8A82A328A6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8035" y="4505282"/>
                <a:ext cx="0" cy="1000125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B65DB62-C60C-4A39-9DED-CD718EB3A4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4635" y="4111609"/>
              <a:ext cx="11974" cy="1393798"/>
            </a:xfrm>
            <a:prstGeom prst="straightConnector1">
              <a:avLst/>
            </a:prstGeom>
            <a:ln w="666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DC1BB3-E975-42FD-A78C-3C47A25213DF}"/>
                </a:ext>
              </a:extLst>
            </p:cNvPr>
            <p:cNvSpPr txBox="1"/>
            <p:nvPr/>
          </p:nvSpPr>
          <p:spPr>
            <a:xfrm>
              <a:off x="2487737" y="467492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10ms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7AB7553-4A90-4E99-8E02-09B661F604D8}"/>
                </a:ext>
              </a:extLst>
            </p:cNvPr>
            <p:cNvCxnSpPr/>
            <p:nvPr/>
          </p:nvCxnSpPr>
          <p:spPr>
            <a:xfrm flipV="1">
              <a:off x="2392162" y="5110174"/>
              <a:ext cx="799968" cy="133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04CD502-520D-FA63-448F-F8B4158C73DC}"/>
                </a:ext>
              </a:extLst>
            </p:cNvPr>
            <p:cNvGrpSpPr/>
            <p:nvPr/>
          </p:nvGrpSpPr>
          <p:grpSpPr>
            <a:xfrm>
              <a:off x="6405385" y="4457664"/>
              <a:ext cx="3652598" cy="1038220"/>
              <a:chOff x="1355060" y="4476712"/>
              <a:chExt cx="3652598" cy="103822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CD83FA6-774C-ADF6-74D8-AC93435FDC84}"/>
                  </a:ext>
                </a:extLst>
              </p:cNvPr>
              <p:cNvGrpSpPr/>
              <p:nvPr/>
            </p:nvGrpSpPr>
            <p:grpSpPr>
              <a:xfrm>
                <a:off x="3255050" y="4476712"/>
                <a:ext cx="1752608" cy="1009645"/>
                <a:chOff x="3398181" y="4133803"/>
                <a:chExt cx="1752608" cy="1009645"/>
              </a:xfrm>
            </p:grpSpPr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CC29EB1C-3516-130A-3265-F3AE3689A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8181" y="4133803"/>
                  <a:ext cx="0" cy="1000125"/>
                </a:xfrm>
                <a:prstGeom prst="straightConnector1">
                  <a:avLst/>
                </a:prstGeom>
                <a:ln w="66675">
                  <a:solidFill>
                    <a:srgbClr val="C0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559A73E3-CED3-947D-3BCE-82ADAABBF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3541" y="4143323"/>
                  <a:ext cx="0" cy="1000125"/>
                </a:xfrm>
                <a:prstGeom prst="straightConnector1">
                  <a:avLst/>
                </a:prstGeom>
                <a:ln w="66675">
                  <a:solidFill>
                    <a:srgbClr val="C0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F0B22454-6B19-9BD2-B5A9-F71F4558DA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0789" y="4143323"/>
                  <a:ext cx="0" cy="1000125"/>
                </a:xfrm>
                <a:prstGeom prst="straightConnector1">
                  <a:avLst/>
                </a:prstGeom>
                <a:ln w="66675">
                  <a:solidFill>
                    <a:srgbClr val="C0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CDB4F66B-1108-B3E2-5B52-91495F7C8C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5060" y="4514807"/>
                <a:ext cx="0" cy="1000125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F99F9DA-7F65-A5BF-327C-EB99EBCCB8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8035" y="4505282"/>
                <a:ext cx="0" cy="1000125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17682B0-F45D-1E5F-E18F-CF4B4A6045EC}"/>
              </a:ext>
            </a:extLst>
          </p:cNvPr>
          <p:cNvSpPr txBox="1"/>
          <p:nvPr/>
        </p:nvSpPr>
        <p:spPr>
          <a:xfrm rot="16200000">
            <a:off x="5141225" y="4854877"/>
            <a:ext cx="1436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</a:t>
            </a:r>
          </a:p>
          <a:p>
            <a:r>
              <a:rPr lang="en-US" b="1" dirty="0"/>
              <a:t>Booster Load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F854C2-0335-4D01-0CB2-47B59C39F046}"/>
              </a:ext>
            </a:extLst>
          </p:cNvPr>
          <p:cNvSpPr txBox="1"/>
          <p:nvPr/>
        </p:nvSpPr>
        <p:spPr>
          <a:xfrm>
            <a:off x="10350268" y="5103843"/>
            <a:ext cx="1079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</a:t>
            </a:r>
          </a:p>
          <a:p>
            <a:r>
              <a:rPr lang="en-US" b="1" dirty="0"/>
              <a:t>DS Cycles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353F0509-1C5A-2647-F3F6-C3489357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5416689C-7CCC-DF76-2336-FDFFD8D6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964268F-01B1-208B-A988-3043E074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20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88252C-D1AF-9FA4-0D76-322F90C52E4B}"/>
              </a:ext>
            </a:extLst>
          </p:cNvPr>
          <p:cNvSpPr/>
          <p:nvPr/>
        </p:nvSpPr>
        <p:spPr>
          <a:xfrm>
            <a:off x="2694683" y="3138342"/>
            <a:ext cx="31139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Booster Cycles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Hz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B1182C-4E40-5050-FB8F-F5557F8B2790}"/>
              </a:ext>
            </a:extLst>
          </p:cNvPr>
          <p:cNvSpPr txBox="1"/>
          <p:nvPr/>
        </p:nvSpPr>
        <p:spPr>
          <a:xfrm rot="16200000">
            <a:off x="1233655" y="496846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PAR</a:t>
            </a:r>
          </a:p>
          <a:p>
            <a:r>
              <a:rPr lang="en-US" b="1" dirty="0">
                <a:solidFill>
                  <a:srgbClr val="C00000"/>
                </a:solidFill>
              </a:rPr>
              <a:t>DS Load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B03ED7-F737-72FC-615A-76BB7560E921}"/>
              </a:ext>
            </a:extLst>
          </p:cNvPr>
          <p:cNvCxnSpPr>
            <a:cxnSpLocks/>
          </p:cNvCxnSpPr>
          <p:nvPr/>
        </p:nvCxnSpPr>
        <p:spPr>
          <a:xfrm>
            <a:off x="673270" y="1329076"/>
            <a:ext cx="11457770" cy="7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89AB424-AAC4-5B5C-3121-598D3DD53FD8}"/>
              </a:ext>
            </a:extLst>
          </p:cNvPr>
          <p:cNvSpPr txBox="1"/>
          <p:nvPr/>
        </p:nvSpPr>
        <p:spPr>
          <a:xfrm>
            <a:off x="5447571" y="1044980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.6 sec/12 Booster Cycles</a:t>
            </a:r>
          </a:p>
        </p:txBody>
      </p:sp>
    </p:spTree>
    <p:extLst>
      <p:ext uri="{BB962C8B-B14F-4D97-AF65-F5344CB8AC3E}">
        <p14:creationId xmlns:p14="http://schemas.microsoft.com/office/powerpoint/2010/main" val="334132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AFD8-C1DD-4484-B50E-2F26FEB3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 Beam to DS program</a:t>
            </a:r>
            <a:br>
              <a:rPr lang="en-US" dirty="0"/>
            </a:br>
            <a:r>
              <a:rPr lang="en-US" sz="3100" dirty="0"/>
              <a:t>(Matt Toups Talk)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40F94-CD9D-4A67-BA0C-A990B1942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98362"/>
            <a:ext cx="11342913" cy="5105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Assuming 100 Hz hardware limitations and Space Charge like PIP-II</a:t>
            </a:r>
          </a:p>
          <a:p>
            <a:pPr marL="0" indent="0">
              <a:buNone/>
            </a:pPr>
            <a:r>
              <a:rPr lang="en-US" dirty="0"/>
              <a:t>100 Hz* 1E13 </a:t>
            </a:r>
            <a:r>
              <a:rPr lang="en-US" dirty="0" err="1"/>
              <a:t>ppp</a:t>
            </a:r>
            <a:r>
              <a:rPr lang="en-US" dirty="0"/>
              <a:t>*800 MeV*1.6E-19 = 128 kW</a:t>
            </a:r>
          </a:p>
          <a:p>
            <a:endParaRPr lang="en-US" dirty="0"/>
          </a:p>
          <a:p>
            <a:r>
              <a:rPr lang="en-US" dirty="0"/>
              <a:t>More pulses and or higher intensity may be possible </a:t>
            </a:r>
          </a:p>
          <a:p>
            <a:endParaRPr lang="en-US" dirty="0"/>
          </a:p>
          <a:p>
            <a:r>
              <a:rPr lang="en-US" dirty="0"/>
              <a:t>Future option: PIP-II increases injection beam energy to 1 GeV.</a:t>
            </a:r>
          </a:p>
          <a:p>
            <a:pPr lvl="1"/>
            <a:r>
              <a:rPr lang="en-US" dirty="0"/>
              <a:t>The SC is reduced, and you can scale up the beam intensity:</a:t>
            </a:r>
          </a:p>
          <a:p>
            <a:pPr marL="0" indent="0">
              <a:buNone/>
            </a:pPr>
            <a:r>
              <a:rPr lang="en-US" dirty="0"/>
              <a:t>	100 Hz*1.5E13 </a:t>
            </a:r>
            <a:r>
              <a:rPr lang="en-US" dirty="0" err="1"/>
              <a:t>ppp</a:t>
            </a:r>
            <a:r>
              <a:rPr lang="en-US" dirty="0"/>
              <a:t>*1E9*1.6E-19 = 240 kW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Limitations for these intensities need to be examined – such as shielding, painting, injection foil, extraction, RF needs…..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E8CBA-7EE4-64F6-3443-E02FE578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34EE-96C6-36C5-E209-48FD68C6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5BD10-E3BE-FD21-2C8D-6EFF25AE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BB17-C34E-4C5D-EE37-C787CF1F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36" y="41760"/>
            <a:ext cx="10515600" cy="6579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Not PAR - Funding Reality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5BEFC-3E54-8FC8-E49D-BB19E201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6" y="870636"/>
            <a:ext cx="4514286" cy="5485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35EBB8-8971-FCC6-558E-E95346676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990" y="1522352"/>
            <a:ext cx="7132016" cy="5004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38FBD8-F6F5-4A4B-6875-D896E20CD01B}"/>
              </a:ext>
            </a:extLst>
          </p:cNvPr>
          <p:cNvSpPr txBox="1"/>
          <p:nvPr/>
        </p:nvSpPr>
        <p:spPr>
          <a:xfrm>
            <a:off x="4666990" y="599022"/>
            <a:ext cx="741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 at an opportune time is the challenge.  </a:t>
            </a:r>
            <a:r>
              <a:rPr lang="en-US" b="1" dirty="0">
                <a:solidFill>
                  <a:srgbClr val="FF0000"/>
                </a:solidFill>
              </a:rPr>
              <a:t>Meeting the timeline to help PIP-II/DUNE is important to PAR becoming reality</a:t>
            </a:r>
            <a:r>
              <a:rPr lang="en-US" dirty="0"/>
              <a:t>.  As PAR progresses – cost tables will be completed as shown for civil below.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D0D666-90DB-EB72-ACB3-2E2EFE34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3BBA6B-50D4-8C8C-C41C-0F807C7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3D5490-A5D8-E57B-4C85-0CE7404A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9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961B01-0453-43D1-994C-4CDC30221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91"/>
          <a:stretch/>
        </p:blipFill>
        <p:spPr>
          <a:xfrm>
            <a:off x="1133943" y="1228815"/>
            <a:ext cx="9403428" cy="149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C2637-AE5A-4626-80AB-76BE33CC46E9}"/>
              </a:ext>
            </a:extLst>
          </p:cNvPr>
          <p:cNvSpPr txBox="1"/>
          <p:nvPr/>
        </p:nvSpPr>
        <p:spPr>
          <a:xfrm>
            <a:off x="191499" y="545911"/>
            <a:ext cx="1180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 is path to a faster DUNE ramp up, use of the PIP-II capability and nearly a decade faster path to a DS physics program.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74D98-D6ED-494C-AE96-216DF53F9F66}"/>
              </a:ext>
            </a:extLst>
          </p:cNvPr>
          <p:cNvSpPr txBox="1"/>
          <p:nvPr/>
        </p:nvSpPr>
        <p:spPr>
          <a:xfrm>
            <a:off x="387848" y="3038787"/>
            <a:ext cx="11307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above timeline provides some idea of DUNE and DS power delivery.  This may be overly optimistic or pessimistic – it all depends upon  funding profile.  </a:t>
            </a:r>
          </a:p>
          <a:p>
            <a:r>
              <a:rPr lang="en-US" dirty="0"/>
              <a:t>PAR is not an attempt to change the DUNE 2.4 MW timeline directly.  However, it does offer a faster ramp-up. If one wants three years at full power before shutting down for 2.4 MW and the opportunity to examine some of the challenges of 2.4 MW delivery.</a:t>
            </a:r>
          </a:p>
          <a:p>
            <a:endParaRPr lang="en-US" dirty="0"/>
          </a:p>
          <a:p>
            <a:r>
              <a:rPr lang="en-US" b="1" dirty="0"/>
              <a:t>One may also consider 1 GeV PIP-II as a staged upgrade that will further improve staging of power upgrades.  This also reduces the stress on the Booster magnets from reduced voltage </a:t>
            </a:r>
            <a:r>
              <a:rPr lang="en-US" b="1" dirty="0" err="1"/>
              <a:t>radient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1 GeV injection from PIP-II into Booster is not possible without PAR.</a:t>
            </a:r>
          </a:p>
          <a:p>
            <a:endParaRPr lang="en-US" dirty="0"/>
          </a:p>
          <a:p>
            <a:r>
              <a:rPr lang="en-US" dirty="0"/>
              <a:t>PAR occurs before Booster replacement – This is the only option/talk on the next decade plus opportunities at FNAL.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50CFF-61C5-6B17-CF94-7B15C71D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867ED-7EAE-430E-ABF7-F635CF8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39601-95C1-D164-CCD7-5695AFFB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C9CB0-9BB9-A6D9-BB2D-6F4330ADF755}"/>
              </a:ext>
            </a:extLst>
          </p:cNvPr>
          <p:cNvSpPr txBox="1"/>
          <p:nvPr/>
        </p:nvSpPr>
        <p:spPr>
          <a:xfrm>
            <a:off x="1133943" y="244500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CCCD7-E00A-2D46-2634-34A24FBA6EC3}"/>
              </a:ext>
            </a:extLst>
          </p:cNvPr>
          <p:cNvSpPr txBox="1"/>
          <p:nvPr/>
        </p:nvSpPr>
        <p:spPr>
          <a:xfrm>
            <a:off x="4847771" y="2457562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BTL Tie-In</a:t>
            </a:r>
          </a:p>
        </p:txBody>
      </p:sp>
    </p:spTree>
    <p:extLst>
      <p:ext uri="{BB962C8B-B14F-4D97-AF65-F5344CB8AC3E}">
        <p14:creationId xmlns:p14="http://schemas.microsoft.com/office/powerpoint/2010/main" val="254940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75C9-2586-4EA3-BBEA-5ABB484E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9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CC2DF-EF76-4943-87A9-0D42367F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337310"/>
            <a:ext cx="11681460" cy="4839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PAR offers solutions an upgrade of PIP-II to Booster operations, an immediate extended use of the PIP-II capability, a stage to upgrade power, an opportunity for FNAL to make a significant contribution to DS HEP and an exciting area of accelerator development.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option, by using the upgrades and facilities that exist or soon to exist, is cost effective and achievable on a short time scale.  To achieve this capability before the end of this decade is possible but needs to start now.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Cost is the only reason not to proceed – </a:t>
            </a:r>
          </a:p>
          <a:p>
            <a:pPr>
              <a:buFontTx/>
              <a:buChar char="-"/>
            </a:pPr>
            <a:r>
              <a:rPr lang="en-US" b="1" dirty="0"/>
              <a:t>Therefore, if we can get the cost to a reasonable number – PAR will be done!</a:t>
            </a:r>
          </a:p>
          <a:p>
            <a:pPr>
              <a:buFontTx/>
              <a:buChar char="-"/>
            </a:pPr>
            <a:r>
              <a:rPr lang="en-US" b="1" dirty="0"/>
              <a:t>Had we started this earlier - I believe PAR would have been part of PIP-II plan.</a:t>
            </a:r>
          </a:p>
          <a:p>
            <a:pPr lvl="1">
              <a:buFontTx/>
              <a:buChar char="-"/>
            </a:pPr>
            <a:r>
              <a:rPr lang="en-US" b="1" dirty="0"/>
              <a:t>PIPII will work without PAR, but with PAR, PIPII operations is improved and simplified.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A979B-AEC1-657B-4983-9BB59C9F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1D40-BF39-F758-D51C-1177E7AC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9E7BD-F3F5-3951-E972-BCC6AACB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6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CDC-0458-4FBB-BCBC-D9938595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106506"/>
            <a:ext cx="10515600" cy="6693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 Costs (Fill In Numbers Over the Next year)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2EE6-2602-4FD1-A764-0D1DF482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2362"/>
            <a:ext cx="12192000" cy="5975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Tunnel Enclosure 										</a:t>
            </a:r>
            <a:r>
              <a:rPr lang="en-US" b="1" dirty="0">
                <a:solidFill>
                  <a:srgbClr val="C00000"/>
                </a:solidFill>
              </a:rPr>
              <a:t>24 M</a:t>
            </a:r>
          </a:p>
          <a:p>
            <a:r>
              <a:rPr lang="en-US" dirty="0"/>
              <a:t>Permanent magnets</a:t>
            </a:r>
            <a:r>
              <a:rPr lang="en-US" dirty="0">
                <a:sym typeface="Wingdings" panose="05000000000000000000" pitchFamily="2" charset="2"/>
              </a:rPr>
              <a:t> (Two recent examples with labor) 	</a:t>
            </a:r>
            <a:r>
              <a:rPr lang="en-US" dirty="0"/>
              <a:t>	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7 M</a:t>
            </a:r>
          </a:p>
          <a:p>
            <a:r>
              <a:rPr lang="en-US" dirty="0"/>
              <a:t>Stands/supports 				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1.4 M</a:t>
            </a:r>
          </a:p>
          <a:p>
            <a:r>
              <a:rPr lang="en-US" dirty="0"/>
              <a:t>Correctors – reuse				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.1 M</a:t>
            </a:r>
          </a:p>
          <a:p>
            <a:r>
              <a:rPr lang="en-US" dirty="0"/>
              <a:t>Power Supplies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									</a:t>
            </a:r>
          </a:p>
          <a:p>
            <a:r>
              <a:rPr lang="en-US" dirty="0"/>
              <a:t>RF: Retro Fit Spare Booster Cavities Like PIP II (may power from upstairs: fixed </a:t>
            </a:r>
            <a:r>
              <a:rPr lang="en-US" dirty="0" err="1"/>
              <a:t>freq</a:t>
            </a:r>
            <a:r>
              <a:rPr lang="en-US" dirty="0"/>
              <a:t>) 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 M</a:t>
            </a:r>
          </a:p>
          <a:p>
            <a:r>
              <a:rPr lang="en-US" dirty="0"/>
              <a:t>Vacuum estimates:  Pumps and plumbing (24 sector system).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2.5 M</a:t>
            </a:r>
          </a:p>
          <a:p>
            <a:pPr lvl="1"/>
            <a:r>
              <a:rPr lang="en-US" dirty="0"/>
              <a:t>Can we share Booster Roughing system?</a:t>
            </a:r>
          </a:p>
          <a:p>
            <a:pPr lvl="1"/>
            <a:r>
              <a:rPr lang="en-US" dirty="0"/>
              <a:t>Controls					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.8 M</a:t>
            </a:r>
          </a:p>
          <a:p>
            <a:r>
              <a:rPr lang="en-US" dirty="0"/>
              <a:t>Diagnostics – Use Booster BPM design (4 inch ID)</a:t>
            </a:r>
          </a:p>
          <a:p>
            <a:pPr lvl="1"/>
            <a:r>
              <a:rPr lang="en-US" dirty="0"/>
              <a:t>BPM unit cost 24 k (with flanges)  		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.65 M</a:t>
            </a:r>
          </a:p>
          <a:p>
            <a:pPr lvl="1"/>
            <a:r>
              <a:rPr lang="en-US" dirty="0"/>
              <a:t>Use Booster or </a:t>
            </a:r>
            <a:r>
              <a:rPr lang="en-US" dirty="0" err="1"/>
              <a:t>Linac</a:t>
            </a:r>
            <a:r>
              <a:rPr lang="en-US" dirty="0"/>
              <a:t> fixed frequency BPM digitizer design ( 4k per board) 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.1 M</a:t>
            </a:r>
          </a:p>
          <a:p>
            <a:pPr lvl="1"/>
            <a:r>
              <a:rPr lang="en-US" dirty="0"/>
              <a:t>Extraction Kickers – larger aperture, use SS PS – 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2.2 M</a:t>
            </a:r>
          </a:p>
          <a:p>
            <a:pPr lvl="1"/>
            <a:r>
              <a:rPr lang="en-US" dirty="0" err="1"/>
              <a:t>Toroids</a:t>
            </a:r>
            <a:endParaRPr lang="en-US" dirty="0"/>
          </a:p>
          <a:p>
            <a:r>
              <a:rPr lang="en-US" dirty="0"/>
              <a:t>Injection – similar to PIP II cost ??</a:t>
            </a:r>
          </a:p>
          <a:p>
            <a:r>
              <a:rPr lang="en-US" dirty="0"/>
              <a:t>Extraction Dump Magnets: (Unless we reuse 8 GeV magnets and PS)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1.2 M</a:t>
            </a:r>
          </a:p>
          <a:p>
            <a:pPr marL="0" indent="0">
              <a:buNone/>
            </a:pPr>
            <a:r>
              <a:rPr lang="en-US" dirty="0"/>
              <a:t>							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E43F-0DBC-4BDD-A624-115DB0F668ED}"/>
              </a:ext>
            </a:extLst>
          </p:cNvPr>
          <p:cNvSpPr/>
          <p:nvPr/>
        </p:nvSpPr>
        <p:spPr>
          <a:xfrm rot="1972209">
            <a:off x="2802773" y="2815409"/>
            <a:ext cx="6662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>
                      <a:alpha val="45000"/>
                    </a:schemeClr>
                  </a:solidFill>
                  <a:prstDash val="solid"/>
                </a:ln>
                <a:gradFill>
                  <a:gsLst>
                    <a:gs pos="82000">
                      <a:schemeClr val="accent4">
                        <a:lumMod val="99000"/>
                        <a:alpha val="82000"/>
                      </a:schemeClr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Work In Progress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D21C8-6755-833B-2703-3FB2C06E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5ECCE-0822-E6E3-5D21-B03D38D6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4BBFF-D0E3-8F4E-054D-9BB8A8DD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15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2118068-A9C4-EBAC-B499-ED42D52A15F2}"/>
              </a:ext>
            </a:extLst>
          </p:cNvPr>
          <p:cNvSpPr txBox="1"/>
          <p:nvPr/>
        </p:nvSpPr>
        <p:spPr>
          <a:xfrm rot="19134438">
            <a:off x="7895520" y="1421964"/>
            <a:ext cx="125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&gt;18 Meters</a:t>
            </a:r>
          </a:p>
          <a:p>
            <a:r>
              <a:rPr lang="en-US" dirty="0"/>
              <a:t>Tunable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F6FF1E-DB52-E26F-42A2-88591D5DD9E0}"/>
              </a:ext>
            </a:extLst>
          </p:cNvPr>
          <p:cNvSpPr/>
          <p:nvPr/>
        </p:nvSpPr>
        <p:spPr>
          <a:xfrm>
            <a:off x="5405931" y="2572848"/>
            <a:ext cx="495281" cy="707923"/>
          </a:xfrm>
          <a:custGeom>
            <a:avLst/>
            <a:gdLst>
              <a:gd name="connsiteX0" fmla="*/ 0 w 954373"/>
              <a:gd name="connsiteY0" fmla="*/ 1355479 h 1355479"/>
              <a:gd name="connsiteX1" fmla="*/ 93784 w 954373"/>
              <a:gd name="connsiteY1" fmla="*/ 1179632 h 1355479"/>
              <a:gd name="connsiteX2" fmla="*/ 269631 w 954373"/>
              <a:gd name="connsiteY2" fmla="*/ 918794 h 1355479"/>
              <a:gd name="connsiteX3" fmla="*/ 638907 w 954373"/>
              <a:gd name="connsiteY3" fmla="*/ 449871 h 1355479"/>
              <a:gd name="connsiteX4" fmla="*/ 926123 w 954373"/>
              <a:gd name="connsiteY4" fmla="*/ 60079 h 1355479"/>
              <a:gd name="connsiteX5" fmla="*/ 943707 w 954373"/>
              <a:gd name="connsiteY5" fmla="*/ 1463 h 1355479"/>
              <a:gd name="connsiteX6" fmla="*/ 943707 w 954373"/>
              <a:gd name="connsiteY6" fmla="*/ 1463 h 13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373" h="1355479">
                <a:moveTo>
                  <a:pt x="0" y="1355479"/>
                </a:moveTo>
                <a:cubicBezTo>
                  <a:pt x="24423" y="1303946"/>
                  <a:pt x="48846" y="1252413"/>
                  <a:pt x="93784" y="1179632"/>
                </a:cubicBezTo>
                <a:cubicBezTo>
                  <a:pt x="138722" y="1106851"/>
                  <a:pt x="178777" y="1040421"/>
                  <a:pt x="269631" y="918794"/>
                </a:cubicBezTo>
                <a:cubicBezTo>
                  <a:pt x="360485" y="797167"/>
                  <a:pt x="529492" y="592990"/>
                  <a:pt x="638907" y="449871"/>
                </a:cubicBezTo>
                <a:cubicBezTo>
                  <a:pt x="748322" y="306752"/>
                  <a:pt x="875323" y="134814"/>
                  <a:pt x="926123" y="60079"/>
                </a:cubicBezTo>
                <a:cubicBezTo>
                  <a:pt x="976923" y="-14656"/>
                  <a:pt x="943707" y="1463"/>
                  <a:pt x="943707" y="1463"/>
                </a:cubicBezTo>
                <a:lnTo>
                  <a:pt x="943707" y="1463"/>
                </a:ln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543E963-8966-0D33-463F-8A27904E0955}"/>
              </a:ext>
            </a:extLst>
          </p:cNvPr>
          <p:cNvSpPr/>
          <p:nvPr/>
        </p:nvSpPr>
        <p:spPr>
          <a:xfrm>
            <a:off x="5907523" y="1676399"/>
            <a:ext cx="465274" cy="910497"/>
          </a:xfrm>
          <a:custGeom>
            <a:avLst/>
            <a:gdLst>
              <a:gd name="connsiteX0" fmla="*/ 0 w 427703"/>
              <a:gd name="connsiteY0" fmla="*/ 820994 h 820994"/>
              <a:gd name="connsiteX1" fmla="*/ 221226 w 427703"/>
              <a:gd name="connsiteY1" fmla="*/ 442452 h 820994"/>
              <a:gd name="connsiteX2" fmla="*/ 363793 w 427703"/>
              <a:gd name="connsiteY2" fmla="*/ 117987 h 820994"/>
              <a:gd name="connsiteX3" fmla="*/ 427703 w 427703"/>
              <a:gd name="connsiteY3" fmla="*/ 0 h 82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703" h="820994">
                <a:moveTo>
                  <a:pt x="0" y="820994"/>
                </a:moveTo>
                <a:cubicBezTo>
                  <a:pt x="80297" y="690307"/>
                  <a:pt x="160594" y="559620"/>
                  <a:pt x="221226" y="442452"/>
                </a:cubicBezTo>
                <a:cubicBezTo>
                  <a:pt x="281858" y="325284"/>
                  <a:pt x="329380" y="191729"/>
                  <a:pt x="363793" y="117987"/>
                </a:cubicBezTo>
                <a:cubicBezTo>
                  <a:pt x="398206" y="44245"/>
                  <a:pt x="412954" y="22122"/>
                  <a:pt x="427703" y="0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7281CFB-0A7B-AE86-6FA2-22212350A40D}"/>
              </a:ext>
            </a:extLst>
          </p:cNvPr>
          <p:cNvSpPr/>
          <p:nvPr/>
        </p:nvSpPr>
        <p:spPr>
          <a:xfrm>
            <a:off x="5646707" y="2137025"/>
            <a:ext cx="879439" cy="653667"/>
          </a:xfrm>
          <a:custGeom>
            <a:avLst/>
            <a:gdLst>
              <a:gd name="connsiteX0" fmla="*/ 0 w 948813"/>
              <a:gd name="connsiteY0" fmla="*/ 707923 h 707923"/>
              <a:gd name="connsiteX1" fmla="*/ 167149 w 948813"/>
              <a:gd name="connsiteY1" fmla="*/ 516194 h 707923"/>
              <a:gd name="connsiteX2" fmla="*/ 555523 w 948813"/>
              <a:gd name="connsiteY2" fmla="*/ 270388 h 707923"/>
              <a:gd name="connsiteX3" fmla="*/ 948813 w 948813"/>
              <a:gd name="connsiteY3" fmla="*/ 0 h 70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813" h="707923">
                <a:moveTo>
                  <a:pt x="0" y="707923"/>
                </a:moveTo>
                <a:cubicBezTo>
                  <a:pt x="37281" y="648519"/>
                  <a:pt x="74562" y="589116"/>
                  <a:pt x="167149" y="516194"/>
                </a:cubicBezTo>
                <a:cubicBezTo>
                  <a:pt x="259736" y="443272"/>
                  <a:pt x="425246" y="356420"/>
                  <a:pt x="555523" y="270388"/>
                </a:cubicBezTo>
                <a:cubicBezTo>
                  <a:pt x="685800" y="184356"/>
                  <a:pt x="817306" y="92178"/>
                  <a:pt x="9488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B3979E-45F7-6139-E5EA-464076B2AA38}"/>
              </a:ext>
            </a:extLst>
          </p:cNvPr>
          <p:cNvSpPr txBox="1"/>
          <p:nvPr/>
        </p:nvSpPr>
        <p:spPr>
          <a:xfrm rot="18843428">
            <a:off x="9351834" y="4307682"/>
            <a:ext cx="82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 RF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7A05ABF-9B81-7477-A51B-AD1A609EFEC1}"/>
              </a:ext>
            </a:extLst>
          </p:cNvPr>
          <p:cNvGrpSpPr/>
          <p:nvPr/>
        </p:nvGrpSpPr>
        <p:grpSpPr>
          <a:xfrm>
            <a:off x="-264" y="43678"/>
            <a:ext cx="12169271" cy="6677797"/>
            <a:chOff x="180498" y="-168706"/>
            <a:chExt cx="12169271" cy="684650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1B569B5-CBDD-7784-D4CE-8F5DF071256D}"/>
                </a:ext>
              </a:extLst>
            </p:cNvPr>
            <p:cNvGrpSpPr/>
            <p:nvPr/>
          </p:nvGrpSpPr>
          <p:grpSpPr>
            <a:xfrm>
              <a:off x="180498" y="-168706"/>
              <a:ext cx="12169271" cy="6846503"/>
              <a:chOff x="-38829" y="0"/>
              <a:chExt cx="12169271" cy="684650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5E7799E-29D9-DF59-60B2-F2D702A3E449}"/>
                  </a:ext>
                </a:extLst>
              </p:cNvPr>
              <p:cNvGrpSpPr/>
              <p:nvPr/>
            </p:nvGrpSpPr>
            <p:grpSpPr>
              <a:xfrm>
                <a:off x="3701982" y="0"/>
                <a:ext cx="8428460" cy="6846503"/>
                <a:chOff x="3701982" y="0"/>
                <a:chExt cx="8428460" cy="6846503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673DB3F6-8DEB-316B-0FCB-EC9F6D0F7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01982" y="0"/>
                  <a:ext cx="8428460" cy="6846503"/>
                </a:xfrm>
                <a:prstGeom prst="rect">
                  <a:avLst/>
                </a:prstGeom>
                <a:solidFill>
                  <a:srgbClr val="00B050"/>
                </a:solidFill>
              </p:spPr>
            </p:pic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230554E4-8020-AABA-228F-F5483BA3558F}"/>
                    </a:ext>
                  </a:extLst>
                </p:cNvPr>
                <p:cNvSpPr/>
                <p:nvPr/>
              </p:nvSpPr>
              <p:spPr>
                <a:xfrm rot="2912954">
                  <a:off x="6782920" y="3007532"/>
                  <a:ext cx="241005" cy="26581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" name="Arc 3">
                  <a:extLst>
                    <a:ext uri="{FF2B5EF4-FFF2-40B4-BE49-F238E27FC236}">
                      <a16:creationId xmlns:a16="http://schemas.microsoft.com/office/drawing/2014/main" id="{D68BB36A-45CA-9074-2D86-5B2A69DE8EE7}"/>
                    </a:ext>
                  </a:extLst>
                </p:cNvPr>
                <p:cNvSpPr/>
                <p:nvPr/>
              </p:nvSpPr>
              <p:spPr>
                <a:xfrm rot="12193855">
                  <a:off x="5267246" y="4155438"/>
                  <a:ext cx="1915245" cy="1604915"/>
                </a:xfrm>
                <a:prstGeom prst="arc">
                  <a:avLst>
                    <a:gd name="adj1" fmla="val 16200000"/>
                    <a:gd name="adj2" fmla="val 21488064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5BE97E-A7E0-7838-5079-A679853D51E4}"/>
                    </a:ext>
                  </a:extLst>
                </p:cNvPr>
                <p:cNvSpPr/>
                <p:nvPr/>
              </p:nvSpPr>
              <p:spPr>
                <a:xfrm rot="2762467">
                  <a:off x="8850225" y="1218639"/>
                  <a:ext cx="290062" cy="2990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1FE9829-9C2D-BB1B-9E40-BE0BDEC4969E}"/>
                    </a:ext>
                  </a:extLst>
                </p:cNvPr>
                <p:cNvSpPr/>
                <p:nvPr/>
              </p:nvSpPr>
              <p:spPr>
                <a:xfrm rot="2585793">
                  <a:off x="6306442" y="4937320"/>
                  <a:ext cx="1031175" cy="761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Service </a:t>
                  </a:r>
                </a:p>
                <a:p>
                  <a:pPr algn="ctr"/>
                  <a:r>
                    <a:rPr lang="en-US" dirty="0"/>
                    <a:t>Building</a:t>
                  </a: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023BC4-F51A-6F97-2686-786D6CC1B61C}"/>
                  </a:ext>
                </a:extLst>
              </p:cNvPr>
              <p:cNvSpPr/>
              <p:nvPr/>
            </p:nvSpPr>
            <p:spPr>
              <a:xfrm rot="18953282">
                <a:off x="8789314" y="1170819"/>
                <a:ext cx="397984" cy="4105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149478-E5E7-DF28-5C63-C71D9F730452}"/>
                  </a:ext>
                </a:extLst>
              </p:cNvPr>
              <p:cNvSpPr txBox="1"/>
              <p:nvPr/>
            </p:nvSpPr>
            <p:spPr>
              <a:xfrm rot="19210884">
                <a:off x="6117901" y="2926051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Dump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9F9FC2-C255-85A1-7C77-0180539D408C}"/>
                  </a:ext>
                </a:extLst>
              </p:cNvPr>
              <p:cNvSpPr txBox="1"/>
              <p:nvPr/>
            </p:nvSpPr>
            <p:spPr>
              <a:xfrm rot="18951291">
                <a:off x="6707709" y="2228733"/>
                <a:ext cx="1005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Detector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F7F476C-583E-2D76-FE16-A0613A1B5FE1}"/>
                  </a:ext>
                </a:extLst>
              </p:cNvPr>
              <p:cNvSpPr/>
              <p:nvPr/>
            </p:nvSpPr>
            <p:spPr>
              <a:xfrm>
                <a:off x="7528992" y="3154680"/>
                <a:ext cx="1767408" cy="1516380"/>
              </a:xfrm>
              <a:prstGeom prst="rect">
                <a:avLst/>
              </a:prstGeom>
              <a:solidFill>
                <a:srgbClr val="D5D5D5"/>
              </a:solidFill>
              <a:ln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BA64CB-1A21-DD26-F543-D0F560CC6ED9}"/>
                  </a:ext>
                </a:extLst>
              </p:cNvPr>
              <p:cNvSpPr/>
              <p:nvPr/>
            </p:nvSpPr>
            <p:spPr>
              <a:xfrm>
                <a:off x="8320038" y="1655209"/>
                <a:ext cx="1767408" cy="1516380"/>
              </a:xfrm>
              <a:prstGeom prst="rect">
                <a:avLst/>
              </a:prstGeom>
              <a:solidFill>
                <a:srgbClr val="D5D5D5"/>
              </a:solidFill>
              <a:ln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AFAEEA-0FC9-74A1-CC59-A95F734F4A6A}"/>
                  </a:ext>
                </a:extLst>
              </p:cNvPr>
              <p:cNvSpPr/>
              <p:nvPr/>
            </p:nvSpPr>
            <p:spPr>
              <a:xfrm rot="17552970">
                <a:off x="7933712" y="1010091"/>
                <a:ext cx="152757" cy="1516380"/>
              </a:xfrm>
              <a:prstGeom prst="rect">
                <a:avLst/>
              </a:prstGeom>
              <a:solidFill>
                <a:srgbClr val="D5D5D5"/>
              </a:solidFill>
              <a:ln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B8C1B9-B84F-7C53-99A0-B0454E956D63}"/>
                  </a:ext>
                </a:extLst>
              </p:cNvPr>
              <p:cNvSpPr/>
              <p:nvPr/>
            </p:nvSpPr>
            <p:spPr>
              <a:xfrm rot="19406272">
                <a:off x="6882051" y="2138558"/>
                <a:ext cx="160986" cy="1684738"/>
              </a:xfrm>
              <a:prstGeom prst="rect">
                <a:avLst/>
              </a:prstGeom>
              <a:solidFill>
                <a:srgbClr val="D5D5D5"/>
              </a:solidFill>
              <a:ln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9612DC99-C9CA-7B44-61C4-C801E77EF10B}"/>
                  </a:ext>
                </a:extLst>
              </p:cNvPr>
              <p:cNvSpPr/>
              <p:nvPr/>
            </p:nvSpPr>
            <p:spPr>
              <a:xfrm rot="19048690">
                <a:off x="6804275" y="2444725"/>
                <a:ext cx="1340508" cy="36840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7A3D79-D25C-5FB1-97CD-091196EA0606}"/>
                  </a:ext>
                </a:extLst>
              </p:cNvPr>
              <p:cNvSpPr txBox="1"/>
              <p:nvPr/>
            </p:nvSpPr>
            <p:spPr>
              <a:xfrm rot="18946957">
                <a:off x="7295559" y="2685230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Flux</a:t>
                </a: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8BBF5D73-53D4-8CED-E523-BA1C7E97115E}"/>
                  </a:ext>
                </a:extLst>
              </p:cNvPr>
              <p:cNvSpPr/>
              <p:nvPr/>
            </p:nvSpPr>
            <p:spPr>
              <a:xfrm rot="8294384" flipV="1">
                <a:off x="4838649" y="3240838"/>
                <a:ext cx="3886222" cy="143177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016665D4-B5A9-30A4-A1E0-AFA055CD41EE}"/>
                  </a:ext>
                </a:extLst>
              </p:cNvPr>
              <p:cNvSpPr/>
              <p:nvPr/>
            </p:nvSpPr>
            <p:spPr>
              <a:xfrm rot="10800000">
                <a:off x="5028367" y="2067909"/>
                <a:ext cx="4438524" cy="4146424"/>
              </a:xfrm>
              <a:prstGeom prst="arc">
                <a:avLst>
                  <a:gd name="adj1" fmla="val 19682704"/>
                  <a:gd name="adj2" fmla="val 0"/>
                </a:avLst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B1A6A50-1DE9-396E-860A-C26EA50BF3BC}"/>
                  </a:ext>
                </a:extLst>
              </p:cNvPr>
              <p:cNvSpPr/>
              <p:nvPr/>
            </p:nvSpPr>
            <p:spPr>
              <a:xfrm>
                <a:off x="5028367" y="3455376"/>
                <a:ext cx="158237" cy="808167"/>
              </a:xfrm>
              <a:custGeom>
                <a:avLst/>
                <a:gdLst>
                  <a:gd name="connsiteX0" fmla="*/ 6073 w 288013"/>
                  <a:gd name="connsiteY0" fmla="*/ 952500 h 952500"/>
                  <a:gd name="connsiteX1" fmla="*/ 2263 w 288013"/>
                  <a:gd name="connsiteY1" fmla="*/ 763905 h 952500"/>
                  <a:gd name="connsiteX2" fmla="*/ 36553 w 288013"/>
                  <a:gd name="connsiteY2" fmla="*/ 535305 h 952500"/>
                  <a:gd name="connsiteX3" fmla="*/ 288013 w 288013"/>
                  <a:gd name="connsiteY3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013" h="952500">
                    <a:moveTo>
                      <a:pt x="6073" y="952500"/>
                    </a:moveTo>
                    <a:cubicBezTo>
                      <a:pt x="1628" y="892968"/>
                      <a:pt x="-2817" y="833437"/>
                      <a:pt x="2263" y="763905"/>
                    </a:cubicBezTo>
                    <a:cubicBezTo>
                      <a:pt x="7343" y="694373"/>
                      <a:pt x="-11072" y="662622"/>
                      <a:pt x="36553" y="535305"/>
                    </a:cubicBezTo>
                    <a:cubicBezTo>
                      <a:pt x="84178" y="407987"/>
                      <a:pt x="199113" y="166370"/>
                      <a:pt x="288013" y="0"/>
                    </a:cubicBezTo>
                  </a:path>
                </a:pathLst>
              </a:cu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BAEF01-7A0B-08A3-234B-63C37025CD5A}"/>
                  </a:ext>
                </a:extLst>
              </p:cNvPr>
              <p:cNvSpPr txBox="1"/>
              <p:nvPr/>
            </p:nvSpPr>
            <p:spPr>
              <a:xfrm>
                <a:off x="-38829" y="251952"/>
                <a:ext cx="3577414" cy="634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Planning DS placement is underway</a:t>
                </a:r>
              </a:p>
              <a:p>
                <a:r>
                  <a:rPr lang="en-US" dirty="0"/>
                  <a:t>Early thoughts each had pro/cons</a:t>
                </a:r>
              </a:p>
              <a:p>
                <a:endParaRPr lang="en-US" dirty="0"/>
              </a:p>
              <a:p>
                <a:r>
                  <a:rPr lang="en-US" dirty="0"/>
                  <a:t>Extract from PAR in the same region as extraction to Booster.</a:t>
                </a:r>
              </a:p>
              <a:p>
                <a:r>
                  <a:rPr lang="en-US" dirty="0"/>
                  <a:t>Have a switching magnet that switches between BTL/Booster and Booster Dump/DS region.</a:t>
                </a:r>
              </a:p>
              <a:p>
                <a:endParaRPr lang="en-US" dirty="0"/>
              </a:p>
              <a:p>
                <a:r>
                  <a:rPr lang="en-US" dirty="0"/>
                  <a:t>Benefits:</a:t>
                </a:r>
              </a:p>
              <a:p>
                <a:r>
                  <a:rPr lang="en-US" dirty="0"/>
                  <a:t>Use same kickers, </a:t>
                </a:r>
              </a:p>
              <a:p>
                <a:r>
                  <a:rPr lang="en-US" dirty="0"/>
                  <a:t>Use only one short straight</a:t>
                </a:r>
              </a:p>
              <a:p>
                <a:endParaRPr lang="en-US" dirty="0"/>
              </a:p>
              <a:p>
                <a:r>
                  <a:rPr lang="en-US" dirty="0"/>
                  <a:t>Issues:</a:t>
                </a:r>
              </a:p>
              <a:p>
                <a:r>
                  <a:rPr lang="en-US" dirty="0"/>
                  <a:t>Faster kickers 120 Hz vs 100/20 Hz</a:t>
                </a:r>
              </a:p>
              <a:p>
                <a:r>
                  <a:rPr lang="en-US" dirty="0"/>
                  <a:t>Potentially hotter area</a:t>
                </a:r>
              </a:p>
              <a:p>
                <a:r>
                  <a:rPr lang="en-US" dirty="0"/>
                  <a:t>Adding a fast pulser magnet</a:t>
                </a:r>
              </a:p>
              <a:p>
                <a:endParaRPr lang="en-US" dirty="0"/>
              </a:p>
              <a:p>
                <a:r>
                  <a:rPr lang="en-US" dirty="0"/>
                  <a:t>Separate</a:t>
                </a:r>
              </a:p>
              <a:p>
                <a:r>
                  <a:rPr lang="en-US" dirty="0"/>
                  <a:t>Using </a:t>
                </a:r>
                <a:r>
                  <a:rPr lang="en-US" dirty="0" err="1"/>
                  <a:t>Btm</a:t>
                </a:r>
                <a:r>
                  <a:rPr lang="en-US" dirty="0"/>
                  <a:t> ring for BTL, top for DS:</a:t>
                </a:r>
              </a:p>
              <a:p>
                <a:r>
                  <a:rPr lang="en-US" dirty="0"/>
                  <a:t>Separate operations</a:t>
                </a:r>
              </a:p>
              <a:p>
                <a:r>
                  <a:rPr lang="en-US" dirty="0"/>
                  <a:t>Easier of Pulsed systems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1927E3-F8A1-F781-7D64-4ADF02DAFF7A}"/>
                </a:ext>
              </a:extLst>
            </p:cNvPr>
            <p:cNvSpPr/>
            <p:nvPr/>
          </p:nvSpPr>
          <p:spPr>
            <a:xfrm rot="18801090">
              <a:off x="10262180" y="1221709"/>
              <a:ext cx="222807" cy="5236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14A65A-7180-3B12-012D-BA084372003D}"/>
                </a:ext>
              </a:extLst>
            </p:cNvPr>
            <p:cNvSpPr txBox="1"/>
            <p:nvPr/>
          </p:nvSpPr>
          <p:spPr>
            <a:xfrm rot="2559058">
              <a:off x="10009728" y="1121890"/>
              <a:ext cx="144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DS RF section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7EF48D-F59C-3EFE-0141-E5A3BCBA273C}"/>
                </a:ext>
              </a:extLst>
            </p:cNvPr>
            <p:cNvSpPr txBox="1"/>
            <p:nvPr/>
          </p:nvSpPr>
          <p:spPr>
            <a:xfrm rot="18843428">
              <a:off x="8589682" y="5149610"/>
              <a:ext cx="828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 RF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13FE06B-878A-6BBF-5F7A-C174A4159829}"/>
                </a:ext>
              </a:extLst>
            </p:cNvPr>
            <p:cNvGrpSpPr/>
            <p:nvPr/>
          </p:nvGrpSpPr>
          <p:grpSpPr>
            <a:xfrm>
              <a:off x="9276949" y="4375104"/>
              <a:ext cx="1122674" cy="1137303"/>
              <a:chOff x="9061590" y="4620074"/>
              <a:chExt cx="1029609" cy="110645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02E0A4B-EF8C-7541-CD98-AB2D27A3B931}"/>
                  </a:ext>
                </a:extLst>
              </p:cNvPr>
              <p:cNvSpPr/>
              <p:nvPr/>
            </p:nvSpPr>
            <p:spPr>
              <a:xfrm rot="18973738">
                <a:off x="9902861" y="4620074"/>
                <a:ext cx="188338" cy="3088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2E9930-3CBD-4BBE-1742-CC3B5878350C}"/>
                  </a:ext>
                </a:extLst>
              </p:cNvPr>
              <p:cNvSpPr/>
              <p:nvPr/>
            </p:nvSpPr>
            <p:spPr>
              <a:xfrm rot="18973738">
                <a:off x="9061590" y="5414617"/>
                <a:ext cx="210951" cy="3119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944D179-8990-0810-9A14-EECE6B16C2B9}"/>
                  </a:ext>
                </a:extLst>
              </p:cNvPr>
              <p:cNvCxnSpPr>
                <a:cxnSpLocks/>
                <a:stCxn id="29" idx="3"/>
                <a:endCxn id="26" idx="1"/>
              </p:cNvCxnSpPr>
              <p:nvPr/>
            </p:nvCxnSpPr>
            <p:spPr>
              <a:xfrm flipV="1">
                <a:off x="9243231" y="4843606"/>
                <a:ext cx="685799" cy="649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7970262-3743-A02D-6609-6DF0001D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346" y="2465128"/>
            <a:ext cx="3567979" cy="10287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C3F720B-7C86-AB52-1F6E-DCE993CB0A47}"/>
              </a:ext>
            </a:extLst>
          </p:cNvPr>
          <p:cNvSpPr/>
          <p:nvPr/>
        </p:nvSpPr>
        <p:spPr>
          <a:xfrm>
            <a:off x="9929090" y="5193402"/>
            <a:ext cx="1868401" cy="1323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BTL </a:t>
            </a:r>
          </a:p>
          <a:p>
            <a:pPr algn="ctr"/>
            <a:r>
              <a:rPr lang="en-US" dirty="0"/>
              <a:t>Service </a:t>
            </a:r>
          </a:p>
          <a:p>
            <a:pPr algn="ctr"/>
            <a:r>
              <a:rPr lang="en-US" dirty="0"/>
              <a:t>Building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03BF49-8D04-E270-6CDD-789B1600C1B1}"/>
              </a:ext>
            </a:extLst>
          </p:cNvPr>
          <p:cNvSpPr/>
          <p:nvPr/>
        </p:nvSpPr>
        <p:spPr>
          <a:xfrm rot="2535336" flipV="1">
            <a:off x="5847892" y="5583902"/>
            <a:ext cx="311175" cy="141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8D63E44-1ACA-6235-3BD7-FC91E3F44C43}"/>
              </a:ext>
            </a:extLst>
          </p:cNvPr>
          <p:cNvSpPr/>
          <p:nvPr/>
        </p:nvSpPr>
        <p:spPr>
          <a:xfrm rot="19151459">
            <a:off x="7298030" y="3319355"/>
            <a:ext cx="336089" cy="34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3D8C60-FA06-71EA-DA16-3509C816E9CE}"/>
              </a:ext>
            </a:extLst>
          </p:cNvPr>
          <p:cNvSpPr/>
          <p:nvPr/>
        </p:nvSpPr>
        <p:spPr>
          <a:xfrm rot="2930978">
            <a:off x="6639492" y="3567007"/>
            <a:ext cx="303928" cy="283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D294E9-7A5C-17CA-4266-D7E54619797F}"/>
              </a:ext>
            </a:extLst>
          </p:cNvPr>
          <p:cNvSpPr txBox="1"/>
          <p:nvPr/>
        </p:nvSpPr>
        <p:spPr>
          <a:xfrm>
            <a:off x="8773881" y="1188547"/>
            <a:ext cx="57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Det</a:t>
            </a:r>
            <a:r>
              <a:rPr lang="en-US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E1F0E8-603E-5CAA-B9D8-DCF720FB180B}"/>
              </a:ext>
            </a:extLst>
          </p:cNvPr>
          <p:cNvSpPr txBox="1"/>
          <p:nvPr/>
        </p:nvSpPr>
        <p:spPr>
          <a:xfrm>
            <a:off x="7541248" y="3595435"/>
            <a:ext cx="69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B86AC7-7075-470A-EEBA-F833DB59F22B}"/>
              </a:ext>
            </a:extLst>
          </p:cNvPr>
          <p:cNvSpPr txBox="1"/>
          <p:nvPr/>
        </p:nvSpPr>
        <p:spPr>
          <a:xfrm>
            <a:off x="6128184" y="3749969"/>
            <a:ext cx="69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 C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712C3643-369B-B91F-4110-72D26DC8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FCF91A9E-1636-7866-13B6-FABA9CAC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EAFA435D-7D4B-B60C-DB25-64C3A836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88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565A-D860-49D1-B751-A1A164A0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52814"/>
            <a:ext cx="10515600" cy="5568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PAR: Timeline of Development: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B982F-C71D-42C6-B806-399D3BE8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6111"/>
            <a:ext cx="11111949" cy="62553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Lattice: (FNAL)</a:t>
            </a:r>
          </a:p>
          <a:p>
            <a:pPr lvl="1"/>
            <a:r>
              <a:rPr lang="en-US" dirty="0"/>
              <a:t>Develop a list of constraints (use rough parameter boundaries)</a:t>
            </a:r>
          </a:p>
          <a:p>
            <a:pPr lvl="2"/>
            <a:r>
              <a:rPr lang="en-US" dirty="0"/>
              <a:t>RF footprint (capture and maybe unique DS bunching needs)</a:t>
            </a:r>
          </a:p>
          <a:p>
            <a:pPr lvl="2"/>
            <a:r>
              <a:rPr lang="en-US" dirty="0"/>
              <a:t>Injection Area</a:t>
            </a:r>
          </a:p>
          <a:p>
            <a:pPr lvl="2"/>
            <a:r>
              <a:rPr lang="en-US" dirty="0"/>
              <a:t>Extraction (kickers, septa)</a:t>
            </a:r>
          </a:p>
          <a:p>
            <a:pPr lvl="2"/>
            <a:r>
              <a:rPr lang="en-US" dirty="0"/>
              <a:t>Meet PIP-II injection and BTL physical and lattice constraints</a:t>
            </a:r>
          </a:p>
          <a:p>
            <a:pPr lvl="2"/>
            <a:r>
              <a:rPr lang="en-US" dirty="0"/>
              <a:t>Comfortable tune and chromaticity for 600 us accumulation</a:t>
            </a:r>
          </a:p>
          <a:p>
            <a:pPr lvl="2"/>
            <a:r>
              <a:rPr lang="en-US" dirty="0"/>
              <a:t>Minimize dispersion in RF area – </a:t>
            </a:r>
          </a:p>
          <a:p>
            <a:pPr marL="0" indent="0">
              <a:buNone/>
            </a:pPr>
            <a:r>
              <a:rPr lang="en-US" dirty="0"/>
              <a:t>Hardware:  (FNAL, BNL, US-Japan)</a:t>
            </a:r>
          </a:p>
          <a:p>
            <a:pPr lvl="1"/>
            <a:r>
              <a:rPr lang="en-US" dirty="0"/>
              <a:t>Lattice will drive magnet design </a:t>
            </a:r>
          </a:p>
          <a:p>
            <a:pPr lvl="2"/>
            <a:r>
              <a:rPr lang="en-US" dirty="0"/>
              <a:t>Edge Focusing</a:t>
            </a:r>
          </a:p>
          <a:p>
            <a:pPr lvl="2"/>
            <a:r>
              <a:rPr lang="en-US" dirty="0"/>
              <a:t>Reasonable strength</a:t>
            </a:r>
          </a:p>
          <a:p>
            <a:pPr lvl="3"/>
            <a:r>
              <a:rPr lang="en-US" dirty="0"/>
              <a:t>Permanent magnet</a:t>
            </a:r>
          </a:p>
          <a:p>
            <a:pPr lvl="3"/>
            <a:r>
              <a:rPr lang="en-US" dirty="0"/>
              <a:t>Combined Function</a:t>
            </a:r>
          </a:p>
          <a:p>
            <a:pPr lvl="1"/>
            <a:r>
              <a:rPr lang="en-US" dirty="0"/>
              <a:t>RF – reuse Booster cavities (shell) </a:t>
            </a:r>
          </a:p>
          <a:p>
            <a:pPr lvl="1"/>
            <a:r>
              <a:rPr lang="en-US" dirty="0"/>
              <a:t>Use Booster style short kickers </a:t>
            </a:r>
          </a:p>
          <a:p>
            <a:r>
              <a:rPr lang="en-US" dirty="0"/>
              <a:t>Injection (FNAL)</a:t>
            </a:r>
          </a:p>
          <a:p>
            <a:pPr lvl="1"/>
            <a:r>
              <a:rPr lang="en-US" dirty="0"/>
              <a:t>System to handle Booster needs but also DS needs -</a:t>
            </a:r>
          </a:p>
          <a:p>
            <a:pPr lvl="1"/>
            <a:r>
              <a:rPr lang="en-US" b="1" dirty="0"/>
              <a:t>This is probably the most challenging aspect of a 100+ Hz capable machine –</a:t>
            </a:r>
          </a:p>
          <a:p>
            <a:r>
              <a:rPr lang="en-US" b="1" dirty="0"/>
              <a:t>Generate Rough Cost Estimate – In One Year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6BFE3-DC9D-BB38-FC60-7F7C27F9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360FF-745F-754D-6E77-AC2F0C74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5C500-90D2-0BC5-AA2E-3406412B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A0AB-928B-42C9-913B-3A53FF16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82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 People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2100F-7F16-48DF-0886-40AD81378DAE}"/>
              </a:ext>
            </a:extLst>
          </p:cNvPr>
          <p:cNvSpPr txBox="1"/>
          <p:nvPr/>
        </p:nvSpPr>
        <p:spPr>
          <a:xfrm>
            <a:off x="1183854" y="1590675"/>
            <a:ext cx="9824291" cy="480131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Lattice: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John Johnstone</a:t>
            </a:r>
            <a:r>
              <a:rPr lang="en-US" dirty="0"/>
              <a:t>, </a:t>
            </a:r>
            <a:r>
              <a:rPr lang="en-US" dirty="0" err="1"/>
              <a:t>Meiqin</a:t>
            </a:r>
            <a:r>
              <a:rPr lang="en-US" dirty="0"/>
              <a:t> Xiao, Cheng-Yang Tan, Jeff Eldred, Carol Johnstone, Dave Johnson</a:t>
            </a:r>
          </a:p>
          <a:p>
            <a:r>
              <a:rPr lang="en-US" dirty="0"/>
              <a:t>Students Supervisor: Jeff Eldred</a:t>
            </a:r>
          </a:p>
          <a:p>
            <a:r>
              <a:rPr lang="en-US" b="1" dirty="0"/>
              <a:t>Extraction Lines:</a:t>
            </a:r>
          </a:p>
          <a:p>
            <a:r>
              <a:rPr lang="en-US" dirty="0">
                <a:solidFill>
                  <a:schemeClr val="accent1"/>
                </a:solidFill>
              </a:rPr>
              <a:t>Meiqin Xiao</a:t>
            </a:r>
          </a:p>
          <a:p>
            <a:r>
              <a:rPr lang="en-US" b="1" dirty="0"/>
              <a:t>RF: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Chandra Bhat</a:t>
            </a:r>
            <a:r>
              <a:rPr lang="en-US" dirty="0"/>
              <a:t>, Bill Pellico</a:t>
            </a:r>
          </a:p>
          <a:p>
            <a:r>
              <a:rPr lang="en-US" b="1" dirty="0"/>
              <a:t>Magnets: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Dave Harding</a:t>
            </a:r>
            <a:r>
              <a:rPr lang="en-US" dirty="0"/>
              <a:t>, Bill Pellico</a:t>
            </a:r>
          </a:p>
          <a:p>
            <a:r>
              <a:rPr lang="en-US" b="1" dirty="0"/>
              <a:t>Civil: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Steve Dixon, Ernesto Alcaraz</a:t>
            </a:r>
          </a:p>
          <a:p>
            <a:r>
              <a:rPr lang="en-US" b="1" dirty="0"/>
              <a:t>Injection: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Dave Johnson</a:t>
            </a:r>
          </a:p>
          <a:p>
            <a:r>
              <a:rPr lang="en-US" b="1" dirty="0"/>
              <a:t>DS Physics Requirements: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Matt Toups</a:t>
            </a:r>
          </a:p>
          <a:p>
            <a:r>
              <a:rPr lang="en-US" b="1" dirty="0"/>
              <a:t>PIP-II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Curtis Baffes, Marina Simon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8D8F-CAF3-A36F-EF72-F52A423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14AE7-5DE1-F9FF-40F4-D931461B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734A8-76FF-A8DE-197C-9D304639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F37C-6183-5547-BB1E-3A174038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580346"/>
            <a:ext cx="3800474" cy="5697306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Present Complex</a:t>
            </a:r>
            <a:br>
              <a:rPr lang="en-US" sz="3600" dirty="0"/>
            </a:br>
            <a:r>
              <a:rPr lang="en-US" sz="2000" dirty="0" err="1"/>
              <a:t>Linac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15 Hz</a:t>
            </a:r>
            <a:br>
              <a:rPr lang="en-US" sz="2000" dirty="0"/>
            </a:br>
            <a:r>
              <a:rPr lang="en-US" sz="2000" dirty="0"/>
              <a:t>	30 ma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Booster: </a:t>
            </a:r>
            <a:br>
              <a:rPr lang="en-US" sz="2000" dirty="0"/>
            </a:br>
            <a:r>
              <a:rPr lang="en-US" sz="2000" dirty="0"/>
              <a:t>	8 GeV,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15 Hz</a:t>
            </a:r>
            <a:br>
              <a:rPr lang="en-US" sz="2000" dirty="0"/>
            </a:br>
            <a:r>
              <a:rPr lang="en-US" sz="2000" dirty="0"/>
              <a:t>MI: </a:t>
            </a:r>
            <a:br>
              <a:rPr lang="en-US" sz="2000" dirty="0"/>
            </a:br>
            <a:r>
              <a:rPr lang="en-US" sz="2000" dirty="0"/>
              <a:t>	150,120, 60 GeV</a:t>
            </a:r>
            <a:br>
              <a:rPr lang="en-US" sz="2000" dirty="0"/>
            </a:br>
            <a:r>
              <a:rPr lang="en-US" sz="2000" dirty="0"/>
              <a:t>	1.2 sec cycle</a:t>
            </a:r>
            <a:br>
              <a:rPr lang="en-US" sz="2000" dirty="0"/>
            </a:br>
            <a:r>
              <a:rPr lang="en-US" sz="2000" dirty="0"/>
              <a:t>Muon Campus, 8 GeV</a:t>
            </a:r>
            <a:br>
              <a:rPr lang="en-US" sz="2000" dirty="0"/>
            </a:br>
            <a:r>
              <a:rPr lang="en-US" sz="2000" dirty="0"/>
              <a:t>Fixed Target (Test Beams), 120 GeV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Physics:</a:t>
            </a:r>
            <a:br>
              <a:rPr lang="en-US" sz="2000" dirty="0"/>
            </a:br>
            <a:r>
              <a:rPr lang="en-US" sz="2000" dirty="0"/>
              <a:t>	G-2</a:t>
            </a:r>
            <a:br>
              <a:rPr lang="en-US" sz="2000" dirty="0"/>
            </a:br>
            <a:r>
              <a:rPr lang="en-US" sz="2000" dirty="0"/>
              <a:t>	Neutrino –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err="1"/>
              <a:t>NoVA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Baseline: ICARUS and SBND 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Baseline: 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/>
            </a:br>
            <a:r>
              <a:rPr lang="en-US" sz="2000" dirty="0"/>
              <a:t>	Fixed Target - </a:t>
            </a:r>
            <a:r>
              <a:rPr lang="en-US" sz="2000" dirty="0" err="1"/>
              <a:t>Misc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	Dark Matter &amp; Dark Energy</a:t>
            </a:r>
            <a:br>
              <a:rPr lang="en-US" sz="2000" dirty="0"/>
            </a:br>
            <a:br>
              <a:rPr lang="en-US" sz="2000" dirty="0"/>
            </a:br>
            <a:endParaRPr lang="en-US" sz="3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C84D37-0A09-E748-82EA-2D2A8CF2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4" y="43162"/>
            <a:ext cx="8468487" cy="6771675"/>
          </a:xfrm>
          <a:prstGeom prst="rect">
            <a:avLst/>
          </a:prstGeom>
          <a:solidFill>
            <a:schemeClr val="accent1">
              <a:alpha val="39000"/>
            </a:schemeClr>
          </a:solidFill>
          <a:ln w="190500" cap="rnd">
            <a:solidFill>
              <a:schemeClr val="bg1">
                <a:alpha val="77000"/>
              </a:schemeClr>
            </a:solidFill>
          </a:ln>
          <a:scene3d>
            <a:camera prst="orthographicFront"/>
            <a:lightRig rig="threePt" dir="t"/>
          </a:scene3d>
          <a:sp3d extrusionH="190500">
            <a:bevelT w="152400" h="215900"/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CCAFF-1479-45E4-11E6-B148DAAF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4422F-2615-68F2-C5BD-32043777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470F3-05DD-21DC-4C8B-0E862DCA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F766D5A-E453-4B4D-8606-12D6ED9ABAFB}"/>
              </a:ext>
            </a:extLst>
          </p:cNvPr>
          <p:cNvGrpSpPr/>
          <p:nvPr/>
        </p:nvGrpSpPr>
        <p:grpSpPr>
          <a:xfrm>
            <a:off x="3956286" y="36465"/>
            <a:ext cx="8170804" cy="6771675"/>
            <a:chOff x="1365427" y="0"/>
            <a:chExt cx="8646441" cy="67716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5605A76-E4C4-6046-A24C-524374971506}"/>
                </a:ext>
              </a:extLst>
            </p:cNvPr>
            <p:cNvGrpSpPr/>
            <p:nvPr/>
          </p:nvGrpSpPr>
          <p:grpSpPr>
            <a:xfrm>
              <a:off x="1365427" y="0"/>
              <a:ext cx="8646441" cy="6771675"/>
              <a:chOff x="1375367" y="19757"/>
              <a:chExt cx="8646441" cy="6771675"/>
            </a:xfrm>
          </p:grpSpPr>
          <p:pic>
            <p:nvPicPr>
              <p:cNvPr id="4" name="Picture 3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6038C68-3864-7744-B3D8-4F0A2C199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5490" y="19757"/>
                <a:ext cx="8646318" cy="6771675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 w="190500" cap="rnd">
                <a:solidFill>
                  <a:schemeClr val="bg1">
                    <a:alpha val="77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190500">
                <a:bevelT w="152400" h="215900"/>
              </a:sp3d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3D8111-10D1-0D4A-87DD-A1059F00ABD7}"/>
                  </a:ext>
                </a:extLst>
              </p:cNvPr>
              <p:cNvSpPr/>
              <p:nvPr/>
            </p:nvSpPr>
            <p:spPr>
              <a:xfrm rot="19415699">
                <a:off x="1375367" y="4841196"/>
                <a:ext cx="1337031" cy="476143"/>
              </a:xfrm>
              <a:prstGeom prst="rect">
                <a:avLst/>
              </a:prstGeom>
              <a:ln cap="rnd">
                <a:solidFill>
                  <a:schemeClr val="bg1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164858"/>
                          <a:gd name="connsiteY0" fmla="*/ 0 h 645759"/>
                          <a:gd name="connsiteX1" fmla="*/ 519566 w 2164858"/>
                          <a:gd name="connsiteY1" fmla="*/ 0 h 645759"/>
                          <a:gd name="connsiteX2" fmla="*/ 1060780 w 2164858"/>
                          <a:gd name="connsiteY2" fmla="*/ 0 h 645759"/>
                          <a:gd name="connsiteX3" fmla="*/ 1623644 w 2164858"/>
                          <a:gd name="connsiteY3" fmla="*/ 0 h 645759"/>
                          <a:gd name="connsiteX4" fmla="*/ 2164858 w 2164858"/>
                          <a:gd name="connsiteY4" fmla="*/ 0 h 645759"/>
                          <a:gd name="connsiteX5" fmla="*/ 2164858 w 2164858"/>
                          <a:gd name="connsiteY5" fmla="*/ 329337 h 645759"/>
                          <a:gd name="connsiteX6" fmla="*/ 2164858 w 2164858"/>
                          <a:gd name="connsiteY6" fmla="*/ 645759 h 645759"/>
                          <a:gd name="connsiteX7" fmla="*/ 1580346 w 2164858"/>
                          <a:gd name="connsiteY7" fmla="*/ 645759 h 645759"/>
                          <a:gd name="connsiteX8" fmla="*/ 995835 w 2164858"/>
                          <a:gd name="connsiteY8" fmla="*/ 645759 h 645759"/>
                          <a:gd name="connsiteX9" fmla="*/ 0 w 2164858"/>
                          <a:gd name="connsiteY9" fmla="*/ 645759 h 645759"/>
                          <a:gd name="connsiteX10" fmla="*/ 0 w 2164858"/>
                          <a:gd name="connsiteY10" fmla="*/ 329337 h 645759"/>
                          <a:gd name="connsiteX11" fmla="*/ 0 w 2164858"/>
                          <a:gd name="connsiteY11" fmla="*/ 0 h 645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164858" h="645759" fill="none" extrusionOk="0">
                            <a:moveTo>
                              <a:pt x="0" y="0"/>
                            </a:moveTo>
                            <a:cubicBezTo>
                              <a:pt x="210121" y="-28448"/>
                              <a:pt x="360399" y="26904"/>
                              <a:pt x="519566" y="0"/>
                            </a:cubicBezTo>
                            <a:cubicBezTo>
                              <a:pt x="678733" y="-26904"/>
                              <a:pt x="870622" y="51351"/>
                              <a:pt x="1060780" y="0"/>
                            </a:cubicBezTo>
                            <a:cubicBezTo>
                              <a:pt x="1250938" y="-51351"/>
                              <a:pt x="1467642" y="581"/>
                              <a:pt x="1623644" y="0"/>
                            </a:cubicBezTo>
                            <a:cubicBezTo>
                              <a:pt x="1779646" y="-581"/>
                              <a:pt x="1914491" y="12558"/>
                              <a:pt x="2164858" y="0"/>
                            </a:cubicBezTo>
                            <a:cubicBezTo>
                              <a:pt x="2179043" y="117035"/>
                              <a:pt x="2162642" y="196632"/>
                              <a:pt x="2164858" y="329337"/>
                            </a:cubicBezTo>
                            <a:cubicBezTo>
                              <a:pt x="2167074" y="462042"/>
                              <a:pt x="2132649" y="512679"/>
                              <a:pt x="2164858" y="645759"/>
                            </a:cubicBezTo>
                            <a:cubicBezTo>
                              <a:pt x="1872780" y="655325"/>
                              <a:pt x="1831336" y="601843"/>
                              <a:pt x="1580346" y="645759"/>
                            </a:cubicBezTo>
                            <a:cubicBezTo>
                              <a:pt x="1329356" y="689675"/>
                              <a:pt x="1281440" y="576168"/>
                              <a:pt x="995835" y="645759"/>
                            </a:cubicBezTo>
                            <a:cubicBezTo>
                              <a:pt x="710230" y="715350"/>
                              <a:pt x="266891" y="599184"/>
                              <a:pt x="0" y="645759"/>
                            </a:cubicBezTo>
                            <a:cubicBezTo>
                              <a:pt x="-29073" y="559284"/>
                              <a:pt x="26943" y="443946"/>
                              <a:pt x="0" y="329337"/>
                            </a:cubicBezTo>
                            <a:cubicBezTo>
                              <a:pt x="-26943" y="214728"/>
                              <a:pt x="7648" y="96238"/>
                              <a:pt x="0" y="0"/>
                            </a:cubicBezTo>
                            <a:close/>
                          </a:path>
                          <a:path w="2164858" h="645759" stroke="0" extrusionOk="0">
                            <a:moveTo>
                              <a:pt x="0" y="0"/>
                            </a:moveTo>
                            <a:cubicBezTo>
                              <a:pt x="106804" y="-23475"/>
                              <a:pt x="355149" y="3577"/>
                              <a:pt x="519566" y="0"/>
                            </a:cubicBezTo>
                            <a:cubicBezTo>
                              <a:pt x="683983" y="-3577"/>
                              <a:pt x="785400" y="43068"/>
                              <a:pt x="995835" y="0"/>
                            </a:cubicBezTo>
                            <a:cubicBezTo>
                              <a:pt x="1206270" y="-43068"/>
                              <a:pt x="1335806" y="50392"/>
                              <a:pt x="1580346" y="0"/>
                            </a:cubicBezTo>
                            <a:cubicBezTo>
                              <a:pt x="1824886" y="-50392"/>
                              <a:pt x="1927493" y="28314"/>
                              <a:pt x="2164858" y="0"/>
                            </a:cubicBezTo>
                            <a:cubicBezTo>
                              <a:pt x="2184625" y="114756"/>
                              <a:pt x="2136754" y="175043"/>
                              <a:pt x="2164858" y="316422"/>
                            </a:cubicBezTo>
                            <a:cubicBezTo>
                              <a:pt x="2192962" y="457801"/>
                              <a:pt x="2157951" y="490856"/>
                              <a:pt x="2164858" y="645759"/>
                            </a:cubicBezTo>
                            <a:cubicBezTo>
                              <a:pt x="1981655" y="694502"/>
                              <a:pt x="1797651" y="613339"/>
                              <a:pt x="1623644" y="645759"/>
                            </a:cubicBezTo>
                            <a:cubicBezTo>
                              <a:pt x="1449637" y="678179"/>
                              <a:pt x="1303022" y="617224"/>
                              <a:pt x="1039132" y="645759"/>
                            </a:cubicBezTo>
                            <a:cubicBezTo>
                              <a:pt x="775242" y="674294"/>
                              <a:pt x="714139" y="641918"/>
                              <a:pt x="562863" y="645759"/>
                            </a:cubicBezTo>
                            <a:cubicBezTo>
                              <a:pt x="411587" y="649600"/>
                              <a:pt x="230743" y="611285"/>
                              <a:pt x="0" y="645759"/>
                            </a:cubicBezTo>
                            <a:cubicBezTo>
                              <a:pt x="-7920" y="555918"/>
                              <a:pt x="7404" y="462680"/>
                              <a:pt x="0" y="322880"/>
                            </a:cubicBezTo>
                            <a:cubicBezTo>
                              <a:pt x="-7404" y="183080"/>
                              <a:pt x="24369" y="9791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scene3d>
                <a:camera prst="orthographicFront"/>
                <a:lightRig rig="threePt" dir="t">
                  <a:rot lat="0" lon="0" rev="9000000"/>
                </a:lightRig>
              </a:scene3d>
              <a:sp3d extrusionH="177800" prstMaterial="softEdge">
                <a:bevelT w="146050" h="215900" prst="coolSlant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PIP II Complex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FB2CB3D-8260-2D44-8F12-197ABC5410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61052" y="4212614"/>
                <a:ext cx="2321236" cy="1738709"/>
              </a:xfrm>
              <a:prstGeom prst="line">
                <a:avLst/>
              </a:prstGeom>
              <a:ln w="244475">
                <a:solidFill>
                  <a:schemeClr val="accent2"/>
                </a:solidFill>
              </a:ln>
              <a:scene3d>
                <a:camera prst="orthographicFront"/>
                <a:lightRig rig="chilly" dir="t">
                  <a:rot lat="0" lon="0" rev="6600000"/>
                </a:lightRig>
              </a:scene3d>
              <a:sp3d extrusionH="215900" contourW="6350" prstMaterial="dkEdge">
                <a:bevelT w="139700" h="158750" prst="hardEdge"/>
                <a:bevelB w="2413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F4A921E9-8248-2346-9181-BA82A34BD4BA}"/>
                  </a:ext>
                </a:extLst>
              </p:cNvPr>
              <p:cNvSpPr/>
              <p:nvPr/>
            </p:nvSpPr>
            <p:spPr>
              <a:xfrm rot="3241595">
                <a:off x="3126086" y="3978685"/>
                <a:ext cx="925497" cy="1831362"/>
              </a:xfrm>
              <a:prstGeom prst="blockArc">
                <a:avLst>
                  <a:gd name="adj1" fmla="val 9617137"/>
                  <a:gd name="adj2" fmla="val 17404673"/>
                  <a:gd name="adj3" fmla="val 0"/>
                </a:avLst>
              </a:prstGeom>
              <a:solidFill>
                <a:srgbClr val="92D050"/>
              </a:solidFill>
              <a:ln w="730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BEB74C3-5DD5-4648-B1B7-6279E160393F}"/>
                </a:ext>
              </a:extLst>
            </p:cNvPr>
            <p:cNvSpPr/>
            <p:nvPr/>
          </p:nvSpPr>
          <p:spPr>
            <a:xfrm>
              <a:off x="2723225" y="5148470"/>
              <a:ext cx="308210" cy="9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CCB2F22-DE80-B64B-9244-35F623940E17}"/>
                </a:ext>
              </a:extLst>
            </p:cNvPr>
            <p:cNvSpPr/>
            <p:nvPr/>
          </p:nvSpPr>
          <p:spPr>
            <a:xfrm rot="3062099">
              <a:off x="3997524" y="4373818"/>
              <a:ext cx="276914" cy="4188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77EBC2-4C37-2E43-AF1C-E3518D151926}"/>
                </a:ext>
              </a:extLst>
            </p:cNvPr>
            <p:cNvSpPr txBox="1"/>
            <p:nvPr/>
          </p:nvSpPr>
          <p:spPr>
            <a:xfrm>
              <a:off x="3320052" y="3489978"/>
              <a:ext cx="81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PAR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E1D9B2-A728-D148-AE40-8F6E4B3D3D06}"/>
                </a:ext>
              </a:extLst>
            </p:cNvPr>
            <p:cNvCxnSpPr>
              <a:cxnSpLocks/>
            </p:cNvCxnSpPr>
            <p:nvPr/>
          </p:nvCxnSpPr>
          <p:spPr>
            <a:xfrm>
              <a:off x="4038902" y="3917697"/>
              <a:ext cx="92172" cy="4548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981A0DE8-2DC6-8643-AAC7-644DFDC61477}"/>
              </a:ext>
            </a:extLst>
          </p:cNvPr>
          <p:cNvSpPr txBox="1">
            <a:spLocks/>
          </p:cNvSpPr>
          <p:nvPr/>
        </p:nvSpPr>
        <p:spPr>
          <a:xfrm>
            <a:off x="87600" y="113012"/>
            <a:ext cx="3657429" cy="6631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PIP-II Complex &amp; PAR</a:t>
            </a:r>
            <a:br>
              <a:rPr lang="en-US" sz="3600" dirty="0"/>
            </a:br>
            <a:endParaRPr lang="en-US" sz="3600" dirty="0"/>
          </a:p>
          <a:p>
            <a:r>
              <a:rPr lang="en-US" sz="2000" dirty="0"/>
              <a:t>SRF PIPII: </a:t>
            </a:r>
            <a:r>
              <a:rPr lang="en-US" sz="2000" b="1" dirty="0"/>
              <a:t>800</a:t>
            </a:r>
            <a:r>
              <a:rPr lang="en-US" sz="2000" dirty="0"/>
              <a:t> MeV:</a:t>
            </a:r>
          </a:p>
          <a:p>
            <a:r>
              <a:rPr lang="en-US" sz="2000" dirty="0"/>
              <a:t>	2.5 ma</a:t>
            </a:r>
          </a:p>
          <a:p>
            <a:r>
              <a:rPr lang="en-US" sz="2000" dirty="0"/>
              <a:t>	</a:t>
            </a:r>
            <a:r>
              <a:rPr lang="en-US" sz="2000" b="1" dirty="0"/>
              <a:t>High Cycle Rate </a:t>
            </a:r>
          </a:p>
          <a:p>
            <a:r>
              <a:rPr lang="en-US" sz="2000" b="1" dirty="0"/>
              <a:t>	Upgradable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PAR: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100Hz (Upgradable)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800 MeV (Upgradable)</a:t>
            </a:r>
          </a:p>
          <a:p>
            <a:r>
              <a:rPr lang="en-US" sz="2000" dirty="0"/>
              <a:t>	</a:t>
            </a:r>
          </a:p>
          <a:p>
            <a:br>
              <a:rPr lang="en-US" sz="2000" dirty="0"/>
            </a:br>
            <a:r>
              <a:rPr lang="en-US" sz="2000" dirty="0"/>
              <a:t>Booster: </a:t>
            </a:r>
          </a:p>
          <a:p>
            <a:r>
              <a:rPr lang="en-US" sz="2000" dirty="0"/>
              <a:t>	8 GeV</a:t>
            </a:r>
          </a:p>
          <a:p>
            <a:r>
              <a:rPr lang="en-US" sz="2000" dirty="0"/>
              <a:t>	</a:t>
            </a:r>
            <a:r>
              <a:rPr lang="en-US" sz="2000" b="1" dirty="0"/>
              <a:t>20 Hz</a:t>
            </a:r>
          </a:p>
          <a:p>
            <a:endParaRPr lang="en-US" sz="2000" dirty="0"/>
          </a:p>
          <a:p>
            <a:r>
              <a:rPr lang="en-US" sz="2000" dirty="0"/>
              <a:t>MI: 150, 120, 60 GeV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Muon Campus, 8 GeV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Fixed Target, 120 GeV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Physics:</a:t>
            </a:r>
            <a:br>
              <a:rPr lang="en-US" sz="2000" dirty="0"/>
            </a:br>
            <a:r>
              <a:rPr lang="en-US" sz="2000" dirty="0"/>
              <a:t>	Mu2E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Neutrino - DUNE </a:t>
            </a:r>
            <a:br>
              <a:rPr lang="en-US" sz="2000" dirty="0"/>
            </a:br>
            <a:r>
              <a:rPr lang="en-US" sz="2000" dirty="0"/>
              <a:t>	Fixed Target -  Test Beams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Dark Search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…….TBD…….</a:t>
            </a: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05378-36B9-4B88-9CC0-15C5888B3E13}"/>
              </a:ext>
            </a:extLst>
          </p:cNvPr>
          <p:cNvSpPr txBox="1"/>
          <p:nvPr/>
        </p:nvSpPr>
        <p:spPr>
          <a:xfrm>
            <a:off x="10557351" y="2460456"/>
            <a:ext cx="137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  <a:p>
            <a:r>
              <a:rPr lang="en-US" dirty="0"/>
              <a:t>Transfer Line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B3F1AF-F1AD-4C56-85F5-7D541A6C8953}"/>
              </a:ext>
            </a:extLst>
          </p:cNvPr>
          <p:cNvCxnSpPr>
            <a:stCxn id="2" idx="1"/>
          </p:cNvCxnSpPr>
          <p:nvPr/>
        </p:nvCxnSpPr>
        <p:spPr>
          <a:xfrm flipH="1">
            <a:off x="10081846" y="2783622"/>
            <a:ext cx="475505" cy="264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FEB83-C647-7DA8-0FDC-2905787B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A4DD4E4-C2E0-2095-95F4-6052D2C1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DA9CA19-8F77-6E9B-B732-77E53614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93F393-88F0-4259-BDB4-7E1C61425E79}"/>
              </a:ext>
            </a:extLst>
          </p:cNvPr>
          <p:cNvGrpSpPr/>
          <p:nvPr/>
        </p:nvGrpSpPr>
        <p:grpSpPr>
          <a:xfrm>
            <a:off x="3079425" y="282234"/>
            <a:ext cx="9107299" cy="6042310"/>
            <a:chOff x="1207255" y="345357"/>
            <a:chExt cx="9766174" cy="6297027"/>
          </a:xfrm>
        </p:grpSpPr>
        <p:pic>
          <p:nvPicPr>
            <p:cNvPr id="5" name="Picture 4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922B764E-5752-4EB3-859C-45BA32469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7255" y="345357"/>
              <a:ext cx="9766174" cy="629702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91B3758-5839-4B5B-AFCD-005A59CB850A}"/>
                </a:ext>
              </a:extLst>
            </p:cNvPr>
            <p:cNvGrpSpPr/>
            <p:nvPr/>
          </p:nvGrpSpPr>
          <p:grpSpPr>
            <a:xfrm>
              <a:off x="4466669" y="2929095"/>
              <a:ext cx="2758096" cy="2631473"/>
              <a:chOff x="4404538" y="3141391"/>
              <a:chExt cx="2473531" cy="235552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2B17EF0-9CA2-4CDF-B101-A7A49D89FC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7562" y="3251166"/>
                <a:ext cx="998620" cy="7986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EC215A6-701F-4DEB-B025-2FA261C5ABBB}"/>
                  </a:ext>
                </a:extLst>
              </p:cNvPr>
              <p:cNvGrpSpPr/>
              <p:nvPr/>
            </p:nvGrpSpPr>
            <p:grpSpPr>
              <a:xfrm>
                <a:off x="4404538" y="3141391"/>
                <a:ext cx="2473531" cy="2355523"/>
                <a:chOff x="4161335" y="3039101"/>
                <a:chExt cx="2473531" cy="2355523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7313098F-7235-4113-AE55-E67F91E9213D}"/>
                    </a:ext>
                  </a:extLst>
                </p:cNvPr>
                <p:cNvSpPr/>
                <p:nvPr/>
              </p:nvSpPr>
              <p:spPr>
                <a:xfrm rot="3120000">
                  <a:off x="5578573" y="3551351"/>
                  <a:ext cx="1084710" cy="1027876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8A86286C-2498-478A-9404-493A65A29E37}"/>
                    </a:ext>
                  </a:extLst>
                </p:cNvPr>
                <p:cNvSpPr/>
                <p:nvPr/>
              </p:nvSpPr>
              <p:spPr>
                <a:xfrm rot="19320000">
                  <a:off x="5112047" y="3039101"/>
                  <a:ext cx="1084710" cy="1027876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0CE117D0-64A1-4C97-AA40-137705FEA03D}"/>
                    </a:ext>
                  </a:extLst>
                </p:cNvPr>
                <p:cNvSpPr/>
                <p:nvPr/>
              </p:nvSpPr>
              <p:spPr>
                <a:xfrm rot="13920000">
                  <a:off x="4132918" y="3851729"/>
                  <a:ext cx="1084710" cy="1027876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61E1654D-5C4A-445E-893D-95B9F590C0D2}"/>
                    </a:ext>
                  </a:extLst>
                </p:cNvPr>
                <p:cNvSpPr/>
                <p:nvPr/>
              </p:nvSpPr>
              <p:spPr>
                <a:xfrm rot="8460000">
                  <a:off x="4590510" y="4366748"/>
                  <a:ext cx="1084710" cy="1027876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4364495-8837-42F0-BCF8-E9ACF549AC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81182" y="4488501"/>
                  <a:ext cx="998620" cy="78436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181F823-A292-434C-A59C-34EE4E6952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420000">
                  <a:off x="4303337" y="4648656"/>
                  <a:ext cx="373839" cy="60016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373BE7E9-9A04-42F6-9A14-B6A4CE4B62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120000">
                  <a:off x="6123565" y="3201479"/>
                  <a:ext cx="373839" cy="60016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867341-4D19-4D0B-9A44-BDC921B63E00}"/>
                </a:ext>
              </a:extLst>
            </p:cNvPr>
            <p:cNvCxnSpPr/>
            <p:nvPr/>
          </p:nvCxnSpPr>
          <p:spPr>
            <a:xfrm>
              <a:off x="5081157" y="3193961"/>
              <a:ext cx="0" cy="42500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0853A1-9CE8-406B-AA09-7A6099505458}"/>
              </a:ext>
            </a:extLst>
          </p:cNvPr>
          <p:cNvSpPr txBox="1"/>
          <p:nvPr/>
        </p:nvSpPr>
        <p:spPr>
          <a:xfrm>
            <a:off x="-1" y="418012"/>
            <a:ext cx="308470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Early Effort to locate PAR</a:t>
            </a:r>
          </a:p>
          <a:p>
            <a:pPr algn="ctr"/>
            <a:r>
              <a:rPr lang="en-US" sz="2000" b="1" dirty="0"/>
              <a:t>With PIP-II civil support</a:t>
            </a:r>
          </a:p>
          <a:p>
            <a:endParaRPr lang="en-US" sz="2400" b="1" dirty="0"/>
          </a:p>
          <a:p>
            <a:r>
              <a:rPr lang="en-US" sz="3200" b="1" dirty="0"/>
              <a:t>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Minimize impact to PIPII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Allow design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Meet timeline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HEP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Reduced cost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194D28-0CE9-49E5-A115-1730F832BD16}"/>
              </a:ext>
            </a:extLst>
          </p:cNvPr>
          <p:cNvCxnSpPr/>
          <p:nvPr/>
        </p:nvCxnSpPr>
        <p:spPr>
          <a:xfrm flipH="1">
            <a:off x="9761220" y="1005840"/>
            <a:ext cx="1131570" cy="72009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A3E1B7-EA55-428C-B03D-EA3BA6E32510}"/>
              </a:ext>
            </a:extLst>
          </p:cNvPr>
          <p:cNvSpPr txBox="1"/>
          <p:nvPr/>
        </p:nvSpPr>
        <p:spPr>
          <a:xfrm>
            <a:off x="10892790" y="777240"/>
            <a:ext cx="8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Too Big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F41E43-ADE5-488B-9151-06C4612A8389}"/>
              </a:ext>
            </a:extLst>
          </p:cNvPr>
          <p:cNvSpPr txBox="1"/>
          <p:nvPr/>
        </p:nvSpPr>
        <p:spPr>
          <a:xfrm>
            <a:off x="10220312" y="3642623"/>
            <a:ext cx="105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Max Size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087967-8918-43B8-AF15-6C59390F3671}"/>
              </a:ext>
            </a:extLst>
          </p:cNvPr>
          <p:cNvCxnSpPr>
            <a:cxnSpLocks/>
          </p:cNvCxnSpPr>
          <p:nvPr/>
        </p:nvCxnSpPr>
        <p:spPr>
          <a:xfrm flipH="1" flipV="1">
            <a:off x="9207413" y="3124915"/>
            <a:ext cx="1012900" cy="6397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1FE0F38-6B58-4C6E-8271-60A4C2A9600B}"/>
              </a:ext>
            </a:extLst>
          </p:cNvPr>
          <p:cNvSpPr txBox="1"/>
          <p:nvPr/>
        </p:nvSpPr>
        <p:spPr>
          <a:xfrm>
            <a:off x="8717094" y="4916141"/>
            <a:ext cx="213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Half Booster Options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7E8A0B-94EB-41A1-AD4B-4E014F386B44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8112083" y="4650280"/>
            <a:ext cx="605011" cy="45052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E8DE9-8131-DFC1-CA86-F4E63E6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B6C2B64-06FD-7482-F410-A56CDA60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18EBFA5-4655-F2B0-8CF3-243BB349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6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D594A2-2447-D67E-02AA-50CFB1B67E4A}"/>
              </a:ext>
            </a:extLst>
          </p:cNvPr>
          <p:cNvGrpSpPr/>
          <p:nvPr/>
        </p:nvGrpSpPr>
        <p:grpSpPr>
          <a:xfrm rot="19348760">
            <a:off x="5062386" y="2782307"/>
            <a:ext cx="2265761" cy="1584413"/>
            <a:chOff x="3229038" y="2646760"/>
            <a:chExt cx="2121589" cy="152775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CF28F85-4621-96DF-8536-9B8C747074DD}"/>
                </a:ext>
              </a:extLst>
            </p:cNvPr>
            <p:cNvGrpSpPr/>
            <p:nvPr/>
          </p:nvGrpSpPr>
          <p:grpSpPr>
            <a:xfrm>
              <a:off x="4041105" y="2646760"/>
              <a:ext cx="1309522" cy="1527752"/>
              <a:chOff x="4041105" y="2646760"/>
              <a:chExt cx="1309522" cy="1527752"/>
            </a:xfrm>
          </p:grpSpPr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F74BB612-32DE-9789-9DEC-8E20AA9014BE}"/>
                  </a:ext>
                </a:extLst>
              </p:cNvPr>
              <p:cNvSpPr/>
              <p:nvPr/>
            </p:nvSpPr>
            <p:spPr>
              <a:xfrm>
                <a:off x="4129363" y="2646760"/>
                <a:ext cx="1221264" cy="1309522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67CEA15B-C033-6DCB-118D-B2E30391C591}"/>
                  </a:ext>
                </a:extLst>
              </p:cNvPr>
              <p:cNvSpPr/>
              <p:nvPr/>
            </p:nvSpPr>
            <p:spPr>
              <a:xfrm rot="5400000">
                <a:off x="4085234" y="2909119"/>
                <a:ext cx="1221264" cy="1309522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BE57E2C-AA7E-B1A4-1794-D5EEF5233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627" y="3295800"/>
                <a:ext cx="0" cy="28894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ED9F9CD-F1BC-5B25-39D1-6F95D042DE5C}"/>
                </a:ext>
              </a:extLst>
            </p:cNvPr>
            <p:cNvCxnSpPr>
              <a:stCxn id="64" idx="0"/>
            </p:cNvCxnSpPr>
            <p:nvPr/>
          </p:nvCxnSpPr>
          <p:spPr>
            <a:xfrm flipH="1">
              <a:off x="3868615" y="2646760"/>
              <a:ext cx="8713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9EA787-523D-2C7B-A492-E522F5A9F32C}"/>
                </a:ext>
              </a:extLst>
            </p:cNvPr>
            <p:cNvCxnSpPr/>
            <p:nvPr/>
          </p:nvCxnSpPr>
          <p:spPr>
            <a:xfrm flipH="1">
              <a:off x="3824486" y="4174512"/>
              <a:ext cx="8713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AD3ACF-6431-F896-1EB9-40C0B6469AE9}"/>
                </a:ext>
              </a:extLst>
            </p:cNvPr>
            <p:cNvGrpSpPr/>
            <p:nvPr/>
          </p:nvGrpSpPr>
          <p:grpSpPr>
            <a:xfrm rot="10800000">
              <a:off x="3229038" y="2646760"/>
              <a:ext cx="1309522" cy="1527752"/>
              <a:chOff x="4041105" y="2646760"/>
              <a:chExt cx="1309522" cy="1527752"/>
            </a:xfrm>
          </p:grpSpPr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218BE68F-6C83-D475-8C7C-AAD46D184522}"/>
                  </a:ext>
                </a:extLst>
              </p:cNvPr>
              <p:cNvSpPr/>
              <p:nvPr/>
            </p:nvSpPr>
            <p:spPr>
              <a:xfrm>
                <a:off x="4129363" y="2646760"/>
                <a:ext cx="1221264" cy="1309522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63947F6B-8EFD-89D3-2709-D7ED4B92E1D8}"/>
                  </a:ext>
                </a:extLst>
              </p:cNvPr>
              <p:cNvSpPr/>
              <p:nvPr/>
            </p:nvSpPr>
            <p:spPr>
              <a:xfrm rot="5400000">
                <a:off x="4085234" y="2909119"/>
                <a:ext cx="1221264" cy="1309522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358C047-1F83-9A41-8360-B60D4D927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627" y="3295800"/>
                <a:ext cx="0" cy="28894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07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11DD4-2103-C64C-E876-49B868403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23"/>
          <a:stretch/>
        </p:blipFill>
        <p:spPr>
          <a:xfrm rot="5400000">
            <a:off x="5858744" y="185931"/>
            <a:ext cx="5970050" cy="64861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F1373-278A-705A-941E-CF29D6CE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4" y="-8981"/>
            <a:ext cx="10515600" cy="13255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Present PAR Civil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F6F86-38F0-189C-8AB6-14A1F2AF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8CC60-6D68-EBB8-5E7F-ED916C83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W. Pellico, ACE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112B8-3EAF-C8C6-585C-4C65AF0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7</a:t>
            </a:fld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78C4289-7693-BFB0-A35B-501ED2D13413}"/>
              </a:ext>
            </a:extLst>
          </p:cNvPr>
          <p:cNvSpPr/>
          <p:nvPr/>
        </p:nvSpPr>
        <p:spPr>
          <a:xfrm rot="19693548">
            <a:off x="7455192" y="2763469"/>
            <a:ext cx="1396413" cy="11860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BC6B7C-CD8C-E7E1-D8A0-F568C08324F0}"/>
              </a:ext>
            </a:extLst>
          </p:cNvPr>
          <p:cNvSpPr/>
          <p:nvPr/>
        </p:nvSpPr>
        <p:spPr>
          <a:xfrm rot="19124798">
            <a:off x="8715122" y="2904450"/>
            <a:ext cx="169933" cy="21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AFF1E-92DB-B9DE-467B-2CE506366F6A}"/>
              </a:ext>
            </a:extLst>
          </p:cNvPr>
          <p:cNvSpPr/>
          <p:nvPr/>
        </p:nvSpPr>
        <p:spPr>
          <a:xfrm rot="19104080">
            <a:off x="9257964" y="3528152"/>
            <a:ext cx="228597" cy="276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EC0BC5-F642-9CDB-6698-684D194046E5}"/>
              </a:ext>
            </a:extLst>
          </p:cNvPr>
          <p:cNvSpPr/>
          <p:nvPr/>
        </p:nvSpPr>
        <p:spPr>
          <a:xfrm rot="18855808">
            <a:off x="8500279" y="3145732"/>
            <a:ext cx="121381" cy="169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B586E1-8B37-C4DE-2BB5-80FC800EBCF6}"/>
              </a:ext>
            </a:extLst>
          </p:cNvPr>
          <p:cNvSpPr/>
          <p:nvPr/>
        </p:nvSpPr>
        <p:spPr>
          <a:xfrm rot="18855808">
            <a:off x="8275622" y="2895289"/>
            <a:ext cx="121381" cy="169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54263F-D1C7-0015-A992-FC14C04E1812}"/>
              </a:ext>
            </a:extLst>
          </p:cNvPr>
          <p:cNvSpPr/>
          <p:nvPr/>
        </p:nvSpPr>
        <p:spPr>
          <a:xfrm>
            <a:off x="8707030" y="2281954"/>
            <a:ext cx="1092425" cy="873940"/>
          </a:xfrm>
          <a:custGeom>
            <a:avLst/>
            <a:gdLst>
              <a:gd name="connsiteX0" fmla="*/ 0 w 1092425"/>
              <a:gd name="connsiteY0" fmla="*/ 0 h 873940"/>
              <a:gd name="connsiteX1" fmla="*/ 194209 w 1092425"/>
              <a:gd name="connsiteY1" fmla="*/ 105196 h 873940"/>
              <a:gd name="connsiteX2" fmla="*/ 590719 w 1092425"/>
              <a:gd name="connsiteY2" fmla="*/ 380326 h 873940"/>
              <a:gd name="connsiteX3" fmla="*/ 882032 w 1092425"/>
              <a:gd name="connsiteY3" fmla="*/ 663547 h 873940"/>
              <a:gd name="connsiteX4" fmla="*/ 1092425 w 1092425"/>
              <a:gd name="connsiteY4" fmla="*/ 873940 h 87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425" h="873940">
                <a:moveTo>
                  <a:pt x="0" y="0"/>
                </a:moveTo>
                <a:cubicBezTo>
                  <a:pt x="47878" y="20904"/>
                  <a:pt x="95756" y="41808"/>
                  <a:pt x="194209" y="105196"/>
                </a:cubicBezTo>
                <a:cubicBezTo>
                  <a:pt x="292662" y="168584"/>
                  <a:pt x="476082" y="287268"/>
                  <a:pt x="590719" y="380326"/>
                </a:cubicBezTo>
                <a:cubicBezTo>
                  <a:pt x="705356" y="473384"/>
                  <a:pt x="798414" y="581278"/>
                  <a:pt x="882032" y="663547"/>
                </a:cubicBezTo>
                <a:cubicBezTo>
                  <a:pt x="965650" y="745816"/>
                  <a:pt x="1029037" y="809878"/>
                  <a:pt x="1092425" y="8739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E1A747-DA9C-E4F6-3F92-86D253CB3B91}"/>
              </a:ext>
            </a:extLst>
          </p:cNvPr>
          <p:cNvSpPr/>
          <p:nvPr/>
        </p:nvSpPr>
        <p:spPr>
          <a:xfrm>
            <a:off x="7824998" y="2419519"/>
            <a:ext cx="1234232" cy="477430"/>
          </a:xfrm>
          <a:custGeom>
            <a:avLst/>
            <a:gdLst>
              <a:gd name="connsiteX0" fmla="*/ 0 w 1319002"/>
              <a:gd name="connsiteY0" fmla="*/ 490120 h 490120"/>
              <a:gd name="connsiteX1" fmla="*/ 283221 w 1319002"/>
              <a:gd name="connsiteY1" fmla="*/ 206898 h 490120"/>
              <a:gd name="connsiteX2" fmla="*/ 574535 w 1319002"/>
              <a:gd name="connsiteY2" fmla="*/ 93610 h 490120"/>
              <a:gd name="connsiteX3" fmla="*/ 995321 w 1319002"/>
              <a:gd name="connsiteY3" fmla="*/ 4598 h 490120"/>
              <a:gd name="connsiteX4" fmla="*/ 1319002 w 1319002"/>
              <a:gd name="connsiteY4" fmla="*/ 20782 h 49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2" h="490120">
                <a:moveTo>
                  <a:pt x="0" y="490120"/>
                </a:moveTo>
                <a:cubicBezTo>
                  <a:pt x="93732" y="381551"/>
                  <a:pt x="187465" y="272983"/>
                  <a:pt x="283221" y="206898"/>
                </a:cubicBezTo>
                <a:cubicBezTo>
                  <a:pt x="378977" y="140813"/>
                  <a:pt x="455852" y="127327"/>
                  <a:pt x="574535" y="93610"/>
                </a:cubicBezTo>
                <a:cubicBezTo>
                  <a:pt x="693218" y="59893"/>
                  <a:pt x="871243" y="16736"/>
                  <a:pt x="995321" y="4598"/>
                </a:cubicBezTo>
                <a:cubicBezTo>
                  <a:pt x="1119399" y="-7540"/>
                  <a:pt x="1219200" y="6621"/>
                  <a:pt x="1319002" y="207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63D11-305A-DF82-18DA-8BA1F24A5CD6}"/>
              </a:ext>
            </a:extLst>
          </p:cNvPr>
          <p:cNvSpPr txBox="1"/>
          <p:nvPr/>
        </p:nvSpPr>
        <p:spPr>
          <a:xfrm>
            <a:off x="7247567" y="5107648"/>
            <a:ext cx="8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 X1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F242C9-5BE8-6D62-177E-6C821A967C51}"/>
              </a:ext>
            </a:extLst>
          </p:cNvPr>
          <p:cNvSpPr txBox="1"/>
          <p:nvPr/>
        </p:nvSpPr>
        <p:spPr>
          <a:xfrm>
            <a:off x="10685334" y="4329463"/>
            <a:ext cx="8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 X2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1DA752-3582-C478-687A-63F3ABDEF07B}"/>
              </a:ext>
            </a:extLst>
          </p:cNvPr>
          <p:cNvSpPr/>
          <p:nvPr/>
        </p:nvSpPr>
        <p:spPr>
          <a:xfrm>
            <a:off x="10131229" y="3503852"/>
            <a:ext cx="364452" cy="232196"/>
          </a:xfrm>
          <a:custGeom>
            <a:avLst/>
            <a:gdLst>
              <a:gd name="connsiteX0" fmla="*/ 0 w 566443"/>
              <a:gd name="connsiteY0" fmla="*/ 0 h 485867"/>
              <a:gd name="connsiteX1" fmla="*/ 283222 w 566443"/>
              <a:gd name="connsiteY1" fmla="*/ 234669 h 485867"/>
              <a:gd name="connsiteX2" fmla="*/ 517891 w 566443"/>
              <a:gd name="connsiteY2" fmla="*/ 461246 h 485867"/>
              <a:gd name="connsiteX3" fmla="*/ 566443 w 566443"/>
              <a:gd name="connsiteY3" fmla="*/ 469338 h 4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43" h="485867">
                <a:moveTo>
                  <a:pt x="0" y="0"/>
                </a:moveTo>
                <a:cubicBezTo>
                  <a:pt x="98453" y="78897"/>
                  <a:pt x="196907" y="157795"/>
                  <a:pt x="283222" y="234669"/>
                </a:cubicBezTo>
                <a:cubicBezTo>
                  <a:pt x="369537" y="311543"/>
                  <a:pt x="470688" y="422135"/>
                  <a:pt x="517891" y="461246"/>
                </a:cubicBezTo>
                <a:cubicBezTo>
                  <a:pt x="565095" y="500358"/>
                  <a:pt x="565769" y="484848"/>
                  <a:pt x="566443" y="4693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58F1A-B1DF-66A7-6F71-357AC1300EE7}"/>
              </a:ext>
            </a:extLst>
          </p:cNvPr>
          <p:cNvSpPr/>
          <p:nvPr/>
        </p:nvSpPr>
        <p:spPr>
          <a:xfrm rot="19022449" flipH="1">
            <a:off x="10428586" y="3697357"/>
            <a:ext cx="134190" cy="118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ADD59F-6D81-1F12-4DA5-D4D5291C9C45}"/>
              </a:ext>
            </a:extLst>
          </p:cNvPr>
          <p:cNvSpPr txBox="1"/>
          <p:nvPr/>
        </p:nvSpPr>
        <p:spPr>
          <a:xfrm>
            <a:off x="10495681" y="3412882"/>
            <a:ext cx="597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 </a:t>
            </a:r>
          </a:p>
          <a:p>
            <a:r>
              <a:rPr lang="en-US" dirty="0"/>
              <a:t>BD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8E806-21B2-90A9-120B-F03E239A9A47}"/>
              </a:ext>
            </a:extLst>
          </p:cNvPr>
          <p:cNvSpPr txBox="1"/>
          <p:nvPr/>
        </p:nvSpPr>
        <p:spPr>
          <a:xfrm>
            <a:off x="8790806" y="2706538"/>
            <a:ext cx="76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</a:t>
            </a:r>
          </a:p>
          <a:p>
            <a:r>
              <a:rPr lang="en-US" dirty="0"/>
              <a:t>Target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D8D366-1690-2EFF-8CEE-7A39881A1C4F}"/>
              </a:ext>
            </a:extLst>
          </p:cNvPr>
          <p:cNvSpPr txBox="1"/>
          <p:nvPr/>
        </p:nvSpPr>
        <p:spPr>
          <a:xfrm>
            <a:off x="8830854" y="3377745"/>
            <a:ext cx="51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</a:t>
            </a:r>
          </a:p>
          <a:p>
            <a:r>
              <a:rPr lang="en-US" dirty="0"/>
              <a:t>Det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2B519-C244-6614-DCEC-0B3D5D397054}"/>
              </a:ext>
            </a:extLst>
          </p:cNvPr>
          <p:cNvSpPr txBox="1"/>
          <p:nvPr/>
        </p:nvSpPr>
        <p:spPr>
          <a:xfrm>
            <a:off x="9751170" y="3033317"/>
            <a:ext cx="544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  <a:p>
            <a:r>
              <a:rPr lang="en-US" dirty="0" err="1"/>
              <a:t>Inj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ED4938-48CF-923F-AC3B-8FF7A6E34329}"/>
              </a:ext>
            </a:extLst>
          </p:cNvPr>
          <p:cNvSpPr txBox="1"/>
          <p:nvPr/>
        </p:nvSpPr>
        <p:spPr>
          <a:xfrm>
            <a:off x="7428645" y="2333924"/>
            <a:ext cx="544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  <a:p>
            <a:r>
              <a:rPr lang="en-US" dirty="0"/>
              <a:t>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CF3575-246C-61EE-2F17-3330AC46894B}"/>
              </a:ext>
            </a:extLst>
          </p:cNvPr>
          <p:cNvSpPr txBox="1"/>
          <p:nvPr/>
        </p:nvSpPr>
        <p:spPr>
          <a:xfrm>
            <a:off x="139268" y="1374808"/>
            <a:ext cx="53085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 Civil Overview:</a:t>
            </a:r>
          </a:p>
          <a:p>
            <a:r>
              <a:rPr lang="en-US" dirty="0"/>
              <a:t>2 MI crossing – no interference</a:t>
            </a:r>
          </a:p>
          <a:p>
            <a:r>
              <a:rPr lang="en-US" dirty="0"/>
              <a:t>Injection Beam Dump – outside</a:t>
            </a:r>
          </a:p>
          <a:p>
            <a:r>
              <a:rPr lang="en-US" dirty="0"/>
              <a:t>Two rings: Top/Bottom Ring straights utilized</a:t>
            </a:r>
          </a:p>
          <a:p>
            <a:r>
              <a:rPr lang="en-US" dirty="0"/>
              <a:t>	RF is located on one location</a:t>
            </a:r>
          </a:p>
          <a:p>
            <a:r>
              <a:rPr lang="en-US" dirty="0"/>
              <a:t>	Extraction in one location</a:t>
            </a:r>
          </a:p>
          <a:p>
            <a:r>
              <a:rPr lang="en-US" dirty="0"/>
              <a:t>	Rings are offset in both V &amp; H for connivence</a:t>
            </a:r>
          </a:p>
          <a:p>
            <a:r>
              <a:rPr lang="en-US" dirty="0"/>
              <a:t>~ 10-meter injection region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98A0BD-FBC5-721D-30AE-97D5DC9E1187}"/>
              </a:ext>
            </a:extLst>
          </p:cNvPr>
          <p:cNvSpPr/>
          <p:nvPr/>
        </p:nvSpPr>
        <p:spPr>
          <a:xfrm>
            <a:off x="7247567" y="4698796"/>
            <a:ext cx="985538" cy="870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4C4B959-4843-28A3-3A59-2426363E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8" y="4094026"/>
            <a:ext cx="5246047" cy="23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0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>
            <a:extLst>
              <a:ext uri="{FF2B5EF4-FFF2-40B4-BE49-F238E27FC236}">
                <a16:creationId xmlns:a16="http://schemas.microsoft.com/office/drawing/2014/main" id="{0E904B3E-A7FF-48F2-0875-4D68B080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03" y="715113"/>
            <a:ext cx="8392697" cy="542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611E3-91B9-A1DF-0A60-32F3149C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24" y="0"/>
            <a:ext cx="10515600" cy="1325563"/>
          </a:xfrm>
        </p:spPr>
        <p:txBody>
          <a:bodyPr/>
          <a:lstStyle/>
          <a:p>
            <a:r>
              <a:rPr lang="en-US" dirty="0"/>
              <a:t>Civil Views – Looking to share with PIP-II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78A8B-2175-647B-AB7F-596BC7F1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BDC03-4BA1-A0B0-185A-46D027BE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W. Pellico, ACE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7E6C6-CF70-0564-4266-249F3F12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470976-48BF-032D-6E50-493118FE1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3" y="1738989"/>
            <a:ext cx="3435257" cy="498248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059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30A5-9960-4F21-4883-A04E7B30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14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Folded Ring Design</a:t>
            </a:r>
            <a:br>
              <a:rPr lang="en-US" dirty="0"/>
            </a:br>
            <a:r>
              <a:rPr lang="en-US" dirty="0"/>
              <a:t>	</a:t>
            </a:r>
            <a:br>
              <a:rPr lang="en-US" sz="2000" dirty="0"/>
            </a:br>
            <a:r>
              <a:rPr lang="en-US" sz="2000" dirty="0"/>
              <a:t>	Allow placement between BTL/Booster/PIP-II, Service Buildings</a:t>
            </a:r>
            <a:br>
              <a:rPr lang="en-US" sz="2000" dirty="0"/>
            </a:br>
            <a:r>
              <a:rPr lang="en-US" sz="2000" dirty="0"/>
              <a:t>	Fewer penetrations to power components – grouping </a:t>
            </a:r>
            <a:br>
              <a:rPr lang="en-US" sz="2000" dirty="0"/>
            </a:br>
            <a:r>
              <a:rPr lang="en-US" sz="2000" dirty="0"/>
              <a:t>	Reduced civil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F763C-0A32-B904-DF49-87F30933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D93E3-8CBC-6B0F-A3C8-65B99C37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Pellico, ACE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46A08-5ABC-165B-9F0A-B0EA4BFB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5B83-39CE-004C-9B34-2F2DD9832F3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9EFFC-8C3A-4B31-F29D-25E34E56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457450"/>
            <a:ext cx="11861800" cy="3898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70BEE5-FD85-681E-0151-998AECC70055}"/>
              </a:ext>
            </a:extLst>
          </p:cNvPr>
          <p:cNvSpPr txBox="1"/>
          <p:nvPr/>
        </p:nvSpPr>
        <p:spPr>
          <a:xfrm>
            <a:off x="5661328" y="324433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6A45B-F801-0162-D9C5-70DB575BE428}"/>
              </a:ext>
            </a:extLst>
          </p:cNvPr>
          <p:cNvSpPr txBox="1"/>
          <p:nvPr/>
        </p:nvSpPr>
        <p:spPr>
          <a:xfrm>
            <a:off x="946205" y="4293705"/>
            <a:ext cx="113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18617-F84C-CE26-DD2B-676B373CEB00}"/>
              </a:ext>
            </a:extLst>
          </p:cNvPr>
          <p:cNvSpPr txBox="1"/>
          <p:nvPr/>
        </p:nvSpPr>
        <p:spPr>
          <a:xfrm>
            <a:off x="10830297" y="4406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</a:t>
            </a:r>
          </a:p>
        </p:txBody>
      </p:sp>
    </p:spTree>
    <p:extLst>
      <p:ext uri="{BB962C8B-B14F-4D97-AF65-F5344CB8AC3E}">
        <p14:creationId xmlns:p14="http://schemas.microsoft.com/office/powerpoint/2010/main" val="156750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3A158B6CF1942A8E4C66ADD4C29A2" ma:contentTypeVersion="7" ma:contentTypeDescription="Create a new document." ma:contentTypeScope="" ma:versionID="d68f98df2ab1d70b1b54163df50c7ff3">
  <xsd:schema xmlns:xsd="http://www.w3.org/2001/XMLSchema" xmlns:xs="http://www.w3.org/2001/XMLSchema" xmlns:p="http://schemas.microsoft.com/office/2006/metadata/properties" xmlns:ns3="41ffd1a0-94dc-43ab-a856-3f671abd15fd" xmlns:ns4="4015de2c-2a62-45ba-8285-bdf4ae027a83" targetNamespace="http://schemas.microsoft.com/office/2006/metadata/properties" ma:root="true" ma:fieldsID="771ada7fab3af128d72d28c3c84af3ae" ns3:_="" ns4:_="">
    <xsd:import namespace="41ffd1a0-94dc-43ab-a856-3f671abd15fd"/>
    <xsd:import namespace="4015de2c-2a62-45ba-8285-bdf4ae027a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d1a0-94dc-43ab-a856-3f671abd1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5de2c-2a62-45ba-8285-bdf4ae027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E405E3-DAC8-4B53-8DB7-3EE5D7E06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fd1a0-94dc-43ab-a856-3f671abd15fd"/>
    <ds:schemaRef ds:uri="4015de2c-2a62-45ba-8285-bdf4ae027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9ECCB4-5A81-48A3-809C-56E486196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B8FAC-DDE5-4540-AE3D-CA85E5A4255A}">
  <ds:schemaRefs>
    <ds:schemaRef ds:uri="http://purl.org/dc/elements/1.1/"/>
    <ds:schemaRef ds:uri="http://schemas.microsoft.com/office/2006/documentManagement/types"/>
    <ds:schemaRef ds:uri="4015de2c-2a62-45ba-8285-bdf4ae027a83"/>
    <ds:schemaRef ds:uri="41ffd1a0-94dc-43ab-a856-3f671abd15f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20190</TotalTime>
  <Words>2952</Words>
  <Application>Microsoft Office PowerPoint</Application>
  <PresentationFormat>Widescreen</PresentationFormat>
  <Paragraphs>531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Office Theme</vt:lpstr>
      <vt:lpstr>PowerPoint Presentation</vt:lpstr>
      <vt:lpstr>Purpose of This Talk </vt:lpstr>
      <vt:lpstr>PAR People </vt:lpstr>
      <vt:lpstr>Present Complex Linac:   15 Hz  30 ma  Booster:   8 GeV,  15 Hz MI:   150,120, 60 GeV  1.2 sec cycle Muon Campus, 8 GeV Fixed Target (Test Beams), 120 GeV  Physics:  G-2  Neutrino –   NoVA: Short Baseline: ICARUS and SBND  Long Baseline:  NOvA   Fixed Target - Misc   Dark Matter &amp; Dark Energy  </vt:lpstr>
      <vt:lpstr>PowerPoint Presentation</vt:lpstr>
      <vt:lpstr>PowerPoint Presentation</vt:lpstr>
      <vt:lpstr>Present PAR Civil</vt:lpstr>
      <vt:lpstr>Civil Views – Looking to share with PIP-II </vt:lpstr>
      <vt:lpstr>Folded Ring Design    Allow placement between BTL/Booster/PIP-II, Service Buildings  Fewer penetrations to power components – grouping   Reduced civil costs</vt:lpstr>
      <vt:lpstr>PowerPoint Presentation</vt:lpstr>
      <vt:lpstr>PowerPoint Presentation</vt:lpstr>
      <vt:lpstr>PAR Benefits for DUNE </vt:lpstr>
      <vt:lpstr>PAR Benefits for DUNE Two categories: Ramp Up Flux &amp; Viability/Reliability</vt:lpstr>
      <vt:lpstr>PAR TASK – Show in numbers PAR benefit</vt:lpstr>
      <vt:lpstr>PAR Benefits – New Physics Options (Matt Toups Talk)</vt:lpstr>
      <vt:lpstr>PAR Status</vt:lpstr>
      <vt:lpstr>PowerPoint Presentation</vt:lpstr>
      <vt:lpstr>PAR Operations</vt:lpstr>
      <vt:lpstr>PAR Operation  PIP-II - Booster – Recycler – MI cycles</vt:lpstr>
      <vt:lpstr>Beam Cycles</vt:lpstr>
      <vt:lpstr>PAR Beam to DS program (Matt Toups Talk)</vt:lpstr>
      <vt:lpstr>Why Not PAR - Funding Reality </vt:lpstr>
      <vt:lpstr>PowerPoint Presentation</vt:lpstr>
      <vt:lpstr>Summary</vt:lpstr>
      <vt:lpstr>PAR Costs (Fill In Numbers Over the Next year)</vt:lpstr>
      <vt:lpstr>PowerPoint Presentation</vt:lpstr>
      <vt:lpstr>PAR: Timeline of Development: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Accumulator Ring</dc:title>
  <dc:creator>William A Pellico</dc:creator>
  <cp:lastModifiedBy>William A Pellico</cp:lastModifiedBy>
  <cp:revision>150</cp:revision>
  <dcterms:created xsi:type="dcterms:W3CDTF">2020-12-09T02:42:34Z</dcterms:created>
  <dcterms:modified xsi:type="dcterms:W3CDTF">2023-01-29T20:31:15Z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0x010100BF13A158B6CF1942A8E4C66ADD4C29A2</vt:lpwstr>
  </property>
</Properties>
</file>