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5"/>
  </p:sldMasterIdLst>
  <p:notesMasterIdLst>
    <p:notesMasterId r:id="rId36"/>
  </p:notesMasterIdLst>
  <p:handoutMasterIdLst>
    <p:handoutMasterId r:id="rId37"/>
  </p:handoutMasterIdLst>
  <p:sldIdLst>
    <p:sldId id="2470" r:id="rId6"/>
    <p:sldId id="2617" r:id="rId7"/>
    <p:sldId id="2682" r:id="rId8"/>
    <p:sldId id="2697" r:id="rId9"/>
    <p:sldId id="2683" r:id="rId10"/>
    <p:sldId id="2684" r:id="rId11"/>
    <p:sldId id="2685" r:id="rId12"/>
    <p:sldId id="2694" r:id="rId13"/>
    <p:sldId id="2687" r:id="rId14"/>
    <p:sldId id="2688" r:id="rId15"/>
    <p:sldId id="2681" r:id="rId16"/>
    <p:sldId id="2709" r:id="rId17"/>
    <p:sldId id="2707" r:id="rId18"/>
    <p:sldId id="2700" r:id="rId19"/>
    <p:sldId id="2706" r:id="rId20"/>
    <p:sldId id="2701" r:id="rId21"/>
    <p:sldId id="2699" r:id="rId22"/>
    <p:sldId id="2702" r:id="rId23"/>
    <p:sldId id="2696" r:id="rId24"/>
    <p:sldId id="2689" r:id="rId25"/>
    <p:sldId id="2711" r:id="rId26"/>
    <p:sldId id="2708" r:id="rId27"/>
    <p:sldId id="2690" r:id="rId28"/>
    <p:sldId id="2692" r:id="rId29"/>
    <p:sldId id="2693" r:id="rId30"/>
    <p:sldId id="2695" r:id="rId31"/>
    <p:sldId id="2703" r:id="rId32"/>
    <p:sldId id="2704" r:id="rId33"/>
    <p:sldId id="2705" r:id="rId34"/>
    <p:sldId id="2710" r:id="rId35"/>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617"/>
            <p14:sldId id="2682"/>
            <p14:sldId id="2697"/>
            <p14:sldId id="2683"/>
            <p14:sldId id="2684"/>
            <p14:sldId id="2685"/>
            <p14:sldId id="2694"/>
            <p14:sldId id="2687"/>
            <p14:sldId id="2688"/>
            <p14:sldId id="2681"/>
            <p14:sldId id="2709"/>
            <p14:sldId id="2707"/>
            <p14:sldId id="2700"/>
            <p14:sldId id="2706"/>
            <p14:sldId id="2701"/>
            <p14:sldId id="2699"/>
            <p14:sldId id="2702"/>
            <p14:sldId id="2696"/>
            <p14:sldId id="2689"/>
            <p14:sldId id="2711"/>
            <p14:sldId id="2708"/>
            <p14:sldId id="2690"/>
            <p14:sldId id="2692"/>
            <p14:sldId id="2693"/>
            <p14:sldId id="2695"/>
            <p14:sldId id="2703"/>
            <p14:sldId id="2704"/>
            <p14:sldId id="2705"/>
            <p14:sldId id="2710"/>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D62"/>
    <a:srgbClr val="404040"/>
    <a:srgbClr val="4E4E4E"/>
    <a:srgbClr val="63666A"/>
    <a:srgbClr val="505050"/>
    <a:srgbClr val="50504E"/>
    <a:srgbClr val="004C97"/>
    <a:srgbClr val="A7A8AA"/>
    <a:srgbClr val="99D6E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176CAE-AE8C-4B2F-84B8-792B5C5B7535}" v="2" dt="2022-01-31T02:01:01.61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47" autoAdjust="0"/>
    <p:restoredTop sz="96327" autoAdjust="0"/>
  </p:normalViewPr>
  <p:slideViewPr>
    <p:cSldViewPr snapToGrid="0" snapToObjects="1" showGuides="1">
      <p:cViewPr varScale="1">
        <p:scale>
          <a:sx n="123" d="100"/>
          <a:sy n="123" d="100"/>
        </p:scale>
        <p:origin x="1232" y="192"/>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00" d="100"/>
        <a:sy n="100" d="100"/>
      </p:scale>
      <p:origin x="0" y="0"/>
    </p:cViewPr>
  </p:notesTextViewPr>
  <p:sorterViewPr>
    <p:cViewPr>
      <p:scale>
        <a:sx n="20" d="100"/>
        <a:sy n="20" d="100"/>
      </p:scale>
      <p:origin x="0" y="0"/>
    </p:cViewPr>
  </p:sorterViewPr>
  <p:notesViewPr>
    <p:cSldViewPr snapToGrid="0" snapToObjects="1" showGuides="1">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L Kaducak" userId="fd7db0a2-3cc4-43c8-8fdd-807e73ab72af" providerId="ADAL" clId="{C4176CAE-AE8C-4B2F-84B8-792B5C5B7535}"/>
    <pc:docChg chg="modSld">
      <pc:chgData name="Marc L Kaducak" userId="fd7db0a2-3cc4-43c8-8fdd-807e73ab72af" providerId="ADAL" clId="{C4176CAE-AE8C-4B2F-84B8-792B5C5B7535}" dt="2022-01-31T01:57:46.841" v="273" actId="1036"/>
      <pc:docMkLst>
        <pc:docMk/>
      </pc:docMkLst>
      <pc:sldChg chg="modSp mod">
        <pc:chgData name="Marc L Kaducak" userId="fd7db0a2-3cc4-43c8-8fdd-807e73ab72af" providerId="ADAL" clId="{C4176CAE-AE8C-4B2F-84B8-792B5C5B7535}" dt="2022-01-31T01:57:46.841" v="273" actId="1036"/>
        <pc:sldMkLst>
          <pc:docMk/>
          <pc:sldMk cId="1139286859" sldId="2470"/>
        </pc:sldMkLst>
        <pc:spChg chg="mod">
          <ac:chgData name="Marc L Kaducak" userId="fd7db0a2-3cc4-43c8-8fdd-807e73ab72af" providerId="ADAL" clId="{C4176CAE-AE8C-4B2F-84B8-792B5C5B7535}" dt="2022-01-31T01:51:22.157" v="18" actId="20577"/>
          <ac:spMkLst>
            <pc:docMk/>
            <pc:sldMk cId="1139286859" sldId="2470"/>
            <ac:spMk id="3" creationId="{00000000-0000-0000-0000-000000000000}"/>
          </ac:spMkLst>
        </pc:spChg>
        <pc:spChg chg="mod">
          <ac:chgData name="Marc L Kaducak" userId="fd7db0a2-3cc4-43c8-8fdd-807e73ab72af" providerId="ADAL" clId="{C4176CAE-AE8C-4B2F-84B8-792B5C5B7535}" dt="2022-01-31T01:57:46.841" v="273" actId="1036"/>
          <ac:spMkLst>
            <pc:docMk/>
            <pc:sldMk cId="1139286859" sldId="2470"/>
            <ac:spMk id="4" creationId="{00000000-0000-0000-0000-000000000000}"/>
          </ac:spMkLst>
        </pc:spChg>
      </pc:sldChg>
      <pc:sldChg chg="modSp mod">
        <pc:chgData name="Marc L Kaducak" userId="fd7db0a2-3cc4-43c8-8fdd-807e73ab72af" providerId="ADAL" clId="{C4176CAE-AE8C-4B2F-84B8-792B5C5B7535}" dt="2022-01-31T01:52:36.765" v="38" actId="20577"/>
        <pc:sldMkLst>
          <pc:docMk/>
          <pc:sldMk cId="2955161445" sldId="2602"/>
        </pc:sldMkLst>
        <pc:spChg chg="mod">
          <ac:chgData name="Marc L Kaducak" userId="fd7db0a2-3cc4-43c8-8fdd-807e73ab72af" providerId="ADAL" clId="{C4176CAE-AE8C-4B2F-84B8-792B5C5B7535}" dt="2022-01-31T01:52:36.765" v="38" actId="20577"/>
          <ac:spMkLst>
            <pc:docMk/>
            <pc:sldMk cId="2955161445" sldId="2602"/>
            <ac:spMk id="8" creationId="{EDED16AF-BF00-44E6-86FB-C06EB7A824E3}"/>
          </ac:spMkLst>
        </pc:spChg>
      </pc:sldChg>
      <pc:sldChg chg="modSp mod">
        <pc:chgData name="Marc L Kaducak" userId="fd7db0a2-3cc4-43c8-8fdd-807e73ab72af" providerId="ADAL" clId="{C4176CAE-AE8C-4B2F-84B8-792B5C5B7535}" dt="2022-01-31T01:53:40.943" v="39" actId="6549"/>
        <pc:sldMkLst>
          <pc:docMk/>
          <pc:sldMk cId="2926529190" sldId="2605"/>
        </pc:sldMkLst>
        <pc:spChg chg="mod">
          <ac:chgData name="Marc L Kaducak" userId="fd7db0a2-3cc4-43c8-8fdd-807e73ab72af" providerId="ADAL" clId="{C4176CAE-AE8C-4B2F-84B8-792B5C5B7535}" dt="2022-01-31T01:53:40.943" v="39" actId="6549"/>
          <ac:spMkLst>
            <pc:docMk/>
            <pc:sldMk cId="2926529190" sldId="2605"/>
            <ac:spMk id="2" creationId="{B91EF27C-0264-4744-8151-919DE7C5D0EC}"/>
          </ac:spMkLst>
        </pc:spChg>
      </pc:sldChg>
      <pc:sldChg chg="modSp mod">
        <pc:chgData name="Marc L Kaducak" userId="fd7db0a2-3cc4-43c8-8fdd-807e73ab72af" providerId="ADAL" clId="{C4176CAE-AE8C-4B2F-84B8-792B5C5B7535}" dt="2022-01-31T01:54:07.958" v="41" actId="20577"/>
        <pc:sldMkLst>
          <pc:docMk/>
          <pc:sldMk cId="3960918506" sldId="2607"/>
        </pc:sldMkLst>
        <pc:spChg chg="mod">
          <ac:chgData name="Marc L Kaducak" userId="fd7db0a2-3cc4-43c8-8fdd-807e73ab72af" providerId="ADAL" clId="{C4176CAE-AE8C-4B2F-84B8-792B5C5B7535}" dt="2022-01-31T01:54:07.958" v="41" actId="20577"/>
          <ac:spMkLst>
            <pc:docMk/>
            <pc:sldMk cId="3960918506" sldId="2607"/>
            <ac:spMk id="2" creationId="{B91EF27C-0264-4744-8151-919DE7C5D0EC}"/>
          </ac:spMkLst>
        </pc:spChg>
      </pc:sldChg>
      <pc:sldChg chg="modSp mod">
        <pc:chgData name="Marc L Kaducak" userId="fd7db0a2-3cc4-43c8-8fdd-807e73ab72af" providerId="ADAL" clId="{C4176CAE-AE8C-4B2F-84B8-792B5C5B7535}" dt="2022-01-31T01:54:20.898" v="57" actId="20577"/>
        <pc:sldMkLst>
          <pc:docMk/>
          <pc:sldMk cId="2020526494" sldId="2608"/>
        </pc:sldMkLst>
        <pc:spChg chg="mod">
          <ac:chgData name="Marc L Kaducak" userId="fd7db0a2-3cc4-43c8-8fdd-807e73ab72af" providerId="ADAL" clId="{C4176CAE-AE8C-4B2F-84B8-792B5C5B7535}" dt="2022-01-31T01:54:20.898" v="57" actId="20577"/>
          <ac:spMkLst>
            <pc:docMk/>
            <pc:sldMk cId="2020526494" sldId="2608"/>
            <ac:spMk id="2" creationId="{B91EF27C-0264-4744-8151-919DE7C5D0EC}"/>
          </ac:spMkLst>
        </pc:spChg>
      </pc:sldChg>
      <pc:sldChg chg="modSp mod">
        <pc:chgData name="Marc L Kaducak" userId="fd7db0a2-3cc4-43c8-8fdd-807e73ab72af" providerId="ADAL" clId="{C4176CAE-AE8C-4B2F-84B8-792B5C5B7535}" dt="2022-01-31T01:54:32.109" v="73" actId="20577"/>
        <pc:sldMkLst>
          <pc:docMk/>
          <pc:sldMk cId="1346521503" sldId="2609"/>
        </pc:sldMkLst>
        <pc:spChg chg="mod">
          <ac:chgData name="Marc L Kaducak" userId="fd7db0a2-3cc4-43c8-8fdd-807e73ab72af" providerId="ADAL" clId="{C4176CAE-AE8C-4B2F-84B8-792B5C5B7535}" dt="2022-01-31T01:54:32.109" v="73" actId="20577"/>
          <ac:spMkLst>
            <pc:docMk/>
            <pc:sldMk cId="1346521503" sldId="2609"/>
            <ac:spMk id="2" creationId="{B91EF27C-0264-4744-8151-919DE7C5D0EC}"/>
          </ac:spMkLst>
        </pc:spChg>
      </pc:sldChg>
      <pc:sldChg chg="modSp mod">
        <pc:chgData name="Marc L Kaducak" userId="fd7db0a2-3cc4-43c8-8fdd-807e73ab72af" providerId="ADAL" clId="{C4176CAE-AE8C-4B2F-84B8-792B5C5B7535}" dt="2022-01-31T01:56:45.774" v="269" actId="20577"/>
        <pc:sldMkLst>
          <pc:docMk/>
          <pc:sldMk cId="4122503731" sldId="2612"/>
        </pc:sldMkLst>
        <pc:spChg chg="mod">
          <ac:chgData name="Marc L Kaducak" userId="fd7db0a2-3cc4-43c8-8fdd-807e73ab72af" providerId="ADAL" clId="{C4176CAE-AE8C-4B2F-84B8-792B5C5B7535}" dt="2022-01-31T01:56:45.774" v="269" actId="20577"/>
          <ac:spMkLst>
            <pc:docMk/>
            <pc:sldMk cId="4122503731" sldId="2612"/>
            <ac:spMk id="2" creationId="{B91EF27C-0264-4744-8151-919DE7C5D0EC}"/>
          </ac:spMkLst>
        </pc:spChg>
      </pc:sldChg>
      <pc:sldChg chg="modSp mod">
        <pc:chgData name="Marc L Kaducak" userId="fd7db0a2-3cc4-43c8-8fdd-807e73ab72af" providerId="ADAL" clId="{C4176CAE-AE8C-4B2F-84B8-792B5C5B7535}" dt="2022-01-31T01:56:57.223" v="270" actId="6549"/>
        <pc:sldMkLst>
          <pc:docMk/>
          <pc:sldMk cId="4273878504" sldId="2613"/>
        </pc:sldMkLst>
        <pc:spChg chg="mod">
          <ac:chgData name="Marc L Kaducak" userId="fd7db0a2-3cc4-43c8-8fdd-807e73ab72af" providerId="ADAL" clId="{C4176CAE-AE8C-4B2F-84B8-792B5C5B7535}" dt="2022-01-31T01:56:57.223" v="270" actId="6549"/>
          <ac:spMkLst>
            <pc:docMk/>
            <pc:sldMk cId="4273878504" sldId="2613"/>
            <ac:spMk id="2" creationId="{B91EF27C-0264-4744-8151-919DE7C5D0E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1/27/23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1/27/23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350679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2">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pic>
        <p:nvPicPr>
          <p:cNvPr id="2" name="Picture 1">
            <a:extLst>
              <a:ext uri="{FF2B5EF4-FFF2-40B4-BE49-F238E27FC236}">
                <a16:creationId xmlns:a16="http://schemas.microsoft.com/office/drawing/2014/main" id="{F74919BD-919A-D398-263E-F706B403F8E4}"/>
              </a:ext>
            </a:extLst>
          </p:cNvPr>
          <p:cNvPicPr>
            <a:picLocks noChangeAspect="1"/>
          </p:cNvPicPr>
          <p:nvPr userDrawn="1"/>
        </p:nvPicPr>
        <p:blipFill>
          <a:blip r:embed="rId3"/>
          <a:srcRect l="7732" r="7732"/>
          <a:stretch/>
        </p:blipFill>
        <p:spPr>
          <a:xfrm>
            <a:off x="-23683" y="817011"/>
            <a:ext cx="12252960" cy="2966102"/>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1/30/2023</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12587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44190"/>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1/30/2023</a:t>
            </a:r>
            <a:endParaRPr lang="en-US" dirty="0"/>
          </a:p>
        </p:txBody>
      </p:sp>
      <p:sp>
        <p:nvSpPr>
          <p:cNvPr id="13" name="Slide Number Placeholder 5"/>
          <p:cNvSpPr>
            <a:spLocks noGrp="1"/>
          </p:cNvSpPr>
          <p:nvPr>
            <p:ph type="sldNum" sz="quarter" idx="4"/>
          </p:nvPr>
        </p:nvSpPr>
        <p:spPr>
          <a:xfrm>
            <a:off x="304801" y="654820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5" name="Footer Placeholder 2">
            <a:extLst>
              <a:ext uri="{FF2B5EF4-FFF2-40B4-BE49-F238E27FC236}">
                <a16:creationId xmlns:a16="http://schemas.microsoft.com/office/drawing/2014/main" id="{E5F9652E-0045-4B51-A24C-BDFA0BB3B2FC}"/>
              </a:ext>
            </a:extLst>
          </p:cNvPr>
          <p:cNvSpPr>
            <a:spLocks noGrp="1"/>
          </p:cNvSpPr>
          <p:nvPr>
            <p:ph type="ftr" sz="quarter" idx="11"/>
          </p:nvPr>
        </p:nvSpPr>
        <p:spPr>
          <a:xfrm>
            <a:off x="2051914" y="6545704"/>
            <a:ext cx="8347199" cy="242873"/>
          </a:xfrm>
        </p:spPr>
        <p:txBody>
          <a:bodyPr/>
          <a:lstStyle/>
          <a:p>
            <a:pPr>
              <a:defRPr/>
            </a:pPr>
            <a:r>
              <a:rPr lang="en-US"/>
              <a:t>J. Dey | Accelerator Capabilites Enhancement | MI RF</a:t>
            </a:r>
            <a:endParaRPr lang="en-US" b="1" dirty="0"/>
          </a:p>
        </p:txBody>
      </p:sp>
    </p:spTree>
    <p:extLst>
      <p:ext uri="{BB962C8B-B14F-4D97-AF65-F5344CB8AC3E}">
        <p14:creationId xmlns:p14="http://schemas.microsoft.com/office/powerpoint/2010/main" val="415212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1/30/2023</a:t>
            </a:r>
            <a:endParaRPr lang="en-US" dirty="0"/>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9" name="Footer Placeholder 2">
            <a:extLst>
              <a:ext uri="{FF2B5EF4-FFF2-40B4-BE49-F238E27FC236}">
                <a16:creationId xmlns:a16="http://schemas.microsoft.com/office/drawing/2014/main" id="{9BB7ACA4-80DC-41DD-B0E8-371B4DD0BAD1}"/>
              </a:ext>
            </a:extLst>
          </p:cNvPr>
          <p:cNvSpPr>
            <a:spLocks noGrp="1"/>
          </p:cNvSpPr>
          <p:nvPr>
            <p:ph type="ftr" sz="quarter" idx="11"/>
          </p:nvPr>
        </p:nvSpPr>
        <p:spPr>
          <a:xfrm>
            <a:off x="2051914" y="6545704"/>
            <a:ext cx="8347199" cy="242873"/>
          </a:xfrm>
        </p:spPr>
        <p:txBody>
          <a:bodyPr/>
          <a:lstStyle/>
          <a:p>
            <a:pPr>
              <a:defRPr/>
            </a:pPr>
            <a:r>
              <a:rPr lang="en-US"/>
              <a:t>J. Dey | Accelerator Capabilites Enhancement | MI RF</a:t>
            </a:r>
            <a:endParaRPr lang="en-US" b="1" dirty="0"/>
          </a:p>
        </p:txBody>
      </p:sp>
    </p:spTree>
    <p:extLst>
      <p:ext uri="{BB962C8B-B14F-4D97-AF65-F5344CB8AC3E}">
        <p14:creationId xmlns:p14="http://schemas.microsoft.com/office/powerpoint/2010/main" val="227616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1/30/2023</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J. Dey | Accelerator Capabilites Enhancement | MI RF</a:t>
            </a:r>
            <a:endParaRPr lang="en-US" b="1" dirty="0"/>
          </a:p>
        </p:txBody>
      </p:sp>
    </p:spTree>
    <p:extLst>
      <p:ext uri="{BB962C8B-B14F-4D97-AF65-F5344CB8AC3E}">
        <p14:creationId xmlns:p14="http://schemas.microsoft.com/office/powerpoint/2010/main" val="274885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lvl1pPr>
              <a:defRPr sz="1200"/>
            </a:lvl1pPr>
          </a:lstStyle>
          <a:p>
            <a:pPr>
              <a:defRPr/>
            </a:pPr>
            <a:r>
              <a:rPr lang="en-US"/>
              <a:t>1/30/2023</a:t>
            </a:r>
            <a:endParaRPr lang="en-US" dirty="0"/>
          </a:p>
        </p:txBody>
      </p:sp>
      <p:sp>
        <p:nvSpPr>
          <p:cNvPr id="5" name="Slide Number Placeholder 4"/>
          <p:cNvSpPr>
            <a:spLocks noGrp="1"/>
          </p:cNvSpPr>
          <p:nvPr>
            <p:ph type="sldNum" sz="quarter" idx="12"/>
          </p:nvPr>
        </p:nvSpPr>
        <p:spPr>
          <a:xfrm>
            <a:off x="296333" y="6551292"/>
            <a:ext cx="552451" cy="237285"/>
          </a:xfrm>
          <a:prstGeom prst="rect">
            <a:avLst/>
          </a:prstGeom>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sp>
        <p:nvSpPr>
          <p:cNvPr id="6" name="Footer Placeholder 2">
            <a:extLst>
              <a:ext uri="{FF2B5EF4-FFF2-40B4-BE49-F238E27FC236}">
                <a16:creationId xmlns:a16="http://schemas.microsoft.com/office/drawing/2014/main" id="{BA471088-6F95-4269-9C96-59C7FA66D839}"/>
              </a:ext>
            </a:extLst>
          </p:cNvPr>
          <p:cNvSpPr>
            <a:spLocks noGrp="1"/>
          </p:cNvSpPr>
          <p:nvPr>
            <p:ph type="ftr" sz="quarter" idx="11"/>
          </p:nvPr>
        </p:nvSpPr>
        <p:spPr>
          <a:xfrm>
            <a:off x="2051914" y="6545704"/>
            <a:ext cx="8347199" cy="242873"/>
          </a:xfrm>
        </p:spPr>
        <p:txBody>
          <a:bodyPr/>
          <a:lstStyle/>
          <a:p>
            <a:pPr>
              <a:defRPr/>
            </a:pPr>
            <a:r>
              <a:rPr lang="en-US"/>
              <a:t>J. Dey | Accelerator Capabilites Enhancement | MI RF</a:t>
            </a:r>
            <a:endParaRPr lang="en-US" b="1" dirty="0"/>
          </a:p>
        </p:txBody>
      </p:sp>
    </p:spTree>
    <p:extLst>
      <p:ext uri="{BB962C8B-B14F-4D97-AF65-F5344CB8AC3E}">
        <p14:creationId xmlns:p14="http://schemas.microsoft.com/office/powerpoint/2010/main" val="92314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47277"/>
            <a:ext cx="900491" cy="241300"/>
          </a:xfrm>
          <a:prstGeom prst="rect">
            <a:avLst/>
          </a:prstGeom>
        </p:spPr>
        <p:txBody>
          <a:bodyPr/>
          <a:lstStyle/>
          <a:p>
            <a:pPr>
              <a:defRPr/>
            </a:pPr>
            <a:r>
              <a:rPr lang="en-US"/>
              <a:t>1/30/2023</a:t>
            </a:r>
            <a:endParaRPr lang="en-US" dirty="0"/>
          </a:p>
        </p:txBody>
      </p:sp>
      <p:sp>
        <p:nvSpPr>
          <p:cNvPr id="5" name="Slide Number Placeholder 4"/>
          <p:cNvSpPr>
            <a:spLocks noGrp="1"/>
          </p:cNvSpPr>
          <p:nvPr>
            <p:ph type="sldNum" sz="quarter" idx="12"/>
          </p:nvPr>
        </p:nvSpPr>
        <p:spPr>
          <a:xfrm>
            <a:off x="304800" y="6545704"/>
            <a:ext cx="552451" cy="237285"/>
          </a:xfrm>
          <a:prstGeom prst="rect">
            <a:avLst/>
          </a:prstGeom>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1" name="Footer Placeholder 2">
            <a:extLst>
              <a:ext uri="{FF2B5EF4-FFF2-40B4-BE49-F238E27FC236}">
                <a16:creationId xmlns:a16="http://schemas.microsoft.com/office/drawing/2014/main" id="{9E8766BF-8751-4DD6-9C06-35A200CCDE87}"/>
              </a:ext>
            </a:extLst>
          </p:cNvPr>
          <p:cNvSpPr>
            <a:spLocks noGrp="1"/>
          </p:cNvSpPr>
          <p:nvPr>
            <p:ph type="ftr" sz="quarter" idx="11"/>
          </p:nvPr>
        </p:nvSpPr>
        <p:spPr>
          <a:xfrm>
            <a:off x="2051914" y="6545704"/>
            <a:ext cx="8347199" cy="242873"/>
          </a:xfrm>
        </p:spPr>
        <p:txBody>
          <a:bodyPr/>
          <a:lstStyle/>
          <a:p>
            <a:pPr>
              <a:defRPr/>
            </a:pPr>
            <a:r>
              <a:rPr lang="en-US"/>
              <a:t>J. Dey | Accelerator Capabilites Enhancement | MI RF</a:t>
            </a:r>
            <a:endParaRPr lang="en-US" b="1" dirty="0"/>
          </a:p>
        </p:txBody>
      </p:sp>
    </p:spTree>
    <p:extLst>
      <p:ext uri="{BB962C8B-B14F-4D97-AF65-F5344CB8AC3E}">
        <p14:creationId xmlns:p14="http://schemas.microsoft.com/office/powerpoint/2010/main" val="939547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J. Dey | Accelerator Capabilites Enhancement | MI RF</a:t>
            </a:r>
            <a:endParaRPr lang="en-US" b="1"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1/30/2023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 name="TextBox 1">
            <a:extLst>
              <a:ext uri="{FF2B5EF4-FFF2-40B4-BE49-F238E27FC236}">
                <a16:creationId xmlns:a16="http://schemas.microsoft.com/office/drawing/2014/main" id="{5E047E24-8978-AAF0-96AC-79F0CB685862}"/>
              </a:ext>
            </a:extLst>
          </p:cNvPr>
          <p:cNvSpPr txBox="1"/>
          <p:nvPr userDrawn="1"/>
        </p:nvSpPr>
        <p:spPr>
          <a:xfrm>
            <a:off x="11111947" y="6241775"/>
            <a:ext cx="934278" cy="461665"/>
          </a:xfrm>
          <a:prstGeom prst="rect">
            <a:avLst/>
          </a:prstGeom>
          <a:noFill/>
        </p:spPr>
        <p:txBody>
          <a:bodyPr wrap="square" rtlCol="0">
            <a:spAutoFit/>
          </a:bodyPr>
          <a:lstStyle/>
          <a:p>
            <a:pPr algn="ctr"/>
            <a:r>
              <a:rPr lang="en-US" b="1" dirty="0">
                <a:solidFill>
                  <a:schemeClr val="tx2"/>
                </a:solidFill>
              </a:rPr>
              <a:t>ACE</a:t>
            </a:r>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64" r:id="rId2"/>
    <p:sldLayoutId id="2147484165" r:id="rId3"/>
    <p:sldLayoutId id="2147484166" r:id="rId4"/>
    <p:sldLayoutId id="2147484167" r:id="rId5"/>
    <p:sldLayoutId id="2147484168" r:id="rId6"/>
    <p:sldLayoutId id="2147484169" r:id="rId7"/>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899" y="4316829"/>
            <a:ext cx="10724719" cy="1003049"/>
          </a:xfrm>
        </p:spPr>
        <p:txBody>
          <a:bodyPr>
            <a:noAutofit/>
          </a:bodyPr>
          <a:lstStyle/>
          <a:p>
            <a:pPr>
              <a:spcBef>
                <a:spcPts val="600"/>
              </a:spcBef>
            </a:pPr>
            <a:r>
              <a:rPr lang="en-US" dirty="0"/>
              <a:t>ACE – Accelerator Capabilities Enhancement – MI RF</a:t>
            </a:r>
          </a:p>
        </p:txBody>
      </p:sp>
      <p:sp>
        <p:nvSpPr>
          <p:cNvPr id="4" name="Text Placeholder 3"/>
          <p:cNvSpPr>
            <a:spLocks noGrp="1"/>
          </p:cNvSpPr>
          <p:nvPr>
            <p:ph type="body" sz="quarter" idx="10"/>
          </p:nvPr>
        </p:nvSpPr>
        <p:spPr>
          <a:xfrm>
            <a:off x="455903" y="5250610"/>
            <a:ext cx="11332308" cy="1247725"/>
          </a:xfrm>
        </p:spPr>
        <p:txBody>
          <a:bodyPr/>
          <a:lstStyle/>
          <a:p>
            <a:r>
              <a:rPr lang="en-US" dirty="0"/>
              <a:t>Joseph E. Dey	</a:t>
            </a:r>
          </a:p>
          <a:p>
            <a:r>
              <a:rPr lang="en-US" dirty="0"/>
              <a:t>January 30, 2023</a:t>
            </a:r>
          </a:p>
        </p:txBody>
      </p:sp>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a:t>
            </a:r>
          </a:p>
        </p:txBody>
      </p:sp>
      <p:pic>
        <p:nvPicPr>
          <p:cNvPr id="7" name="Picture 6">
            <a:extLst>
              <a:ext uri="{FF2B5EF4-FFF2-40B4-BE49-F238E27FC236}">
                <a16:creationId xmlns:a16="http://schemas.microsoft.com/office/drawing/2014/main" id="{1AD12454-6393-FCE8-A14D-E9A66910436F}"/>
              </a:ext>
            </a:extLst>
          </p:cNvPr>
          <p:cNvPicPr>
            <a:picLocks noChangeAspect="1"/>
          </p:cNvPicPr>
          <p:nvPr/>
        </p:nvPicPr>
        <p:blipFill>
          <a:blip r:embed="rId2"/>
          <a:stretch>
            <a:fillRect/>
          </a:stretch>
        </p:blipFill>
        <p:spPr>
          <a:xfrm>
            <a:off x="898196" y="587075"/>
            <a:ext cx="10395609" cy="5777485"/>
          </a:xfrm>
          <a:prstGeom prst="rect">
            <a:avLst/>
          </a:prstGeom>
        </p:spPr>
      </p:pic>
    </p:spTree>
    <p:extLst>
      <p:ext uri="{BB962C8B-B14F-4D97-AF65-F5344CB8AC3E}">
        <p14:creationId xmlns:p14="http://schemas.microsoft.com/office/powerpoint/2010/main" val="43490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dirty="0"/>
          </a:p>
        </p:txBody>
      </p:sp>
      <p:sp>
        <p:nvSpPr>
          <p:cNvPr id="7" name="Content Placeholder 1">
            <a:extLst>
              <a:ext uri="{FF2B5EF4-FFF2-40B4-BE49-F238E27FC236}">
                <a16:creationId xmlns:a16="http://schemas.microsoft.com/office/drawing/2014/main" id="{F1157573-407D-4E7F-9650-E505EADC40BC}"/>
              </a:ext>
            </a:extLst>
          </p:cNvPr>
          <p:cNvSpPr>
            <a:spLocks noGrp="1"/>
          </p:cNvSpPr>
          <p:nvPr>
            <p:ph idx="1"/>
          </p:nvPr>
        </p:nvSpPr>
        <p:spPr>
          <a:xfrm>
            <a:off x="304805" y="826078"/>
            <a:ext cx="11563351" cy="5059363"/>
          </a:xfrm>
        </p:spPr>
        <p:txBody>
          <a:bodyPr/>
          <a:lstStyle/>
          <a:p>
            <a:r>
              <a:rPr lang="en-US" dirty="0"/>
              <a:t>Civil construction to add 17 Main Injector RF stations at MI-60</a:t>
            </a:r>
          </a:p>
          <a:p>
            <a:pPr lvl="1"/>
            <a:r>
              <a:rPr lang="en-US" dirty="0"/>
              <a:t>Additional chilled water capability</a:t>
            </a:r>
          </a:p>
          <a:p>
            <a:pPr lvl="1"/>
            <a:r>
              <a:rPr lang="en-US" dirty="0"/>
              <a:t>New electrical utilities</a:t>
            </a:r>
          </a:p>
          <a:p>
            <a:r>
              <a:rPr lang="en-US" dirty="0"/>
              <a:t>Civil construction for three additional anode supplies</a:t>
            </a:r>
          </a:p>
          <a:p>
            <a:r>
              <a:rPr lang="en-US" dirty="0"/>
              <a:t>Larger and improved cooling pond</a:t>
            </a:r>
          </a:p>
          <a:p>
            <a:r>
              <a:rPr lang="en-US" dirty="0"/>
              <a:t>Removal of all </a:t>
            </a:r>
            <a:r>
              <a:rPr lang="en-US" dirty="0" err="1"/>
              <a:t>NuMI</a:t>
            </a:r>
            <a:r>
              <a:rPr lang="en-US" dirty="0"/>
              <a:t> items in the MI-60 tunnel straight section.</a:t>
            </a:r>
          </a:p>
          <a:p>
            <a:r>
              <a:rPr lang="en-US" dirty="0"/>
              <a:t>17 Main Injector cavities</a:t>
            </a:r>
          </a:p>
          <a:p>
            <a:r>
              <a:rPr lang="en-US" dirty="0"/>
              <a:t>34 200 kW power amplifiers</a:t>
            </a:r>
          </a:p>
          <a:p>
            <a:r>
              <a:rPr lang="en-US" dirty="0"/>
              <a:t>34 8 kW 53 MHz solid state amplifiers</a:t>
            </a:r>
          </a:p>
          <a:p>
            <a:r>
              <a:rPr lang="en-US" dirty="0"/>
              <a:t>17 dual series tube modulators</a:t>
            </a:r>
          </a:p>
          <a:p>
            <a:r>
              <a:rPr lang="en-US" dirty="0"/>
              <a:t>37 new bias supplies</a:t>
            </a:r>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Tree>
    <p:extLst>
      <p:ext uri="{BB962C8B-B14F-4D97-AF65-F5344CB8AC3E}">
        <p14:creationId xmlns:p14="http://schemas.microsoft.com/office/powerpoint/2010/main" val="301475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dirty="0"/>
          </a:p>
        </p:txBody>
      </p:sp>
      <p:sp>
        <p:nvSpPr>
          <p:cNvPr id="7" name="Content Placeholder 1">
            <a:extLst>
              <a:ext uri="{FF2B5EF4-FFF2-40B4-BE49-F238E27FC236}">
                <a16:creationId xmlns:a16="http://schemas.microsoft.com/office/drawing/2014/main" id="{F1157573-407D-4E7F-9650-E505EADC40BC}"/>
              </a:ext>
            </a:extLst>
          </p:cNvPr>
          <p:cNvSpPr>
            <a:spLocks noGrp="1"/>
          </p:cNvSpPr>
          <p:nvPr>
            <p:ph idx="1"/>
          </p:nvPr>
        </p:nvSpPr>
        <p:spPr>
          <a:xfrm>
            <a:off x="304805" y="826078"/>
            <a:ext cx="11563351" cy="5059363"/>
          </a:xfrm>
        </p:spPr>
        <p:txBody>
          <a:bodyPr/>
          <a:lstStyle/>
          <a:p>
            <a:r>
              <a:rPr lang="en-US" dirty="0"/>
              <a:t>Four new MI Solid State Longitudinal Damper Amplifiers</a:t>
            </a:r>
          </a:p>
          <a:p>
            <a:r>
              <a:rPr lang="en-US" dirty="0" err="1"/>
              <a:t>PiRM</a:t>
            </a:r>
            <a:r>
              <a:rPr lang="en-US" dirty="0"/>
              <a:t> for each station (IRM replacement)</a:t>
            </a:r>
          </a:p>
          <a:p>
            <a:r>
              <a:rPr lang="en-US" dirty="0"/>
              <a:t>All new cable pulled for the 17 new stations</a:t>
            </a:r>
          </a:p>
          <a:p>
            <a:r>
              <a:rPr lang="en-US" dirty="0"/>
              <a:t>LLRF would need to be updated to ARRIA 10 FPGA</a:t>
            </a:r>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Tree>
    <p:extLst>
      <p:ext uri="{BB962C8B-B14F-4D97-AF65-F5344CB8AC3E}">
        <p14:creationId xmlns:p14="http://schemas.microsoft.com/office/powerpoint/2010/main" val="165569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
        <p:nvSpPr>
          <p:cNvPr id="11" name="TextBox 10">
            <a:extLst>
              <a:ext uri="{FF2B5EF4-FFF2-40B4-BE49-F238E27FC236}">
                <a16:creationId xmlns:a16="http://schemas.microsoft.com/office/drawing/2014/main" id="{A4B22972-F918-F249-1E97-2E7C3ABFDB20}"/>
              </a:ext>
            </a:extLst>
          </p:cNvPr>
          <p:cNvSpPr txBox="1"/>
          <p:nvPr/>
        </p:nvSpPr>
        <p:spPr>
          <a:xfrm>
            <a:off x="4763984" y="1358995"/>
            <a:ext cx="2801587" cy="2677656"/>
          </a:xfrm>
          <a:prstGeom prst="rect">
            <a:avLst/>
          </a:prstGeom>
          <a:noFill/>
        </p:spPr>
        <p:txBody>
          <a:bodyPr wrap="square" rtlCol="0">
            <a:spAutoFit/>
          </a:bodyPr>
          <a:lstStyle/>
          <a:p>
            <a:r>
              <a:rPr lang="en-US" dirty="0"/>
              <a:t>MI Bias Supply</a:t>
            </a:r>
          </a:p>
          <a:p>
            <a:endParaRPr lang="en-US" dirty="0"/>
          </a:p>
          <a:p>
            <a:r>
              <a:rPr lang="en-US" dirty="0"/>
              <a:t>50-year-old design and numerous parts </a:t>
            </a:r>
            <a:r>
              <a:rPr lang="en-US"/>
              <a:t>are outdated.</a:t>
            </a:r>
            <a:endParaRPr lang="en-US" dirty="0"/>
          </a:p>
          <a:p>
            <a:endParaRPr lang="en-US" dirty="0"/>
          </a:p>
          <a:p>
            <a:r>
              <a:rPr lang="en-US" dirty="0"/>
              <a:t>ACE would need 37.</a:t>
            </a:r>
          </a:p>
        </p:txBody>
      </p:sp>
      <p:pic>
        <p:nvPicPr>
          <p:cNvPr id="14" name="Picture 13" descr="A picture containing text, indoor, microwave, kitchen appliance&#10;&#10;Description automatically generated">
            <a:extLst>
              <a:ext uri="{FF2B5EF4-FFF2-40B4-BE49-F238E27FC236}">
                <a16:creationId xmlns:a16="http://schemas.microsoft.com/office/drawing/2014/main" id="{CE582B9C-FCBE-0657-B8CF-FE23443961FF}"/>
              </a:ext>
            </a:extLst>
          </p:cNvPr>
          <p:cNvPicPr>
            <a:picLocks noChangeAspect="1"/>
          </p:cNvPicPr>
          <p:nvPr/>
        </p:nvPicPr>
        <p:blipFill>
          <a:blip r:embed="rId2"/>
          <a:stretch>
            <a:fillRect/>
          </a:stretch>
        </p:blipFill>
        <p:spPr>
          <a:xfrm rot="5400000">
            <a:off x="-381000" y="1468180"/>
            <a:ext cx="5486400" cy="4114800"/>
          </a:xfrm>
          <a:prstGeom prst="rect">
            <a:avLst/>
          </a:prstGeom>
        </p:spPr>
      </p:pic>
      <p:pic>
        <p:nvPicPr>
          <p:cNvPr id="16" name="Picture 15" descr="A picture containing text, indoor, orange, engine&#10;&#10;Description automatically generated">
            <a:extLst>
              <a:ext uri="{FF2B5EF4-FFF2-40B4-BE49-F238E27FC236}">
                <a16:creationId xmlns:a16="http://schemas.microsoft.com/office/drawing/2014/main" id="{23D1EA42-CC7C-908B-CEDC-476B97AEA0DF}"/>
              </a:ext>
            </a:extLst>
          </p:cNvPr>
          <p:cNvPicPr>
            <a:picLocks noChangeAspect="1"/>
          </p:cNvPicPr>
          <p:nvPr/>
        </p:nvPicPr>
        <p:blipFill>
          <a:blip r:embed="rId3"/>
          <a:stretch>
            <a:fillRect/>
          </a:stretch>
        </p:blipFill>
        <p:spPr>
          <a:xfrm rot="5400000">
            <a:off x="7086602" y="1365429"/>
            <a:ext cx="5486400" cy="4114800"/>
          </a:xfrm>
          <a:prstGeom prst="rect">
            <a:avLst/>
          </a:prstGeom>
        </p:spPr>
      </p:pic>
    </p:spTree>
    <p:extLst>
      <p:ext uri="{BB962C8B-B14F-4D97-AF65-F5344CB8AC3E}">
        <p14:creationId xmlns:p14="http://schemas.microsoft.com/office/powerpoint/2010/main" val="3720413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
        <p:nvSpPr>
          <p:cNvPr id="11" name="TextBox 10">
            <a:extLst>
              <a:ext uri="{FF2B5EF4-FFF2-40B4-BE49-F238E27FC236}">
                <a16:creationId xmlns:a16="http://schemas.microsoft.com/office/drawing/2014/main" id="{A4B22972-F918-F249-1E97-2E7C3ABFDB20}"/>
              </a:ext>
            </a:extLst>
          </p:cNvPr>
          <p:cNvSpPr txBox="1"/>
          <p:nvPr/>
        </p:nvSpPr>
        <p:spPr>
          <a:xfrm>
            <a:off x="4763984" y="1358995"/>
            <a:ext cx="2801587" cy="1569660"/>
          </a:xfrm>
          <a:prstGeom prst="rect">
            <a:avLst/>
          </a:prstGeom>
          <a:noFill/>
        </p:spPr>
        <p:txBody>
          <a:bodyPr wrap="square" rtlCol="0">
            <a:spAutoFit/>
          </a:bodyPr>
          <a:lstStyle/>
          <a:p>
            <a:r>
              <a:rPr lang="en-US" dirty="0"/>
              <a:t>MI Anode Supplies</a:t>
            </a:r>
          </a:p>
          <a:p>
            <a:endParaRPr lang="en-US" dirty="0"/>
          </a:p>
          <a:p>
            <a:r>
              <a:rPr lang="en-US" dirty="0"/>
              <a:t>ACE would need an additional three.</a:t>
            </a:r>
          </a:p>
        </p:txBody>
      </p:sp>
      <p:pic>
        <p:nvPicPr>
          <p:cNvPr id="3" name="Picture 2" descr="A picture containing indoor, equipment, dirty, cluttered&#10;&#10;Description automatically generated">
            <a:extLst>
              <a:ext uri="{FF2B5EF4-FFF2-40B4-BE49-F238E27FC236}">
                <a16:creationId xmlns:a16="http://schemas.microsoft.com/office/drawing/2014/main" id="{49BE83D2-CE4D-9656-DB06-08194F0B7E38}"/>
              </a:ext>
            </a:extLst>
          </p:cNvPr>
          <p:cNvPicPr>
            <a:picLocks noChangeAspect="1"/>
          </p:cNvPicPr>
          <p:nvPr/>
        </p:nvPicPr>
        <p:blipFill>
          <a:blip r:embed="rId2"/>
          <a:stretch>
            <a:fillRect/>
          </a:stretch>
        </p:blipFill>
        <p:spPr>
          <a:xfrm rot="5400000">
            <a:off x="7100210" y="1365429"/>
            <a:ext cx="5486400" cy="4114800"/>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6D99DA59-8838-5787-233B-B7DA09047AF6}"/>
              </a:ext>
            </a:extLst>
          </p:cNvPr>
          <p:cNvPicPr>
            <a:picLocks noChangeAspect="1"/>
          </p:cNvPicPr>
          <p:nvPr/>
        </p:nvPicPr>
        <p:blipFill>
          <a:blip r:embed="rId3"/>
          <a:stretch>
            <a:fillRect/>
          </a:stretch>
        </p:blipFill>
        <p:spPr>
          <a:xfrm rot="5400000">
            <a:off x="-378282" y="1468180"/>
            <a:ext cx="5486400" cy="4114800"/>
          </a:xfrm>
          <a:prstGeom prst="rect">
            <a:avLst/>
          </a:prstGeom>
        </p:spPr>
      </p:pic>
    </p:spTree>
    <p:extLst>
      <p:ext uri="{BB962C8B-B14F-4D97-AF65-F5344CB8AC3E}">
        <p14:creationId xmlns:p14="http://schemas.microsoft.com/office/powerpoint/2010/main" val="1612299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
        <p:nvSpPr>
          <p:cNvPr id="11" name="TextBox 10">
            <a:extLst>
              <a:ext uri="{FF2B5EF4-FFF2-40B4-BE49-F238E27FC236}">
                <a16:creationId xmlns:a16="http://schemas.microsoft.com/office/drawing/2014/main" id="{A4B22972-F918-F249-1E97-2E7C3ABFDB20}"/>
              </a:ext>
            </a:extLst>
          </p:cNvPr>
          <p:cNvSpPr txBox="1"/>
          <p:nvPr/>
        </p:nvSpPr>
        <p:spPr>
          <a:xfrm>
            <a:off x="6333012" y="1358995"/>
            <a:ext cx="3268188" cy="1569660"/>
          </a:xfrm>
          <a:prstGeom prst="rect">
            <a:avLst/>
          </a:prstGeom>
          <a:noFill/>
        </p:spPr>
        <p:txBody>
          <a:bodyPr wrap="square" rtlCol="0">
            <a:spAutoFit/>
          </a:bodyPr>
          <a:lstStyle/>
          <a:p>
            <a:r>
              <a:rPr lang="en-US" dirty="0"/>
              <a:t>17 Additional MI cavities</a:t>
            </a:r>
          </a:p>
          <a:p>
            <a:endParaRPr lang="en-US" dirty="0"/>
          </a:p>
          <a:p>
            <a:r>
              <a:rPr lang="en-US" dirty="0"/>
              <a:t>Arrangement between the quads in the tunnel.</a:t>
            </a:r>
          </a:p>
        </p:txBody>
      </p:sp>
      <p:pic>
        <p:nvPicPr>
          <p:cNvPr id="2" name="Picture 1">
            <a:extLst>
              <a:ext uri="{FF2B5EF4-FFF2-40B4-BE49-F238E27FC236}">
                <a16:creationId xmlns:a16="http://schemas.microsoft.com/office/drawing/2014/main" id="{EC176780-F9B1-2779-7A58-475A97135897}"/>
              </a:ext>
            </a:extLst>
          </p:cNvPr>
          <p:cNvPicPr>
            <a:picLocks noChangeAspect="1"/>
          </p:cNvPicPr>
          <p:nvPr/>
        </p:nvPicPr>
        <p:blipFill>
          <a:blip r:embed="rId2"/>
          <a:stretch>
            <a:fillRect/>
          </a:stretch>
        </p:blipFill>
        <p:spPr>
          <a:xfrm>
            <a:off x="436989" y="1924050"/>
            <a:ext cx="4584700" cy="3009900"/>
          </a:xfrm>
          <a:prstGeom prst="rect">
            <a:avLst/>
          </a:prstGeom>
        </p:spPr>
      </p:pic>
    </p:spTree>
    <p:extLst>
      <p:ext uri="{BB962C8B-B14F-4D97-AF65-F5344CB8AC3E}">
        <p14:creationId xmlns:p14="http://schemas.microsoft.com/office/powerpoint/2010/main" val="342340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sp>
        <p:nvSpPr>
          <p:cNvPr id="11" name="TextBox 10">
            <a:extLst>
              <a:ext uri="{FF2B5EF4-FFF2-40B4-BE49-F238E27FC236}">
                <a16:creationId xmlns:a16="http://schemas.microsoft.com/office/drawing/2014/main" id="{A4B22972-F918-F249-1E97-2E7C3ABFDB20}"/>
              </a:ext>
            </a:extLst>
          </p:cNvPr>
          <p:cNvSpPr txBox="1"/>
          <p:nvPr/>
        </p:nvSpPr>
        <p:spPr>
          <a:xfrm>
            <a:off x="4763984" y="1358995"/>
            <a:ext cx="2801587" cy="3046988"/>
          </a:xfrm>
          <a:prstGeom prst="rect">
            <a:avLst/>
          </a:prstGeom>
          <a:noFill/>
        </p:spPr>
        <p:txBody>
          <a:bodyPr wrap="square" rtlCol="0">
            <a:spAutoFit/>
          </a:bodyPr>
          <a:lstStyle/>
          <a:p>
            <a:r>
              <a:rPr lang="en-US" dirty="0"/>
              <a:t>MI-60 Electrical Utilities</a:t>
            </a:r>
          </a:p>
          <a:p>
            <a:endParaRPr lang="en-US" dirty="0"/>
          </a:p>
          <a:p>
            <a:r>
              <a:rPr lang="en-US" dirty="0"/>
              <a:t>Additional 13.8 kV utilities would need to be added for the anode supplies and stations.</a:t>
            </a:r>
          </a:p>
        </p:txBody>
      </p:sp>
      <p:pic>
        <p:nvPicPr>
          <p:cNvPr id="7" name="Picture 6" descr="A picture containing furniture, table, worktable&#10;&#10;Description automatically generated">
            <a:extLst>
              <a:ext uri="{FF2B5EF4-FFF2-40B4-BE49-F238E27FC236}">
                <a16:creationId xmlns:a16="http://schemas.microsoft.com/office/drawing/2014/main" id="{D2DD8871-624C-78D7-1F96-6A3DE06469E7}"/>
              </a:ext>
            </a:extLst>
          </p:cNvPr>
          <p:cNvPicPr>
            <a:picLocks noChangeAspect="1"/>
          </p:cNvPicPr>
          <p:nvPr/>
        </p:nvPicPr>
        <p:blipFill>
          <a:blip r:embed="rId2"/>
          <a:stretch>
            <a:fillRect/>
          </a:stretch>
        </p:blipFill>
        <p:spPr>
          <a:xfrm rot="5400000">
            <a:off x="-387687" y="1468180"/>
            <a:ext cx="5486400" cy="4114800"/>
          </a:xfrm>
          <a:prstGeom prst="rect">
            <a:avLst/>
          </a:prstGeom>
        </p:spPr>
      </p:pic>
      <p:pic>
        <p:nvPicPr>
          <p:cNvPr id="12" name="Picture 11" descr="A picture containing sky, outdoor&#10;&#10;Description automatically generated">
            <a:extLst>
              <a:ext uri="{FF2B5EF4-FFF2-40B4-BE49-F238E27FC236}">
                <a16:creationId xmlns:a16="http://schemas.microsoft.com/office/drawing/2014/main" id="{BD495AA3-15BD-0B2B-7ADD-7D8B6F5F346C}"/>
              </a:ext>
            </a:extLst>
          </p:cNvPr>
          <p:cNvPicPr>
            <a:picLocks noChangeAspect="1"/>
          </p:cNvPicPr>
          <p:nvPr/>
        </p:nvPicPr>
        <p:blipFill>
          <a:blip r:embed="rId3"/>
          <a:stretch>
            <a:fillRect/>
          </a:stretch>
        </p:blipFill>
        <p:spPr>
          <a:xfrm>
            <a:off x="7577304" y="2928655"/>
            <a:ext cx="4305693" cy="3229270"/>
          </a:xfrm>
          <a:prstGeom prst="rect">
            <a:avLst/>
          </a:prstGeom>
        </p:spPr>
      </p:pic>
    </p:spTree>
    <p:extLst>
      <p:ext uri="{BB962C8B-B14F-4D97-AF65-F5344CB8AC3E}">
        <p14:creationId xmlns:p14="http://schemas.microsoft.com/office/powerpoint/2010/main" val="377943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Requirements</a:t>
            </a:r>
          </a:p>
        </p:txBody>
      </p:sp>
      <p:pic>
        <p:nvPicPr>
          <p:cNvPr id="10" name="Picture 9">
            <a:extLst>
              <a:ext uri="{FF2B5EF4-FFF2-40B4-BE49-F238E27FC236}">
                <a16:creationId xmlns:a16="http://schemas.microsoft.com/office/drawing/2014/main" id="{67B59E04-4FA2-C300-09DF-8C3C7EA7EA79}"/>
              </a:ext>
            </a:extLst>
          </p:cNvPr>
          <p:cNvPicPr>
            <a:picLocks noChangeAspect="1"/>
          </p:cNvPicPr>
          <p:nvPr/>
        </p:nvPicPr>
        <p:blipFill>
          <a:blip r:embed="rId2"/>
          <a:stretch>
            <a:fillRect/>
          </a:stretch>
        </p:blipFill>
        <p:spPr>
          <a:xfrm>
            <a:off x="673166" y="1159016"/>
            <a:ext cx="3847551" cy="4904509"/>
          </a:xfrm>
          <a:prstGeom prst="rect">
            <a:avLst/>
          </a:prstGeom>
        </p:spPr>
      </p:pic>
      <p:sp>
        <p:nvSpPr>
          <p:cNvPr id="11" name="TextBox 10">
            <a:extLst>
              <a:ext uri="{FF2B5EF4-FFF2-40B4-BE49-F238E27FC236}">
                <a16:creationId xmlns:a16="http://schemas.microsoft.com/office/drawing/2014/main" id="{A4B22972-F918-F249-1E97-2E7C3ABFDB20}"/>
              </a:ext>
            </a:extLst>
          </p:cNvPr>
          <p:cNvSpPr txBox="1"/>
          <p:nvPr/>
        </p:nvSpPr>
        <p:spPr>
          <a:xfrm>
            <a:off x="5569527" y="1239252"/>
            <a:ext cx="5507182" cy="830997"/>
          </a:xfrm>
          <a:prstGeom prst="rect">
            <a:avLst/>
          </a:prstGeom>
          <a:noFill/>
        </p:spPr>
        <p:txBody>
          <a:bodyPr wrap="square" rtlCol="0">
            <a:spAutoFit/>
          </a:bodyPr>
          <a:lstStyle/>
          <a:p>
            <a:r>
              <a:rPr lang="en-US" dirty="0"/>
              <a:t>MI-60 cooling pond – larger and needs to be improved.</a:t>
            </a:r>
          </a:p>
        </p:txBody>
      </p:sp>
      <p:sp>
        <p:nvSpPr>
          <p:cNvPr id="12" name="TextBox 11">
            <a:extLst>
              <a:ext uri="{FF2B5EF4-FFF2-40B4-BE49-F238E27FC236}">
                <a16:creationId xmlns:a16="http://schemas.microsoft.com/office/drawing/2014/main" id="{94380DD2-5E52-8B9B-0EE7-9A5C6746F422}"/>
              </a:ext>
            </a:extLst>
          </p:cNvPr>
          <p:cNvSpPr txBox="1"/>
          <p:nvPr/>
        </p:nvSpPr>
        <p:spPr>
          <a:xfrm>
            <a:off x="826083" y="5707957"/>
            <a:ext cx="1666009" cy="246221"/>
          </a:xfrm>
          <a:prstGeom prst="rect">
            <a:avLst/>
          </a:prstGeom>
          <a:noFill/>
        </p:spPr>
        <p:txBody>
          <a:bodyPr wrap="square" rtlCol="0">
            <a:spAutoFit/>
          </a:bodyPr>
          <a:lstStyle/>
          <a:p>
            <a:r>
              <a:rPr lang="en-US" sz="1000" dirty="0" err="1"/>
              <a:t>Apple</a:t>
            </a:r>
            <a:r>
              <a:rPr lang="en-US" sz="1000" baseline="30000" dirty="0" err="1"/>
              <a:t>TM</a:t>
            </a:r>
            <a:r>
              <a:rPr lang="en-US" sz="1000" dirty="0"/>
              <a:t> Maps</a:t>
            </a:r>
          </a:p>
        </p:txBody>
      </p:sp>
    </p:spTree>
    <p:extLst>
      <p:ext uri="{BB962C8B-B14F-4D97-AF65-F5344CB8AC3E}">
        <p14:creationId xmlns:p14="http://schemas.microsoft.com/office/powerpoint/2010/main" val="68236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Summary</a:t>
            </a:r>
          </a:p>
        </p:txBody>
      </p:sp>
      <p:sp>
        <p:nvSpPr>
          <p:cNvPr id="2" name="Content Placeholder 1">
            <a:extLst>
              <a:ext uri="{FF2B5EF4-FFF2-40B4-BE49-F238E27FC236}">
                <a16:creationId xmlns:a16="http://schemas.microsoft.com/office/drawing/2014/main" id="{FCC1E0A4-FDAD-9E62-BC43-66BEF794B0FC}"/>
              </a:ext>
            </a:extLst>
          </p:cNvPr>
          <p:cNvSpPr>
            <a:spLocks noGrp="1"/>
          </p:cNvSpPr>
          <p:nvPr>
            <p:ph idx="1"/>
          </p:nvPr>
        </p:nvSpPr>
        <p:spPr>
          <a:xfrm>
            <a:off x="304805" y="971552"/>
            <a:ext cx="11563351" cy="5059363"/>
          </a:xfrm>
        </p:spPr>
        <p:txBody>
          <a:bodyPr/>
          <a:lstStyle/>
          <a:p>
            <a:r>
              <a:rPr lang="en-US" dirty="0"/>
              <a:t>We have the power to accelerate at 500 GeV/s.</a:t>
            </a:r>
          </a:p>
          <a:p>
            <a:r>
              <a:rPr lang="en-US" dirty="0"/>
              <a:t>Will require an additional 17 MI RF stations to maintain the same bucket area.</a:t>
            </a:r>
          </a:p>
          <a:p>
            <a:r>
              <a:rPr lang="en-US" dirty="0"/>
              <a:t>Civil construction for additional RF gallery, penetrations, anode supplies, and transformers will be needed.</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3237541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a:t>
            </a:r>
          </a:p>
        </p:txBody>
      </p:sp>
      <p:sp>
        <p:nvSpPr>
          <p:cNvPr id="9" name="TextBox 8">
            <a:extLst>
              <a:ext uri="{FF2B5EF4-FFF2-40B4-BE49-F238E27FC236}">
                <a16:creationId xmlns:a16="http://schemas.microsoft.com/office/drawing/2014/main" id="{E1000050-F4AC-7872-6333-7B403065AD14}"/>
              </a:ext>
            </a:extLst>
          </p:cNvPr>
          <p:cNvSpPr txBox="1"/>
          <p:nvPr/>
        </p:nvSpPr>
        <p:spPr>
          <a:xfrm>
            <a:off x="3093028" y="2921169"/>
            <a:ext cx="6005945" cy="1015663"/>
          </a:xfrm>
          <a:prstGeom prst="rect">
            <a:avLst/>
          </a:prstGeom>
          <a:noFill/>
        </p:spPr>
        <p:txBody>
          <a:bodyPr wrap="square" rtlCol="0">
            <a:spAutoFit/>
          </a:bodyPr>
          <a:lstStyle/>
          <a:p>
            <a:pPr algn="ctr"/>
            <a:r>
              <a:rPr lang="en-US" sz="6000" dirty="0">
                <a:latin typeface="Helvetica" pitchFamily="2" charset="0"/>
              </a:rPr>
              <a:t>Backup Slides</a:t>
            </a:r>
          </a:p>
        </p:txBody>
      </p:sp>
    </p:spTree>
    <p:extLst>
      <p:ext uri="{BB962C8B-B14F-4D97-AF65-F5344CB8AC3E}">
        <p14:creationId xmlns:p14="http://schemas.microsoft.com/office/powerpoint/2010/main" val="351135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pic>
        <p:nvPicPr>
          <p:cNvPr id="9" name="Picture 8">
            <a:extLst>
              <a:ext uri="{FF2B5EF4-FFF2-40B4-BE49-F238E27FC236}">
                <a16:creationId xmlns:a16="http://schemas.microsoft.com/office/drawing/2014/main" id="{15565CFF-0EBB-3F70-57E7-5594D81B47B9}"/>
              </a:ext>
            </a:extLst>
          </p:cNvPr>
          <p:cNvPicPr>
            <a:picLocks noChangeAspect="1"/>
          </p:cNvPicPr>
          <p:nvPr/>
        </p:nvPicPr>
        <p:blipFill>
          <a:blip r:embed="rId2"/>
          <a:stretch>
            <a:fillRect/>
          </a:stretch>
        </p:blipFill>
        <p:spPr>
          <a:xfrm>
            <a:off x="2901950" y="1045575"/>
            <a:ext cx="6388100" cy="4419600"/>
          </a:xfrm>
          <a:prstGeom prst="rect">
            <a:avLst/>
          </a:prstGeom>
        </p:spPr>
      </p:pic>
      <p:sp>
        <p:nvSpPr>
          <p:cNvPr id="10" name="TextBox 9">
            <a:extLst>
              <a:ext uri="{FF2B5EF4-FFF2-40B4-BE49-F238E27FC236}">
                <a16:creationId xmlns:a16="http://schemas.microsoft.com/office/drawing/2014/main" id="{62313C77-5A0F-A128-DAC5-2069668FA6BD}"/>
              </a:ext>
            </a:extLst>
          </p:cNvPr>
          <p:cNvSpPr txBox="1"/>
          <p:nvPr/>
        </p:nvSpPr>
        <p:spPr>
          <a:xfrm>
            <a:off x="725347" y="5532699"/>
            <a:ext cx="10741306" cy="830997"/>
          </a:xfrm>
          <a:prstGeom prst="rect">
            <a:avLst/>
          </a:prstGeom>
          <a:noFill/>
        </p:spPr>
        <p:txBody>
          <a:bodyPr wrap="square" rtlCol="0">
            <a:spAutoFit/>
          </a:bodyPr>
          <a:lstStyle/>
          <a:p>
            <a:pPr algn="ctr"/>
            <a:r>
              <a:rPr lang="en-US" dirty="0"/>
              <a:t>In table 9.12 of the PIP-II Final Design Report, it can be found that an individual </a:t>
            </a:r>
          </a:p>
          <a:p>
            <a:pPr algn="ctr"/>
            <a:r>
              <a:rPr lang="en-US" dirty="0"/>
              <a:t>Main Injector cavity needs to be able to supply 240 kW of power.</a:t>
            </a:r>
          </a:p>
        </p:txBody>
      </p:sp>
    </p:spTree>
    <p:extLst>
      <p:ext uri="{BB962C8B-B14F-4D97-AF65-F5344CB8AC3E}">
        <p14:creationId xmlns:p14="http://schemas.microsoft.com/office/powerpoint/2010/main" val="1766063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Initial M&amp;S Cost Estimates</a:t>
            </a:r>
          </a:p>
        </p:txBody>
      </p:sp>
      <p:sp>
        <p:nvSpPr>
          <p:cNvPr id="2" name="Content Placeholder 1">
            <a:extLst>
              <a:ext uri="{FF2B5EF4-FFF2-40B4-BE49-F238E27FC236}">
                <a16:creationId xmlns:a16="http://schemas.microsoft.com/office/drawing/2014/main" id="{B91EF27C-0264-4744-8151-919DE7C5D0EC}"/>
              </a:ext>
            </a:extLst>
          </p:cNvPr>
          <p:cNvSpPr>
            <a:spLocks noGrp="1"/>
          </p:cNvSpPr>
          <p:nvPr/>
        </p:nvSpPr>
        <p:spPr>
          <a:xfrm>
            <a:off x="314324" y="899319"/>
            <a:ext cx="11563351" cy="5059363"/>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Main Injector Bias Supply (41 @ $220 k) 					$9.02 M</a:t>
            </a:r>
          </a:p>
          <a:p>
            <a:r>
              <a:rPr lang="en-US" dirty="0"/>
              <a:t>Main Injector Cavities (18 @ $611 k) 						$11 M</a:t>
            </a:r>
          </a:p>
          <a:p>
            <a:r>
              <a:rPr lang="en-US" dirty="0"/>
              <a:t>Main Injector 200 kW Power Amplifiers (36 @ $44.2 k)		$1.59 M</a:t>
            </a:r>
          </a:p>
          <a:p>
            <a:r>
              <a:rPr lang="en-US" dirty="0"/>
              <a:t>CPI </a:t>
            </a:r>
            <a:r>
              <a:rPr lang="en-US" dirty="0" err="1"/>
              <a:t>Eimac</a:t>
            </a:r>
            <a:r>
              <a:rPr lang="en-US" dirty="0"/>
              <a:t> Y567B vacuum tube (72 @ $27.76 k)			$2 M</a:t>
            </a:r>
          </a:p>
          <a:p>
            <a:r>
              <a:rPr lang="en-US" dirty="0"/>
              <a:t>8 kW 53 MHz Solid State Amplifier (56 @ $186 k)			$10.42 M</a:t>
            </a:r>
          </a:p>
          <a:p>
            <a:r>
              <a:rPr lang="en-US" dirty="0"/>
              <a:t>Dual Series Tube Modulator (18 @ $142.9 k)				$2.57 M</a:t>
            </a:r>
          </a:p>
          <a:p>
            <a:r>
              <a:rPr lang="en-US" dirty="0"/>
              <a:t>Solid State Amplifiers for Longitudinal Damper (4 @ $324K)	$1.3 M</a:t>
            </a:r>
          </a:p>
          <a:p>
            <a:r>
              <a:rPr lang="en-US" dirty="0"/>
              <a:t>LLRF update											$40k</a:t>
            </a:r>
          </a:p>
          <a:p>
            <a:r>
              <a:rPr lang="en-US" dirty="0" err="1"/>
              <a:t>PiRM</a:t>
            </a:r>
            <a:r>
              <a:rPr lang="en-US" dirty="0"/>
              <a:t> (45 @ $2K)										$90k</a:t>
            </a:r>
          </a:p>
          <a:p>
            <a:pPr lvl="1"/>
            <a:endParaRPr lang="en-US" dirty="0"/>
          </a:p>
        </p:txBody>
      </p:sp>
    </p:spTree>
    <p:extLst>
      <p:ext uri="{BB962C8B-B14F-4D97-AF65-F5344CB8AC3E}">
        <p14:creationId xmlns:p14="http://schemas.microsoft.com/office/powerpoint/2010/main" val="4225290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Initial Labor Cost Estimates</a:t>
            </a:r>
          </a:p>
        </p:txBody>
      </p:sp>
      <p:sp>
        <p:nvSpPr>
          <p:cNvPr id="2" name="Content Placeholder 1">
            <a:extLst>
              <a:ext uri="{FF2B5EF4-FFF2-40B4-BE49-F238E27FC236}">
                <a16:creationId xmlns:a16="http://schemas.microsoft.com/office/drawing/2014/main" id="{B91EF27C-0264-4744-8151-919DE7C5D0EC}"/>
              </a:ext>
            </a:extLst>
          </p:cNvPr>
          <p:cNvSpPr>
            <a:spLocks noGrp="1"/>
          </p:cNvSpPr>
          <p:nvPr/>
        </p:nvSpPr>
        <p:spPr>
          <a:xfrm>
            <a:off x="314324" y="743454"/>
            <a:ext cx="11563351" cy="5667737"/>
          </a:xfrm>
          <a:prstGeom prst="rect">
            <a:avLst/>
          </a:prstGeom>
        </p:spPr>
        <p:txBody>
          <a:bodyPr lIns="0" tIns="0" rIns="0" bIns="0"/>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MI </a:t>
            </a:r>
            <a:r>
              <a:rPr lang="en-US" dirty="0" err="1"/>
              <a:t>Cavites</a:t>
            </a:r>
            <a:r>
              <a:rPr lang="en-US" dirty="0"/>
              <a:t>	 									161,500 </a:t>
            </a:r>
            <a:r>
              <a:rPr lang="en-US" dirty="0" err="1"/>
              <a:t>hrs</a:t>
            </a:r>
            <a:endParaRPr lang="en-US" dirty="0"/>
          </a:p>
          <a:p>
            <a:r>
              <a:rPr lang="en-US" dirty="0"/>
              <a:t>Station Racks 									28,339 </a:t>
            </a:r>
            <a:r>
              <a:rPr lang="en-US" dirty="0" err="1"/>
              <a:t>hrs</a:t>
            </a:r>
            <a:endParaRPr lang="en-US" dirty="0"/>
          </a:p>
          <a:p>
            <a:r>
              <a:rPr lang="en-US" dirty="0"/>
              <a:t>MI Cavity Installation							11,340 </a:t>
            </a:r>
            <a:r>
              <a:rPr lang="en-US" dirty="0" err="1"/>
              <a:t>hrs</a:t>
            </a:r>
            <a:endParaRPr lang="en-US" dirty="0"/>
          </a:p>
          <a:p>
            <a:r>
              <a:rPr lang="en-US" dirty="0"/>
              <a:t>Anode Supplies								24,000 </a:t>
            </a:r>
            <a:r>
              <a:rPr lang="en-US" dirty="0" err="1"/>
              <a:t>hrs</a:t>
            </a:r>
            <a:endParaRPr lang="en-US" dirty="0"/>
          </a:p>
          <a:p>
            <a:r>
              <a:rPr lang="en-US" dirty="0"/>
              <a:t>Power Amplifier assembly						7,200 </a:t>
            </a:r>
            <a:r>
              <a:rPr lang="en-US" dirty="0" err="1"/>
              <a:t>hrs</a:t>
            </a:r>
            <a:endParaRPr lang="en-US" dirty="0"/>
          </a:p>
          <a:p>
            <a:r>
              <a:rPr lang="en-US" dirty="0"/>
              <a:t>Modulator assembly								31,720 </a:t>
            </a:r>
            <a:r>
              <a:rPr lang="en-US" dirty="0" err="1"/>
              <a:t>hrs</a:t>
            </a:r>
            <a:endParaRPr lang="en-US" dirty="0"/>
          </a:p>
          <a:p>
            <a:r>
              <a:rPr lang="en-US" dirty="0"/>
              <a:t>Bias Supply assembly							82,000 </a:t>
            </a:r>
            <a:r>
              <a:rPr lang="en-US" dirty="0" err="1"/>
              <a:t>hrs</a:t>
            </a:r>
            <a:endParaRPr lang="en-US" dirty="0"/>
          </a:p>
          <a:p>
            <a:r>
              <a:rPr lang="en-US" dirty="0"/>
              <a:t>LLRF											12,000 </a:t>
            </a:r>
            <a:r>
              <a:rPr lang="en-US" dirty="0" err="1"/>
              <a:t>hrs</a:t>
            </a:r>
            <a:endParaRPr lang="en-US" dirty="0"/>
          </a:p>
          <a:p>
            <a:r>
              <a:rPr lang="en-US" dirty="0"/>
              <a:t>8 kW Solid State driver testing and installation		2,000 </a:t>
            </a:r>
            <a:r>
              <a:rPr lang="en-US" dirty="0" err="1"/>
              <a:t>hrs</a:t>
            </a:r>
            <a:endParaRPr lang="en-US" dirty="0"/>
          </a:p>
          <a:p>
            <a:r>
              <a:rPr lang="en-US" dirty="0" err="1"/>
              <a:t>NuMI</a:t>
            </a:r>
            <a:r>
              <a:rPr lang="en-US" dirty="0"/>
              <a:t> Removal									4,000 </a:t>
            </a:r>
            <a:r>
              <a:rPr lang="en-US" dirty="0" err="1"/>
              <a:t>hrs</a:t>
            </a:r>
            <a:endParaRPr lang="en-US" dirty="0"/>
          </a:p>
          <a:p>
            <a:r>
              <a:rPr lang="en-US" dirty="0" err="1"/>
              <a:t>PiRM</a:t>
            </a:r>
            <a:r>
              <a:rPr lang="en-US" dirty="0"/>
              <a:t> install									2,000 </a:t>
            </a:r>
            <a:r>
              <a:rPr lang="en-US" dirty="0" err="1"/>
              <a:t>hrs</a:t>
            </a:r>
            <a:r>
              <a:rPr lang="en-US" dirty="0"/>
              <a:t>	</a:t>
            </a:r>
          </a:p>
          <a:p>
            <a:pPr marL="0" indent="0">
              <a:buNone/>
            </a:pPr>
            <a:r>
              <a:rPr lang="en-US" dirty="0"/>
              <a:t>(1,768 </a:t>
            </a:r>
            <a:r>
              <a:rPr lang="en-US" dirty="0" err="1"/>
              <a:t>hrs</a:t>
            </a:r>
            <a:r>
              <a:rPr lang="en-US" dirty="0"/>
              <a:t> = 1 FTE)						 Total of 366,099 hours = 207.1 FTE</a:t>
            </a:r>
          </a:p>
          <a:p>
            <a:pPr marL="0" indent="0">
              <a:buNone/>
            </a:pPr>
            <a:r>
              <a:rPr lang="en-US" dirty="0"/>
              <a:t>														</a:t>
            </a:r>
          </a:p>
          <a:p>
            <a:r>
              <a:rPr lang="en-US" dirty="0"/>
              <a:t>									</a:t>
            </a:r>
          </a:p>
        </p:txBody>
      </p:sp>
    </p:spTree>
    <p:extLst>
      <p:ext uri="{BB962C8B-B14F-4D97-AF65-F5344CB8AC3E}">
        <p14:creationId xmlns:p14="http://schemas.microsoft.com/office/powerpoint/2010/main" val="2641212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22</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Beam Distribution</a:t>
            </a:r>
          </a:p>
        </p:txBody>
      </p:sp>
      <p:pic>
        <p:nvPicPr>
          <p:cNvPr id="7" name="Picture 6" descr="Chart, box and whisker chart&#10;&#10;Description automatically generated">
            <a:extLst>
              <a:ext uri="{FF2B5EF4-FFF2-40B4-BE49-F238E27FC236}">
                <a16:creationId xmlns:a16="http://schemas.microsoft.com/office/drawing/2014/main" id="{4B046A9A-0DE0-34A8-9050-DE95F9F7E3EA}"/>
              </a:ext>
            </a:extLst>
          </p:cNvPr>
          <p:cNvPicPr>
            <a:picLocks noChangeAspect="1"/>
          </p:cNvPicPr>
          <p:nvPr/>
        </p:nvPicPr>
        <p:blipFill>
          <a:blip r:embed="rId2"/>
          <a:stretch>
            <a:fillRect/>
          </a:stretch>
        </p:blipFill>
        <p:spPr>
          <a:xfrm>
            <a:off x="665018" y="2178094"/>
            <a:ext cx="10861964" cy="2501813"/>
          </a:xfrm>
          <a:prstGeom prst="rect">
            <a:avLst/>
          </a:prstGeom>
        </p:spPr>
      </p:pic>
    </p:spTree>
    <p:extLst>
      <p:ext uri="{BB962C8B-B14F-4D97-AF65-F5344CB8AC3E}">
        <p14:creationId xmlns:p14="http://schemas.microsoft.com/office/powerpoint/2010/main" val="948945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23</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30 GeV Peak Current</a:t>
            </a:r>
          </a:p>
        </p:txBody>
      </p:sp>
      <p:sp>
        <p:nvSpPr>
          <p:cNvPr id="3" name="Text Box 31">
            <a:extLst>
              <a:ext uri="{FF2B5EF4-FFF2-40B4-BE49-F238E27FC236}">
                <a16:creationId xmlns:a16="http://schemas.microsoft.com/office/drawing/2014/main" id="{17E2973D-44A0-C7F0-AF02-9D896AD672D6}"/>
              </a:ext>
            </a:extLst>
          </p:cNvPr>
          <p:cNvSpPr txBox="1">
            <a:spLocks noChangeArrowheads="1"/>
          </p:cNvSpPr>
          <p:nvPr/>
        </p:nvSpPr>
        <p:spPr bwMode="auto">
          <a:xfrm>
            <a:off x="7878618" y="1377111"/>
            <a:ext cx="2667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600" dirty="0"/>
              <a:t>Fundamental Peak Current </a:t>
            </a:r>
          </a:p>
          <a:p>
            <a:pPr algn="ctr"/>
            <a:r>
              <a:rPr lang="en-US" altLang="en-US" sz="1600" dirty="0" err="1"/>
              <a:t>I</a:t>
            </a:r>
            <a:r>
              <a:rPr lang="en-US" altLang="en-US" sz="1600" baseline="-25000" dirty="0" err="1"/>
              <a:t>p</a:t>
            </a:r>
            <a:r>
              <a:rPr lang="en-US" altLang="en-US" sz="1600" dirty="0"/>
              <a:t> = </a:t>
            </a:r>
            <a:r>
              <a:rPr lang="en-US" altLang="en-US" sz="1600" dirty="0" err="1"/>
              <a:t>I</a:t>
            </a:r>
            <a:r>
              <a:rPr lang="en-US" altLang="en-US" sz="1600" baseline="-25000" dirty="0" err="1"/>
              <a:t>b</a:t>
            </a:r>
            <a:r>
              <a:rPr lang="en-US" altLang="en-US" sz="1600" dirty="0"/>
              <a:t> = 2.114 A</a:t>
            </a:r>
          </a:p>
        </p:txBody>
      </p:sp>
      <p:pic>
        <p:nvPicPr>
          <p:cNvPr id="7" name="Picture 6">
            <a:extLst>
              <a:ext uri="{FF2B5EF4-FFF2-40B4-BE49-F238E27FC236}">
                <a16:creationId xmlns:a16="http://schemas.microsoft.com/office/drawing/2014/main" id="{D980100C-38C9-3969-D2B4-B97AEEEBCCFE}"/>
              </a:ext>
            </a:extLst>
          </p:cNvPr>
          <p:cNvPicPr>
            <a:picLocks noChangeAspect="1"/>
          </p:cNvPicPr>
          <p:nvPr/>
        </p:nvPicPr>
        <p:blipFill>
          <a:blip r:embed="rId2"/>
          <a:stretch>
            <a:fillRect/>
          </a:stretch>
        </p:blipFill>
        <p:spPr>
          <a:xfrm>
            <a:off x="2099541" y="1141870"/>
            <a:ext cx="7992918" cy="4574260"/>
          </a:xfrm>
          <a:prstGeom prst="rect">
            <a:avLst/>
          </a:prstGeom>
        </p:spPr>
      </p:pic>
    </p:spTree>
    <p:extLst>
      <p:ext uri="{BB962C8B-B14F-4D97-AF65-F5344CB8AC3E}">
        <p14:creationId xmlns:p14="http://schemas.microsoft.com/office/powerpoint/2010/main" val="2083637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24</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30 GeV Robinson Stability</a:t>
            </a:r>
          </a:p>
        </p:txBody>
      </p:sp>
      <p:pic>
        <p:nvPicPr>
          <p:cNvPr id="11" name="Picture 10">
            <a:extLst>
              <a:ext uri="{FF2B5EF4-FFF2-40B4-BE49-F238E27FC236}">
                <a16:creationId xmlns:a16="http://schemas.microsoft.com/office/drawing/2014/main" id="{4218CFDD-A107-7258-C58F-36528DD60DCE}"/>
              </a:ext>
            </a:extLst>
          </p:cNvPr>
          <p:cNvPicPr>
            <a:picLocks noChangeAspect="1"/>
          </p:cNvPicPr>
          <p:nvPr/>
        </p:nvPicPr>
        <p:blipFill>
          <a:blip r:embed="rId2"/>
          <a:stretch>
            <a:fillRect/>
          </a:stretch>
        </p:blipFill>
        <p:spPr>
          <a:xfrm>
            <a:off x="1692508" y="766620"/>
            <a:ext cx="8806984" cy="5586809"/>
          </a:xfrm>
          <a:prstGeom prst="rect">
            <a:avLst/>
          </a:prstGeom>
        </p:spPr>
      </p:pic>
    </p:spTree>
    <p:extLst>
      <p:ext uri="{BB962C8B-B14F-4D97-AF65-F5344CB8AC3E}">
        <p14:creationId xmlns:p14="http://schemas.microsoft.com/office/powerpoint/2010/main" val="278537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25</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30 GeV Vector Diagram</a:t>
            </a:r>
          </a:p>
        </p:txBody>
      </p:sp>
      <p:pic>
        <p:nvPicPr>
          <p:cNvPr id="12" name="Picture 11">
            <a:extLst>
              <a:ext uri="{FF2B5EF4-FFF2-40B4-BE49-F238E27FC236}">
                <a16:creationId xmlns:a16="http://schemas.microsoft.com/office/drawing/2014/main" id="{BE20399E-915E-495E-597B-F9507454A388}"/>
              </a:ext>
            </a:extLst>
          </p:cNvPr>
          <p:cNvPicPr>
            <a:picLocks noChangeAspect="1"/>
          </p:cNvPicPr>
          <p:nvPr/>
        </p:nvPicPr>
        <p:blipFill>
          <a:blip r:embed="rId2"/>
          <a:stretch>
            <a:fillRect/>
          </a:stretch>
        </p:blipFill>
        <p:spPr>
          <a:xfrm>
            <a:off x="3449047" y="792143"/>
            <a:ext cx="5293906" cy="5641047"/>
          </a:xfrm>
          <a:prstGeom prst="rect">
            <a:avLst/>
          </a:prstGeom>
        </p:spPr>
      </p:pic>
    </p:spTree>
    <p:extLst>
      <p:ext uri="{BB962C8B-B14F-4D97-AF65-F5344CB8AC3E}">
        <p14:creationId xmlns:p14="http://schemas.microsoft.com/office/powerpoint/2010/main" val="4069491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26</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30 GeV Vector Diagram</a:t>
            </a:r>
          </a:p>
        </p:txBody>
      </p:sp>
      <p:pic>
        <p:nvPicPr>
          <p:cNvPr id="2" name="Picture 1">
            <a:extLst>
              <a:ext uri="{FF2B5EF4-FFF2-40B4-BE49-F238E27FC236}">
                <a16:creationId xmlns:a16="http://schemas.microsoft.com/office/drawing/2014/main" id="{E31F7E8F-7A2E-DCF8-F90E-B67730136975}"/>
              </a:ext>
            </a:extLst>
          </p:cNvPr>
          <p:cNvPicPr>
            <a:picLocks noChangeAspect="1"/>
          </p:cNvPicPr>
          <p:nvPr/>
        </p:nvPicPr>
        <p:blipFill>
          <a:blip r:embed="rId2"/>
          <a:stretch>
            <a:fillRect/>
          </a:stretch>
        </p:blipFill>
        <p:spPr>
          <a:xfrm>
            <a:off x="2376055" y="1145063"/>
            <a:ext cx="7439891" cy="4567874"/>
          </a:xfrm>
          <a:prstGeom prst="rect">
            <a:avLst/>
          </a:prstGeom>
        </p:spPr>
      </p:pic>
    </p:spTree>
    <p:extLst>
      <p:ext uri="{BB962C8B-B14F-4D97-AF65-F5344CB8AC3E}">
        <p14:creationId xmlns:p14="http://schemas.microsoft.com/office/powerpoint/2010/main" val="131221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27</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Modulator</a:t>
            </a:r>
          </a:p>
        </p:txBody>
      </p:sp>
      <p:pic>
        <p:nvPicPr>
          <p:cNvPr id="3" name="Picture 2">
            <a:extLst>
              <a:ext uri="{FF2B5EF4-FFF2-40B4-BE49-F238E27FC236}">
                <a16:creationId xmlns:a16="http://schemas.microsoft.com/office/drawing/2014/main" id="{34E253FE-5AEB-9177-7C06-F41A5285AC5E}"/>
              </a:ext>
            </a:extLst>
          </p:cNvPr>
          <p:cNvPicPr>
            <a:picLocks noChangeAspect="1"/>
          </p:cNvPicPr>
          <p:nvPr/>
        </p:nvPicPr>
        <p:blipFill>
          <a:blip r:embed="rId2"/>
          <a:stretch>
            <a:fillRect/>
          </a:stretch>
        </p:blipFill>
        <p:spPr>
          <a:xfrm>
            <a:off x="716132" y="2120900"/>
            <a:ext cx="10759736" cy="3657600"/>
          </a:xfrm>
          <a:prstGeom prst="rect">
            <a:avLst/>
          </a:prstGeom>
        </p:spPr>
      </p:pic>
    </p:spTree>
    <p:extLst>
      <p:ext uri="{BB962C8B-B14F-4D97-AF65-F5344CB8AC3E}">
        <p14:creationId xmlns:p14="http://schemas.microsoft.com/office/powerpoint/2010/main" val="3121212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28</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Modulator</a:t>
            </a:r>
          </a:p>
        </p:txBody>
      </p:sp>
      <p:pic>
        <p:nvPicPr>
          <p:cNvPr id="2" name="Picture 1">
            <a:extLst>
              <a:ext uri="{FF2B5EF4-FFF2-40B4-BE49-F238E27FC236}">
                <a16:creationId xmlns:a16="http://schemas.microsoft.com/office/drawing/2014/main" id="{5E2643EE-EAD4-DE95-1232-36D67AE499DE}"/>
              </a:ext>
            </a:extLst>
          </p:cNvPr>
          <p:cNvPicPr>
            <a:picLocks noChangeAspect="1"/>
          </p:cNvPicPr>
          <p:nvPr/>
        </p:nvPicPr>
        <p:blipFill>
          <a:blip r:embed="rId2"/>
          <a:stretch>
            <a:fillRect/>
          </a:stretch>
        </p:blipFill>
        <p:spPr>
          <a:xfrm>
            <a:off x="202193" y="2223144"/>
            <a:ext cx="11787614" cy="3657600"/>
          </a:xfrm>
          <a:prstGeom prst="rect">
            <a:avLst/>
          </a:prstGeom>
        </p:spPr>
      </p:pic>
    </p:spTree>
    <p:extLst>
      <p:ext uri="{BB962C8B-B14F-4D97-AF65-F5344CB8AC3E}">
        <p14:creationId xmlns:p14="http://schemas.microsoft.com/office/powerpoint/2010/main" val="92899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29</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Modulator</a:t>
            </a:r>
          </a:p>
        </p:txBody>
      </p:sp>
      <p:pic>
        <p:nvPicPr>
          <p:cNvPr id="2" name="Picture 1">
            <a:extLst>
              <a:ext uri="{FF2B5EF4-FFF2-40B4-BE49-F238E27FC236}">
                <a16:creationId xmlns:a16="http://schemas.microsoft.com/office/drawing/2014/main" id="{CAD039CE-E0D3-9DA5-8013-8C43AA920D6B}"/>
              </a:ext>
            </a:extLst>
          </p:cNvPr>
          <p:cNvPicPr>
            <a:picLocks noChangeAspect="1"/>
          </p:cNvPicPr>
          <p:nvPr/>
        </p:nvPicPr>
        <p:blipFill>
          <a:blip r:embed="rId2"/>
          <a:stretch>
            <a:fillRect/>
          </a:stretch>
        </p:blipFill>
        <p:spPr>
          <a:xfrm>
            <a:off x="130204" y="2237695"/>
            <a:ext cx="11931592" cy="3657600"/>
          </a:xfrm>
          <a:prstGeom prst="rect">
            <a:avLst/>
          </a:prstGeom>
        </p:spPr>
      </p:pic>
    </p:spTree>
    <p:extLst>
      <p:ext uri="{BB962C8B-B14F-4D97-AF65-F5344CB8AC3E}">
        <p14:creationId xmlns:p14="http://schemas.microsoft.com/office/powerpoint/2010/main" val="108317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3</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sp>
        <p:nvSpPr>
          <p:cNvPr id="2" name="TextBox 1">
            <a:extLst>
              <a:ext uri="{FF2B5EF4-FFF2-40B4-BE49-F238E27FC236}">
                <a16:creationId xmlns:a16="http://schemas.microsoft.com/office/drawing/2014/main" id="{BB4DE14E-C70C-A208-E37D-8E6EE0A076B1}"/>
              </a:ext>
            </a:extLst>
          </p:cNvPr>
          <p:cNvSpPr txBox="1"/>
          <p:nvPr/>
        </p:nvSpPr>
        <p:spPr>
          <a:xfrm>
            <a:off x="232064" y="5428797"/>
            <a:ext cx="11727873" cy="830997"/>
          </a:xfrm>
          <a:prstGeom prst="rect">
            <a:avLst/>
          </a:prstGeom>
          <a:noFill/>
        </p:spPr>
        <p:txBody>
          <a:bodyPr wrap="square" rtlCol="0">
            <a:spAutoFit/>
          </a:bodyPr>
          <a:lstStyle/>
          <a:p>
            <a:pPr algn="ctr"/>
            <a:r>
              <a:rPr lang="en-US" dirty="0"/>
              <a:t>Single Power Amplifier (PA) Main Injector (MI) cavity drawing.  Coupling loop shows how cavity was always envisioned to be able to support dual PA operation.  </a:t>
            </a:r>
          </a:p>
        </p:txBody>
      </p:sp>
      <p:pic>
        <p:nvPicPr>
          <p:cNvPr id="7" name="Content Placeholder 6">
            <a:extLst>
              <a:ext uri="{FF2B5EF4-FFF2-40B4-BE49-F238E27FC236}">
                <a16:creationId xmlns:a16="http://schemas.microsoft.com/office/drawing/2014/main" id="{3823C9B7-65DC-2E72-6278-BFE08AD6CB24}"/>
              </a:ext>
            </a:extLst>
          </p:cNvPr>
          <p:cNvPicPr>
            <a:picLocks noGrp="1" noChangeAspect="1"/>
          </p:cNvPicPr>
          <p:nvPr>
            <p:ph idx="1"/>
          </p:nvPr>
        </p:nvPicPr>
        <p:blipFill>
          <a:blip r:embed="rId2"/>
          <a:stretch>
            <a:fillRect/>
          </a:stretch>
        </p:blipFill>
        <p:spPr>
          <a:xfrm>
            <a:off x="2370859" y="1076593"/>
            <a:ext cx="7450282" cy="4122613"/>
          </a:xfrm>
          <a:prstGeom prst="rect">
            <a:avLst/>
          </a:prstGeom>
        </p:spPr>
      </p:pic>
      <p:sp>
        <p:nvSpPr>
          <p:cNvPr id="9" name="TextBox 8">
            <a:extLst>
              <a:ext uri="{FF2B5EF4-FFF2-40B4-BE49-F238E27FC236}">
                <a16:creationId xmlns:a16="http://schemas.microsoft.com/office/drawing/2014/main" id="{E50FDC56-D904-C3F3-4839-8FBE81A998C3}"/>
              </a:ext>
            </a:extLst>
          </p:cNvPr>
          <p:cNvSpPr txBox="1"/>
          <p:nvPr/>
        </p:nvSpPr>
        <p:spPr>
          <a:xfrm>
            <a:off x="9105900" y="2710919"/>
            <a:ext cx="3086100" cy="461665"/>
          </a:xfrm>
          <a:prstGeom prst="rect">
            <a:avLst/>
          </a:prstGeom>
          <a:noFill/>
        </p:spPr>
        <p:txBody>
          <a:bodyPr wrap="square" rtlCol="0">
            <a:spAutoFit/>
          </a:bodyPr>
          <a:lstStyle/>
          <a:p>
            <a:r>
              <a:rPr lang="en-US" dirty="0"/>
              <a:t>coupling loop</a:t>
            </a:r>
          </a:p>
        </p:txBody>
      </p:sp>
      <p:cxnSp>
        <p:nvCxnSpPr>
          <p:cNvPr id="10" name="Straight Arrow Connector 9">
            <a:extLst>
              <a:ext uri="{FF2B5EF4-FFF2-40B4-BE49-F238E27FC236}">
                <a16:creationId xmlns:a16="http://schemas.microsoft.com/office/drawing/2014/main" id="{1B121B26-F802-9A44-CB64-6BD1ADEA1FCA}"/>
              </a:ext>
            </a:extLst>
          </p:cNvPr>
          <p:cNvCxnSpPr>
            <a:cxnSpLocks/>
          </p:cNvCxnSpPr>
          <p:nvPr/>
        </p:nvCxnSpPr>
        <p:spPr>
          <a:xfrm flipH="1">
            <a:off x="6328064" y="2977406"/>
            <a:ext cx="2701636" cy="16049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F966D19C-E6D0-849D-656B-4326BD0061CE}"/>
              </a:ext>
            </a:extLst>
          </p:cNvPr>
          <p:cNvSpPr txBox="1"/>
          <p:nvPr/>
        </p:nvSpPr>
        <p:spPr>
          <a:xfrm>
            <a:off x="9821141" y="4455454"/>
            <a:ext cx="1735282" cy="307777"/>
          </a:xfrm>
          <a:prstGeom prst="rect">
            <a:avLst/>
          </a:prstGeom>
          <a:noFill/>
        </p:spPr>
        <p:txBody>
          <a:bodyPr wrap="square" rtlCol="0">
            <a:spAutoFit/>
          </a:bodyPr>
          <a:lstStyle/>
          <a:p>
            <a:r>
              <a:rPr lang="en-US" sz="1400" dirty="0"/>
              <a:t>Drawing by Ding Sun</a:t>
            </a:r>
          </a:p>
        </p:txBody>
      </p:sp>
    </p:spTree>
    <p:extLst>
      <p:ext uri="{BB962C8B-B14F-4D97-AF65-F5344CB8AC3E}">
        <p14:creationId xmlns:p14="http://schemas.microsoft.com/office/powerpoint/2010/main" val="3558204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30</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ACE – Main Injector Enhancement – BLC</a:t>
            </a:r>
          </a:p>
        </p:txBody>
      </p:sp>
      <p:sp>
        <p:nvSpPr>
          <p:cNvPr id="3" name="Rectangle 2">
            <a:extLst>
              <a:ext uri="{FF2B5EF4-FFF2-40B4-BE49-F238E27FC236}">
                <a16:creationId xmlns:a16="http://schemas.microsoft.com/office/drawing/2014/main" id="{D6BDDD92-B65F-6D6D-316E-8C4343B831C5}"/>
              </a:ext>
            </a:extLst>
          </p:cNvPr>
          <p:cNvSpPr/>
          <p:nvPr/>
        </p:nvSpPr>
        <p:spPr>
          <a:xfrm>
            <a:off x="1130825" y="5486628"/>
            <a:ext cx="9930350" cy="830997"/>
          </a:xfrm>
          <a:prstGeom prst="rect">
            <a:avLst/>
          </a:prstGeom>
        </p:spPr>
        <p:txBody>
          <a:bodyPr wrap="square">
            <a:spAutoFit/>
          </a:bodyPr>
          <a:lstStyle/>
          <a:p>
            <a:r>
              <a:rPr lang="en-US" dirty="0"/>
              <a:t>Feedforward Beam Loading Compensation and Direct RF Feedback is used on each of the Main Injector stations to obtain a Robinson Stability factor of 4.</a:t>
            </a:r>
          </a:p>
        </p:txBody>
      </p:sp>
      <p:pic>
        <p:nvPicPr>
          <p:cNvPr id="7" name="Picture 6">
            <a:extLst>
              <a:ext uri="{FF2B5EF4-FFF2-40B4-BE49-F238E27FC236}">
                <a16:creationId xmlns:a16="http://schemas.microsoft.com/office/drawing/2014/main" id="{5473FB1E-1FEE-55C4-0014-A0993CC9408C}"/>
              </a:ext>
            </a:extLst>
          </p:cNvPr>
          <p:cNvPicPr>
            <a:picLocks noChangeAspect="1"/>
          </p:cNvPicPr>
          <p:nvPr/>
        </p:nvPicPr>
        <p:blipFill>
          <a:blip r:embed="rId2"/>
          <a:stretch>
            <a:fillRect/>
          </a:stretch>
        </p:blipFill>
        <p:spPr>
          <a:xfrm>
            <a:off x="3283717" y="952023"/>
            <a:ext cx="4981510" cy="4374008"/>
          </a:xfrm>
          <a:prstGeom prst="rect">
            <a:avLst/>
          </a:prstGeom>
        </p:spPr>
      </p:pic>
    </p:spTree>
    <p:extLst>
      <p:ext uri="{BB962C8B-B14F-4D97-AF65-F5344CB8AC3E}">
        <p14:creationId xmlns:p14="http://schemas.microsoft.com/office/powerpoint/2010/main" val="327003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4</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sp>
        <p:nvSpPr>
          <p:cNvPr id="2" name="TextBox 1">
            <a:extLst>
              <a:ext uri="{FF2B5EF4-FFF2-40B4-BE49-F238E27FC236}">
                <a16:creationId xmlns:a16="http://schemas.microsoft.com/office/drawing/2014/main" id="{BB4DE14E-C70C-A208-E37D-8E6EE0A076B1}"/>
              </a:ext>
            </a:extLst>
          </p:cNvPr>
          <p:cNvSpPr txBox="1"/>
          <p:nvPr/>
        </p:nvSpPr>
        <p:spPr>
          <a:xfrm>
            <a:off x="232064" y="4898857"/>
            <a:ext cx="11727873" cy="1569660"/>
          </a:xfrm>
          <a:prstGeom prst="rect">
            <a:avLst/>
          </a:prstGeom>
          <a:noFill/>
        </p:spPr>
        <p:txBody>
          <a:bodyPr wrap="square" rtlCol="0">
            <a:spAutoFit/>
          </a:bodyPr>
          <a:lstStyle/>
          <a:p>
            <a:pPr algn="ctr"/>
            <a:r>
              <a:rPr lang="en-US" dirty="0"/>
              <a:t>Station 5 of the Main Injector was upgraded to a Dual PA cavity and has operated in this mode for the last two years with beam intensities up to 5.4E13. It can supply 400 kW of power.  The two PAs operate in a push-pull mode and easily surpasses the 240 kW needed for PIP-II operations.  All twenty MI cavities will be updated to Dual PA operation.</a:t>
            </a:r>
          </a:p>
        </p:txBody>
      </p:sp>
      <p:pic>
        <p:nvPicPr>
          <p:cNvPr id="3" name="Picture 2">
            <a:extLst>
              <a:ext uri="{FF2B5EF4-FFF2-40B4-BE49-F238E27FC236}">
                <a16:creationId xmlns:a16="http://schemas.microsoft.com/office/drawing/2014/main" id="{B7672747-EF87-A300-3198-63C748D50829}"/>
              </a:ext>
            </a:extLst>
          </p:cNvPr>
          <p:cNvPicPr>
            <a:picLocks noChangeAspect="1"/>
          </p:cNvPicPr>
          <p:nvPr/>
        </p:nvPicPr>
        <p:blipFill>
          <a:blip r:embed="rId2"/>
          <a:stretch>
            <a:fillRect/>
          </a:stretch>
        </p:blipFill>
        <p:spPr>
          <a:xfrm>
            <a:off x="3454528" y="803836"/>
            <a:ext cx="5282945" cy="3988106"/>
          </a:xfrm>
          <a:prstGeom prst="rect">
            <a:avLst/>
          </a:prstGeom>
        </p:spPr>
      </p:pic>
    </p:spTree>
    <p:extLst>
      <p:ext uri="{BB962C8B-B14F-4D97-AF65-F5344CB8AC3E}">
        <p14:creationId xmlns:p14="http://schemas.microsoft.com/office/powerpoint/2010/main" val="138121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5</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sp>
        <p:nvSpPr>
          <p:cNvPr id="2" name="TextBox 1">
            <a:extLst>
              <a:ext uri="{FF2B5EF4-FFF2-40B4-BE49-F238E27FC236}">
                <a16:creationId xmlns:a16="http://schemas.microsoft.com/office/drawing/2014/main" id="{BB4DE14E-C70C-A208-E37D-8E6EE0A076B1}"/>
              </a:ext>
            </a:extLst>
          </p:cNvPr>
          <p:cNvSpPr txBox="1"/>
          <p:nvPr/>
        </p:nvSpPr>
        <p:spPr>
          <a:xfrm>
            <a:off x="5569527" y="896349"/>
            <a:ext cx="5507182" cy="1569660"/>
          </a:xfrm>
          <a:prstGeom prst="rect">
            <a:avLst/>
          </a:prstGeom>
          <a:noFill/>
        </p:spPr>
        <p:txBody>
          <a:bodyPr wrap="square" rtlCol="0">
            <a:spAutoFit/>
          </a:bodyPr>
          <a:lstStyle/>
          <a:p>
            <a:r>
              <a:rPr lang="en-US" dirty="0"/>
              <a:t>Dual Series Tube Modulator</a:t>
            </a:r>
          </a:p>
          <a:p>
            <a:endParaRPr lang="en-US" dirty="0"/>
          </a:p>
          <a:p>
            <a:r>
              <a:rPr lang="en-US" dirty="0"/>
              <a:t>PIP-II will also upgrade all the modulators to Dual PA operation.</a:t>
            </a:r>
          </a:p>
        </p:txBody>
      </p:sp>
      <p:pic>
        <p:nvPicPr>
          <p:cNvPr id="7" name="Picture 6" descr="The inside of a computer&#10;&#10;Description automatically generated with medium confidence">
            <a:extLst>
              <a:ext uri="{FF2B5EF4-FFF2-40B4-BE49-F238E27FC236}">
                <a16:creationId xmlns:a16="http://schemas.microsoft.com/office/drawing/2014/main" id="{3028EBDE-49DE-0D43-DC98-6348BD83AF0C}"/>
              </a:ext>
            </a:extLst>
          </p:cNvPr>
          <p:cNvPicPr>
            <a:picLocks noChangeAspect="1"/>
          </p:cNvPicPr>
          <p:nvPr/>
        </p:nvPicPr>
        <p:blipFill>
          <a:blip r:embed="rId2"/>
          <a:stretch>
            <a:fillRect/>
          </a:stretch>
        </p:blipFill>
        <p:spPr>
          <a:xfrm rot="5400000">
            <a:off x="-310799" y="1408167"/>
            <a:ext cx="5557962" cy="4168472"/>
          </a:xfrm>
          <a:prstGeom prst="rect">
            <a:avLst/>
          </a:prstGeom>
        </p:spPr>
      </p:pic>
      <p:pic>
        <p:nvPicPr>
          <p:cNvPr id="9" name="Picture 8" descr="A picture containing engine, miller&#10;&#10;Description automatically generated">
            <a:extLst>
              <a:ext uri="{FF2B5EF4-FFF2-40B4-BE49-F238E27FC236}">
                <a16:creationId xmlns:a16="http://schemas.microsoft.com/office/drawing/2014/main" id="{FDDC01FA-A95B-265C-C25D-3386B3F21343}"/>
              </a:ext>
            </a:extLst>
          </p:cNvPr>
          <p:cNvPicPr>
            <a:picLocks noChangeAspect="1"/>
          </p:cNvPicPr>
          <p:nvPr/>
        </p:nvPicPr>
        <p:blipFill>
          <a:blip r:embed="rId3"/>
          <a:stretch>
            <a:fillRect/>
          </a:stretch>
        </p:blipFill>
        <p:spPr>
          <a:xfrm>
            <a:off x="6096000" y="2558672"/>
            <a:ext cx="4789053" cy="3591789"/>
          </a:xfrm>
          <a:prstGeom prst="rect">
            <a:avLst/>
          </a:prstGeom>
        </p:spPr>
      </p:pic>
    </p:spTree>
    <p:extLst>
      <p:ext uri="{BB962C8B-B14F-4D97-AF65-F5344CB8AC3E}">
        <p14:creationId xmlns:p14="http://schemas.microsoft.com/office/powerpoint/2010/main" val="705800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pic>
        <p:nvPicPr>
          <p:cNvPr id="3" name="Picture 2">
            <a:extLst>
              <a:ext uri="{FF2B5EF4-FFF2-40B4-BE49-F238E27FC236}">
                <a16:creationId xmlns:a16="http://schemas.microsoft.com/office/drawing/2014/main" id="{FD71D8A0-6C46-47C2-525D-00D7C8ECEC70}"/>
              </a:ext>
            </a:extLst>
          </p:cNvPr>
          <p:cNvPicPr>
            <a:picLocks noChangeAspect="1"/>
          </p:cNvPicPr>
          <p:nvPr/>
        </p:nvPicPr>
        <p:blipFill>
          <a:blip r:embed="rId2"/>
          <a:stretch>
            <a:fillRect/>
          </a:stretch>
        </p:blipFill>
        <p:spPr>
          <a:xfrm>
            <a:off x="219338" y="790112"/>
            <a:ext cx="5180607" cy="5513033"/>
          </a:xfrm>
          <a:prstGeom prst="rect">
            <a:avLst/>
          </a:prstGeom>
        </p:spPr>
      </p:pic>
      <p:sp>
        <p:nvSpPr>
          <p:cNvPr id="9" name="Rectangle 8">
            <a:extLst>
              <a:ext uri="{FF2B5EF4-FFF2-40B4-BE49-F238E27FC236}">
                <a16:creationId xmlns:a16="http://schemas.microsoft.com/office/drawing/2014/main" id="{01C9D8F5-63F5-84B9-2D10-4F243ACEC909}"/>
              </a:ext>
            </a:extLst>
          </p:cNvPr>
          <p:cNvSpPr/>
          <p:nvPr/>
        </p:nvSpPr>
        <p:spPr>
          <a:xfrm>
            <a:off x="6085889" y="1328563"/>
            <a:ext cx="5452968" cy="1938992"/>
          </a:xfrm>
          <a:prstGeom prst="rect">
            <a:avLst/>
          </a:prstGeom>
        </p:spPr>
        <p:txBody>
          <a:bodyPr wrap="square">
            <a:spAutoFit/>
          </a:bodyPr>
          <a:lstStyle/>
          <a:p>
            <a:r>
              <a:rPr lang="en-US" dirty="0"/>
              <a:t>Main Injector Power Amplifiers</a:t>
            </a:r>
          </a:p>
          <a:p>
            <a:endParaRPr lang="en-US" dirty="0"/>
          </a:p>
          <a:p>
            <a:r>
              <a:rPr lang="en-US" dirty="0"/>
              <a:t>PIP-II will build a total of 40 new power amplifiers for the twenty Dual PA cavities.</a:t>
            </a:r>
          </a:p>
          <a:p>
            <a:endParaRPr lang="en-US" dirty="0"/>
          </a:p>
        </p:txBody>
      </p:sp>
    </p:spTree>
    <p:extLst>
      <p:ext uri="{BB962C8B-B14F-4D97-AF65-F5344CB8AC3E}">
        <p14:creationId xmlns:p14="http://schemas.microsoft.com/office/powerpoint/2010/main" val="124263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sp>
        <p:nvSpPr>
          <p:cNvPr id="9" name="Rectangle 8">
            <a:extLst>
              <a:ext uri="{FF2B5EF4-FFF2-40B4-BE49-F238E27FC236}">
                <a16:creationId xmlns:a16="http://schemas.microsoft.com/office/drawing/2014/main" id="{01C9D8F5-63F5-84B9-2D10-4F243ACEC909}"/>
              </a:ext>
            </a:extLst>
          </p:cNvPr>
          <p:cNvSpPr/>
          <p:nvPr/>
        </p:nvSpPr>
        <p:spPr>
          <a:xfrm>
            <a:off x="6085889" y="1328563"/>
            <a:ext cx="5452968" cy="1938992"/>
          </a:xfrm>
          <a:prstGeom prst="rect">
            <a:avLst/>
          </a:prstGeom>
        </p:spPr>
        <p:txBody>
          <a:bodyPr wrap="square">
            <a:spAutoFit/>
          </a:bodyPr>
          <a:lstStyle/>
          <a:p>
            <a:r>
              <a:rPr lang="en-US" dirty="0"/>
              <a:t>8 kW 53 MHz Solid State Amplifier</a:t>
            </a:r>
          </a:p>
          <a:p>
            <a:endParaRPr lang="en-US" dirty="0"/>
          </a:p>
          <a:p>
            <a:r>
              <a:rPr lang="en-US" dirty="0"/>
              <a:t>Each PA will have it’s own 8 kW solid state amplifier after the the PIP-II Upgrade.</a:t>
            </a:r>
          </a:p>
          <a:p>
            <a:endParaRPr lang="en-US" dirty="0"/>
          </a:p>
        </p:txBody>
      </p:sp>
      <p:pic>
        <p:nvPicPr>
          <p:cNvPr id="2" name="Picture 1">
            <a:extLst>
              <a:ext uri="{FF2B5EF4-FFF2-40B4-BE49-F238E27FC236}">
                <a16:creationId xmlns:a16="http://schemas.microsoft.com/office/drawing/2014/main" id="{F3AC9CF7-70D5-9840-7BD1-6157F2EBD284}"/>
              </a:ext>
            </a:extLst>
          </p:cNvPr>
          <p:cNvPicPr>
            <a:picLocks noChangeAspect="1"/>
          </p:cNvPicPr>
          <p:nvPr/>
        </p:nvPicPr>
        <p:blipFill>
          <a:blip r:embed="rId2"/>
          <a:stretch>
            <a:fillRect/>
          </a:stretch>
        </p:blipFill>
        <p:spPr>
          <a:xfrm>
            <a:off x="778053" y="792779"/>
            <a:ext cx="1953247" cy="5388899"/>
          </a:xfrm>
          <a:prstGeom prst="rect">
            <a:avLst/>
          </a:prstGeom>
        </p:spPr>
      </p:pic>
      <p:sp>
        <p:nvSpPr>
          <p:cNvPr id="7" name="TextBox 6">
            <a:extLst>
              <a:ext uri="{FF2B5EF4-FFF2-40B4-BE49-F238E27FC236}">
                <a16:creationId xmlns:a16="http://schemas.microsoft.com/office/drawing/2014/main" id="{3C62CA09-15EF-B26E-B9A4-FA1D8FE8BC1C}"/>
              </a:ext>
            </a:extLst>
          </p:cNvPr>
          <p:cNvSpPr txBox="1"/>
          <p:nvPr/>
        </p:nvSpPr>
        <p:spPr>
          <a:xfrm>
            <a:off x="3886200" y="5361709"/>
            <a:ext cx="3086100" cy="461665"/>
          </a:xfrm>
          <a:prstGeom prst="rect">
            <a:avLst/>
          </a:prstGeom>
          <a:noFill/>
        </p:spPr>
        <p:txBody>
          <a:bodyPr wrap="square" rtlCol="0">
            <a:spAutoFit/>
          </a:bodyPr>
          <a:lstStyle/>
          <a:p>
            <a:r>
              <a:rPr lang="en-US" dirty="0"/>
              <a:t>Solid State RF Amplifier</a:t>
            </a:r>
          </a:p>
        </p:txBody>
      </p:sp>
      <p:cxnSp>
        <p:nvCxnSpPr>
          <p:cNvPr id="10" name="Straight Arrow Connector 9">
            <a:extLst>
              <a:ext uri="{FF2B5EF4-FFF2-40B4-BE49-F238E27FC236}">
                <a16:creationId xmlns:a16="http://schemas.microsoft.com/office/drawing/2014/main" id="{56C4D9DA-7D3E-D2A8-87FD-D3F2999ECD0A}"/>
              </a:ext>
            </a:extLst>
          </p:cNvPr>
          <p:cNvCxnSpPr/>
          <p:nvPr/>
        </p:nvCxnSpPr>
        <p:spPr>
          <a:xfrm flipH="1" flipV="1">
            <a:off x="2431473" y="4717473"/>
            <a:ext cx="1319645" cy="86244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00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sp>
        <p:nvSpPr>
          <p:cNvPr id="9" name="Rectangle 8">
            <a:extLst>
              <a:ext uri="{FF2B5EF4-FFF2-40B4-BE49-F238E27FC236}">
                <a16:creationId xmlns:a16="http://schemas.microsoft.com/office/drawing/2014/main" id="{01C9D8F5-63F5-84B9-2D10-4F243ACEC909}"/>
              </a:ext>
            </a:extLst>
          </p:cNvPr>
          <p:cNvSpPr/>
          <p:nvPr/>
        </p:nvSpPr>
        <p:spPr>
          <a:xfrm>
            <a:off x="6085889" y="1328563"/>
            <a:ext cx="5452968" cy="2677656"/>
          </a:xfrm>
          <a:prstGeom prst="rect">
            <a:avLst/>
          </a:prstGeom>
        </p:spPr>
        <p:txBody>
          <a:bodyPr wrap="square">
            <a:spAutoFit/>
          </a:bodyPr>
          <a:lstStyle/>
          <a:p>
            <a:r>
              <a:rPr lang="en-US" dirty="0"/>
              <a:t>Cable Pull</a:t>
            </a:r>
          </a:p>
          <a:p>
            <a:endParaRPr lang="en-US" dirty="0"/>
          </a:p>
          <a:p>
            <a:r>
              <a:rPr lang="en-US" dirty="0"/>
              <a:t>Each Dual PA requires additional cables pulled from RF gallery to the tunnel for operation of the additional power amplifier.</a:t>
            </a:r>
          </a:p>
          <a:p>
            <a:endParaRPr lang="en-US" dirty="0"/>
          </a:p>
        </p:txBody>
      </p:sp>
      <p:pic>
        <p:nvPicPr>
          <p:cNvPr id="11" name="Picture 10" descr="A picture containing indoor&#10;&#10;Description automatically generated">
            <a:extLst>
              <a:ext uri="{FF2B5EF4-FFF2-40B4-BE49-F238E27FC236}">
                <a16:creationId xmlns:a16="http://schemas.microsoft.com/office/drawing/2014/main" id="{77994DE0-F1EF-F2F8-A4FD-06AB02E47599}"/>
              </a:ext>
            </a:extLst>
          </p:cNvPr>
          <p:cNvPicPr>
            <a:picLocks noChangeAspect="1"/>
          </p:cNvPicPr>
          <p:nvPr/>
        </p:nvPicPr>
        <p:blipFill>
          <a:blip r:embed="rId2"/>
          <a:stretch>
            <a:fillRect/>
          </a:stretch>
        </p:blipFill>
        <p:spPr>
          <a:xfrm rot="5400000">
            <a:off x="-370242" y="1975736"/>
            <a:ext cx="5518400" cy="3104100"/>
          </a:xfrm>
          <a:prstGeom prst="rect">
            <a:avLst/>
          </a:prstGeom>
        </p:spPr>
      </p:pic>
    </p:spTree>
    <p:extLst>
      <p:ext uri="{BB962C8B-B14F-4D97-AF65-F5344CB8AC3E}">
        <p14:creationId xmlns:p14="http://schemas.microsoft.com/office/powerpoint/2010/main" val="369857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09C91C-4366-4DE9-AD73-38217DEF875D}"/>
              </a:ext>
            </a:extLst>
          </p:cNvPr>
          <p:cNvSpPr>
            <a:spLocks noGrp="1"/>
          </p:cNvSpPr>
          <p:nvPr>
            <p:ph type="dt" sz="half" idx="10"/>
          </p:nvPr>
        </p:nvSpPr>
        <p:spPr/>
        <p:txBody>
          <a:bodyPr/>
          <a:lstStyle/>
          <a:p>
            <a:pPr>
              <a:defRPr/>
            </a:pPr>
            <a:r>
              <a:rPr lang="en-US"/>
              <a:t>1/30/2023</a:t>
            </a:r>
            <a:endParaRPr lang="en-US" dirty="0"/>
          </a:p>
        </p:txBody>
      </p:sp>
      <p:sp>
        <p:nvSpPr>
          <p:cNvPr id="5" name="Footer Placeholder 4">
            <a:extLst>
              <a:ext uri="{FF2B5EF4-FFF2-40B4-BE49-F238E27FC236}">
                <a16:creationId xmlns:a16="http://schemas.microsoft.com/office/drawing/2014/main" id="{DC7392FA-4A3C-477F-A0E2-AC4C4C31D8D0}"/>
              </a:ext>
            </a:extLst>
          </p:cNvPr>
          <p:cNvSpPr>
            <a:spLocks noGrp="1"/>
          </p:cNvSpPr>
          <p:nvPr>
            <p:ph type="ftr" sz="quarter" idx="11"/>
          </p:nvPr>
        </p:nvSpPr>
        <p:spPr/>
        <p:txBody>
          <a:bodyPr/>
          <a:lstStyle/>
          <a:p>
            <a:pPr>
              <a:defRPr/>
            </a:pPr>
            <a:r>
              <a:rPr lang="en-US"/>
              <a:t>J. Dey | Accelerator Capabilites Enhancement | MI RF</a:t>
            </a:r>
            <a:endParaRPr lang="en-US" b="1" dirty="0"/>
          </a:p>
        </p:txBody>
      </p:sp>
      <p:sp>
        <p:nvSpPr>
          <p:cNvPr id="6" name="Slide Number Placeholder 5">
            <a:extLst>
              <a:ext uri="{FF2B5EF4-FFF2-40B4-BE49-F238E27FC236}">
                <a16:creationId xmlns:a16="http://schemas.microsoft.com/office/drawing/2014/main" id="{2E308E37-E256-4511-8F7B-71678B30CD80}"/>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dirty="0"/>
          </a:p>
        </p:txBody>
      </p:sp>
      <p:sp>
        <p:nvSpPr>
          <p:cNvPr id="8" name="Title 2">
            <a:extLst>
              <a:ext uri="{FF2B5EF4-FFF2-40B4-BE49-F238E27FC236}">
                <a16:creationId xmlns:a16="http://schemas.microsoft.com/office/drawing/2014/main" id="{C2819FA6-E247-4865-AB79-F4D2AFB89565}"/>
              </a:ext>
            </a:extLst>
          </p:cNvPr>
          <p:cNvSpPr>
            <a:spLocks noGrp="1"/>
          </p:cNvSpPr>
          <p:nvPr>
            <p:ph type="title"/>
          </p:nvPr>
        </p:nvSpPr>
        <p:spPr>
          <a:xfrm>
            <a:off x="304800" y="251752"/>
            <a:ext cx="11582400" cy="427877"/>
          </a:xfrm>
        </p:spPr>
        <p:txBody>
          <a:bodyPr/>
          <a:lstStyle/>
          <a:p>
            <a:r>
              <a:rPr lang="en-US" dirty="0"/>
              <a:t>PIP-II – Accelerator Upgrades - Main Injector</a:t>
            </a:r>
          </a:p>
        </p:txBody>
      </p:sp>
      <p:pic>
        <p:nvPicPr>
          <p:cNvPr id="2" name="Picture 1">
            <a:extLst>
              <a:ext uri="{FF2B5EF4-FFF2-40B4-BE49-F238E27FC236}">
                <a16:creationId xmlns:a16="http://schemas.microsoft.com/office/drawing/2014/main" id="{D3815AD0-EAE2-A61F-EE77-4190DFF30E96}"/>
              </a:ext>
            </a:extLst>
          </p:cNvPr>
          <p:cNvPicPr>
            <a:picLocks noChangeAspect="1"/>
          </p:cNvPicPr>
          <p:nvPr/>
        </p:nvPicPr>
        <p:blipFill>
          <a:blip r:embed="rId2"/>
          <a:stretch>
            <a:fillRect/>
          </a:stretch>
        </p:blipFill>
        <p:spPr>
          <a:xfrm>
            <a:off x="2546873" y="715004"/>
            <a:ext cx="7098255" cy="5795325"/>
          </a:xfrm>
          <a:prstGeom prst="rect">
            <a:avLst/>
          </a:prstGeom>
        </p:spPr>
      </p:pic>
      <p:sp>
        <p:nvSpPr>
          <p:cNvPr id="7" name="Rectangle 6">
            <a:extLst>
              <a:ext uri="{FF2B5EF4-FFF2-40B4-BE49-F238E27FC236}">
                <a16:creationId xmlns:a16="http://schemas.microsoft.com/office/drawing/2014/main" id="{57325FC2-D412-C4F9-F921-AC1A5D5A7BBC}"/>
              </a:ext>
            </a:extLst>
          </p:cNvPr>
          <p:cNvSpPr/>
          <p:nvPr/>
        </p:nvSpPr>
        <p:spPr>
          <a:xfrm>
            <a:off x="9104536" y="1590091"/>
            <a:ext cx="2589154" cy="1938992"/>
          </a:xfrm>
          <a:prstGeom prst="rect">
            <a:avLst/>
          </a:prstGeom>
        </p:spPr>
        <p:txBody>
          <a:bodyPr wrap="square">
            <a:spAutoFit/>
          </a:bodyPr>
          <a:lstStyle/>
          <a:p>
            <a:r>
              <a:rPr lang="en-US" dirty="0"/>
              <a:t>Operations of MI Station #5</a:t>
            </a:r>
          </a:p>
          <a:p>
            <a:endParaRPr lang="en-US" dirty="0"/>
          </a:p>
          <a:p>
            <a:r>
              <a:rPr lang="en-US" dirty="0"/>
              <a:t>Excerpt from PIP-II Final Design Report</a:t>
            </a:r>
          </a:p>
        </p:txBody>
      </p:sp>
    </p:spTree>
    <p:extLst>
      <p:ext uri="{BB962C8B-B14F-4D97-AF65-F5344CB8AC3E}">
        <p14:creationId xmlns:p14="http://schemas.microsoft.com/office/powerpoint/2010/main" val="4208485073"/>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AE48FE3BC64A4EBEF429F9D3F9C76C" ma:contentTypeVersion="2" ma:contentTypeDescription="Create a new document." ma:contentTypeScope="" ma:versionID="e2598185c17d8705bd9b4328fde6e49a">
  <xsd:schema xmlns:xsd="http://www.w3.org/2001/XMLSchema" xmlns:xs="http://www.w3.org/2001/XMLSchema" xmlns:p="http://schemas.microsoft.com/office/2006/metadata/properties" xmlns:ns2="5c9f3ab6-242c-461d-a351-c910a751d111" xmlns:ns3="bd67544a-4fdc-43d0-a9af-82cf53222c38" targetNamespace="http://schemas.microsoft.com/office/2006/metadata/properties" ma:root="true" ma:fieldsID="eb39db0f14a15b2719f29e807ba09100" ns2:_="" ns3:_="">
    <xsd:import namespace="5c9f3ab6-242c-461d-a351-c910a751d111"/>
    <xsd:import namespace="bd67544a-4fdc-43d0-a9af-82cf53222c38"/>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9f3ab6-242c-461d-a351-c910a751d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d67544a-4fdc-43d0-a9af-82cf53222c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9E96E2-C7CF-48EF-9590-383A61A24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9f3ab6-242c-461d-a351-c910a751d111"/>
    <ds:schemaRef ds:uri="bd67544a-4fdc-43d0-a9af-82cf53222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2DC492-B001-4850-9022-C26CA9CE8273}">
  <ds:schemaRefs>
    <ds:schemaRef ds:uri="http://schemas.microsoft.com/sharepoint/events"/>
  </ds:schemaRefs>
</ds:datastoreItem>
</file>

<file path=customXml/itemProps3.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4.xml><?xml version="1.0" encoding="utf-8"?>
<ds:datastoreItem xmlns:ds="http://schemas.openxmlformats.org/officeDocument/2006/customXml" ds:itemID="{BE1F245F-DB62-428D-A566-B113377E911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49467</TotalTime>
  <Words>1395</Words>
  <Application>Microsoft Macintosh PowerPoint</Application>
  <PresentationFormat>Widescreen</PresentationFormat>
  <Paragraphs>205</Paragraphs>
  <Slides>30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Helvetica</vt:lpstr>
      <vt:lpstr>2_Fermilab_PPT_090915</vt:lpstr>
      <vt:lpstr>PowerPoint Presentation</vt:lpstr>
      <vt:lpstr>PIP-II – Accelerator Upgrades - Main Injector</vt:lpstr>
      <vt:lpstr>PIP-II – Accelerator Upgrades - Main Injector</vt:lpstr>
      <vt:lpstr>PIP-II – Accelerator Upgrades - Main Injector</vt:lpstr>
      <vt:lpstr>PIP-II – Accelerator Upgrades - Main Injector</vt:lpstr>
      <vt:lpstr>PIP-II – Accelerator Upgrades - Main Injector</vt:lpstr>
      <vt:lpstr>PIP-II – Accelerator Upgrades - Main Injector</vt:lpstr>
      <vt:lpstr>PIP-II – Accelerator Upgrades - Main Injector</vt:lpstr>
      <vt:lpstr>PIP-II – Accelerator Upgrades - Main Injector</vt:lpstr>
      <vt:lpstr>ACE – Main Injector Enhancement</vt:lpstr>
      <vt:lpstr>ACE – Main Injector Requirements</vt:lpstr>
      <vt:lpstr>ACE – Main Injector Requirements</vt:lpstr>
      <vt:lpstr>ACE – Main Injector Requirements</vt:lpstr>
      <vt:lpstr>ACE – Main Injector Requirements</vt:lpstr>
      <vt:lpstr>ACE – Main Injector Requirements</vt:lpstr>
      <vt:lpstr>ACE – Main Injector Requirements</vt:lpstr>
      <vt:lpstr>ACE – Main Injector Requirements</vt:lpstr>
      <vt:lpstr>ACE – Summary</vt:lpstr>
      <vt:lpstr>ACE</vt:lpstr>
      <vt:lpstr>ACE – Initial M&amp;S Cost Estimates</vt:lpstr>
      <vt:lpstr>ACE – Initial Labor Cost Estimates</vt:lpstr>
      <vt:lpstr>ACE – Main Injector Enhancement – Beam Distribution</vt:lpstr>
      <vt:lpstr>ACE – Main Injector Enhancement – 30 GeV Peak Current</vt:lpstr>
      <vt:lpstr>ACE – Main Injector Enhancement – 30 GeV Robinson Stability</vt:lpstr>
      <vt:lpstr>ACE – Main Injector Enhancement – 30 GeV Vector Diagram</vt:lpstr>
      <vt:lpstr>ACE – Main Injector Enhancement – 30 GeV Vector Diagram</vt:lpstr>
      <vt:lpstr>ACE – Main Injector Enhancement – Modulator</vt:lpstr>
      <vt:lpstr>ACE – Main Injector Enhancement – Modulator</vt:lpstr>
      <vt:lpstr>ACE – Main Injector Enhancement – Modulator</vt:lpstr>
      <vt:lpstr>ACE – Main Injector Enhancement – BLC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Joseph E Dey</cp:lastModifiedBy>
  <cp:revision>1539</cp:revision>
  <cp:lastPrinted>2023-01-26T20:20:16Z</cp:lastPrinted>
  <dcterms:created xsi:type="dcterms:W3CDTF">2019-12-16T19:54:36Z</dcterms:created>
  <dcterms:modified xsi:type="dcterms:W3CDTF">2023-01-27T21:37:27Z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0x010100ACAE48FE3BC64A4EBEF429F9D3F9C76C</vt:lpwstr>
  </property>
</Properties>
</file>