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294" r:id="rId3"/>
    <p:sldId id="259" r:id="rId4"/>
    <p:sldId id="295" r:id="rId5"/>
    <p:sldId id="258" r:id="rId6"/>
    <p:sldId id="285" r:id="rId7"/>
    <p:sldId id="281" r:id="rId8"/>
    <p:sldId id="263" r:id="rId9"/>
    <p:sldId id="270" r:id="rId10"/>
    <p:sldId id="262" r:id="rId11"/>
    <p:sldId id="282" r:id="rId12"/>
    <p:sldId id="272" r:id="rId13"/>
    <p:sldId id="286" r:id="rId14"/>
    <p:sldId id="264" r:id="rId15"/>
    <p:sldId id="269" r:id="rId16"/>
    <p:sldId id="268" r:id="rId17"/>
    <p:sldId id="284" r:id="rId18"/>
    <p:sldId id="265" r:id="rId19"/>
    <p:sldId id="266" r:id="rId20"/>
    <p:sldId id="267" r:id="rId21"/>
    <p:sldId id="275" r:id="rId22"/>
    <p:sldId id="277" r:id="rId23"/>
    <p:sldId id="260" r:id="rId24"/>
    <p:sldId id="278" r:id="rId25"/>
    <p:sldId id="283" r:id="rId26"/>
    <p:sldId id="279" r:id="rId27"/>
    <p:sldId id="273" r:id="rId28"/>
    <p:sldId id="280" r:id="rId29"/>
    <p:sldId id="261" r:id="rId30"/>
    <p:sldId id="296" r:id="rId31"/>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3" autoAdjust="0"/>
    <p:restoredTop sz="94660"/>
  </p:normalViewPr>
  <p:slideViewPr>
    <p:cSldViewPr snapToGrid="0">
      <p:cViewPr varScale="1">
        <p:scale>
          <a:sx n="94" d="100"/>
          <a:sy n="94"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MI Dipole Bus</a:t>
            </a:r>
            <a:r>
              <a:rPr lang="en-US" baseline="0" dirty="0"/>
              <a:t> Profile Doubling V to </a:t>
            </a:r>
            <a:r>
              <a:rPr lang="en-US" baseline="0" dirty="0" err="1"/>
              <a:t>Gnd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Sheet1!$C$1</c:f>
              <c:strCache>
                <c:ptCount val="1"/>
                <c:pt idx="0">
                  <c:v>Current </c:v>
                </c:pt>
              </c:strCache>
            </c:strRef>
          </c:tx>
          <c:spPr>
            <a:ln w="19050" cap="rnd">
              <a:solidFill>
                <a:schemeClr val="tx2">
                  <a:lumMod val="60000"/>
                  <a:lumOff val="40000"/>
                </a:schemeClr>
              </a:solidFill>
              <a:round/>
            </a:ln>
            <a:effectLst/>
          </c:spPr>
          <c:marker>
            <c:symbol val="none"/>
          </c:marker>
          <c:xVal>
            <c:numRef>
              <c:f>Sheet1!$B$2:$B$13</c:f>
              <c:numCache>
                <c:formatCode>General</c:formatCode>
                <c:ptCount val="12"/>
                <c:pt idx="0">
                  <c:v>0</c:v>
                </c:pt>
                <c:pt idx="1">
                  <c:v>1</c:v>
                </c:pt>
                <c:pt idx="2">
                  <c:v>100</c:v>
                </c:pt>
                <c:pt idx="3">
                  <c:v>101</c:v>
                </c:pt>
                <c:pt idx="4">
                  <c:v>200</c:v>
                </c:pt>
                <c:pt idx="5">
                  <c:v>201</c:v>
                </c:pt>
                <c:pt idx="6">
                  <c:v>300</c:v>
                </c:pt>
                <c:pt idx="7">
                  <c:v>301</c:v>
                </c:pt>
                <c:pt idx="8">
                  <c:v>400</c:v>
                </c:pt>
                <c:pt idx="9">
                  <c:v>401</c:v>
                </c:pt>
                <c:pt idx="10">
                  <c:v>500</c:v>
                </c:pt>
                <c:pt idx="11">
                  <c:v>501</c:v>
                </c:pt>
              </c:numCache>
            </c:numRef>
          </c:xVal>
          <c:yVal>
            <c:numRef>
              <c:f>Sheet1!$C$2:$C$13</c:f>
              <c:numCache>
                <c:formatCode>General</c:formatCode>
                <c:ptCount val="12"/>
                <c:pt idx="0">
                  <c:v>-500</c:v>
                </c:pt>
                <c:pt idx="1">
                  <c:v>500</c:v>
                </c:pt>
                <c:pt idx="2">
                  <c:v>-500</c:v>
                </c:pt>
                <c:pt idx="3">
                  <c:v>500</c:v>
                </c:pt>
                <c:pt idx="4">
                  <c:v>-500</c:v>
                </c:pt>
                <c:pt idx="5">
                  <c:v>500</c:v>
                </c:pt>
                <c:pt idx="6">
                  <c:v>-500</c:v>
                </c:pt>
                <c:pt idx="7">
                  <c:v>500</c:v>
                </c:pt>
                <c:pt idx="8">
                  <c:v>-500</c:v>
                </c:pt>
                <c:pt idx="9">
                  <c:v>500</c:v>
                </c:pt>
                <c:pt idx="10">
                  <c:v>-500</c:v>
                </c:pt>
                <c:pt idx="11">
                  <c:v>500</c:v>
                </c:pt>
              </c:numCache>
            </c:numRef>
          </c:yVal>
          <c:smooth val="0"/>
          <c:extLst>
            <c:ext xmlns:c16="http://schemas.microsoft.com/office/drawing/2014/chart" uri="{C3380CC4-5D6E-409C-BE32-E72D297353CC}">
              <c16:uniqueId val="{00000000-C7CA-4248-A804-35442F311FF9}"/>
            </c:ext>
          </c:extLst>
        </c:ser>
        <c:ser>
          <c:idx val="1"/>
          <c:order val="1"/>
          <c:tx>
            <c:strRef>
              <c:f>Sheet1!$D$1</c:f>
              <c:strCache>
                <c:ptCount val="1"/>
                <c:pt idx="0">
                  <c:v>Modified</c:v>
                </c:pt>
              </c:strCache>
            </c:strRef>
          </c:tx>
          <c:spPr>
            <a:ln w="19050" cap="rnd">
              <a:solidFill>
                <a:schemeClr val="accent2"/>
              </a:solidFill>
              <a:round/>
            </a:ln>
            <a:effectLst/>
          </c:spPr>
          <c:marker>
            <c:symbol val="none"/>
          </c:marker>
          <c:xVal>
            <c:numRef>
              <c:f>Sheet1!$B$2:$B$13</c:f>
              <c:numCache>
                <c:formatCode>General</c:formatCode>
                <c:ptCount val="12"/>
                <c:pt idx="0">
                  <c:v>0</c:v>
                </c:pt>
                <c:pt idx="1">
                  <c:v>1</c:v>
                </c:pt>
                <c:pt idx="2">
                  <c:v>100</c:v>
                </c:pt>
                <c:pt idx="3">
                  <c:v>101</c:v>
                </c:pt>
                <c:pt idx="4">
                  <c:v>200</c:v>
                </c:pt>
                <c:pt idx="5">
                  <c:v>201</c:v>
                </c:pt>
                <c:pt idx="6">
                  <c:v>300</c:v>
                </c:pt>
                <c:pt idx="7">
                  <c:v>301</c:v>
                </c:pt>
                <c:pt idx="8">
                  <c:v>400</c:v>
                </c:pt>
                <c:pt idx="9">
                  <c:v>401</c:v>
                </c:pt>
                <c:pt idx="10">
                  <c:v>500</c:v>
                </c:pt>
                <c:pt idx="11">
                  <c:v>501</c:v>
                </c:pt>
              </c:numCache>
            </c:numRef>
          </c:xVal>
          <c:yVal>
            <c:numRef>
              <c:f>Sheet1!$D$2:$D$13</c:f>
              <c:numCache>
                <c:formatCode>General</c:formatCode>
                <c:ptCount val="12"/>
                <c:pt idx="0">
                  <c:v>-1000</c:v>
                </c:pt>
                <c:pt idx="1">
                  <c:v>1000</c:v>
                </c:pt>
                <c:pt idx="2">
                  <c:v>-1000</c:v>
                </c:pt>
                <c:pt idx="3">
                  <c:v>1000</c:v>
                </c:pt>
                <c:pt idx="4">
                  <c:v>-1000</c:v>
                </c:pt>
                <c:pt idx="5">
                  <c:v>1000</c:v>
                </c:pt>
                <c:pt idx="6">
                  <c:v>-1000</c:v>
                </c:pt>
                <c:pt idx="7">
                  <c:v>1000</c:v>
                </c:pt>
                <c:pt idx="8">
                  <c:v>-1000</c:v>
                </c:pt>
                <c:pt idx="9">
                  <c:v>1000</c:v>
                </c:pt>
                <c:pt idx="10">
                  <c:v>-1000</c:v>
                </c:pt>
                <c:pt idx="11">
                  <c:v>1000</c:v>
                </c:pt>
              </c:numCache>
            </c:numRef>
          </c:yVal>
          <c:smooth val="0"/>
          <c:extLst>
            <c:ext xmlns:c16="http://schemas.microsoft.com/office/drawing/2014/chart" uri="{C3380CC4-5D6E-409C-BE32-E72D297353CC}">
              <c16:uniqueId val="{00000001-C7CA-4248-A804-35442F311FF9}"/>
            </c:ext>
          </c:extLst>
        </c:ser>
        <c:dLbls>
          <c:showLegendKey val="0"/>
          <c:showVal val="0"/>
          <c:showCatName val="0"/>
          <c:showSerName val="0"/>
          <c:showPercent val="0"/>
          <c:showBubbleSize val="0"/>
        </c:dLbls>
        <c:axId val="711221448"/>
        <c:axId val="711221776"/>
      </c:scatterChart>
      <c:valAx>
        <c:axId val="711221448"/>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221776"/>
        <c:crosses val="autoZero"/>
        <c:crossBetween val="midCat"/>
      </c:valAx>
      <c:valAx>
        <c:axId val="71122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2214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Extra Service Buildings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Sheet2!$C$1</c:f>
              <c:strCache>
                <c:ptCount val="1"/>
                <c:pt idx="0">
                  <c:v>Current </c:v>
                </c:pt>
              </c:strCache>
            </c:strRef>
          </c:tx>
          <c:spPr>
            <a:ln w="19050" cap="rnd">
              <a:solidFill>
                <a:srgbClr val="FF0000"/>
              </a:solidFill>
              <a:round/>
            </a:ln>
            <a:effectLst/>
          </c:spPr>
          <c:marker>
            <c:symbol val="none"/>
          </c:marker>
          <c:xVal>
            <c:numRef>
              <c:f>Sheet2!$B$2:$B$29</c:f>
              <c:numCache>
                <c:formatCode>General</c:formatCode>
                <c:ptCount val="28"/>
                <c:pt idx="0">
                  <c:v>0</c:v>
                </c:pt>
                <c:pt idx="1">
                  <c:v>1</c:v>
                </c:pt>
                <c:pt idx="2">
                  <c:v>50</c:v>
                </c:pt>
                <c:pt idx="3">
                  <c:v>51</c:v>
                </c:pt>
                <c:pt idx="4">
                  <c:v>100</c:v>
                </c:pt>
                <c:pt idx="5">
                  <c:v>101</c:v>
                </c:pt>
                <c:pt idx="6">
                  <c:v>150</c:v>
                </c:pt>
                <c:pt idx="7">
                  <c:v>151</c:v>
                </c:pt>
                <c:pt idx="8">
                  <c:v>200</c:v>
                </c:pt>
                <c:pt idx="9">
                  <c:v>201</c:v>
                </c:pt>
                <c:pt idx="10">
                  <c:v>250</c:v>
                </c:pt>
                <c:pt idx="11">
                  <c:v>251</c:v>
                </c:pt>
                <c:pt idx="12">
                  <c:v>300</c:v>
                </c:pt>
                <c:pt idx="13">
                  <c:v>301</c:v>
                </c:pt>
                <c:pt idx="14">
                  <c:v>350</c:v>
                </c:pt>
                <c:pt idx="15">
                  <c:v>351</c:v>
                </c:pt>
                <c:pt idx="16">
                  <c:v>400</c:v>
                </c:pt>
                <c:pt idx="17">
                  <c:v>401</c:v>
                </c:pt>
                <c:pt idx="18">
                  <c:v>450</c:v>
                </c:pt>
                <c:pt idx="19">
                  <c:v>451</c:v>
                </c:pt>
                <c:pt idx="20">
                  <c:v>500</c:v>
                </c:pt>
                <c:pt idx="21">
                  <c:v>501</c:v>
                </c:pt>
                <c:pt idx="22">
                  <c:v>550</c:v>
                </c:pt>
                <c:pt idx="23">
                  <c:v>551</c:v>
                </c:pt>
                <c:pt idx="24">
                  <c:v>600</c:v>
                </c:pt>
                <c:pt idx="25">
                  <c:v>601</c:v>
                </c:pt>
                <c:pt idx="26">
                  <c:v>650</c:v>
                </c:pt>
                <c:pt idx="27">
                  <c:v>651</c:v>
                </c:pt>
              </c:numCache>
            </c:numRef>
          </c:xVal>
          <c:yVal>
            <c:numRef>
              <c:f>Sheet2!$C$2:$C$29</c:f>
              <c:numCache>
                <c:formatCode>General</c:formatCode>
                <c:ptCount val="28"/>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pt idx="24">
                  <c:v>-500</c:v>
                </c:pt>
                <c:pt idx="25">
                  <c:v>500</c:v>
                </c:pt>
                <c:pt idx="26">
                  <c:v>-500</c:v>
                </c:pt>
                <c:pt idx="27">
                  <c:v>500</c:v>
                </c:pt>
              </c:numCache>
            </c:numRef>
          </c:yVal>
          <c:smooth val="0"/>
          <c:extLst>
            <c:ext xmlns:c16="http://schemas.microsoft.com/office/drawing/2014/chart" uri="{C3380CC4-5D6E-409C-BE32-E72D297353CC}">
              <c16:uniqueId val="{00000000-22B5-4E74-897C-F45B15F59289}"/>
            </c:ext>
          </c:extLst>
        </c:ser>
        <c:dLbls>
          <c:showLegendKey val="0"/>
          <c:showVal val="0"/>
          <c:showCatName val="0"/>
          <c:showSerName val="0"/>
          <c:showPercent val="0"/>
          <c:showBubbleSize val="0"/>
        </c:dLbls>
        <c:axId val="936656376"/>
        <c:axId val="936656704"/>
      </c:scatterChart>
      <c:valAx>
        <c:axId val="93665637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36656704"/>
        <c:crossesAt val="0"/>
        <c:crossBetween val="midCat"/>
      </c:valAx>
      <c:valAx>
        <c:axId val="936656704"/>
        <c:scaling>
          <c:orientation val="minMax"/>
          <c:max val="1500"/>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66563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Quad Bus Options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Sheet1!$C$20</c:f>
              <c:strCache>
                <c:ptCount val="1"/>
                <c:pt idx="0">
                  <c:v>Current </c:v>
                </c:pt>
              </c:strCache>
            </c:strRef>
          </c:tx>
          <c:spPr>
            <a:ln w="19050" cap="rnd">
              <a:solidFill>
                <a:srgbClr val="0070C0"/>
              </a:solidFill>
              <a:round/>
            </a:ln>
            <a:effectLst/>
          </c:spPr>
          <c:marker>
            <c:symbol val="none"/>
          </c:marker>
          <c:xVal>
            <c:numRef>
              <c:f>Sheet1!$B$21:$B$34</c:f>
              <c:numCache>
                <c:formatCode>General</c:formatCode>
                <c:ptCount val="14"/>
                <c:pt idx="0">
                  <c:v>0</c:v>
                </c:pt>
                <c:pt idx="1">
                  <c:v>1</c:v>
                </c:pt>
                <c:pt idx="2">
                  <c:v>100</c:v>
                </c:pt>
                <c:pt idx="3">
                  <c:v>101</c:v>
                </c:pt>
                <c:pt idx="4">
                  <c:v>200</c:v>
                </c:pt>
                <c:pt idx="5">
                  <c:v>201</c:v>
                </c:pt>
                <c:pt idx="6">
                  <c:v>300</c:v>
                </c:pt>
                <c:pt idx="7">
                  <c:v>301</c:v>
                </c:pt>
                <c:pt idx="8">
                  <c:v>400</c:v>
                </c:pt>
                <c:pt idx="9">
                  <c:v>401</c:v>
                </c:pt>
                <c:pt idx="10">
                  <c:v>500</c:v>
                </c:pt>
                <c:pt idx="11">
                  <c:v>501</c:v>
                </c:pt>
                <c:pt idx="12">
                  <c:v>600</c:v>
                </c:pt>
                <c:pt idx="13">
                  <c:v>601</c:v>
                </c:pt>
              </c:numCache>
            </c:numRef>
          </c:xVal>
          <c:yVal>
            <c:numRef>
              <c:f>Sheet1!$C$21:$C$34</c:f>
              <c:numCache>
                <c:formatCode>General</c:formatCode>
                <c:ptCount val="14"/>
                <c:pt idx="0">
                  <c:v>-500</c:v>
                </c:pt>
                <c:pt idx="1">
                  <c:v>500</c:v>
                </c:pt>
                <c:pt idx="2">
                  <c:v>0</c:v>
                </c:pt>
                <c:pt idx="3">
                  <c:v>0</c:v>
                </c:pt>
                <c:pt idx="4">
                  <c:v>-500</c:v>
                </c:pt>
                <c:pt idx="5">
                  <c:v>500</c:v>
                </c:pt>
                <c:pt idx="6">
                  <c:v>0</c:v>
                </c:pt>
                <c:pt idx="7">
                  <c:v>0</c:v>
                </c:pt>
                <c:pt idx="8">
                  <c:v>-500</c:v>
                </c:pt>
                <c:pt idx="9">
                  <c:v>500</c:v>
                </c:pt>
                <c:pt idx="10">
                  <c:v>0</c:v>
                </c:pt>
                <c:pt idx="11">
                  <c:v>0</c:v>
                </c:pt>
                <c:pt idx="12">
                  <c:v>-500</c:v>
                </c:pt>
                <c:pt idx="13">
                  <c:v>500</c:v>
                </c:pt>
              </c:numCache>
            </c:numRef>
          </c:yVal>
          <c:smooth val="0"/>
          <c:extLst>
            <c:ext xmlns:c16="http://schemas.microsoft.com/office/drawing/2014/chart" uri="{C3380CC4-5D6E-409C-BE32-E72D297353CC}">
              <c16:uniqueId val="{00000000-D72A-4985-8E08-8887D2D466A9}"/>
            </c:ext>
          </c:extLst>
        </c:ser>
        <c:ser>
          <c:idx val="1"/>
          <c:order val="1"/>
          <c:tx>
            <c:strRef>
              <c:f>Sheet1!$D$20</c:f>
              <c:strCache>
                <c:ptCount val="1"/>
                <c:pt idx="0">
                  <c:v>Modified</c:v>
                </c:pt>
              </c:strCache>
            </c:strRef>
          </c:tx>
          <c:spPr>
            <a:ln w="19050" cap="rnd">
              <a:solidFill>
                <a:schemeClr val="accent2"/>
              </a:solidFill>
              <a:round/>
            </a:ln>
            <a:effectLst/>
          </c:spPr>
          <c:marker>
            <c:symbol val="none"/>
          </c:marker>
          <c:xVal>
            <c:numRef>
              <c:f>Sheet1!$B$21:$B$34</c:f>
              <c:numCache>
                <c:formatCode>General</c:formatCode>
                <c:ptCount val="14"/>
                <c:pt idx="0">
                  <c:v>0</c:v>
                </c:pt>
                <c:pt idx="1">
                  <c:v>1</c:v>
                </c:pt>
                <c:pt idx="2">
                  <c:v>100</c:v>
                </c:pt>
                <c:pt idx="3">
                  <c:v>101</c:v>
                </c:pt>
                <c:pt idx="4">
                  <c:v>200</c:v>
                </c:pt>
                <c:pt idx="5">
                  <c:v>201</c:v>
                </c:pt>
                <c:pt idx="6">
                  <c:v>300</c:v>
                </c:pt>
                <c:pt idx="7">
                  <c:v>301</c:v>
                </c:pt>
                <c:pt idx="8">
                  <c:v>400</c:v>
                </c:pt>
                <c:pt idx="9">
                  <c:v>401</c:v>
                </c:pt>
                <c:pt idx="10">
                  <c:v>500</c:v>
                </c:pt>
                <c:pt idx="11">
                  <c:v>501</c:v>
                </c:pt>
                <c:pt idx="12">
                  <c:v>600</c:v>
                </c:pt>
                <c:pt idx="13">
                  <c:v>601</c:v>
                </c:pt>
              </c:numCache>
            </c:numRef>
          </c:xVal>
          <c:yVal>
            <c:numRef>
              <c:f>Sheet1!$D$21:$D$34</c:f>
              <c:numCache>
                <c:formatCode>General</c:formatCode>
                <c:ptCount val="14"/>
                <c:pt idx="0">
                  <c:v>-1000</c:v>
                </c:pt>
                <c:pt idx="1">
                  <c:v>1000</c:v>
                </c:pt>
                <c:pt idx="2">
                  <c:v>0</c:v>
                </c:pt>
                <c:pt idx="3">
                  <c:v>0</c:v>
                </c:pt>
                <c:pt idx="4">
                  <c:v>-1000</c:v>
                </c:pt>
                <c:pt idx="5">
                  <c:v>1000</c:v>
                </c:pt>
                <c:pt idx="6">
                  <c:v>0</c:v>
                </c:pt>
                <c:pt idx="7">
                  <c:v>0</c:v>
                </c:pt>
                <c:pt idx="8">
                  <c:v>-1000</c:v>
                </c:pt>
                <c:pt idx="9">
                  <c:v>1000</c:v>
                </c:pt>
                <c:pt idx="10">
                  <c:v>0</c:v>
                </c:pt>
                <c:pt idx="11">
                  <c:v>0</c:v>
                </c:pt>
                <c:pt idx="12">
                  <c:v>-1000</c:v>
                </c:pt>
                <c:pt idx="13">
                  <c:v>1000</c:v>
                </c:pt>
              </c:numCache>
            </c:numRef>
          </c:yVal>
          <c:smooth val="0"/>
          <c:extLst>
            <c:ext xmlns:c16="http://schemas.microsoft.com/office/drawing/2014/chart" uri="{C3380CC4-5D6E-409C-BE32-E72D297353CC}">
              <c16:uniqueId val="{00000001-D72A-4985-8E08-8887D2D466A9}"/>
            </c:ext>
          </c:extLst>
        </c:ser>
        <c:ser>
          <c:idx val="2"/>
          <c:order val="2"/>
          <c:tx>
            <c:strRef>
              <c:f>Sheet1!$E$20</c:f>
              <c:strCache>
                <c:ptCount val="1"/>
                <c:pt idx="0">
                  <c:v>Alternate</c:v>
                </c:pt>
              </c:strCache>
            </c:strRef>
          </c:tx>
          <c:spPr>
            <a:ln w="19050" cap="rnd">
              <a:solidFill>
                <a:srgbClr val="00B050"/>
              </a:solidFill>
              <a:round/>
            </a:ln>
            <a:effectLst/>
          </c:spPr>
          <c:marker>
            <c:symbol val="none"/>
          </c:marker>
          <c:xVal>
            <c:numRef>
              <c:f>Sheet1!$B$21:$B$34</c:f>
              <c:numCache>
                <c:formatCode>General</c:formatCode>
                <c:ptCount val="14"/>
                <c:pt idx="0">
                  <c:v>0</c:v>
                </c:pt>
                <c:pt idx="1">
                  <c:v>1</c:v>
                </c:pt>
                <c:pt idx="2">
                  <c:v>100</c:v>
                </c:pt>
                <c:pt idx="3">
                  <c:v>101</c:v>
                </c:pt>
                <c:pt idx="4">
                  <c:v>200</c:v>
                </c:pt>
                <c:pt idx="5">
                  <c:v>201</c:v>
                </c:pt>
                <c:pt idx="6">
                  <c:v>300</c:v>
                </c:pt>
                <c:pt idx="7">
                  <c:v>301</c:v>
                </c:pt>
                <c:pt idx="8">
                  <c:v>400</c:v>
                </c:pt>
                <c:pt idx="9">
                  <c:v>401</c:v>
                </c:pt>
                <c:pt idx="10">
                  <c:v>500</c:v>
                </c:pt>
                <c:pt idx="11">
                  <c:v>501</c:v>
                </c:pt>
                <c:pt idx="12">
                  <c:v>600</c:v>
                </c:pt>
                <c:pt idx="13">
                  <c:v>601</c:v>
                </c:pt>
              </c:numCache>
            </c:numRef>
          </c:xVal>
          <c:yVal>
            <c:numRef>
              <c:f>Sheet1!$E$21:$E$34</c:f>
              <c:numCache>
                <c:formatCode>General</c:formatCode>
                <c:ptCount val="1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numCache>
            </c:numRef>
          </c:yVal>
          <c:smooth val="0"/>
          <c:extLst>
            <c:ext xmlns:c16="http://schemas.microsoft.com/office/drawing/2014/chart" uri="{C3380CC4-5D6E-409C-BE32-E72D297353CC}">
              <c16:uniqueId val="{00000002-D72A-4985-8E08-8887D2D466A9}"/>
            </c:ext>
          </c:extLst>
        </c:ser>
        <c:dLbls>
          <c:showLegendKey val="0"/>
          <c:showVal val="0"/>
          <c:showCatName val="0"/>
          <c:showSerName val="0"/>
          <c:showPercent val="0"/>
          <c:showBubbleSize val="0"/>
        </c:dLbls>
        <c:axId val="842783144"/>
        <c:axId val="780571376"/>
      </c:scatterChart>
      <c:valAx>
        <c:axId val="842783144"/>
        <c:scaling>
          <c:orientation val="minMax"/>
          <c:max val="6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571376"/>
        <c:crosses val="autoZero"/>
        <c:crossBetween val="midCat"/>
      </c:valAx>
      <c:valAx>
        <c:axId val="780571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7831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7443DC1-8A0E-4559-B056-2AAF58F3AC6F}" type="datetimeFigureOut">
              <a:rPr lang="en-US" smtClean="0"/>
              <a:t>1/30/2023</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3F7BF875-7C21-4547-8641-350C7DBA07BA}" type="slidenum">
              <a:rPr lang="en-US" smtClean="0"/>
              <a:t>‹#›</a:t>
            </a:fld>
            <a:endParaRPr lang="en-US"/>
          </a:p>
        </p:txBody>
      </p:sp>
    </p:spTree>
    <p:extLst>
      <p:ext uri="{BB962C8B-B14F-4D97-AF65-F5344CB8AC3E}">
        <p14:creationId xmlns:p14="http://schemas.microsoft.com/office/powerpoint/2010/main" val="141967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Please print</a:t>
            </a:r>
            <a:r>
              <a:rPr lang="en-US" baseline="0"/>
              <a:t> out the slide deck and notes pages.  The notes pages have the words associated with the brief bulleted event on the slide.  Please present the slides in presentation mode as there are animations to help pace and guide the discussion. </a:t>
            </a:r>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05908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35"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609600" y="3682080"/>
            <a:ext cx="3532800" cy="189684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8029440" y="3682080"/>
            <a:ext cx="3532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5"/>
            <a:ext cx="11332308"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4"/>
          <p:cNvSpPr>
            <a:spLocks noGrp="1"/>
          </p:cNvSpPr>
          <p:nvPr>
            <p:ph type="body" sz="quarter" idx="11"/>
          </p:nvPr>
        </p:nvSpPr>
        <p:spPr>
          <a:xfrm>
            <a:off x="455900" y="3951844"/>
            <a:ext cx="11332309" cy="1003049"/>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6"/>
            <a:ext cx="12014381" cy="301891"/>
          </a:xfrm>
          <a:prstGeom prst="rect">
            <a:avLst/>
          </a:prstGeom>
        </p:spPr>
      </p:pic>
    </p:spTree>
    <p:extLst>
      <p:ext uri="{BB962C8B-B14F-4D97-AF65-F5344CB8AC3E}">
        <p14:creationId xmlns:p14="http://schemas.microsoft.com/office/powerpoint/2010/main" val="2895662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subTitle"/>
          </p:nvPr>
        </p:nvSpPr>
        <p:spPr>
          <a:xfrm>
            <a:off x="609600" y="1604520"/>
            <a:ext cx="1097232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47"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49"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latin typeface="Arial"/>
            </a:endParaRPr>
          </a:p>
        </p:txBody>
      </p:sp>
      <p:sp>
        <p:nvSpPr>
          <p:cNvPr id="50"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600" y="273600"/>
            <a:ext cx="1097232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subTitle"/>
          </p:nvPr>
        </p:nvSpPr>
        <p:spPr>
          <a:xfrm>
            <a:off x="609600" y="1604520"/>
            <a:ext cx="1097232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66"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69"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latin typeface="Arial"/>
            </a:endParaRPr>
          </a:p>
        </p:txBody>
      </p:sp>
      <p:sp>
        <p:nvSpPr>
          <p:cNvPr id="72" name="PlaceHolder 5"/>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74"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609600" y="3682080"/>
            <a:ext cx="3532800" cy="1896840"/>
          </a:xfrm>
          <a:prstGeom prst="rect">
            <a:avLst/>
          </a:prstGeom>
        </p:spPr>
        <p:txBody>
          <a:bodyPr lIns="0" tIns="0" rIns="0" bIns="0">
            <a:normAutofit/>
          </a:bodyPr>
          <a:lstStyle/>
          <a:p>
            <a:endParaRPr lang="en-US" sz="3200" b="0" strike="noStrike" spc="-1">
              <a:latin typeface="Arial"/>
            </a:endParaRPr>
          </a:p>
        </p:txBody>
      </p:sp>
      <p:sp>
        <p:nvSpPr>
          <p:cNvPr id="78"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US" sz="3200" b="0" strike="noStrike" spc="-1">
              <a:latin typeface="Arial"/>
            </a:endParaRPr>
          </a:p>
        </p:txBody>
      </p:sp>
      <p:sp>
        <p:nvSpPr>
          <p:cNvPr id="79" name="PlaceHolder 7"/>
          <p:cNvSpPr>
            <a:spLocks noGrp="1"/>
          </p:cNvSpPr>
          <p:nvPr>
            <p:ph type="body"/>
          </p:nvPr>
        </p:nvSpPr>
        <p:spPr>
          <a:xfrm>
            <a:off x="8029440" y="3682080"/>
            <a:ext cx="3532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10"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600" y="273600"/>
            <a:ext cx="1097232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15"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19"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endParaRPr lang="en-US" sz="4400" b="0" strike="noStrike" spc="-1">
              <a:latin typeface="Arial"/>
            </a:endParaRPr>
          </a:p>
        </p:txBody>
      </p:sp>
      <p:sp>
        <p:nvSpPr>
          <p:cNvPr id="23"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HeaderFooter_0060314.png"/>
          <p:cNvPicPr/>
          <p:nvPr/>
        </p:nvPicPr>
        <p:blipFill>
          <a:blip r:embed="rId15"/>
          <a:stretch/>
        </p:blipFill>
        <p:spPr>
          <a:xfrm>
            <a:off x="0" y="0"/>
            <a:ext cx="12189600" cy="6856200"/>
          </a:xfrm>
          <a:prstGeom prst="rect">
            <a:avLst/>
          </a:prstGeom>
          <a:ln>
            <a:noFill/>
          </a:ln>
        </p:spPr>
      </p:pic>
      <p:pic>
        <p:nvPicPr>
          <p:cNvPr id="6" name="Picture 5" descr="TitleSlide_060514.png"/>
          <p:cNvPicPr/>
          <p:nvPr/>
        </p:nvPicPr>
        <p:blipFill>
          <a:blip r:embed="rId16"/>
          <a:stretch/>
        </p:blipFill>
        <p:spPr>
          <a:xfrm>
            <a:off x="0" y="0"/>
            <a:ext cx="12189600" cy="6856200"/>
          </a:xfrm>
          <a:prstGeom prst="rect">
            <a:avLst/>
          </a:prstGeom>
          <a:ln>
            <a:noFill/>
          </a:ln>
        </p:spPr>
      </p:pic>
      <p:pic>
        <p:nvPicPr>
          <p:cNvPr id="2" name="Picture 6" descr="FermiLogo_RGB_NALBlue.png"/>
          <p:cNvPicPr/>
          <p:nvPr/>
        </p:nvPicPr>
        <p:blipFill>
          <a:blip r:embed="rId17"/>
          <a:stretch/>
        </p:blipFill>
        <p:spPr>
          <a:xfrm>
            <a:off x="1058400" y="1149480"/>
            <a:ext cx="4353600" cy="588600"/>
          </a:xfrm>
          <a:prstGeom prst="rect">
            <a:avLst/>
          </a:prstGeom>
          <a:ln>
            <a:noFill/>
          </a:ln>
        </p:spPr>
      </p:pic>
      <p:sp>
        <p:nvSpPr>
          <p:cNvPr id="3"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 name="PlaceHolder 2"/>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 name="Picture 2" descr="HeaderFooter_0060314.png"/>
          <p:cNvPicPr/>
          <p:nvPr/>
        </p:nvPicPr>
        <p:blipFill>
          <a:blip r:embed="rId14"/>
          <a:stretch/>
        </p:blipFill>
        <p:spPr>
          <a:xfrm>
            <a:off x="0" y="0"/>
            <a:ext cx="12189600" cy="6856200"/>
          </a:xfrm>
          <a:prstGeom prst="rect">
            <a:avLst/>
          </a:prstGeom>
          <a:ln>
            <a:noFill/>
          </a:ln>
        </p:spPr>
      </p:pic>
      <p:sp>
        <p:nvSpPr>
          <p:cNvPr id="42" name="PlaceHolder 1"/>
          <p:cNvSpPr>
            <a:spLocks noGrp="1"/>
          </p:cNvSpPr>
          <p:nvPr>
            <p:ph type="title"/>
          </p:nvPr>
        </p:nvSpPr>
        <p:spPr>
          <a:xfrm>
            <a:off x="609600" y="273600"/>
            <a:ext cx="1097232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3" name="PlaceHolder 2"/>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s://beamdocs.fnal.gov/cgi-bin/sso/ShowDocument?docid=7934"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gif"/><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b="1" dirty="0"/>
          </a:p>
          <a:p>
            <a:r>
              <a:rPr lang="en-US" b="1" dirty="0"/>
              <a:t>Denton Morris</a:t>
            </a:r>
          </a:p>
          <a:p>
            <a:r>
              <a:rPr lang="en-US" dirty="0"/>
              <a:t>30, January 2023</a:t>
            </a:r>
          </a:p>
          <a:p>
            <a:endParaRPr lang="en-US" dirty="0"/>
          </a:p>
        </p:txBody>
      </p:sp>
      <p:sp>
        <p:nvSpPr>
          <p:cNvPr id="3" name="Text Placeholder 2"/>
          <p:cNvSpPr>
            <a:spLocks noGrp="1"/>
          </p:cNvSpPr>
          <p:nvPr>
            <p:ph type="body" sz="quarter" idx="11"/>
          </p:nvPr>
        </p:nvSpPr>
        <p:spPr/>
        <p:txBody>
          <a:bodyPr>
            <a:noAutofit/>
          </a:bodyPr>
          <a:lstStyle/>
          <a:p>
            <a:r>
              <a:rPr lang="en-US" dirty="0"/>
              <a:t>ACE – Main Injector Power Supplies and Infrastructure</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Quads </a:t>
            </a:r>
            <a:endParaRPr lang="en-US" sz="2400" spc="-1" dirty="0">
              <a:latin typeface="Arial"/>
            </a:endParaRPr>
          </a:p>
        </p:txBody>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10</a:t>
            </a:fld>
            <a:endParaRPr lang="en-US" sz="1200" spc="-1">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FDA45F24-9FEC-465A-59E0-24EC5AD753AA}"/>
              </a:ext>
            </a:extLst>
          </p:cNvPr>
          <p:cNvSpPr txBox="1"/>
          <p:nvPr/>
        </p:nvSpPr>
        <p:spPr>
          <a:xfrm>
            <a:off x="1975620" y="956708"/>
            <a:ext cx="7457440" cy="5558572"/>
          </a:xfrm>
          <a:prstGeom prst="rect">
            <a:avLst/>
          </a:prstGeom>
          <a:noFill/>
        </p:spPr>
        <p:txBody>
          <a:bodyPr wrap="square">
            <a:spAutoFit/>
          </a:bodyPr>
          <a:lstStyle/>
          <a:p>
            <a:r>
              <a:rPr lang="en-US" altLang="en-US" dirty="0"/>
              <a:t>RAMP CALCULATIONS (</a:t>
            </a:r>
            <a:r>
              <a:rPr lang="en-US" altLang="en-US" b="1" dirty="0"/>
              <a:t>0.65 second</a:t>
            </a:r>
            <a:r>
              <a:rPr lang="en-US" altLang="en-US" dirty="0"/>
              <a:t>) :</a:t>
            </a:r>
          </a:p>
          <a:p>
            <a:r>
              <a:rPr lang="en-US" altLang="en-US" dirty="0"/>
              <a:t>     Peak ramp current (amps) =  2829.7    </a:t>
            </a:r>
          </a:p>
          <a:p>
            <a:r>
              <a:rPr lang="en-US" altLang="en-US" dirty="0"/>
              <a:t>     Total RMS ramp current (amps) =  1347.1    </a:t>
            </a:r>
          </a:p>
          <a:p>
            <a:r>
              <a:rPr lang="en-US" altLang="en-US" dirty="0"/>
              <a:t>     Min. and max. ramp voltage (volts) = -2841.5     4748.8    </a:t>
            </a:r>
          </a:p>
          <a:p>
            <a:r>
              <a:rPr lang="en-US" altLang="en-US" dirty="0"/>
              <a:t>     Maximum number of power supplies =    6</a:t>
            </a:r>
          </a:p>
          <a:p>
            <a:r>
              <a:rPr lang="en-US" altLang="en-US" dirty="0"/>
              <a:t>     Ramp power (watts) = 0.11613E+07</a:t>
            </a:r>
          </a:p>
          <a:p>
            <a:endParaRPr lang="en-US" altLang="en-US" dirty="0"/>
          </a:p>
          <a:p>
            <a:r>
              <a:rPr lang="en-US" altLang="en-US" dirty="0"/>
              <a:t>   FEEDER CALCULATIONS :</a:t>
            </a:r>
          </a:p>
          <a:p>
            <a:r>
              <a:rPr lang="en-US" altLang="en-US" dirty="0"/>
              <a:t>     Peak feeder current (amps) =  552.83    </a:t>
            </a:r>
          </a:p>
          <a:p>
            <a:r>
              <a:rPr lang="en-US" altLang="en-US" dirty="0"/>
              <a:t>     RMS feeder current  (amps) =  192.66    </a:t>
            </a:r>
          </a:p>
          <a:p>
            <a:r>
              <a:rPr lang="en-US" altLang="en-US" dirty="0"/>
              <a:t>     RMS feeder volt-amps (v-a) = 0.46050E+07</a:t>
            </a:r>
          </a:p>
          <a:p>
            <a:endParaRPr lang="en-US" altLang="en-US" dirty="0"/>
          </a:p>
          <a:p>
            <a:r>
              <a:rPr lang="en-US" altLang="en-US" dirty="0"/>
              <a:t>   REAL/REACTIVE POWER CALCULATIONS :</a:t>
            </a:r>
          </a:p>
          <a:p>
            <a:r>
              <a:rPr lang="en-US" altLang="en-US" dirty="0"/>
              <a:t>     Peak real power (watts) = 0.11226E+08</a:t>
            </a:r>
          </a:p>
          <a:p>
            <a:r>
              <a:rPr lang="en-US" altLang="en-US" dirty="0"/>
              <a:t>     Peak reactive power (vars) = 0.71034E+07</a:t>
            </a:r>
          </a:p>
          <a:p>
            <a:r>
              <a:rPr lang="en-US" altLang="en-US" dirty="0"/>
              <a:t>     Average real power (watts) = 0.11633E+07</a:t>
            </a:r>
          </a:p>
          <a:p>
            <a:r>
              <a:rPr lang="en-US" altLang="en-US" dirty="0"/>
              <a:t>     Average reactive power (vars) = 0.17025E+07</a:t>
            </a:r>
          </a:p>
          <a:p>
            <a:r>
              <a:rPr lang="en-US" altLang="en-US" dirty="0"/>
              <a:t>     Peak volt-amps = 0.13214E+08</a:t>
            </a:r>
          </a:p>
          <a:p>
            <a:r>
              <a:rPr lang="en-US" altLang="en-US" dirty="0"/>
              <a:t>     Average volt-amps = 0.29162E+07</a:t>
            </a:r>
          </a:p>
        </p:txBody>
      </p:sp>
    </p:spTree>
    <p:extLst>
      <p:ext uri="{BB962C8B-B14F-4D97-AF65-F5344CB8AC3E}">
        <p14:creationId xmlns:p14="http://schemas.microsoft.com/office/powerpoint/2010/main" val="111787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Quads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11</a:t>
            </a:fld>
            <a:endParaRPr lang="en-US" sz="1200" spc="-1">
              <a:latin typeface="Arial"/>
            </a:endParaRPr>
          </a:p>
        </p:txBody>
      </p:sp>
      <p:sp>
        <p:nvSpPr>
          <p:cNvPr id="94" name="CustomShape 6"/>
          <p:cNvSpPr/>
          <p:nvPr/>
        </p:nvSpPr>
        <p:spPr>
          <a:xfrm>
            <a:off x="1235280" y="1127700"/>
            <a:ext cx="10032160" cy="38913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pc="-1" dirty="0">
                <a:solidFill>
                  <a:srgbClr val="000000"/>
                </a:solidFill>
                <a:latin typeface="Arial"/>
              </a:rPr>
              <a:t>Two obvious options:</a:t>
            </a:r>
          </a:p>
          <a:p>
            <a:pPr>
              <a:lnSpc>
                <a:spcPct val="100000"/>
              </a:lnSpc>
            </a:pPr>
            <a:endParaRPr lang="en-US" spc="-1" dirty="0">
              <a:solidFill>
                <a:srgbClr val="000000"/>
              </a:solidFill>
              <a:latin typeface="Arial"/>
            </a:endParaRPr>
          </a:p>
          <a:p>
            <a:pPr marL="342900" indent="-342900">
              <a:buFont typeface="+mj-lt"/>
              <a:buAutoNum type="arabicPeriod"/>
            </a:pPr>
            <a:r>
              <a:rPr lang="en-US" spc="-1" dirty="0">
                <a:solidFill>
                  <a:srgbClr val="000000"/>
                </a:solidFill>
                <a:latin typeface="Arial"/>
              </a:rPr>
              <a:t>Double the voltage of the current Quad power supplies</a:t>
            </a:r>
          </a:p>
          <a:p>
            <a:pPr marL="742950" lvl="1" indent="-285750">
              <a:buFont typeface="Arial" panose="020B0604020202020204" pitchFamily="34" charset="0"/>
              <a:buChar char="•"/>
            </a:pPr>
            <a:r>
              <a:rPr lang="en-US" spc="-1" dirty="0">
                <a:solidFill>
                  <a:srgbClr val="000000"/>
                </a:solidFill>
                <a:latin typeface="Arial"/>
              </a:rPr>
              <a:t>Requires fewer building modifications</a:t>
            </a:r>
          </a:p>
          <a:p>
            <a:pPr marL="742950" lvl="1" indent="-285750">
              <a:buFont typeface="Arial" panose="020B0604020202020204" pitchFamily="34" charset="0"/>
              <a:buChar char="•"/>
            </a:pPr>
            <a:r>
              <a:rPr lang="en-US" spc="-1" dirty="0">
                <a:solidFill>
                  <a:srgbClr val="000000"/>
                </a:solidFill>
                <a:latin typeface="Arial"/>
              </a:rPr>
              <a:t>Doubles the voltage to ground on the quads (~1000 Volts)</a:t>
            </a:r>
          </a:p>
          <a:p>
            <a:pPr marL="1200150" lvl="2" indent="-285750">
              <a:buFont typeface="Wingdings" panose="05000000000000000000" pitchFamily="2" charset="2"/>
              <a:buChar char="Ø"/>
            </a:pPr>
            <a:r>
              <a:rPr lang="en-US" spc="-1" dirty="0">
                <a:latin typeface="Arial"/>
              </a:rPr>
              <a:t>Quads are already susceptible to ground faults</a:t>
            </a:r>
          </a:p>
          <a:p>
            <a:pPr marL="342900" indent="-342900">
              <a:buFont typeface="+mj-lt"/>
              <a:buAutoNum type="arabicPeriod"/>
            </a:pPr>
            <a:r>
              <a:rPr lang="en-US" spc="-1" dirty="0">
                <a:solidFill>
                  <a:srgbClr val="000000"/>
                </a:solidFill>
                <a:latin typeface="Arial"/>
              </a:rPr>
              <a:t>Add three new Quad power supplies at the unused locations</a:t>
            </a:r>
          </a:p>
          <a:p>
            <a:pPr marL="800100" lvl="1" indent="-342900">
              <a:buFont typeface="Arial" panose="020B0604020202020204" pitchFamily="34" charset="0"/>
              <a:buChar char="•"/>
            </a:pPr>
            <a:r>
              <a:rPr lang="en-US" spc="-1" dirty="0">
                <a:solidFill>
                  <a:srgbClr val="000000"/>
                </a:solidFill>
                <a:latin typeface="Arial"/>
              </a:rPr>
              <a:t>Requires an additional transformer/pad and power supply space in the Service Building</a:t>
            </a:r>
          </a:p>
          <a:p>
            <a:pPr marL="800100" lvl="1" indent="-342900">
              <a:buFont typeface="Arial" panose="020B0604020202020204" pitchFamily="34" charset="0"/>
              <a:buChar char="•"/>
            </a:pPr>
            <a:r>
              <a:rPr lang="en-US" spc="-1" dirty="0">
                <a:solidFill>
                  <a:srgbClr val="000000"/>
                </a:solidFill>
                <a:latin typeface="Arial"/>
              </a:rPr>
              <a:t>Requires adding new bus penetrations to the tunnel</a:t>
            </a:r>
          </a:p>
          <a:p>
            <a:pPr marL="800100" lvl="1" indent="-342900">
              <a:buFont typeface="Arial" panose="020B0604020202020204" pitchFamily="34" charset="0"/>
              <a:buChar char="•"/>
            </a:pPr>
            <a:r>
              <a:rPr lang="en-US" spc="-1" dirty="0">
                <a:solidFill>
                  <a:srgbClr val="000000"/>
                </a:solidFill>
                <a:latin typeface="Arial"/>
              </a:rPr>
              <a:t>Need major changes to MECAR for PS turn on sequencing</a:t>
            </a:r>
          </a:p>
          <a:p>
            <a:pPr marL="800100" lvl="1" indent="-342900">
              <a:buFont typeface="Arial" panose="020B0604020202020204" pitchFamily="34" charset="0"/>
              <a:buChar char="•"/>
            </a:pPr>
            <a:r>
              <a:rPr lang="en-US" spc="-1" dirty="0">
                <a:solidFill>
                  <a:srgbClr val="000000"/>
                </a:solidFill>
                <a:latin typeface="Arial"/>
              </a:rPr>
              <a:t>Maintains the current voltage to ground (~500 Volts) </a:t>
            </a:r>
          </a:p>
          <a:p>
            <a:pPr marL="1200150" lvl="2" indent="-285750">
              <a:buFont typeface="Arial" panose="020B0604020202020204" pitchFamily="34" charset="0"/>
              <a:buChar char="•"/>
            </a:pPr>
            <a:endParaRPr lang="en-US" spc="-1" dirty="0">
              <a:solidFill>
                <a:srgbClr val="000000"/>
              </a:solidFill>
              <a:latin typeface="Arial"/>
            </a:endParaRPr>
          </a:p>
          <a:p>
            <a:r>
              <a:rPr lang="en-US" spc="-1" dirty="0">
                <a:solidFill>
                  <a:srgbClr val="000000"/>
                </a:solidFill>
                <a:latin typeface="Arial"/>
              </a:rPr>
              <a:t>3.  Adding power supplies between existing service buildings leads to an asymmetrical voltage distribution and more than 500 volts to ground.</a:t>
            </a:r>
          </a:p>
          <a:p>
            <a:pPr>
              <a:lnSpc>
                <a:spcPct val="100000"/>
              </a:lnSpc>
            </a:pPr>
            <a:r>
              <a:rPr lang="en-US" spc="-1" dirty="0">
                <a:solidFill>
                  <a:srgbClr val="000000"/>
                </a:solidFill>
                <a:latin typeface="Arial"/>
              </a:rPr>
              <a:t>	</a:t>
            </a: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3009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Quads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12</a:t>
            </a:fld>
            <a:endParaRPr lang="en-US" sz="1200" spc="-1">
              <a:latin typeface="Arial"/>
            </a:endParaRPr>
          </a:p>
        </p:txBody>
      </p:sp>
      <p:sp>
        <p:nvSpPr>
          <p:cNvPr id="95" name="CustomShape 7"/>
          <p:cNvSpPr/>
          <p:nvPr/>
        </p:nvSpPr>
        <p:spPr>
          <a:xfrm>
            <a:off x="3494983" y="5112136"/>
            <a:ext cx="360" cy="9036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Chart 1">
            <a:extLst>
              <a:ext uri="{FF2B5EF4-FFF2-40B4-BE49-F238E27FC236}">
                <a16:creationId xmlns:a16="http://schemas.microsoft.com/office/drawing/2014/main" id="{EBE9219D-DCEC-9C95-9AB9-749FB56C1EB1}"/>
              </a:ext>
            </a:extLst>
          </p:cNvPr>
          <p:cNvGraphicFramePr>
            <a:graphicFrameLocks/>
          </p:cNvGraphicFramePr>
          <p:nvPr>
            <p:extLst>
              <p:ext uri="{D42A27DB-BD31-4B8C-83A1-F6EECF244321}">
                <p14:modId xmlns:p14="http://schemas.microsoft.com/office/powerpoint/2010/main" val="3572667055"/>
              </p:ext>
            </p:extLst>
          </p:nvPr>
        </p:nvGraphicFramePr>
        <p:xfrm>
          <a:off x="6594945" y="329184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7CDE8DC-4C21-33AD-8ED1-FA738B7BC3F7}"/>
              </a:ext>
            </a:extLst>
          </p:cNvPr>
          <p:cNvSpPr txBox="1"/>
          <p:nvPr/>
        </p:nvSpPr>
        <p:spPr>
          <a:xfrm>
            <a:off x="6871171" y="5577241"/>
            <a:ext cx="4463081" cy="246221"/>
          </a:xfrm>
          <a:prstGeom prst="rect">
            <a:avLst/>
          </a:prstGeom>
          <a:noFill/>
        </p:spPr>
        <p:txBody>
          <a:bodyPr wrap="none" rtlCol="0">
            <a:spAutoFit/>
          </a:bodyPr>
          <a:lstStyle/>
          <a:p>
            <a:r>
              <a:rPr lang="en-US" sz="1000" dirty="0">
                <a:solidFill>
                  <a:schemeClr val="tx1">
                    <a:lumMod val="65000"/>
                    <a:lumOff val="35000"/>
                  </a:schemeClr>
                </a:solidFill>
              </a:rPr>
              <a:t>MI10          MI20           MI30           MI40           MI50           MI60           MI10</a:t>
            </a:r>
          </a:p>
        </p:txBody>
      </p:sp>
      <p:sp>
        <p:nvSpPr>
          <p:cNvPr id="4" name="Oval 3">
            <a:extLst>
              <a:ext uri="{FF2B5EF4-FFF2-40B4-BE49-F238E27FC236}">
                <a16:creationId xmlns:a16="http://schemas.microsoft.com/office/drawing/2014/main" id="{4625582D-2EF8-E56A-1F51-8AAAA0290198}"/>
              </a:ext>
            </a:extLst>
          </p:cNvPr>
          <p:cNvSpPr/>
          <p:nvPr/>
        </p:nvSpPr>
        <p:spPr>
          <a:xfrm>
            <a:off x="1569163" y="3872017"/>
            <a:ext cx="2146350" cy="21145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904F66-A035-4AE5-4A6C-BE68111A0274}"/>
              </a:ext>
            </a:extLst>
          </p:cNvPr>
          <p:cNvSpPr txBox="1"/>
          <p:nvPr/>
        </p:nvSpPr>
        <p:spPr>
          <a:xfrm>
            <a:off x="3930015" y="820618"/>
            <a:ext cx="3711272" cy="369332"/>
          </a:xfrm>
          <a:prstGeom prst="rect">
            <a:avLst/>
          </a:prstGeom>
          <a:noFill/>
        </p:spPr>
        <p:txBody>
          <a:bodyPr wrap="none" rtlCol="0">
            <a:spAutoFit/>
          </a:bodyPr>
          <a:lstStyle/>
          <a:p>
            <a:r>
              <a:rPr lang="en-US" dirty="0"/>
              <a:t>MI Quad Defocusing Bus Example</a:t>
            </a:r>
          </a:p>
        </p:txBody>
      </p:sp>
      <p:sp>
        <p:nvSpPr>
          <p:cNvPr id="6" name="Oval 5">
            <a:extLst>
              <a:ext uri="{FF2B5EF4-FFF2-40B4-BE49-F238E27FC236}">
                <a16:creationId xmlns:a16="http://schemas.microsoft.com/office/drawing/2014/main" id="{10E5CDCF-07F6-921D-DE2D-D37ED4612E8E}"/>
              </a:ext>
            </a:extLst>
          </p:cNvPr>
          <p:cNvSpPr/>
          <p:nvPr/>
        </p:nvSpPr>
        <p:spPr>
          <a:xfrm>
            <a:off x="3240868" y="1656857"/>
            <a:ext cx="2146350" cy="21050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3C189FB-94EF-5A41-1E23-B31F09779AE5}"/>
              </a:ext>
            </a:extLst>
          </p:cNvPr>
          <p:cNvSpPr/>
          <p:nvPr/>
        </p:nvSpPr>
        <p:spPr>
          <a:xfrm rot="18523045">
            <a:off x="3194582" y="3664446"/>
            <a:ext cx="528904" cy="271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1702F7-71C6-145E-E5F3-D1ACDC48FD9F}"/>
              </a:ext>
            </a:extLst>
          </p:cNvPr>
          <p:cNvSpPr txBox="1"/>
          <p:nvPr/>
        </p:nvSpPr>
        <p:spPr>
          <a:xfrm>
            <a:off x="1844295" y="4529332"/>
            <a:ext cx="1556836" cy="646331"/>
          </a:xfrm>
          <a:prstGeom prst="rect">
            <a:avLst/>
          </a:prstGeom>
          <a:noFill/>
        </p:spPr>
        <p:txBody>
          <a:bodyPr wrap="none" rtlCol="0">
            <a:spAutoFit/>
          </a:bodyPr>
          <a:lstStyle/>
          <a:p>
            <a:pPr algn="ctr"/>
            <a:r>
              <a:rPr lang="en-US" dirty="0">
                <a:solidFill>
                  <a:schemeClr val="tx1">
                    <a:lumMod val="50000"/>
                    <a:lumOff val="50000"/>
                  </a:schemeClr>
                </a:solidFill>
              </a:rPr>
              <a:t>Current QD</a:t>
            </a:r>
          </a:p>
          <a:p>
            <a:pPr algn="ctr"/>
            <a:r>
              <a:rPr lang="en-US" dirty="0">
                <a:solidFill>
                  <a:schemeClr val="tx1">
                    <a:lumMod val="50000"/>
                    <a:lumOff val="50000"/>
                  </a:schemeClr>
                </a:solidFill>
              </a:rPr>
              <a:t>Configuration</a:t>
            </a:r>
          </a:p>
        </p:txBody>
      </p:sp>
      <p:sp>
        <p:nvSpPr>
          <p:cNvPr id="9" name="TextBox 8">
            <a:extLst>
              <a:ext uri="{FF2B5EF4-FFF2-40B4-BE49-F238E27FC236}">
                <a16:creationId xmlns:a16="http://schemas.microsoft.com/office/drawing/2014/main" id="{A04C4B1A-C8FA-F89C-1902-E069E9B16BD0}"/>
              </a:ext>
            </a:extLst>
          </p:cNvPr>
          <p:cNvSpPr txBox="1"/>
          <p:nvPr/>
        </p:nvSpPr>
        <p:spPr>
          <a:xfrm>
            <a:off x="2312908" y="3563707"/>
            <a:ext cx="582211" cy="307777"/>
          </a:xfrm>
          <a:prstGeom prst="rect">
            <a:avLst/>
          </a:prstGeom>
          <a:noFill/>
        </p:spPr>
        <p:txBody>
          <a:bodyPr wrap="none" rtlCol="0">
            <a:spAutoFit/>
          </a:bodyPr>
          <a:lstStyle/>
          <a:p>
            <a:r>
              <a:rPr lang="en-US" sz="1400" b="1" dirty="0">
                <a:solidFill>
                  <a:schemeClr val="tx2">
                    <a:lumMod val="60000"/>
                    <a:lumOff val="40000"/>
                  </a:schemeClr>
                </a:solidFill>
              </a:rPr>
              <a:t>MI10</a:t>
            </a:r>
          </a:p>
        </p:txBody>
      </p:sp>
      <p:sp>
        <p:nvSpPr>
          <p:cNvPr id="11" name="TextBox 10">
            <a:extLst>
              <a:ext uri="{FF2B5EF4-FFF2-40B4-BE49-F238E27FC236}">
                <a16:creationId xmlns:a16="http://schemas.microsoft.com/office/drawing/2014/main" id="{007792A9-1A83-6FD2-22A3-89EF049EAC0A}"/>
              </a:ext>
            </a:extLst>
          </p:cNvPr>
          <p:cNvSpPr txBox="1"/>
          <p:nvPr/>
        </p:nvSpPr>
        <p:spPr>
          <a:xfrm>
            <a:off x="1139946" y="5422069"/>
            <a:ext cx="582211" cy="307777"/>
          </a:xfrm>
          <a:prstGeom prst="rect">
            <a:avLst/>
          </a:prstGeom>
          <a:noFill/>
        </p:spPr>
        <p:txBody>
          <a:bodyPr wrap="none" rtlCol="0">
            <a:spAutoFit/>
          </a:bodyPr>
          <a:lstStyle/>
          <a:p>
            <a:r>
              <a:rPr lang="en-US" sz="1400" b="1" dirty="0">
                <a:solidFill>
                  <a:schemeClr val="tx2">
                    <a:lumMod val="60000"/>
                    <a:lumOff val="40000"/>
                  </a:schemeClr>
                </a:solidFill>
              </a:rPr>
              <a:t>MI30</a:t>
            </a:r>
          </a:p>
        </p:txBody>
      </p:sp>
      <p:sp>
        <p:nvSpPr>
          <p:cNvPr id="12" name="TextBox 11">
            <a:extLst>
              <a:ext uri="{FF2B5EF4-FFF2-40B4-BE49-F238E27FC236}">
                <a16:creationId xmlns:a16="http://schemas.microsoft.com/office/drawing/2014/main" id="{77DF7F83-9638-9406-33E8-9B689E98E689}"/>
              </a:ext>
            </a:extLst>
          </p:cNvPr>
          <p:cNvSpPr txBox="1"/>
          <p:nvPr/>
        </p:nvSpPr>
        <p:spPr>
          <a:xfrm>
            <a:off x="3523559" y="5422648"/>
            <a:ext cx="582211" cy="307777"/>
          </a:xfrm>
          <a:prstGeom prst="rect">
            <a:avLst/>
          </a:prstGeom>
          <a:noFill/>
        </p:spPr>
        <p:txBody>
          <a:bodyPr wrap="none" rtlCol="0">
            <a:spAutoFit/>
          </a:bodyPr>
          <a:lstStyle/>
          <a:p>
            <a:r>
              <a:rPr lang="en-US" sz="1400" b="1" dirty="0">
                <a:solidFill>
                  <a:schemeClr val="tx2">
                    <a:lumMod val="60000"/>
                    <a:lumOff val="40000"/>
                  </a:schemeClr>
                </a:solidFill>
              </a:rPr>
              <a:t>MI50</a:t>
            </a:r>
          </a:p>
        </p:txBody>
      </p:sp>
      <p:sp>
        <p:nvSpPr>
          <p:cNvPr id="13" name="TextBox 12">
            <a:extLst>
              <a:ext uri="{FF2B5EF4-FFF2-40B4-BE49-F238E27FC236}">
                <a16:creationId xmlns:a16="http://schemas.microsoft.com/office/drawing/2014/main" id="{BEA71D33-9094-DA7F-FD59-26BA264D4992}"/>
              </a:ext>
            </a:extLst>
          </p:cNvPr>
          <p:cNvSpPr txBox="1"/>
          <p:nvPr/>
        </p:nvSpPr>
        <p:spPr>
          <a:xfrm>
            <a:off x="4022937" y="1282301"/>
            <a:ext cx="582211" cy="307777"/>
          </a:xfrm>
          <a:prstGeom prst="rect">
            <a:avLst/>
          </a:prstGeom>
          <a:noFill/>
        </p:spPr>
        <p:txBody>
          <a:bodyPr wrap="none" rtlCol="0">
            <a:spAutoFit/>
          </a:bodyPr>
          <a:lstStyle/>
          <a:p>
            <a:r>
              <a:rPr lang="en-US" sz="1400" b="1" dirty="0">
                <a:solidFill>
                  <a:srgbClr val="00B050"/>
                </a:solidFill>
              </a:rPr>
              <a:t>MI10</a:t>
            </a:r>
          </a:p>
        </p:txBody>
      </p:sp>
      <p:sp>
        <p:nvSpPr>
          <p:cNvPr id="14" name="TextBox 13">
            <a:extLst>
              <a:ext uri="{FF2B5EF4-FFF2-40B4-BE49-F238E27FC236}">
                <a16:creationId xmlns:a16="http://schemas.microsoft.com/office/drawing/2014/main" id="{E819CDCA-2BD5-6B9F-965B-1A1128771F36}"/>
              </a:ext>
            </a:extLst>
          </p:cNvPr>
          <p:cNvSpPr txBox="1"/>
          <p:nvPr/>
        </p:nvSpPr>
        <p:spPr>
          <a:xfrm>
            <a:off x="2885827" y="1861876"/>
            <a:ext cx="582211" cy="307777"/>
          </a:xfrm>
          <a:prstGeom prst="rect">
            <a:avLst/>
          </a:prstGeom>
          <a:noFill/>
        </p:spPr>
        <p:txBody>
          <a:bodyPr wrap="none" rtlCol="0">
            <a:spAutoFit/>
          </a:bodyPr>
          <a:lstStyle/>
          <a:p>
            <a:r>
              <a:rPr lang="en-US" sz="1400" b="1" dirty="0">
                <a:solidFill>
                  <a:srgbClr val="00B050"/>
                </a:solidFill>
              </a:rPr>
              <a:t>MI20</a:t>
            </a:r>
          </a:p>
        </p:txBody>
      </p:sp>
      <p:sp>
        <p:nvSpPr>
          <p:cNvPr id="15" name="TextBox 14">
            <a:extLst>
              <a:ext uri="{FF2B5EF4-FFF2-40B4-BE49-F238E27FC236}">
                <a16:creationId xmlns:a16="http://schemas.microsoft.com/office/drawing/2014/main" id="{3BECAFC7-EA3B-F06A-CB17-EF5A8B02723B}"/>
              </a:ext>
            </a:extLst>
          </p:cNvPr>
          <p:cNvSpPr txBox="1"/>
          <p:nvPr/>
        </p:nvSpPr>
        <p:spPr>
          <a:xfrm>
            <a:off x="5160050" y="1830514"/>
            <a:ext cx="582211" cy="307777"/>
          </a:xfrm>
          <a:prstGeom prst="rect">
            <a:avLst/>
          </a:prstGeom>
          <a:noFill/>
        </p:spPr>
        <p:txBody>
          <a:bodyPr wrap="none" rtlCol="0">
            <a:spAutoFit/>
          </a:bodyPr>
          <a:lstStyle/>
          <a:p>
            <a:r>
              <a:rPr lang="en-US" sz="1400" b="1" dirty="0">
                <a:solidFill>
                  <a:srgbClr val="00B050"/>
                </a:solidFill>
              </a:rPr>
              <a:t>MI60</a:t>
            </a:r>
          </a:p>
        </p:txBody>
      </p:sp>
      <p:sp>
        <p:nvSpPr>
          <p:cNvPr id="16" name="TextBox 15">
            <a:extLst>
              <a:ext uri="{FF2B5EF4-FFF2-40B4-BE49-F238E27FC236}">
                <a16:creationId xmlns:a16="http://schemas.microsoft.com/office/drawing/2014/main" id="{D5C39809-8F00-B8E4-72EA-6D1AA67B7870}"/>
              </a:ext>
            </a:extLst>
          </p:cNvPr>
          <p:cNvSpPr txBox="1"/>
          <p:nvPr/>
        </p:nvSpPr>
        <p:spPr>
          <a:xfrm>
            <a:off x="3987493" y="3778402"/>
            <a:ext cx="582211" cy="307777"/>
          </a:xfrm>
          <a:prstGeom prst="rect">
            <a:avLst/>
          </a:prstGeom>
          <a:noFill/>
        </p:spPr>
        <p:txBody>
          <a:bodyPr wrap="none" rtlCol="0">
            <a:spAutoFit/>
          </a:bodyPr>
          <a:lstStyle/>
          <a:p>
            <a:r>
              <a:rPr lang="en-US" sz="1400" b="1" dirty="0">
                <a:solidFill>
                  <a:srgbClr val="00B050"/>
                </a:solidFill>
              </a:rPr>
              <a:t>MI40</a:t>
            </a:r>
          </a:p>
        </p:txBody>
      </p:sp>
      <p:sp>
        <p:nvSpPr>
          <p:cNvPr id="17" name="TextBox 16">
            <a:extLst>
              <a:ext uri="{FF2B5EF4-FFF2-40B4-BE49-F238E27FC236}">
                <a16:creationId xmlns:a16="http://schemas.microsoft.com/office/drawing/2014/main" id="{4E1995BF-6C36-B8CF-3BCF-82166CC1BB7D}"/>
              </a:ext>
            </a:extLst>
          </p:cNvPr>
          <p:cNvSpPr txBox="1"/>
          <p:nvPr/>
        </p:nvSpPr>
        <p:spPr>
          <a:xfrm>
            <a:off x="2772243" y="3117618"/>
            <a:ext cx="582211" cy="307777"/>
          </a:xfrm>
          <a:prstGeom prst="rect">
            <a:avLst/>
          </a:prstGeom>
          <a:noFill/>
        </p:spPr>
        <p:txBody>
          <a:bodyPr wrap="none" rtlCol="0">
            <a:spAutoFit/>
          </a:bodyPr>
          <a:lstStyle/>
          <a:p>
            <a:r>
              <a:rPr lang="en-US" sz="1400" b="1" dirty="0">
                <a:solidFill>
                  <a:srgbClr val="00B050"/>
                </a:solidFill>
              </a:rPr>
              <a:t>MI30</a:t>
            </a:r>
          </a:p>
        </p:txBody>
      </p:sp>
      <p:sp>
        <p:nvSpPr>
          <p:cNvPr id="18" name="TextBox 17">
            <a:extLst>
              <a:ext uri="{FF2B5EF4-FFF2-40B4-BE49-F238E27FC236}">
                <a16:creationId xmlns:a16="http://schemas.microsoft.com/office/drawing/2014/main" id="{4AD3058A-B8F9-74CA-BDBE-BE4B375A81E4}"/>
              </a:ext>
            </a:extLst>
          </p:cNvPr>
          <p:cNvSpPr txBox="1"/>
          <p:nvPr/>
        </p:nvSpPr>
        <p:spPr>
          <a:xfrm>
            <a:off x="5268989" y="3185986"/>
            <a:ext cx="582211" cy="307777"/>
          </a:xfrm>
          <a:prstGeom prst="rect">
            <a:avLst/>
          </a:prstGeom>
          <a:noFill/>
        </p:spPr>
        <p:txBody>
          <a:bodyPr wrap="none" rtlCol="0">
            <a:spAutoFit/>
          </a:bodyPr>
          <a:lstStyle/>
          <a:p>
            <a:r>
              <a:rPr lang="en-US" sz="1400" b="1" dirty="0">
                <a:solidFill>
                  <a:srgbClr val="00B050"/>
                </a:solidFill>
              </a:rPr>
              <a:t>MI50</a:t>
            </a:r>
          </a:p>
        </p:txBody>
      </p:sp>
      <p:sp>
        <p:nvSpPr>
          <p:cNvPr id="19" name="TextBox 18">
            <a:extLst>
              <a:ext uri="{FF2B5EF4-FFF2-40B4-BE49-F238E27FC236}">
                <a16:creationId xmlns:a16="http://schemas.microsoft.com/office/drawing/2014/main" id="{32E9E666-9F14-E6A6-FDA6-D33F13FC7FB7}"/>
              </a:ext>
            </a:extLst>
          </p:cNvPr>
          <p:cNvSpPr txBox="1"/>
          <p:nvPr/>
        </p:nvSpPr>
        <p:spPr>
          <a:xfrm>
            <a:off x="3500179" y="2344291"/>
            <a:ext cx="1556836" cy="646331"/>
          </a:xfrm>
          <a:prstGeom prst="rect">
            <a:avLst/>
          </a:prstGeom>
          <a:noFill/>
        </p:spPr>
        <p:txBody>
          <a:bodyPr wrap="none" rtlCol="0">
            <a:spAutoFit/>
          </a:bodyPr>
          <a:lstStyle/>
          <a:p>
            <a:pPr algn="ctr"/>
            <a:r>
              <a:rPr lang="en-US" dirty="0">
                <a:solidFill>
                  <a:schemeClr val="tx1">
                    <a:lumMod val="50000"/>
                    <a:lumOff val="50000"/>
                  </a:schemeClr>
                </a:solidFill>
              </a:rPr>
              <a:t>Alternate QD</a:t>
            </a:r>
          </a:p>
          <a:p>
            <a:pPr algn="ctr"/>
            <a:r>
              <a:rPr lang="en-US" dirty="0">
                <a:solidFill>
                  <a:schemeClr val="tx1">
                    <a:lumMod val="50000"/>
                    <a:lumOff val="50000"/>
                  </a:schemeClr>
                </a:solidFill>
              </a:rPr>
              <a:t>Configuration</a:t>
            </a:r>
          </a:p>
        </p:txBody>
      </p:sp>
    </p:spTree>
    <p:extLst>
      <p:ext uri="{BB962C8B-B14F-4D97-AF65-F5344CB8AC3E}">
        <p14:creationId xmlns:p14="http://schemas.microsoft.com/office/powerpoint/2010/main" val="6644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Feeders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13</a:t>
            </a:fld>
            <a:endParaRPr lang="en-US" sz="1200" spc="-1">
              <a:latin typeface="Arial"/>
            </a:endParaRPr>
          </a:p>
        </p:txBody>
      </p:sp>
      <p:sp>
        <p:nvSpPr>
          <p:cNvPr id="94" name="CustomShape 6"/>
          <p:cNvSpPr/>
          <p:nvPr/>
        </p:nvSpPr>
        <p:spPr>
          <a:xfrm>
            <a:off x="1097280" y="974160"/>
            <a:ext cx="10312400" cy="521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pc="-1" dirty="0">
                <a:solidFill>
                  <a:srgbClr val="000000"/>
                </a:solidFill>
                <a:latin typeface="Arial"/>
                <a:ea typeface="DejaVu Sans"/>
              </a:rPr>
              <a:t>MI pulsed power feeder current configuration does not have the overhead to support the upgrades discussed.  Need to upgrade the feeders.</a:t>
            </a:r>
          </a:p>
          <a:p>
            <a:pPr>
              <a:lnSpc>
                <a:spcPct val="100000"/>
              </a:lnSpc>
            </a:pPr>
            <a:endParaRPr lang="en-US" spc="-1" dirty="0">
              <a:solidFill>
                <a:srgbClr val="000000"/>
              </a:solidFill>
              <a:latin typeface="Arial"/>
              <a:ea typeface="DejaVu Sans"/>
            </a:endParaRPr>
          </a:p>
          <a:p>
            <a:pPr>
              <a:lnSpc>
                <a:spcPct val="100000"/>
              </a:lnSpc>
            </a:pPr>
            <a:r>
              <a:rPr lang="en-US" spc="-1" dirty="0">
                <a:solidFill>
                  <a:srgbClr val="000000"/>
                </a:solidFill>
                <a:latin typeface="Arial"/>
              </a:rPr>
              <a:t>There are available conduits in some areas (which may be used by LBNF feeders soon) but MI-60 and MI-10 to MI-20 (LBNF utility rework) do not have available conduits.</a:t>
            </a:r>
            <a:br>
              <a:rPr lang="en-US" spc="-1" dirty="0">
                <a:solidFill>
                  <a:srgbClr val="000000"/>
                </a:solidFill>
                <a:latin typeface="Arial"/>
              </a:rPr>
            </a:br>
            <a:br>
              <a:rPr lang="en-US" spc="-1" dirty="0">
                <a:solidFill>
                  <a:srgbClr val="000000"/>
                </a:solidFill>
                <a:latin typeface="Arial"/>
              </a:rPr>
            </a:br>
            <a:r>
              <a:rPr lang="en-US" sz="2400" b="1" spc="-1" dirty="0">
                <a:solidFill>
                  <a:srgbClr val="000000"/>
                </a:solidFill>
                <a:latin typeface="Arial"/>
              </a:rPr>
              <a:t>This also requires expanding Kautz Road Substation</a:t>
            </a:r>
          </a:p>
          <a:p>
            <a:pPr>
              <a:lnSpc>
                <a:spcPct val="100000"/>
              </a:lnSpc>
            </a:pPr>
            <a:endParaRPr lang="en-US" sz="2400" b="1" spc="-1" dirty="0">
              <a:solidFill>
                <a:srgbClr val="000000"/>
              </a:solidFill>
              <a:latin typeface="Arial"/>
            </a:endParaRPr>
          </a:p>
          <a:p>
            <a:pPr marL="285750" indent="-285750">
              <a:buFont typeface="Arial" panose="020B0604020202020204" pitchFamily="34" charset="0"/>
              <a:buChar char="•"/>
            </a:pPr>
            <a:r>
              <a:rPr lang="en-US" sz="2400" b="1" spc="-1" dirty="0">
                <a:solidFill>
                  <a:srgbClr val="000000"/>
                </a:solidFill>
                <a:latin typeface="Arial"/>
              </a:rPr>
              <a:t>Adding two 345 kV transformers</a:t>
            </a:r>
          </a:p>
          <a:p>
            <a:pPr marL="285750" indent="-285750">
              <a:buFont typeface="Arial" panose="020B0604020202020204" pitchFamily="34" charset="0"/>
              <a:buChar char="•"/>
            </a:pPr>
            <a:r>
              <a:rPr lang="en-US" sz="2400" b="1" spc="-1" dirty="0">
                <a:solidFill>
                  <a:srgbClr val="000000"/>
                </a:solidFill>
                <a:latin typeface="Arial"/>
              </a:rPr>
              <a:t>Adding two additional harmonic filters</a:t>
            </a:r>
          </a:p>
          <a:p>
            <a:pPr marL="285750" indent="-285750">
              <a:buFont typeface="Arial" panose="020B0604020202020204" pitchFamily="34" charset="0"/>
              <a:buChar char="•"/>
            </a:pPr>
            <a:r>
              <a:rPr lang="en-US" sz="2400" b="1" spc="-1" dirty="0">
                <a:solidFill>
                  <a:srgbClr val="000000"/>
                </a:solidFill>
                <a:latin typeface="Arial"/>
              </a:rPr>
              <a:t>Expand the KRS building </a:t>
            </a:r>
          </a:p>
          <a:p>
            <a:pPr>
              <a:lnSpc>
                <a:spcPct val="100000"/>
              </a:lnSpc>
            </a:pPr>
            <a:r>
              <a:rPr lang="en-US" sz="2800" b="1" spc="-1" dirty="0">
                <a:solidFill>
                  <a:srgbClr val="FF0000"/>
                </a:solidFill>
                <a:latin typeface="Arial"/>
              </a:rPr>
              <a:t>KRS replacement is already in planning stages.  We need to incorporate changes now if we plan to pursue this option! </a:t>
            </a:r>
          </a:p>
          <a:p>
            <a:pPr>
              <a:lnSpc>
                <a:spcPct val="100000"/>
              </a:lnSpc>
            </a:pPr>
            <a:endParaRPr lang="en-US" sz="2800" b="1" spc="-1" dirty="0">
              <a:solidFill>
                <a:srgbClr val="000000"/>
              </a:solidFill>
              <a:latin typeface="Arial"/>
            </a:endParaRPr>
          </a:p>
          <a:p>
            <a:pPr>
              <a:lnSpc>
                <a:spcPct val="100000"/>
              </a:lnSpc>
            </a:pPr>
            <a:r>
              <a:rPr lang="en-US" sz="2800" b="1" spc="-1" dirty="0">
                <a:solidFill>
                  <a:srgbClr val="0070C0"/>
                </a:solidFill>
                <a:latin typeface="Arial"/>
              </a:rPr>
              <a:t>Can we replace 13.8 KV feeders with 30+ KV feeders?</a:t>
            </a: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663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Cost Estimates (Doubling the Number of Power Supplies)</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14</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Table 2">
            <a:extLst>
              <a:ext uri="{FF2B5EF4-FFF2-40B4-BE49-F238E27FC236}">
                <a16:creationId xmlns:a16="http://schemas.microsoft.com/office/drawing/2014/main" id="{7EA95D97-E58C-66B2-AF42-53C6C8642024}"/>
              </a:ext>
            </a:extLst>
          </p:cNvPr>
          <p:cNvGraphicFramePr>
            <a:graphicFrameLocks noGrp="1"/>
          </p:cNvGraphicFramePr>
          <p:nvPr>
            <p:extLst>
              <p:ext uri="{D42A27DB-BD31-4B8C-83A1-F6EECF244321}">
                <p14:modId xmlns:p14="http://schemas.microsoft.com/office/powerpoint/2010/main" val="4151368779"/>
              </p:ext>
            </p:extLst>
          </p:nvPr>
        </p:nvGraphicFramePr>
        <p:xfrm>
          <a:off x="3039900" y="238842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0279382"/>
                    </a:ext>
                  </a:extLst>
                </a:gridCol>
                <a:gridCol w="3048000">
                  <a:extLst>
                    <a:ext uri="{9D8B030D-6E8A-4147-A177-3AD203B41FA5}">
                      <a16:colId xmlns:a16="http://schemas.microsoft.com/office/drawing/2014/main" val="2306626023"/>
                    </a:ext>
                  </a:extLst>
                </a:gridCol>
              </a:tblGrid>
              <a:tr h="370840">
                <a:tc>
                  <a:txBody>
                    <a:bodyPr/>
                    <a:lstStyle/>
                    <a:p>
                      <a:r>
                        <a:rPr lang="en-US" dirty="0"/>
                        <a:t>M&amp;S</a:t>
                      </a:r>
                    </a:p>
                  </a:txBody>
                  <a:tcPr/>
                </a:tc>
                <a:tc>
                  <a:txBody>
                    <a:bodyPr/>
                    <a:lstStyle/>
                    <a:p>
                      <a:r>
                        <a:rPr lang="en-US" dirty="0"/>
                        <a:t>2005 Dollars</a:t>
                      </a:r>
                    </a:p>
                  </a:txBody>
                  <a:tcPr/>
                </a:tc>
                <a:extLst>
                  <a:ext uri="{0D108BD9-81ED-4DB2-BD59-A6C34878D82A}">
                    <a16:rowId xmlns:a16="http://schemas.microsoft.com/office/drawing/2014/main" val="1924702614"/>
                  </a:ext>
                </a:extLst>
              </a:tr>
              <a:tr h="370840">
                <a:tc>
                  <a:txBody>
                    <a:bodyPr/>
                    <a:lstStyle/>
                    <a:p>
                      <a:r>
                        <a:rPr lang="en-US" dirty="0"/>
                        <a:t>Service Building Civil</a:t>
                      </a:r>
                    </a:p>
                  </a:txBody>
                  <a:tcPr/>
                </a:tc>
                <a:tc>
                  <a:txBody>
                    <a:bodyPr/>
                    <a:lstStyle/>
                    <a:p>
                      <a:r>
                        <a:rPr lang="en-US" dirty="0"/>
                        <a:t>???</a:t>
                      </a:r>
                    </a:p>
                  </a:txBody>
                  <a:tcPr/>
                </a:tc>
                <a:extLst>
                  <a:ext uri="{0D108BD9-81ED-4DB2-BD59-A6C34878D82A}">
                    <a16:rowId xmlns:a16="http://schemas.microsoft.com/office/drawing/2014/main" val="1650359745"/>
                  </a:ext>
                </a:extLst>
              </a:tr>
              <a:tr h="370840">
                <a:tc>
                  <a:txBody>
                    <a:bodyPr/>
                    <a:lstStyle/>
                    <a:p>
                      <a:r>
                        <a:rPr lang="en-US" dirty="0"/>
                        <a:t>Power Supplies</a:t>
                      </a:r>
                    </a:p>
                  </a:txBody>
                  <a:tcPr/>
                </a:tc>
                <a:tc>
                  <a:txBody>
                    <a:bodyPr/>
                    <a:lstStyle/>
                    <a:p>
                      <a:r>
                        <a:rPr lang="en-US" dirty="0"/>
                        <a:t>$9.0 million</a:t>
                      </a:r>
                    </a:p>
                  </a:txBody>
                  <a:tcPr/>
                </a:tc>
                <a:extLst>
                  <a:ext uri="{0D108BD9-81ED-4DB2-BD59-A6C34878D82A}">
                    <a16:rowId xmlns:a16="http://schemas.microsoft.com/office/drawing/2014/main" val="2498853"/>
                  </a:ext>
                </a:extLst>
              </a:tr>
              <a:tr h="370840">
                <a:tc>
                  <a:txBody>
                    <a:bodyPr/>
                    <a:lstStyle/>
                    <a:p>
                      <a:r>
                        <a:rPr lang="en-US" dirty="0"/>
                        <a:t>Feeders</a:t>
                      </a:r>
                    </a:p>
                  </a:txBody>
                  <a:tcPr/>
                </a:tc>
                <a:tc>
                  <a:txBody>
                    <a:bodyPr/>
                    <a:lstStyle/>
                    <a:p>
                      <a:r>
                        <a:rPr lang="en-US" dirty="0"/>
                        <a:t>$2 million</a:t>
                      </a:r>
                    </a:p>
                  </a:txBody>
                  <a:tcPr/>
                </a:tc>
                <a:extLst>
                  <a:ext uri="{0D108BD9-81ED-4DB2-BD59-A6C34878D82A}">
                    <a16:rowId xmlns:a16="http://schemas.microsoft.com/office/drawing/2014/main" val="2168208461"/>
                  </a:ext>
                </a:extLst>
              </a:tr>
              <a:tr h="370840">
                <a:tc>
                  <a:txBody>
                    <a:bodyPr/>
                    <a:lstStyle/>
                    <a:p>
                      <a:r>
                        <a:rPr lang="en-US" dirty="0"/>
                        <a:t>Kautz Road Substation</a:t>
                      </a:r>
                    </a:p>
                  </a:txBody>
                  <a:tcPr/>
                </a:tc>
                <a:tc>
                  <a:txBody>
                    <a:bodyPr/>
                    <a:lstStyle/>
                    <a:p>
                      <a:endParaRPr lang="en-US" dirty="0"/>
                    </a:p>
                  </a:txBody>
                  <a:tcPr/>
                </a:tc>
                <a:extLst>
                  <a:ext uri="{0D108BD9-81ED-4DB2-BD59-A6C34878D82A}">
                    <a16:rowId xmlns:a16="http://schemas.microsoft.com/office/drawing/2014/main" val="1554891191"/>
                  </a:ext>
                </a:extLst>
              </a:tr>
              <a:tr h="370840">
                <a:tc>
                  <a:txBody>
                    <a:bodyPr/>
                    <a:lstStyle/>
                    <a:p>
                      <a:r>
                        <a:rPr lang="en-US" dirty="0"/>
                        <a:t>    2 – 345 kV Transformers</a:t>
                      </a:r>
                    </a:p>
                  </a:txBody>
                  <a:tcPr/>
                </a:tc>
                <a:tc>
                  <a:txBody>
                    <a:bodyPr/>
                    <a:lstStyle/>
                    <a:p>
                      <a:r>
                        <a:rPr lang="en-US" dirty="0"/>
                        <a:t>$2.2 million</a:t>
                      </a:r>
                    </a:p>
                  </a:txBody>
                  <a:tcPr/>
                </a:tc>
                <a:extLst>
                  <a:ext uri="{0D108BD9-81ED-4DB2-BD59-A6C34878D82A}">
                    <a16:rowId xmlns:a16="http://schemas.microsoft.com/office/drawing/2014/main" val="3017071195"/>
                  </a:ext>
                </a:extLst>
              </a:tr>
              <a:tr h="370840">
                <a:tc>
                  <a:txBody>
                    <a:bodyPr/>
                    <a:lstStyle/>
                    <a:p>
                      <a:r>
                        <a:rPr lang="en-US" dirty="0"/>
                        <a:t>    Construction/Installation</a:t>
                      </a:r>
                    </a:p>
                  </a:txBody>
                  <a:tcPr/>
                </a:tc>
                <a:tc>
                  <a:txBody>
                    <a:bodyPr/>
                    <a:lstStyle/>
                    <a:p>
                      <a:r>
                        <a:rPr lang="en-US" dirty="0"/>
                        <a:t>$1.8 million</a:t>
                      </a:r>
                    </a:p>
                  </a:txBody>
                  <a:tcPr/>
                </a:tc>
                <a:extLst>
                  <a:ext uri="{0D108BD9-81ED-4DB2-BD59-A6C34878D82A}">
                    <a16:rowId xmlns:a16="http://schemas.microsoft.com/office/drawing/2014/main" val="2111235725"/>
                  </a:ext>
                </a:extLst>
              </a:tr>
              <a:tr h="370840">
                <a:tc>
                  <a:txBody>
                    <a:bodyPr/>
                    <a:lstStyle/>
                    <a:p>
                      <a:r>
                        <a:rPr lang="en-US" dirty="0"/>
                        <a:t>    Building Changes</a:t>
                      </a:r>
                    </a:p>
                  </a:txBody>
                  <a:tcPr/>
                </a:tc>
                <a:tc>
                  <a:txBody>
                    <a:bodyPr/>
                    <a:lstStyle/>
                    <a:p>
                      <a:r>
                        <a:rPr lang="en-US" dirty="0"/>
                        <a:t>$1.0 million</a:t>
                      </a:r>
                    </a:p>
                  </a:txBody>
                  <a:tcPr/>
                </a:tc>
                <a:extLst>
                  <a:ext uri="{0D108BD9-81ED-4DB2-BD59-A6C34878D82A}">
                    <a16:rowId xmlns:a16="http://schemas.microsoft.com/office/drawing/2014/main" val="3235159260"/>
                  </a:ext>
                </a:extLst>
              </a:tr>
              <a:tr h="370840">
                <a:tc>
                  <a:txBody>
                    <a:bodyPr/>
                    <a:lstStyle/>
                    <a:p>
                      <a:r>
                        <a:rPr lang="en-US" dirty="0"/>
                        <a:t>    Harmonic Filters</a:t>
                      </a:r>
                    </a:p>
                  </a:txBody>
                  <a:tcPr/>
                </a:tc>
                <a:tc>
                  <a:txBody>
                    <a:bodyPr/>
                    <a:lstStyle/>
                    <a:p>
                      <a:r>
                        <a:rPr lang="en-US" dirty="0"/>
                        <a:t>$0.5 million</a:t>
                      </a:r>
                    </a:p>
                  </a:txBody>
                  <a:tcPr/>
                </a:tc>
                <a:extLst>
                  <a:ext uri="{0D108BD9-81ED-4DB2-BD59-A6C34878D82A}">
                    <a16:rowId xmlns:a16="http://schemas.microsoft.com/office/drawing/2014/main" val="1107760164"/>
                  </a:ext>
                </a:extLst>
              </a:tr>
            </a:tbl>
          </a:graphicData>
        </a:graphic>
      </p:graphicFrame>
      <p:sp>
        <p:nvSpPr>
          <p:cNvPr id="3" name="TextBox 2">
            <a:extLst>
              <a:ext uri="{FF2B5EF4-FFF2-40B4-BE49-F238E27FC236}">
                <a16:creationId xmlns:a16="http://schemas.microsoft.com/office/drawing/2014/main" id="{4524183B-DA2F-7443-3FAC-65BCC38DB7ED}"/>
              </a:ext>
            </a:extLst>
          </p:cNvPr>
          <p:cNvSpPr txBox="1"/>
          <p:nvPr/>
        </p:nvSpPr>
        <p:spPr>
          <a:xfrm>
            <a:off x="2198641" y="1158240"/>
            <a:ext cx="7840608" cy="646331"/>
          </a:xfrm>
          <a:prstGeom prst="rect">
            <a:avLst/>
          </a:prstGeom>
          <a:noFill/>
        </p:spPr>
        <p:txBody>
          <a:bodyPr wrap="none" rtlCol="0">
            <a:spAutoFit/>
          </a:bodyPr>
          <a:lstStyle/>
          <a:p>
            <a:r>
              <a:rPr lang="en-US" dirty="0"/>
              <a:t>In 2005 Steve Hays estimated the costs for doubling the power supplies for</a:t>
            </a:r>
          </a:p>
          <a:p>
            <a:r>
              <a:rPr lang="en-US" dirty="0"/>
              <a:t>the Main Injector dipole and quad busses.  </a:t>
            </a:r>
          </a:p>
        </p:txBody>
      </p:sp>
      <p:sp>
        <p:nvSpPr>
          <p:cNvPr id="4" name="TextBox 3">
            <a:extLst>
              <a:ext uri="{FF2B5EF4-FFF2-40B4-BE49-F238E27FC236}">
                <a16:creationId xmlns:a16="http://schemas.microsoft.com/office/drawing/2014/main" id="{6C89C18C-99B9-96B7-9367-A51DB1FA5BEC}"/>
              </a:ext>
            </a:extLst>
          </p:cNvPr>
          <p:cNvSpPr txBox="1"/>
          <p:nvPr/>
        </p:nvSpPr>
        <p:spPr>
          <a:xfrm rot="20454603">
            <a:off x="4141360" y="3641702"/>
            <a:ext cx="4543425" cy="830997"/>
          </a:xfrm>
          <a:prstGeom prst="rect">
            <a:avLst/>
          </a:prstGeom>
          <a:noFill/>
        </p:spPr>
        <p:txBody>
          <a:bodyPr wrap="square" rtlCol="0">
            <a:spAutoFit/>
          </a:bodyPr>
          <a:lstStyle/>
          <a:p>
            <a:r>
              <a:rPr lang="en-US" sz="4800" dirty="0">
                <a:solidFill>
                  <a:srgbClr val="FF0000"/>
                </a:solidFill>
              </a:rPr>
              <a:t>Outdated</a:t>
            </a:r>
          </a:p>
        </p:txBody>
      </p:sp>
    </p:spTree>
    <p:extLst>
      <p:ext uri="{BB962C8B-B14F-4D97-AF65-F5344CB8AC3E}">
        <p14:creationId xmlns:p14="http://schemas.microsoft.com/office/powerpoint/2010/main" val="365290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Support Utilities - LCW</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15</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0443FF54-9181-9C05-6C8A-97A85E65C20E}"/>
              </a:ext>
            </a:extLst>
          </p:cNvPr>
          <p:cNvSpPr txBox="1"/>
          <p:nvPr/>
        </p:nvSpPr>
        <p:spPr>
          <a:xfrm>
            <a:off x="900336" y="1160550"/>
            <a:ext cx="10356944" cy="3970318"/>
          </a:xfrm>
          <a:prstGeom prst="rect">
            <a:avLst/>
          </a:prstGeom>
          <a:noFill/>
        </p:spPr>
        <p:txBody>
          <a:bodyPr wrap="square" rtlCol="0">
            <a:spAutoFit/>
          </a:bodyPr>
          <a:lstStyle/>
          <a:p>
            <a:r>
              <a:rPr lang="en-US" dirty="0"/>
              <a:t>To protect power supply components, we keep the LCW cooling supply temperature at or below 38 C (100 F).</a:t>
            </a:r>
          </a:p>
          <a:p>
            <a:r>
              <a:rPr lang="en-US" dirty="0"/>
              <a:t>LCW water heat exchanges with the MI ponds, with a temperature differential (pond input versus LCW output) as low as ~5 C (~9 F).  This results in us not  being able to maintain LCW temperatures below 38 C during the peak heat of Summer.</a:t>
            </a:r>
          </a:p>
          <a:p>
            <a:endParaRPr lang="en-US" dirty="0"/>
          </a:p>
          <a:p>
            <a:r>
              <a:rPr lang="en-US" dirty="0"/>
              <a:t>Increasing the heat load will require some combination of:</a:t>
            </a:r>
          </a:p>
          <a:p>
            <a:pPr marL="285750" indent="-285750">
              <a:buFont typeface="Arial" panose="020B0604020202020204" pitchFamily="34" charset="0"/>
              <a:buChar char="•"/>
            </a:pPr>
            <a:r>
              <a:rPr lang="en-US" dirty="0"/>
              <a:t>Larger capacity heat exchangers</a:t>
            </a:r>
          </a:p>
          <a:p>
            <a:pPr marL="285750" indent="-285750">
              <a:buFont typeface="Arial" panose="020B0604020202020204" pitchFamily="34" charset="0"/>
              <a:buChar char="•"/>
            </a:pPr>
            <a:r>
              <a:rPr lang="en-US" dirty="0"/>
              <a:t>Deeper ponds (no increase in power consumption)</a:t>
            </a:r>
          </a:p>
          <a:p>
            <a:pPr marL="285750" indent="-285750">
              <a:buFont typeface="Arial" panose="020B0604020202020204" pitchFamily="34" charset="0"/>
              <a:buChar char="•"/>
            </a:pPr>
            <a:r>
              <a:rPr lang="en-US" dirty="0"/>
              <a:t>Cooling towers (adds 25kW per tower)</a:t>
            </a:r>
          </a:p>
          <a:p>
            <a:pPr marL="285750" indent="-285750">
              <a:buFont typeface="Arial" panose="020B0604020202020204" pitchFamily="34" charset="0"/>
              <a:buChar char="•"/>
            </a:pPr>
            <a:r>
              <a:rPr lang="en-US" dirty="0"/>
              <a:t>Unique evaporative cooling on the pond surface</a:t>
            </a:r>
          </a:p>
          <a:p>
            <a:pPr marL="285750" indent="-285750">
              <a:buFont typeface="Arial" panose="020B0604020202020204" pitchFamily="34" charset="0"/>
              <a:buChar char="•"/>
            </a:pPr>
            <a:r>
              <a:rPr lang="en-US" dirty="0"/>
              <a:t>Pond shading</a:t>
            </a:r>
          </a:p>
          <a:p>
            <a:pPr marL="285750" indent="-285750">
              <a:buFont typeface="Arial" panose="020B0604020202020204" pitchFamily="34" charset="0"/>
              <a:buChar char="•"/>
            </a:pPr>
            <a:r>
              <a:rPr lang="en-US" dirty="0"/>
              <a:t>???</a:t>
            </a:r>
          </a:p>
          <a:p>
            <a:endParaRPr lang="en-US" dirty="0"/>
          </a:p>
        </p:txBody>
      </p:sp>
    </p:spTree>
    <p:extLst>
      <p:ext uri="{BB962C8B-B14F-4D97-AF65-F5344CB8AC3E}">
        <p14:creationId xmlns:p14="http://schemas.microsoft.com/office/powerpoint/2010/main" val="375627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Reliability and Up-time</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16</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0443FF54-9181-9C05-6C8A-97A85E65C20E}"/>
              </a:ext>
            </a:extLst>
          </p:cNvPr>
          <p:cNvSpPr txBox="1"/>
          <p:nvPr/>
        </p:nvSpPr>
        <p:spPr>
          <a:xfrm>
            <a:off x="1975620" y="1243362"/>
            <a:ext cx="5151988" cy="4524315"/>
          </a:xfrm>
          <a:prstGeom prst="rect">
            <a:avLst/>
          </a:prstGeom>
          <a:noFill/>
        </p:spPr>
        <p:txBody>
          <a:bodyPr wrap="none" rtlCol="0">
            <a:spAutoFit/>
          </a:bodyPr>
          <a:lstStyle/>
          <a:p>
            <a:r>
              <a:rPr lang="en-US" sz="2400" b="1" dirty="0"/>
              <a:t>Switching topics…</a:t>
            </a:r>
            <a:br>
              <a:rPr lang="en-US" sz="2400" b="1" dirty="0"/>
            </a:br>
            <a:br>
              <a:rPr lang="en-US" sz="2400" b="1" dirty="0"/>
            </a:br>
            <a:r>
              <a:rPr lang="en-US" sz="2400" b="1" dirty="0"/>
              <a:t>Addressing reliability of :</a:t>
            </a:r>
          </a:p>
          <a:p>
            <a:pPr marL="285750" indent="-285750">
              <a:buFont typeface="Arial" panose="020B0604020202020204" pitchFamily="34" charset="0"/>
              <a:buChar char="•"/>
            </a:pPr>
            <a:r>
              <a:rPr lang="en-US" sz="2400" b="1" dirty="0"/>
              <a:t>Magnets</a:t>
            </a:r>
          </a:p>
          <a:p>
            <a:pPr marL="742950" lvl="1" indent="-285750">
              <a:buFont typeface="Arial" panose="020B0604020202020204" pitchFamily="34" charset="0"/>
              <a:buChar char="•"/>
            </a:pPr>
            <a:r>
              <a:rPr lang="en-US" sz="2400" b="1" dirty="0"/>
              <a:t>Dipoles</a:t>
            </a:r>
          </a:p>
          <a:p>
            <a:pPr marL="742950" lvl="1" indent="-285750">
              <a:buFont typeface="Arial" panose="020B0604020202020204" pitchFamily="34" charset="0"/>
              <a:buChar char="•"/>
            </a:pPr>
            <a:r>
              <a:rPr lang="en-US" sz="2400" b="1" dirty="0"/>
              <a:t>Quads</a:t>
            </a:r>
          </a:p>
          <a:p>
            <a:pPr marL="285750" indent="-285750">
              <a:buFont typeface="Arial" panose="020B0604020202020204" pitchFamily="34" charset="0"/>
              <a:buChar char="•"/>
            </a:pPr>
            <a:r>
              <a:rPr lang="en-US" sz="2400" b="1" dirty="0"/>
              <a:t>Bus and tunnel penetrations</a:t>
            </a:r>
          </a:p>
          <a:p>
            <a:pPr marL="285750" indent="-285750">
              <a:buFont typeface="Arial" panose="020B0604020202020204" pitchFamily="34" charset="0"/>
              <a:buChar char="•"/>
            </a:pPr>
            <a:r>
              <a:rPr lang="en-US" sz="2400" b="1" dirty="0"/>
              <a:t>Cooling Ponds</a:t>
            </a:r>
          </a:p>
          <a:p>
            <a:pPr marL="285750" indent="-285750">
              <a:buFont typeface="Arial" panose="020B0604020202020204" pitchFamily="34" charset="0"/>
              <a:buChar char="•"/>
            </a:pPr>
            <a:r>
              <a:rPr lang="en-US" sz="2400" b="1" dirty="0"/>
              <a:t>Tunnel Sump Discharge System</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31371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Reliability– Dipoles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17</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5A681BC1-9AE7-3EB6-1223-FE11FE11B9E8}"/>
              </a:ext>
            </a:extLst>
          </p:cNvPr>
          <p:cNvSpPr txBox="1"/>
          <p:nvPr/>
        </p:nvSpPr>
        <p:spPr>
          <a:xfrm>
            <a:off x="1885467" y="1310641"/>
            <a:ext cx="8725466" cy="2585323"/>
          </a:xfrm>
          <a:prstGeom prst="rect">
            <a:avLst/>
          </a:prstGeom>
          <a:noFill/>
        </p:spPr>
        <p:txBody>
          <a:bodyPr wrap="none" rtlCol="0">
            <a:spAutoFit/>
          </a:bodyPr>
          <a:lstStyle/>
          <a:p>
            <a:r>
              <a:rPr lang="en-US" dirty="0"/>
              <a:t>	Main Injector dipole magnets are very robust, among the more reliable </a:t>
            </a:r>
          </a:p>
          <a:p>
            <a:r>
              <a:rPr lang="en-US" dirty="0"/>
              <a:t>magnets made. From commissioning to date (25 years) we have not experienced </a:t>
            </a:r>
          </a:p>
          <a:p>
            <a:r>
              <a:rPr lang="en-US" dirty="0"/>
              <a:t>a failure of an MI dipole.</a:t>
            </a:r>
          </a:p>
          <a:p>
            <a:r>
              <a:rPr lang="en-US" dirty="0"/>
              <a:t>	Increasing the voltage to ground and the RMS current in the magnets is</a:t>
            </a:r>
          </a:p>
          <a:p>
            <a:r>
              <a:rPr lang="en-US" dirty="0"/>
              <a:t>not expected to cause a degradation in reliability.</a:t>
            </a:r>
          </a:p>
          <a:p>
            <a:r>
              <a:rPr lang="en-US" dirty="0"/>
              <a:t>	Biggest risk is abuse (full power with no cooling, mechanical damage while</a:t>
            </a:r>
          </a:p>
          <a:p>
            <a:r>
              <a:rPr lang="en-US" dirty="0"/>
              <a:t>transported or stored).</a:t>
            </a:r>
          </a:p>
          <a:p>
            <a:endParaRPr lang="en-US" dirty="0"/>
          </a:p>
          <a:p>
            <a:endParaRPr lang="en-US" dirty="0"/>
          </a:p>
        </p:txBody>
      </p:sp>
    </p:spTree>
    <p:extLst>
      <p:ext uri="{BB962C8B-B14F-4D97-AF65-F5344CB8AC3E}">
        <p14:creationId xmlns:p14="http://schemas.microsoft.com/office/powerpoint/2010/main" val="408717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Reliability– Quads</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18</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6AEAAC88-DCDA-21BF-0155-5F05DD721BA9}"/>
              </a:ext>
            </a:extLst>
          </p:cNvPr>
          <p:cNvSpPr txBox="1"/>
          <p:nvPr/>
        </p:nvSpPr>
        <p:spPr>
          <a:xfrm>
            <a:off x="883020" y="1074377"/>
            <a:ext cx="10424160" cy="2585323"/>
          </a:xfrm>
          <a:prstGeom prst="rect">
            <a:avLst/>
          </a:prstGeom>
          <a:noFill/>
        </p:spPr>
        <p:txBody>
          <a:bodyPr wrap="square" rtlCol="0">
            <a:spAutoFit/>
          </a:bodyPr>
          <a:lstStyle/>
          <a:p>
            <a:r>
              <a:rPr lang="en-US" dirty="0"/>
              <a:t>Main Injector quad magnet reliability is very different than that of the dipoles.  </a:t>
            </a:r>
          </a:p>
          <a:p>
            <a:r>
              <a:rPr lang="en-US" dirty="0"/>
              <a:t>(Remember, the MI quads are reworked Main Ring quads built over 50 years ago!)</a:t>
            </a:r>
          </a:p>
          <a:p>
            <a:endParaRPr lang="en-US" dirty="0"/>
          </a:p>
          <a:p>
            <a:r>
              <a:rPr lang="en-US" dirty="0"/>
              <a:t>Paul Derwent reviewed the MI quad failure rates for IQC and IQD style magnets.</a:t>
            </a:r>
          </a:p>
          <a:p>
            <a:r>
              <a:rPr lang="en-US" dirty="0"/>
              <a:t>(</a:t>
            </a:r>
            <a:r>
              <a:rPr lang="en-US" dirty="0">
                <a:hlinkClick r:id="rId2"/>
              </a:rPr>
              <a:t>Beams Doc #7934</a:t>
            </a:r>
            <a:r>
              <a:rPr lang="en-US" dirty="0"/>
              <a:t>)</a:t>
            </a:r>
          </a:p>
          <a:p>
            <a:r>
              <a:rPr lang="en-US" dirty="0"/>
              <a:t>He concluded, after identifying infant mortality outliers, that in any year there was a</a:t>
            </a:r>
          </a:p>
          <a:p>
            <a:r>
              <a:rPr lang="en-US" dirty="0"/>
              <a:t>10% to 20% chance of an IQC or IQD failure.</a:t>
            </a:r>
          </a:p>
          <a:p>
            <a:endParaRPr lang="en-US" dirty="0"/>
          </a:p>
          <a:p>
            <a:endParaRPr lang="en-US" dirty="0"/>
          </a:p>
        </p:txBody>
      </p:sp>
      <p:graphicFrame>
        <p:nvGraphicFramePr>
          <p:cNvPr id="4" name="Table 4">
            <a:extLst>
              <a:ext uri="{FF2B5EF4-FFF2-40B4-BE49-F238E27FC236}">
                <a16:creationId xmlns:a16="http://schemas.microsoft.com/office/drawing/2014/main" id="{A0E16165-8CCB-A60D-FEA3-2882A20738E1}"/>
              </a:ext>
            </a:extLst>
          </p:cNvPr>
          <p:cNvGraphicFramePr>
            <a:graphicFrameLocks noGrp="1"/>
          </p:cNvGraphicFramePr>
          <p:nvPr>
            <p:extLst>
              <p:ext uri="{D42A27DB-BD31-4B8C-83A1-F6EECF244321}">
                <p14:modId xmlns:p14="http://schemas.microsoft.com/office/powerpoint/2010/main" val="465218406"/>
              </p:ext>
            </p:extLst>
          </p:nvPr>
        </p:nvGraphicFramePr>
        <p:xfrm>
          <a:off x="2839920" y="3167704"/>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925844687"/>
                    </a:ext>
                  </a:extLst>
                </a:gridCol>
                <a:gridCol w="2032000">
                  <a:extLst>
                    <a:ext uri="{9D8B030D-6E8A-4147-A177-3AD203B41FA5}">
                      <a16:colId xmlns:a16="http://schemas.microsoft.com/office/drawing/2014/main" val="1622985097"/>
                    </a:ext>
                  </a:extLst>
                </a:gridCol>
                <a:gridCol w="2032000">
                  <a:extLst>
                    <a:ext uri="{9D8B030D-6E8A-4147-A177-3AD203B41FA5}">
                      <a16:colId xmlns:a16="http://schemas.microsoft.com/office/drawing/2014/main" val="2797154231"/>
                    </a:ext>
                  </a:extLst>
                </a:gridCol>
              </a:tblGrid>
              <a:tr h="370840">
                <a:tc>
                  <a:txBody>
                    <a:bodyPr/>
                    <a:lstStyle/>
                    <a:p>
                      <a:r>
                        <a:rPr lang="en-US" dirty="0"/>
                        <a:t>Quad Type</a:t>
                      </a:r>
                    </a:p>
                  </a:txBody>
                  <a:tcPr/>
                </a:tc>
                <a:tc>
                  <a:txBody>
                    <a:bodyPr/>
                    <a:lstStyle/>
                    <a:p>
                      <a:r>
                        <a:rPr lang="en-US" dirty="0"/>
                        <a:t># In Use</a:t>
                      </a:r>
                    </a:p>
                  </a:txBody>
                  <a:tcPr/>
                </a:tc>
                <a:tc>
                  <a:txBody>
                    <a:bodyPr/>
                    <a:lstStyle/>
                    <a:p>
                      <a:r>
                        <a:rPr lang="en-US" dirty="0"/>
                        <a:t># Failed</a:t>
                      </a:r>
                    </a:p>
                  </a:txBody>
                  <a:tcPr/>
                </a:tc>
                <a:extLst>
                  <a:ext uri="{0D108BD9-81ED-4DB2-BD59-A6C34878D82A}">
                    <a16:rowId xmlns:a16="http://schemas.microsoft.com/office/drawing/2014/main" val="957002240"/>
                  </a:ext>
                </a:extLst>
              </a:tr>
              <a:tr h="370840">
                <a:tc>
                  <a:txBody>
                    <a:bodyPr/>
                    <a:lstStyle/>
                    <a:p>
                      <a:r>
                        <a:rPr lang="en-US" dirty="0"/>
                        <a:t>IQB</a:t>
                      </a:r>
                    </a:p>
                  </a:txBody>
                  <a:tcPr/>
                </a:tc>
                <a:tc>
                  <a:txBody>
                    <a:bodyPr/>
                    <a:lstStyle/>
                    <a:p>
                      <a:r>
                        <a:rPr lang="en-US" dirty="0"/>
                        <a:t>127</a:t>
                      </a:r>
                    </a:p>
                  </a:txBody>
                  <a:tcPr/>
                </a:tc>
                <a:tc>
                  <a:txBody>
                    <a:bodyPr/>
                    <a:lstStyle/>
                    <a:p>
                      <a:r>
                        <a:rPr lang="en-US" dirty="0"/>
                        <a:t>10</a:t>
                      </a:r>
                    </a:p>
                  </a:txBody>
                  <a:tcPr/>
                </a:tc>
                <a:extLst>
                  <a:ext uri="{0D108BD9-81ED-4DB2-BD59-A6C34878D82A}">
                    <a16:rowId xmlns:a16="http://schemas.microsoft.com/office/drawing/2014/main" val="3787917957"/>
                  </a:ext>
                </a:extLst>
              </a:tr>
              <a:tr h="370840">
                <a:tc>
                  <a:txBody>
                    <a:bodyPr/>
                    <a:lstStyle/>
                    <a:p>
                      <a:r>
                        <a:rPr lang="en-US" dirty="0"/>
                        <a:t>IQC</a:t>
                      </a:r>
                    </a:p>
                  </a:txBody>
                  <a:tcPr/>
                </a:tc>
                <a:tc>
                  <a:txBody>
                    <a:bodyPr/>
                    <a:lstStyle/>
                    <a:p>
                      <a:r>
                        <a:rPr lang="en-US" dirty="0"/>
                        <a:t>32</a:t>
                      </a:r>
                    </a:p>
                  </a:txBody>
                  <a:tcPr/>
                </a:tc>
                <a:tc>
                  <a:txBody>
                    <a:bodyPr/>
                    <a:lstStyle/>
                    <a:p>
                      <a:r>
                        <a:rPr lang="en-US" dirty="0"/>
                        <a:t>6</a:t>
                      </a:r>
                    </a:p>
                  </a:txBody>
                  <a:tcPr/>
                </a:tc>
                <a:extLst>
                  <a:ext uri="{0D108BD9-81ED-4DB2-BD59-A6C34878D82A}">
                    <a16:rowId xmlns:a16="http://schemas.microsoft.com/office/drawing/2014/main" val="1785394639"/>
                  </a:ext>
                </a:extLst>
              </a:tr>
              <a:tr h="370840">
                <a:tc>
                  <a:txBody>
                    <a:bodyPr/>
                    <a:lstStyle/>
                    <a:p>
                      <a:r>
                        <a:rPr lang="en-US" dirty="0"/>
                        <a:t>IQD</a:t>
                      </a:r>
                    </a:p>
                  </a:txBody>
                  <a:tcPr/>
                </a:tc>
                <a:tc>
                  <a:txBody>
                    <a:bodyPr/>
                    <a:lstStyle/>
                    <a:p>
                      <a:r>
                        <a:rPr lang="en-US" dirty="0"/>
                        <a:t>48</a:t>
                      </a:r>
                    </a:p>
                  </a:txBody>
                  <a:tcPr/>
                </a:tc>
                <a:tc>
                  <a:txBody>
                    <a:bodyPr/>
                    <a:lstStyle/>
                    <a:p>
                      <a:r>
                        <a:rPr lang="en-US" dirty="0"/>
                        <a:t>3</a:t>
                      </a:r>
                    </a:p>
                  </a:txBody>
                  <a:tcPr/>
                </a:tc>
                <a:extLst>
                  <a:ext uri="{0D108BD9-81ED-4DB2-BD59-A6C34878D82A}">
                    <a16:rowId xmlns:a16="http://schemas.microsoft.com/office/drawing/2014/main" val="2552977658"/>
                  </a:ext>
                </a:extLst>
              </a:tr>
              <a:tr h="370840">
                <a:tc>
                  <a:txBody>
                    <a:bodyPr/>
                    <a:lstStyle/>
                    <a:p>
                      <a:r>
                        <a:rPr lang="en-US" dirty="0"/>
                        <a:t>IQE</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852685562"/>
                  </a:ext>
                </a:extLst>
              </a:tr>
              <a:tr h="370840">
                <a:tc>
                  <a:txBody>
                    <a:bodyPr/>
                    <a:lstStyle/>
                    <a:p>
                      <a:r>
                        <a:rPr lang="en-US" dirty="0"/>
                        <a:t>WQB*</a:t>
                      </a:r>
                    </a:p>
                  </a:txBody>
                  <a:tcPr/>
                </a:tc>
                <a:tc>
                  <a:txBody>
                    <a:bodyPr/>
                    <a:lstStyle/>
                    <a:p>
                      <a:r>
                        <a:rPr lang="en-US" dirty="0"/>
                        <a:t>6</a:t>
                      </a:r>
                    </a:p>
                  </a:txBody>
                  <a:tcPr/>
                </a:tc>
                <a:tc>
                  <a:txBody>
                    <a:bodyPr/>
                    <a:lstStyle/>
                    <a:p>
                      <a:r>
                        <a:rPr lang="en-US" dirty="0"/>
                        <a:t>0</a:t>
                      </a:r>
                    </a:p>
                  </a:txBody>
                  <a:tcPr/>
                </a:tc>
                <a:extLst>
                  <a:ext uri="{0D108BD9-81ED-4DB2-BD59-A6C34878D82A}">
                    <a16:rowId xmlns:a16="http://schemas.microsoft.com/office/drawing/2014/main" val="3265811"/>
                  </a:ext>
                </a:extLst>
              </a:tr>
            </a:tbl>
          </a:graphicData>
        </a:graphic>
      </p:graphicFrame>
      <p:sp>
        <p:nvSpPr>
          <p:cNvPr id="3" name="TextBox 2">
            <a:extLst>
              <a:ext uri="{FF2B5EF4-FFF2-40B4-BE49-F238E27FC236}">
                <a16:creationId xmlns:a16="http://schemas.microsoft.com/office/drawing/2014/main" id="{0699E7D6-5BC6-D776-0D7D-3E21E89BB83B}"/>
              </a:ext>
            </a:extLst>
          </p:cNvPr>
          <p:cNvSpPr txBox="1"/>
          <p:nvPr/>
        </p:nvSpPr>
        <p:spPr>
          <a:xfrm>
            <a:off x="883020" y="5598957"/>
            <a:ext cx="11136382" cy="646331"/>
          </a:xfrm>
          <a:prstGeom prst="rect">
            <a:avLst/>
          </a:prstGeom>
          <a:noFill/>
        </p:spPr>
        <p:txBody>
          <a:bodyPr wrap="none" rtlCol="0">
            <a:spAutoFit/>
          </a:bodyPr>
          <a:lstStyle/>
          <a:p>
            <a:r>
              <a:rPr lang="en-US" dirty="0"/>
              <a:t>*WQB quads are more robust and could be used as upgrades to IQBs. Need modified design for IQC/D/E. </a:t>
            </a:r>
          </a:p>
          <a:p>
            <a:r>
              <a:rPr lang="en-US" dirty="0"/>
              <a:t>**May not fit everywhere.</a:t>
            </a:r>
          </a:p>
        </p:txBody>
      </p:sp>
    </p:spTree>
    <p:extLst>
      <p:ext uri="{BB962C8B-B14F-4D97-AF65-F5344CB8AC3E}">
        <p14:creationId xmlns:p14="http://schemas.microsoft.com/office/powerpoint/2010/main" val="62715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Reliability– Quads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19</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035F264B-F7DD-F528-0F65-512DAD370241}"/>
              </a:ext>
            </a:extLst>
          </p:cNvPr>
          <p:cNvSpPr txBox="1"/>
          <p:nvPr/>
        </p:nvSpPr>
        <p:spPr>
          <a:xfrm>
            <a:off x="1033300" y="1243361"/>
            <a:ext cx="10109200" cy="3970318"/>
          </a:xfrm>
          <a:prstGeom prst="rect">
            <a:avLst/>
          </a:prstGeom>
          <a:noFill/>
        </p:spPr>
        <p:txBody>
          <a:bodyPr wrap="square" rtlCol="0">
            <a:spAutoFit/>
          </a:bodyPr>
          <a:lstStyle/>
          <a:p>
            <a:r>
              <a:rPr lang="en-US" dirty="0"/>
              <a:t>Increased beam on target goes hand in hand with uptime.</a:t>
            </a:r>
          </a:p>
          <a:p>
            <a:endParaRPr lang="en-US" dirty="0"/>
          </a:p>
          <a:p>
            <a:r>
              <a:rPr lang="en-US" dirty="0"/>
              <a:t>Originally a quad magnet change-out would take 24-30 hours.  This was using multiple crews around the clock.</a:t>
            </a:r>
          </a:p>
          <a:p>
            <a:endParaRPr lang="en-US" dirty="0"/>
          </a:p>
          <a:p>
            <a:r>
              <a:rPr lang="en-US" dirty="0"/>
              <a:t>Today it takes 1 to 2 weeks:</a:t>
            </a:r>
          </a:p>
          <a:p>
            <a:pPr marL="285750" indent="-285750">
              <a:buFont typeface="Arial" panose="020B0604020202020204" pitchFamily="34" charset="0"/>
              <a:buChar char="•"/>
            </a:pPr>
            <a:r>
              <a:rPr lang="en-US" dirty="0"/>
              <a:t>	Fewer resources</a:t>
            </a:r>
          </a:p>
          <a:p>
            <a:pPr marL="285750" indent="-285750">
              <a:buFont typeface="Arial" panose="020B0604020202020204" pitchFamily="34" charset="0"/>
              <a:buChar char="•"/>
            </a:pPr>
            <a:r>
              <a:rPr lang="en-US" dirty="0"/>
              <a:t>	New work planning and approval process that lends itself to delays,</a:t>
            </a:r>
          </a:p>
          <a:p>
            <a:r>
              <a:rPr lang="en-US" dirty="0"/>
              <a:t>	especially when addressing changes to the work plan or planning at</a:t>
            </a:r>
          </a:p>
          <a:p>
            <a:r>
              <a:rPr lang="en-US" dirty="0"/>
              <a:t>	inconvenient times.</a:t>
            </a:r>
          </a:p>
          <a:p>
            <a:r>
              <a:rPr lang="en-US" dirty="0"/>
              <a:t>	*This needs to be streamlined to get us back to a ~30 hours process if possible.</a:t>
            </a:r>
          </a:p>
          <a:p>
            <a:endParaRPr lang="en-US" dirty="0"/>
          </a:p>
          <a:p>
            <a:endParaRPr lang="en-US" dirty="0"/>
          </a:p>
          <a:p>
            <a:endParaRPr lang="en-US" dirty="0">
              <a:solidFill>
                <a:srgbClr val="FF0000"/>
              </a:solidFill>
            </a:endParaRPr>
          </a:p>
        </p:txBody>
      </p:sp>
    </p:spTree>
    <p:extLst>
      <p:ext uri="{BB962C8B-B14F-4D97-AF65-F5344CB8AC3E}">
        <p14:creationId xmlns:p14="http://schemas.microsoft.com/office/powerpoint/2010/main" val="24310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63720" y="550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rPr>
              <a:t>Overview</a:t>
            </a:r>
            <a:endParaRPr lang="en-US" sz="2400" spc="-1" dirty="0">
              <a:latin typeface="Arial"/>
            </a:endParaRPr>
          </a:p>
        </p:txBody>
      </p:sp>
      <p:sp>
        <p:nvSpPr>
          <p:cNvPr id="97" name="CustomShape 2"/>
          <p:cNvSpPr/>
          <p:nvPr/>
        </p:nvSpPr>
        <p:spPr>
          <a:xfrm>
            <a:off x="1752600" y="885240"/>
            <a:ext cx="8670600" cy="5439960"/>
          </a:xfrm>
          <a:prstGeom prst="rect">
            <a:avLst/>
          </a:prstGeom>
          <a:noFill/>
          <a:ln>
            <a:noFill/>
          </a:ln>
        </p:spPr>
        <p:style>
          <a:lnRef idx="0">
            <a:scrgbClr r="0" g="0" b="0"/>
          </a:lnRef>
          <a:fillRef idx="0">
            <a:scrgbClr r="0" g="0" b="0"/>
          </a:fillRef>
          <a:effectRef idx="0">
            <a:scrgbClr r="0" g="0" b="0"/>
          </a:effectRef>
          <a:fontRef idx="minor"/>
        </p:style>
      </p:sp>
      <p:sp>
        <p:nvSpPr>
          <p:cNvPr id="98"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65C821B3-3AAE-49B8-8B0F-0ECE29B9A539}" type="datetime1">
              <a:rPr lang="en-US" sz="1200" spc="-1">
                <a:solidFill>
                  <a:srgbClr val="004C97"/>
                </a:solidFill>
                <a:latin typeface="Arial"/>
                <a:ea typeface="Geneva"/>
              </a:rPr>
              <a:t>1/30/2023</a:t>
            </a:fld>
            <a:endParaRPr lang="en-US" sz="1200" spc="-1">
              <a:latin typeface="Arial"/>
            </a:endParaRPr>
          </a:p>
        </p:txBody>
      </p:sp>
      <p:sp>
        <p:nvSpPr>
          <p:cNvPr id="99"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100"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A8C0DCB1-D4E5-434B-A018-36C8F4531096}" type="slidenum">
              <a:rPr lang="en-US" sz="1200" spc="-1">
                <a:solidFill>
                  <a:srgbClr val="004C97"/>
                </a:solidFill>
                <a:latin typeface="Arial"/>
                <a:ea typeface="Geneva"/>
              </a:rPr>
              <a:t>2</a:t>
            </a:fld>
            <a:endParaRPr lang="en-US" sz="1200" spc="-1">
              <a:latin typeface="Arial"/>
            </a:endParaRPr>
          </a:p>
        </p:txBody>
      </p:sp>
      <p:sp>
        <p:nvSpPr>
          <p:cNvPr id="101" name="CustomShape 6"/>
          <p:cNvSpPr/>
          <p:nvPr/>
        </p:nvSpPr>
        <p:spPr>
          <a:xfrm>
            <a:off x="354700" y="985521"/>
            <a:ext cx="11189600" cy="48869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lnSpc>
                <a:spcPct val="100000"/>
              </a:lnSpc>
              <a:buFont typeface="Arial" panose="020B0604020202020204" pitchFamily="34" charset="0"/>
              <a:buChar char="•"/>
            </a:pPr>
            <a:r>
              <a:rPr lang="en-US" sz="2400" spc="-1" dirty="0">
                <a:solidFill>
                  <a:srgbClr val="000000"/>
                </a:solidFill>
                <a:latin typeface="Arial"/>
              </a:rPr>
              <a:t>Magnet and Power Supply Changes to Increase MI Ramp Rate</a:t>
            </a:r>
          </a:p>
          <a:p>
            <a:pPr marL="800100" lvl="1" indent="-342900">
              <a:buFont typeface="Arial" panose="020B0604020202020204" pitchFamily="34" charset="0"/>
              <a:buChar char="•"/>
            </a:pPr>
            <a:r>
              <a:rPr lang="en-US" sz="2400" spc="-1" dirty="0">
                <a:solidFill>
                  <a:srgbClr val="000000"/>
                </a:solidFill>
                <a:latin typeface="Arial"/>
              </a:rPr>
              <a:t>Options for new power supplies or more power supplies</a:t>
            </a:r>
          </a:p>
          <a:p>
            <a:pPr marL="800100" lvl="1" indent="-342900">
              <a:buFont typeface="Arial" panose="020B0604020202020204" pitchFamily="34" charset="0"/>
              <a:buChar char="•"/>
            </a:pPr>
            <a:r>
              <a:rPr lang="en-US" sz="2400" spc="-1" dirty="0">
                <a:solidFill>
                  <a:srgbClr val="000000"/>
                </a:solidFill>
                <a:latin typeface="Arial"/>
              </a:rPr>
              <a:t>Cooling changes needed</a:t>
            </a:r>
          </a:p>
          <a:p>
            <a:pPr marL="342900" indent="-342900">
              <a:buFont typeface="Arial" panose="020B0604020202020204" pitchFamily="34" charset="0"/>
              <a:buChar char="•"/>
            </a:pPr>
            <a:r>
              <a:rPr lang="en-US" sz="2400" spc="-1" dirty="0">
                <a:solidFill>
                  <a:srgbClr val="000000"/>
                </a:solidFill>
                <a:latin typeface="Arial"/>
              </a:rPr>
              <a:t>Reliability</a:t>
            </a:r>
          </a:p>
          <a:p>
            <a:pPr marL="800100" lvl="1" indent="-342900">
              <a:buFont typeface="Arial" panose="020B0604020202020204" pitchFamily="34" charset="0"/>
              <a:buChar char="•"/>
            </a:pPr>
            <a:r>
              <a:rPr lang="en-US" sz="2400" spc="-1" dirty="0">
                <a:solidFill>
                  <a:srgbClr val="000000"/>
                </a:solidFill>
                <a:latin typeface="Arial"/>
              </a:rPr>
              <a:t>Magnets</a:t>
            </a:r>
          </a:p>
          <a:p>
            <a:pPr marL="1257300" lvl="2" indent="-342900">
              <a:buFont typeface="Arial" panose="020B0604020202020204" pitchFamily="34" charset="0"/>
              <a:buChar char="•"/>
            </a:pPr>
            <a:r>
              <a:rPr lang="en-US" sz="2400" spc="-1" dirty="0">
                <a:solidFill>
                  <a:srgbClr val="000000"/>
                </a:solidFill>
                <a:latin typeface="Arial"/>
              </a:rPr>
              <a:t>Dipoles</a:t>
            </a:r>
          </a:p>
          <a:p>
            <a:pPr marL="1257300" lvl="2" indent="-342900">
              <a:buFont typeface="Arial" panose="020B0604020202020204" pitchFamily="34" charset="0"/>
              <a:buChar char="•"/>
            </a:pPr>
            <a:r>
              <a:rPr lang="en-US" sz="2400" spc="-1" dirty="0">
                <a:solidFill>
                  <a:srgbClr val="000000"/>
                </a:solidFill>
                <a:latin typeface="Arial"/>
              </a:rPr>
              <a:t>Quads</a:t>
            </a:r>
          </a:p>
          <a:p>
            <a:pPr marL="800100" lvl="1" indent="-342900">
              <a:buFont typeface="Arial" panose="020B0604020202020204" pitchFamily="34" charset="0"/>
              <a:buChar char="•"/>
            </a:pPr>
            <a:r>
              <a:rPr lang="en-US" sz="2400" spc="-1" dirty="0">
                <a:solidFill>
                  <a:srgbClr val="000000"/>
                </a:solidFill>
                <a:latin typeface="Arial"/>
              </a:rPr>
              <a:t>Bus tunnel penetrations</a:t>
            </a:r>
          </a:p>
          <a:p>
            <a:pPr marL="800100" lvl="1" indent="-342900">
              <a:buFont typeface="Arial" panose="020B0604020202020204" pitchFamily="34" charset="0"/>
              <a:buChar char="•"/>
            </a:pPr>
            <a:r>
              <a:rPr lang="en-US" sz="2400" spc="-1" dirty="0">
                <a:solidFill>
                  <a:srgbClr val="000000"/>
                </a:solidFill>
                <a:latin typeface="Arial"/>
              </a:rPr>
              <a:t>Cooling Ponds</a:t>
            </a:r>
          </a:p>
          <a:p>
            <a:pPr marL="800100" lvl="1" indent="-342900">
              <a:buFont typeface="Arial" panose="020B0604020202020204" pitchFamily="34" charset="0"/>
              <a:buChar char="•"/>
            </a:pPr>
            <a:r>
              <a:rPr lang="en-US" sz="2400" spc="-1" dirty="0">
                <a:solidFill>
                  <a:srgbClr val="000000"/>
                </a:solidFill>
                <a:latin typeface="Arial"/>
              </a:rPr>
              <a:t>Sump Discharge Lines</a:t>
            </a:r>
          </a:p>
          <a:p>
            <a:pPr marL="342900" indent="-342900">
              <a:buFont typeface="Arial" panose="020B0604020202020204" pitchFamily="34" charset="0"/>
              <a:buChar char="•"/>
            </a:pPr>
            <a:r>
              <a:rPr lang="en-US" sz="2400" spc="-1" dirty="0">
                <a:solidFill>
                  <a:srgbClr val="000000"/>
                </a:solidFill>
                <a:latin typeface="Arial"/>
              </a:rPr>
              <a:t>Additional Systems to Consider</a:t>
            </a:r>
          </a:p>
          <a:p>
            <a:pPr marL="342900" indent="-342900">
              <a:buFont typeface="Arial" panose="020B0604020202020204" pitchFamily="34" charset="0"/>
              <a:buChar char="•"/>
            </a:pPr>
            <a:r>
              <a:rPr lang="en-US" sz="2400" spc="-1" dirty="0">
                <a:solidFill>
                  <a:srgbClr val="000000"/>
                </a:solidFill>
                <a:latin typeface="Arial"/>
              </a:rPr>
              <a:t>Modernization of Additional Systems</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endParaRPr lang="en-US" sz="2400" spc="-1"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B5A2C4-34BE-4EE9-B784-F6D53ABE674D}"/>
              </a:ext>
            </a:extLst>
          </p:cNvPr>
          <p:cNvSpPr txBox="1">
            <a:spLocks/>
          </p:cNvSpPr>
          <p:nvPr/>
        </p:nvSpPr>
        <p:spPr>
          <a:xfrm>
            <a:off x="545476" y="303128"/>
            <a:ext cx="8686800" cy="42211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tx2"/>
                </a:solidFill>
              </a:rPr>
              <a:t>MI Bus Penetrations</a:t>
            </a:r>
            <a:endParaRPr lang="en-US" sz="2000" b="1" dirty="0">
              <a:solidFill>
                <a:schemeClr val="tx2"/>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74DA6861-966A-430E-A9C8-27A7761D71C4}"/>
              </a:ext>
            </a:extLst>
          </p:cNvPr>
          <p:cNvGraphicFramePr>
            <a:graphicFrameLocks noGrp="1"/>
          </p:cNvGraphicFramePr>
          <p:nvPr>
            <p:extLst>
              <p:ext uri="{D42A27DB-BD31-4B8C-83A1-F6EECF244321}">
                <p14:modId xmlns:p14="http://schemas.microsoft.com/office/powerpoint/2010/main" val="4104017369"/>
              </p:ext>
            </p:extLst>
          </p:nvPr>
        </p:nvGraphicFramePr>
        <p:xfrm>
          <a:off x="396240" y="3376943"/>
          <a:ext cx="5617832" cy="2748740"/>
        </p:xfrm>
        <a:graphic>
          <a:graphicData uri="http://schemas.openxmlformats.org/drawingml/2006/table">
            <a:tbl>
              <a:tblPr firstRow="1" bandRow="1"/>
              <a:tblGrid>
                <a:gridCol w="5617832">
                  <a:extLst>
                    <a:ext uri="{9D8B030D-6E8A-4147-A177-3AD203B41FA5}">
                      <a16:colId xmlns:a16="http://schemas.microsoft.com/office/drawing/2014/main" val="3059147895"/>
                    </a:ext>
                  </a:extLst>
                </a:gridCol>
              </a:tblGrid>
              <a:tr h="2769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COST</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solidFill>
                  </a:tcPr>
                </a:tc>
                <a:extLst>
                  <a:ext uri="{0D108BD9-81ED-4DB2-BD59-A6C34878D82A}">
                    <a16:rowId xmlns:a16="http://schemas.microsoft.com/office/drawing/2014/main" val="644453277"/>
                  </a:ext>
                </a:extLst>
              </a:tr>
              <a:tr h="348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TOTAL PROJECT COST (Vertical only)</a:t>
                      </a:r>
                    </a:p>
                    <a:p>
                      <a:r>
                        <a:rPr lang="en-US" sz="900" dirty="0">
                          <a:latin typeface="Helvetica" panose="020B0604020202020204" pitchFamily="34" charset="0"/>
                          <a:cs typeface="Helvetica" panose="020B0604020202020204" pitchFamily="34" charset="0"/>
                        </a:rPr>
                        <a:t> $500,000  ($700,000 for all penetrations)</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114950829"/>
                  </a:ext>
                </a:extLst>
              </a:tr>
              <a:tr h="348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COST ESTIMATE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35% contingency</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2829649490"/>
                  </a:ext>
                </a:extLst>
              </a:tr>
              <a:tr h="348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FUNDING SOURCE / STATUS</a:t>
                      </a:r>
                    </a:p>
                    <a:p>
                      <a:r>
                        <a:rPr lang="en-US" sz="900" dirty="0">
                          <a:latin typeface="Helvetica" panose="020B0604020202020204" pitchFamily="34" charset="0"/>
                          <a:cs typeface="Helvetica" panose="020B0604020202020204" pitchFamily="34" charset="0"/>
                        </a:rPr>
                        <a:t>TBD / Unfunded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3046504550"/>
                  </a:ext>
                </a:extLst>
              </a:tr>
              <a:tr h="348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PLAN STATUS</a:t>
                      </a:r>
                    </a:p>
                    <a:p>
                      <a:r>
                        <a:rPr lang="en-US" sz="900" dirty="0">
                          <a:latin typeface="Helvetica" panose="020B0604020202020204" pitchFamily="34" charset="0"/>
                          <a:cs typeface="Helvetica" panose="020B0604020202020204" pitchFamily="34" charset="0"/>
                        </a:rPr>
                        <a:t>Not started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3888493156"/>
                  </a:ext>
                </a:extLst>
              </a:tr>
              <a:tr h="5299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DEMOLITION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TBD..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439560371"/>
                  </a:ext>
                </a:extLst>
              </a:tr>
              <a:tr h="4787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IMPACT ON OPERATING COSTS</a:t>
                      </a:r>
                    </a:p>
                    <a:p>
                      <a:r>
                        <a:rPr lang="en-US" sz="800" dirty="0">
                          <a:latin typeface="Helvetica" panose="020B0604020202020204" pitchFamily="34" charset="0"/>
                          <a:cs typeface="Helvetica" panose="020B0604020202020204" pitchFamily="34" charset="0"/>
                        </a:rPr>
                        <a:t>none</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877254394"/>
                  </a:ext>
                </a:extLst>
              </a:tr>
            </a:tbl>
          </a:graphicData>
        </a:graphic>
      </p:graphicFrame>
      <p:graphicFrame>
        <p:nvGraphicFramePr>
          <p:cNvPr id="5" name="Table 4">
            <a:extLst>
              <a:ext uri="{FF2B5EF4-FFF2-40B4-BE49-F238E27FC236}">
                <a16:creationId xmlns:a16="http://schemas.microsoft.com/office/drawing/2014/main" id="{6EEBF12A-D1F7-4AD7-8041-30DD43E23570}"/>
              </a:ext>
            </a:extLst>
          </p:cNvPr>
          <p:cNvGraphicFramePr>
            <a:graphicFrameLocks noGrp="1"/>
          </p:cNvGraphicFramePr>
          <p:nvPr>
            <p:extLst>
              <p:ext uri="{D42A27DB-BD31-4B8C-83A1-F6EECF244321}">
                <p14:modId xmlns:p14="http://schemas.microsoft.com/office/powerpoint/2010/main" val="2317292265"/>
              </p:ext>
            </p:extLst>
          </p:nvPr>
        </p:nvGraphicFramePr>
        <p:xfrm>
          <a:off x="6122670" y="3360988"/>
          <a:ext cx="5541010" cy="2771770"/>
        </p:xfrm>
        <a:graphic>
          <a:graphicData uri="http://schemas.openxmlformats.org/drawingml/2006/table">
            <a:tbl>
              <a:tblPr firstRow="1" bandRow="1">
                <a:solidFill>
                  <a:srgbClr val="FFFFFF"/>
                </a:solidFill>
              </a:tblPr>
              <a:tblGrid>
                <a:gridCol w="5541010">
                  <a:extLst>
                    <a:ext uri="{9D8B030D-6E8A-4147-A177-3AD203B41FA5}">
                      <a16:colId xmlns:a16="http://schemas.microsoft.com/office/drawing/2014/main" val="3482360186"/>
                    </a:ext>
                  </a:extLst>
                </a:gridCol>
              </a:tblGrid>
              <a:tr h="2615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RISKS/ALTERNATIVES</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253103178"/>
                  </a:ext>
                </a:extLst>
              </a:tr>
              <a:tr h="943671">
                <a:tc>
                  <a:txBody>
                    <a:bodyPr/>
                    <a:lstStyle/>
                    <a:p>
                      <a:pPr marL="0" indent="0">
                        <a:buFont typeface="Arial" panose="020B0604020202020204" pitchFamily="34" charset="0"/>
                        <a:buNone/>
                      </a:pPr>
                      <a:r>
                        <a:rPr lang="en-US" sz="900" b="1" dirty="0">
                          <a:latin typeface="Helvetica" panose="020B0604020202020204" pitchFamily="34" charset="0"/>
                          <a:cs typeface="Helvetica" panose="020B0604020202020204" pitchFamily="34" charset="0"/>
                        </a:rPr>
                        <a:t>ASSOCIATED RISKS</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rPr>
                        <a:t>Failure of any of the </a:t>
                      </a:r>
                      <a:r>
                        <a:rPr lang="en-US" sz="900">
                          <a:effectLst/>
                        </a:rPr>
                        <a:t>42 penetrations </a:t>
                      </a:r>
                      <a:r>
                        <a:rPr lang="en-US" sz="900" dirty="0">
                          <a:effectLst/>
                        </a:rPr>
                        <a:t>during operations will result in at least 2 weeks of unscheduled downtime.</a:t>
                      </a:r>
                      <a:endParaRPr lang="en-US" sz="900" b="0" i="1"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tint val="40000"/>
                      </a:srgbClr>
                    </a:solidFill>
                  </a:tcPr>
                </a:tc>
                <a:extLst>
                  <a:ext uri="{0D108BD9-81ED-4DB2-BD59-A6C34878D82A}">
                    <a16:rowId xmlns:a16="http://schemas.microsoft.com/office/drawing/2014/main" val="3493087987"/>
                  </a:ext>
                </a:extLst>
              </a:tr>
              <a:tr h="4653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RISK MITIGATION STRATEGY (if not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We do have a temporary plan to push a split HDPE pipe up from the tunnel in hope to clear the ground fault until a scheduled downtime would allow a repair</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3441774869"/>
                  </a:ext>
                </a:extLst>
              </a:tr>
              <a:tr h="1094111">
                <a:tc>
                  <a:txBody>
                    <a:bodyPr/>
                    <a:lstStyle/>
                    <a:p>
                      <a:r>
                        <a:rPr lang="en-US" sz="900" b="1" dirty="0">
                          <a:latin typeface="Helvetica" panose="020B0604020202020204" pitchFamily="34" charset="0"/>
                          <a:cs typeface="Helvetica" panose="020B0604020202020204" pitchFamily="34" charset="0"/>
                        </a:rPr>
                        <a:t>ALTERNATIVES CONSIDERED / RECOMMENDED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Build new penetrations. This could be an alternative for the diagonal penetrations, but looks more costly.</a:t>
                      </a:r>
                      <a:endParaRPr lang="en-US" sz="900"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D0DD"/>
                    </a:solidFill>
                  </a:tcPr>
                </a:tc>
                <a:extLst>
                  <a:ext uri="{0D108BD9-81ED-4DB2-BD59-A6C34878D82A}">
                    <a16:rowId xmlns:a16="http://schemas.microsoft.com/office/drawing/2014/main" val="3896349372"/>
                  </a:ext>
                </a:extLst>
              </a:tr>
            </a:tbl>
          </a:graphicData>
        </a:graphic>
      </p:graphicFrame>
      <p:graphicFrame>
        <p:nvGraphicFramePr>
          <p:cNvPr id="11" name="Table 10">
            <a:extLst>
              <a:ext uri="{FF2B5EF4-FFF2-40B4-BE49-F238E27FC236}">
                <a16:creationId xmlns:a16="http://schemas.microsoft.com/office/drawing/2014/main" id="{ACE13751-16DC-4A01-AB31-BC8C7A93B54C}"/>
              </a:ext>
            </a:extLst>
          </p:cNvPr>
          <p:cNvGraphicFramePr>
            <a:graphicFrameLocks noGrp="1"/>
          </p:cNvGraphicFramePr>
          <p:nvPr>
            <p:extLst>
              <p:ext uri="{D42A27DB-BD31-4B8C-83A1-F6EECF244321}">
                <p14:modId xmlns:p14="http://schemas.microsoft.com/office/powerpoint/2010/main" val="14654681"/>
              </p:ext>
            </p:extLst>
          </p:nvPr>
        </p:nvGraphicFramePr>
        <p:xfrm>
          <a:off x="6122670" y="955040"/>
          <a:ext cx="5541009" cy="2372519"/>
        </p:xfrm>
        <a:graphic>
          <a:graphicData uri="http://schemas.openxmlformats.org/drawingml/2006/table">
            <a:tbl>
              <a:tblPr firstRow="1" bandRow="1"/>
              <a:tblGrid>
                <a:gridCol w="5541009">
                  <a:extLst>
                    <a:ext uri="{9D8B030D-6E8A-4147-A177-3AD203B41FA5}">
                      <a16:colId xmlns:a16="http://schemas.microsoft.com/office/drawing/2014/main" val="1321321028"/>
                    </a:ext>
                  </a:extLst>
                </a:gridCol>
              </a:tblGrid>
              <a:tr h="2541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SCOPE</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solidFill>
                  </a:tcPr>
                </a:tc>
                <a:extLst>
                  <a:ext uri="{0D108BD9-81ED-4DB2-BD59-A6C34878D82A}">
                    <a16:rowId xmlns:a16="http://schemas.microsoft.com/office/drawing/2014/main" val="1185249569"/>
                  </a:ext>
                </a:extLst>
              </a:tr>
              <a:tr h="7052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SCOPE</a:t>
                      </a:r>
                    </a:p>
                    <a:p>
                      <a:r>
                        <a:rPr lang="en-US" sz="900" dirty="0">
                          <a:latin typeface="Helvetica" panose="020B0604020202020204" pitchFamily="34" charset="0"/>
                          <a:cs typeface="Helvetica" panose="020B0604020202020204" pitchFamily="34" charset="0"/>
                        </a:rPr>
                        <a:t>Scope includes the disassembly, modification and reassembly of the Main Injector vertical main power supply buss penetrations. There are 5 service building with vertical buss and 2 with angled buss penetrations. There are 42 total penetrations The PVC insulating liners, which are failing, will be replaced with HPDE.</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306848786"/>
                  </a:ext>
                </a:extLst>
              </a:tr>
              <a:tr h="8595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DRIVING CONSIDERATIONS</a:t>
                      </a:r>
                    </a:p>
                    <a:p>
                      <a:r>
                        <a:rPr lang="en-US" sz="900" b="0" dirty="0">
                          <a:latin typeface="Helvetica" panose="020B0604020202020204" pitchFamily="34" charset="0"/>
                          <a:cs typeface="Helvetica" panose="020B0604020202020204" pitchFamily="34" charset="0"/>
                        </a:rPr>
                        <a:t>The vertical penetrations were built using PVC and there is a joint in the PVC liner. This joint fatigues and cracks over time allowing water to enter which leads to a ground fault on the power distribution system. We would like to replace the PVC with a single piece HDPE liner to prevent stress cracks and ground faults</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20000"/>
                      </a:srgbClr>
                    </a:solidFill>
                  </a:tcPr>
                </a:tc>
                <a:extLst>
                  <a:ext uri="{0D108BD9-81ED-4DB2-BD59-A6C34878D82A}">
                    <a16:rowId xmlns:a16="http://schemas.microsoft.com/office/drawing/2014/main" val="1514300373"/>
                  </a:ext>
                </a:extLst>
              </a:tr>
              <a:tr h="48160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CAMPUS MASTER PLAN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Provides better machine reliability for future operations</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1708464661"/>
                  </a:ext>
                </a:extLst>
              </a:tr>
            </a:tbl>
          </a:graphicData>
        </a:graphic>
      </p:graphicFrame>
      <p:pic>
        <p:nvPicPr>
          <p:cNvPr id="4" name="Picture 3" descr="A picture containing sky, outdoor, stone&#10;&#10;Description automatically generated">
            <a:extLst>
              <a:ext uri="{FF2B5EF4-FFF2-40B4-BE49-F238E27FC236}">
                <a16:creationId xmlns:a16="http://schemas.microsoft.com/office/drawing/2014/main" id="{F5B4D19D-38C8-AF43-CF01-DE3C9459D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98" y="955040"/>
            <a:ext cx="1840430" cy="2300538"/>
          </a:xfrm>
          <a:prstGeom prst="rect">
            <a:avLst/>
          </a:prstGeom>
        </p:spPr>
      </p:pic>
      <p:pic>
        <p:nvPicPr>
          <p:cNvPr id="13" name="Picture 12" descr="A picture containing indoor, wall, dirty&#10;&#10;Description automatically generated">
            <a:extLst>
              <a:ext uri="{FF2B5EF4-FFF2-40B4-BE49-F238E27FC236}">
                <a16:creationId xmlns:a16="http://schemas.microsoft.com/office/drawing/2014/main" id="{6D3B7CEC-DC72-4B5C-D13C-4A66BB45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705" y="955040"/>
            <a:ext cx="1534171" cy="2300538"/>
          </a:xfrm>
          <a:prstGeom prst="rect">
            <a:avLst/>
          </a:prstGeom>
        </p:spPr>
      </p:pic>
    </p:spTree>
    <p:extLst>
      <p:ext uri="{BB962C8B-B14F-4D97-AF65-F5344CB8AC3E}">
        <p14:creationId xmlns:p14="http://schemas.microsoft.com/office/powerpoint/2010/main" val="235010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Reliability– Bus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21</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Table 1">
            <a:extLst>
              <a:ext uri="{FF2B5EF4-FFF2-40B4-BE49-F238E27FC236}">
                <a16:creationId xmlns:a16="http://schemas.microsoft.com/office/drawing/2014/main" id="{9578A672-25E0-4751-1A92-DAB7BD7C50D0}"/>
              </a:ext>
            </a:extLst>
          </p:cNvPr>
          <p:cNvGraphicFramePr>
            <a:graphicFrameLocks noGrp="1"/>
          </p:cNvGraphicFramePr>
          <p:nvPr/>
        </p:nvGraphicFramePr>
        <p:xfrm>
          <a:off x="2021543" y="1958509"/>
          <a:ext cx="7886699" cy="3199429"/>
        </p:xfrm>
        <a:graphic>
          <a:graphicData uri="http://schemas.openxmlformats.org/drawingml/2006/table">
            <a:tbl>
              <a:tblPr>
                <a:tableStyleId>{5C22544A-7EE6-4342-B048-85BDC9FD1C3A}</a:tableStyleId>
              </a:tblPr>
              <a:tblGrid>
                <a:gridCol w="1722110">
                  <a:extLst>
                    <a:ext uri="{9D8B030D-6E8A-4147-A177-3AD203B41FA5}">
                      <a16:colId xmlns:a16="http://schemas.microsoft.com/office/drawing/2014/main" val="1743824954"/>
                    </a:ext>
                  </a:extLst>
                </a:gridCol>
                <a:gridCol w="1071588">
                  <a:extLst>
                    <a:ext uri="{9D8B030D-6E8A-4147-A177-3AD203B41FA5}">
                      <a16:colId xmlns:a16="http://schemas.microsoft.com/office/drawing/2014/main" val="3925262634"/>
                    </a:ext>
                  </a:extLst>
                </a:gridCol>
                <a:gridCol w="1286852">
                  <a:extLst>
                    <a:ext uri="{9D8B030D-6E8A-4147-A177-3AD203B41FA5}">
                      <a16:colId xmlns:a16="http://schemas.microsoft.com/office/drawing/2014/main" val="1984497125"/>
                    </a:ext>
                  </a:extLst>
                </a:gridCol>
                <a:gridCol w="1241907">
                  <a:extLst>
                    <a:ext uri="{9D8B030D-6E8A-4147-A177-3AD203B41FA5}">
                      <a16:colId xmlns:a16="http://schemas.microsoft.com/office/drawing/2014/main" val="3539437172"/>
                    </a:ext>
                  </a:extLst>
                </a:gridCol>
                <a:gridCol w="1088147">
                  <a:extLst>
                    <a:ext uri="{9D8B030D-6E8A-4147-A177-3AD203B41FA5}">
                      <a16:colId xmlns:a16="http://schemas.microsoft.com/office/drawing/2014/main" val="1833858776"/>
                    </a:ext>
                  </a:extLst>
                </a:gridCol>
                <a:gridCol w="1476095">
                  <a:extLst>
                    <a:ext uri="{9D8B030D-6E8A-4147-A177-3AD203B41FA5}">
                      <a16:colId xmlns:a16="http://schemas.microsoft.com/office/drawing/2014/main" val="1472512535"/>
                    </a:ext>
                  </a:extLst>
                </a:gridCol>
              </a:tblGrid>
              <a:tr h="142017">
                <a:tc>
                  <a:txBody>
                    <a:bodyPr/>
                    <a:lstStyle/>
                    <a:p>
                      <a:pPr algn="ctr" fontAlgn="b"/>
                      <a:r>
                        <a:rPr lang="en-US" sz="800" u="none" strike="noStrike">
                          <a:effectLst/>
                        </a:rPr>
                        <a:t>Task</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Manpower</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M&amp;S ($)</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Duration (days)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Unit coast (per day)</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total cost </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912930289"/>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822964078"/>
                  </a:ext>
                </a:extLst>
              </a:tr>
              <a:tr h="142017">
                <a:tc>
                  <a:txBody>
                    <a:bodyPr/>
                    <a:lstStyle/>
                    <a:p>
                      <a:pPr algn="l" fontAlgn="b"/>
                      <a:r>
                        <a:rPr lang="en-US" sz="800" u="none" strike="noStrike">
                          <a:effectLst/>
                        </a:rPr>
                        <a:t>Prepare work area</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Mechanical crew</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In House</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16 man hours</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485721510"/>
                  </a:ext>
                </a:extLst>
              </a:tr>
              <a:tr h="0">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1287144747"/>
                  </a:ext>
                </a:extLst>
              </a:tr>
              <a:tr h="142017">
                <a:tc>
                  <a:txBody>
                    <a:bodyPr/>
                    <a:lstStyle/>
                    <a:p>
                      <a:pPr algn="l" fontAlgn="b"/>
                      <a:r>
                        <a:rPr lang="en-US" sz="800" u="none" strike="noStrike">
                          <a:effectLst/>
                        </a:rPr>
                        <a:t>Remove Buss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1622170153"/>
                  </a:ext>
                </a:extLst>
              </a:tr>
              <a:tr h="142017">
                <a:tc>
                  <a:txBody>
                    <a:bodyPr/>
                    <a:lstStyle/>
                    <a:p>
                      <a:pPr algn="l" fontAlgn="b"/>
                      <a:r>
                        <a:rPr lang="en-US" sz="800" u="none" strike="noStrike">
                          <a:effectLst/>
                        </a:rPr>
                        <a:t>     Cut bus and remove poly beads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Rigging crew </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4292276461"/>
                  </a:ext>
                </a:extLst>
              </a:tr>
              <a:tr h="142017">
                <a:tc>
                  <a:txBody>
                    <a:bodyPr/>
                    <a:lstStyle/>
                    <a:p>
                      <a:pPr algn="l" fontAlgn="b"/>
                      <a:r>
                        <a:rPr lang="en-US" sz="800" u="none" strike="noStrike">
                          <a:effectLst/>
                        </a:rPr>
                        <a:t>     Remove buss from peneatration</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Rigging crew and crain</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5000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6000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6000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232828628"/>
                  </a:ext>
                </a:extLst>
              </a:tr>
              <a:tr h="142017">
                <a:tc>
                  <a:txBody>
                    <a:bodyPr/>
                    <a:lstStyle/>
                    <a:p>
                      <a:pPr algn="l" fontAlgn="b"/>
                      <a:r>
                        <a:rPr lang="en-US" sz="800" u="none" strike="noStrike">
                          <a:effectLst/>
                        </a:rPr>
                        <a:t>     Remove PVC from penetration </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Rigging crew </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12000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1229325173"/>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2153474006"/>
                  </a:ext>
                </a:extLst>
              </a:tr>
              <a:tr h="142017">
                <a:tc>
                  <a:txBody>
                    <a:bodyPr/>
                    <a:lstStyle/>
                    <a:p>
                      <a:pPr algn="l" fontAlgn="b"/>
                      <a:r>
                        <a:rPr lang="en-US" sz="800" u="none" strike="noStrike">
                          <a:effectLst/>
                        </a:rPr>
                        <a:t>Reinstall buss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Rigging crew and crain</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5000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6000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6000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3044490189"/>
                  </a:ext>
                </a:extLst>
              </a:tr>
              <a:tr h="142017">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1593817762"/>
                  </a:ext>
                </a:extLst>
              </a:tr>
              <a:tr h="142017">
                <a:tc>
                  <a:txBody>
                    <a:bodyPr/>
                    <a:lstStyle/>
                    <a:p>
                      <a:pPr algn="l" fontAlgn="b"/>
                      <a:r>
                        <a:rPr lang="en-US" sz="800" u="none" strike="noStrike">
                          <a:effectLst/>
                        </a:rPr>
                        <a:t>Braze buss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brazing crew</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In House</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32 man hours</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2725535104"/>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746478444"/>
                  </a:ext>
                </a:extLst>
              </a:tr>
              <a:tr h="142017">
                <a:tc>
                  <a:txBody>
                    <a:bodyPr/>
                    <a:lstStyle/>
                    <a:p>
                      <a:pPr algn="l" fontAlgn="b"/>
                      <a:r>
                        <a:rPr lang="en-US" sz="800" u="none" strike="noStrike">
                          <a:effectLst/>
                        </a:rPr>
                        <a:t>Return to service</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r>
                        <a:rPr lang="en-US" sz="800" u="none" strike="noStrike">
                          <a:effectLst/>
                        </a:rPr>
                        <a:t>Mechanical crew</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In House</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16 man hours</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2151993557"/>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3576099413"/>
                  </a:ext>
                </a:extLst>
              </a:tr>
              <a:tr h="142017">
                <a:tc>
                  <a:txBody>
                    <a:bodyPr/>
                    <a:lstStyle/>
                    <a:p>
                      <a:pPr algn="l" fontAlgn="b"/>
                      <a:r>
                        <a:rPr lang="en-US" sz="800" u="none" strike="noStrike">
                          <a:effectLst/>
                        </a:rPr>
                        <a:t>Misc M&amp;S supplies</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2000</a:t>
                      </a:r>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2000</a:t>
                      </a:r>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1387308352"/>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515409754"/>
                  </a:ext>
                </a:extLst>
              </a:tr>
              <a:tr h="257051">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Total M&amp;S (Including T&amp;M Labor)</a:t>
                      </a:r>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3285464653"/>
                  </a:ext>
                </a:extLst>
              </a:tr>
              <a:tr h="142017">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40000</a:t>
                      </a:r>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3994962938"/>
                  </a:ext>
                </a:extLst>
              </a:tr>
              <a:tr h="257051">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Total In House Labor (Mechanical tech)</a:t>
                      </a:r>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3089908762"/>
                  </a:ext>
                </a:extLst>
              </a:tr>
              <a:tr h="142017">
                <a:tc>
                  <a:txBody>
                    <a:bodyPr/>
                    <a:lstStyle/>
                    <a:p>
                      <a:pPr algn="l" fontAlgn="b"/>
                      <a:endParaRPr lang="en-US" sz="800" b="0" i="0" u="none" strike="noStrike" dirty="0">
                        <a:solidFill>
                          <a:srgbClr val="000000"/>
                        </a:solidFill>
                        <a:effectLst/>
                        <a:latin typeface="Calibri" panose="020F0502020204030204" pitchFamily="34" charset="0"/>
                      </a:endParaRPr>
                    </a:p>
                  </a:txBody>
                  <a:tcPr marL="7101" marR="7101" marT="7101"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01" marR="7101" marT="7101" marB="0" anchor="b"/>
                </a:tc>
                <a:tc>
                  <a:txBody>
                    <a:bodyPr/>
                    <a:lstStyle/>
                    <a:p>
                      <a:pPr algn="ctr" fontAlgn="b"/>
                      <a:r>
                        <a:rPr lang="en-US" sz="800" u="none" strike="noStrike">
                          <a:effectLst/>
                        </a:rPr>
                        <a:t>64 man hours</a:t>
                      </a:r>
                      <a:endParaRPr lang="en-US" sz="800" b="1" i="0" u="none" strike="noStrike">
                        <a:solidFill>
                          <a:srgbClr val="000000"/>
                        </a:solidFill>
                        <a:effectLst/>
                        <a:latin typeface="Calibri" panose="020F0502020204030204" pitchFamily="34" charset="0"/>
                      </a:endParaRPr>
                    </a:p>
                  </a:txBody>
                  <a:tcPr marL="7101" marR="7101" marT="7101" marB="0" anchor="b"/>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7101" marR="7101" marT="7101" marB="0" anchor="b"/>
                </a:tc>
                <a:extLst>
                  <a:ext uri="{0D108BD9-81ED-4DB2-BD59-A6C34878D82A}">
                    <a16:rowId xmlns:a16="http://schemas.microsoft.com/office/drawing/2014/main" val="4225416653"/>
                  </a:ext>
                </a:extLst>
              </a:tr>
            </a:tbl>
          </a:graphicData>
        </a:graphic>
      </p:graphicFrame>
      <p:sp>
        <p:nvSpPr>
          <p:cNvPr id="3" name="Content Placeholder 2">
            <a:extLst>
              <a:ext uri="{FF2B5EF4-FFF2-40B4-BE49-F238E27FC236}">
                <a16:creationId xmlns:a16="http://schemas.microsoft.com/office/drawing/2014/main" id="{3816F20F-6A15-ACA5-AD3C-1DFEC7FB6075}"/>
              </a:ext>
            </a:extLst>
          </p:cNvPr>
          <p:cNvSpPr txBox="1">
            <a:spLocks/>
          </p:cNvSpPr>
          <p:nvPr/>
        </p:nvSpPr>
        <p:spPr>
          <a:xfrm>
            <a:off x="1776730" y="954741"/>
            <a:ext cx="7886700" cy="56208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FF0000"/>
                </a:solidFill>
              </a:rPr>
              <a:t>From Augustine. Needs updating or use as extra slide (Dated/ check numbers)</a:t>
            </a:r>
          </a:p>
          <a:p>
            <a:r>
              <a:rPr lang="en-US" sz="1400" dirty="0"/>
              <a:t>Vertical Penetrations (each, 5 total building locations)</a:t>
            </a:r>
          </a:p>
          <a:p>
            <a:r>
              <a:rPr lang="en-US" sz="1400" dirty="0"/>
              <a:t>$500,000 plus lab labor of 320 hours (~7 years ago!)</a:t>
            </a:r>
          </a:p>
          <a:p>
            <a:endParaRPr lang="en-US" dirty="0"/>
          </a:p>
          <a:p>
            <a:endParaRPr lang="en-US" dirty="0"/>
          </a:p>
          <a:p>
            <a:endParaRPr lang="en-US" dirty="0"/>
          </a:p>
          <a:p>
            <a:endParaRPr lang="en-US" dirty="0"/>
          </a:p>
          <a:p>
            <a:endParaRPr lang="en-US" dirty="0"/>
          </a:p>
          <a:p>
            <a:endParaRPr lang="en-US" dirty="0"/>
          </a:p>
          <a:p>
            <a:endParaRPr lang="en-US" dirty="0"/>
          </a:p>
          <a:p>
            <a:r>
              <a:rPr lang="en-US" sz="1400" dirty="0"/>
              <a:t>Diagonal Penetrations (each, 2 total)</a:t>
            </a:r>
          </a:p>
          <a:p>
            <a:pPr lvl="1"/>
            <a:r>
              <a:rPr lang="en-US" sz="1400" dirty="0"/>
              <a:t>$100,000 Each, Plus Lab labor (2016)</a:t>
            </a:r>
          </a:p>
        </p:txBody>
      </p:sp>
    </p:spTree>
    <p:extLst>
      <p:ext uri="{BB962C8B-B14F-4D97-AF65-F5344CB8AC3E}">
        <p14:creationId xmlns:p14="http://schemas.microsoft.com/office/powerpoint/2010/main" val="252657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B5A2C4-34BE-4EE9-B784-F6D53ABE674D}"/>
              </a:ext>
            </a:extLst>
          </p:cNvPr>
          <p:cNvSpPr txBox="1">
            <a:spLocks/>
          </p:cNvSpPr>
          <p:nvPr/>
        </p:nvSpPr>
        <p:spPr>
          <a:xfrm>
            <a:off x="381001" y="195834"/>
            <a:ext cx="8686800" cy="42211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tx2"/>
                </a:solidFill>
              </a:rPr>
              <a:t>MI Cooling Towers</a:t>
            </a:r>
            <a:endParaRPr lang="en-US" sz="2000" b="1" dirty="0">
              <a:solidFill>
                <a:schemeClr val="tx2"/>
              </a:solidFill>
              <a:latin typeface="Helvetica" panose="020B0604020202020204" pitchFamily="34" charset="0"/>
              <a:cs typeface="Helvetica" panose="020B0604020202020204" pitchFamily="34" charset="0"/>
            </a:endParaRPr>
          </a:p>
        </p:txBody>
      </p:sp>
      <p:sp>
        <p:nvSpPr>
          <p:cNvPr id="7" name="Footer Placeholder 4">
            <a:extLst>
              <a:ext uri="{FF2B5EF4-FFF2-40B4-BE49-F238E27FC236}">
                <a16:creationId xmlns:a16="http://schemas.microsoft.com/office/drawing/2014/main" id="{EB188551-0B3F-4EC3-980F-A6065A4306E3}"/>
              </a:ext>
            </a:extLst>
          </p:cNvPr>
          <p:cNvSpPr txBox="1">
            <a:spLocks/>
          </p:cNvSpPr>
          <p:nvPr/>
        </p:nvSpPr>
        <p:spPr>
          <a:xfrm>
            <a:off x="1692088" y="6632009"/>
            <a:ext cx="3725733" cy="241300"/>
          </a:xfrm>
          <a:prstGeom prst="rect">
            <a:avLst/>
          </a:prstGeom>
        </p:spPr>
        <p:txBody>
          <a:bodyPr/>
          <a:lstStyle>
            <a:defPPr>
              <a:defRPr lang="en-US"/>
            </a:defPPr>
            <a:lvl1pPr marL="0" algn="l" defTabSz="457200" rtl="0" eaLnBrk="1" latinLnBrk="0" hangingPunct="1">
              <a:defRPr sz="900" kern="1200" dirty="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0000"/>
              </a:lnSpc>
            </a:pPr>
            <a:r>
              <a:rPr lang="en-US" sz="1000" spc="-1" dirty="0">
                <a:solidFill>
                  <a:srgbClr val="004C97"/>
                </a:solidFill>
                <a:latin typeface="Arial"/>
                <a:ea typeface="ＭＳ Ｐゴシック"/>
              </a:rPr>
              <a:t>MI Department  |  D. Morris</a:t>
            </a:r>
            <a:endParaRPr lang="en-US" sz="1000" spc="-1" dirty="0">
              <a:latin typeface="Arial"/>
            </a:endParaRPr>
          </a:p>
          <a:p>
            <a:pPr>
              <a:defRPr/>
            </a:pPr>
            <a:endParaRPr lang="en-US" sz="1000" b="1" dirty="0">
              <a:solidFill>
                <a:srgbClr val="004C97"/>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74DA6861-966A-430E-A9C8-27A7761D71C4}"/>
              </a:ext>
            </a:extLst>
          </p:cNvPr>
          <p:cNvGraphicFramePr>
            <a:graphicFrameLocks noGrp="1"/>
          </p:cNvGraphicFramePr>
          <p:nvPr>
            <p:extLst>
              <p:ext uri="{D42A27DB-BD31-4B8C-83A1-F6EECF244321}">
                <p14:modId xmlns:p14="http://schemas.microsoft.com/office/powerpoint/2010/main" val="1055013496"/>
              </p:ext>
            </p:extLst>
          </p:nvPr>
        </p:nvGraphicFramePr>
        <p:xfrm>
          <a:off x="317674" y="3360988"/>
          <a:ext cx="5601969" cy="2836087"/>
        </p:xfrm>
        <a:graphic>
          <a:graphicData uri="http://schemas.openxmlformats.org/drawingml/2006/table">
            <a:tbl>
              <a:tblPr firstRow="1" bandRow="1"/>
              <a:tblGrid>
                <a:gridCol w="5601969">
                  <a:extLst>
                    <a:ext uri="{9D8B030D-6E8A-4147-A177-3AD203B41FA5}">
                      <a16:colId xmlns:a16="http://schemas.microsoft.com/office/drawing/2014/main" val="3059147895"/>
                    </a:ext>
                  </a:extLst>
                </a:gridCol>
              </a:tblGrid>
              <a:tr h="2568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COST</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solidFill>
                  </a:tcPr>
                </a:tc>
                <a:extLst>
                  <a:ext uri="{0D108BD9-81ED-4DB2-BD59-A6C34878D82A}">
                    <a16:rowId xmlns:a16="http://schemas.microsoft.com/office/drawing/2014/main" val="644453277"/>
                  </a:ext>
                </a:extLst>
              </a:tr>
              <a:tr h="353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TOTAL PROJECT COST </a:t>
                      </a:r>
                    </a:p>
                    <a:p>
                      <a:r>
                        <a:rPr lang="en-US" sz="900" dirty="0">
                          <a:latin typeface="Helvetica" panose="020B0604020202020204" pitchFamily="34" charset="0"/>
                          <a:cs typeface="Helvetica" panose="020B0604020202020204" pitchFamily="34" charset="0"/>
                        </a:rPr>
                        <a:t>$6M</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114950829"/>
                  </a:ext>
                </a:extLst>
              </a:tr>
              <a:tr h="353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COST ESTIMATE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50% contingency</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2829649490"/>
                  </a:ext>
                </a:extLst>
              </a:tr>
              <a:tr h="353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FUNDING SOURCE / STATUS</a:t>
                      </a:r>
                    </a:p>
                    <a:p>
                      <a:r>
                        <a:rPr lang="en-US" sz="900" dirty="0">
                          <a:latin typeface="Helvetica" panose="020B0604020202020204" pitchFamily="34" charset="0"/>
                          <a:cs typeface="Helvetica" panose="020B0604020202020204" pitchFamily="34" charset="0"/>
                        </a:rPr>
                        <a:t>TBD / Unfunded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3046504550"/>
                  </a:ext>
                </a:extLst>
              </a:tr>
              <a:tr h="353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PLAN STATUS</a:t>
                      </a:r>
                    </a:p>
                    <a:p>
                      <a:r>
                        <a:rPr lang="en-US" sz="900" dirty="0">
                          <a:latin typeface="Helvetica" panose="020B0604020202020204" pitchFamily="34" charset="0"/>
                          <a:cs typeface="Helvetica" panose="020B0604020202020204" pitchFamily="34" charset="0"/>
                        </a:rPr>
                        <a:t>Not started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3888493156"/>
                  </a:ext>
                </a:extLst>
              </a:tr>
              <a:tr h="4913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DEMOLITION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TBD.  </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439560371"/>
                  </a:ext>
                </a:extLst>
              </a:tr>
              <a:tr h="6233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IMPACT ON OPERATING COSTS: The cooling towers will draw about 25KW each for a total of 150KW. They will operate one third of the year. In addition to electrical needs, the towers will require a service contract to maintain the towers. The contract cost TBD</a:t>
                      </a:r>
                    </a:p>
                    <a:p>
                      <a:endParaRPr lang="en-US" sz="800"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877254394"/>
                  </a:ext>
                </a:extLst>
              </a:tr>
            </a:tbl>
          </a:graphicData>
        </a:graphic>
      </p:graphicFrame>
      <p:graphicFrame>
        <p:nvGraphicFramePr>
          <p:cNvPr id="5" name="Table 4">
            <a:extLst>
              <a:ext uri="{FF2B5EF4-FFF2-40B4-BE49-F238E27FC236}">
                <a16:creationId xmlns:a16="http://schemas.microsoft.com/office/drawing/2014/main" id="{6EEBF12A-D1F7-4AD7-8041-30DD43E23570}"/>
              </a:ext>
            </a:extLst>
          </p:cNvPr>
          <p:cNvGraphicFramePr>
            <a:graphicFrameLocks noGrp="1"/>
          </p:cNvGraphicFramePr>
          <p:nvPr>
            <p:extLst>
              <p:ext uri="{D42A27DB-BD31-4B8C-83A1-F6EECF244321}">
                <p14:modId xmlns:p14="http://schemas.microsoft.com/office/powerpoint/2010/main" val="4059291412"/>
              </p:ext>
            </p:extLst>
          </p:nvPr>
        </p:nvGraphicFramePr>
        <p:xfrm>
          <a:off x="6122670" y="3360987"/>
          <a:ext cx="5601969" cy="2832534"/>
        </p:xfrm>
        <a:graphic>
          <a:graphicData uri="http://schemas.openxmlformats.org/drawingml/2006/table">
            <a:tbl>
              <a:tblPr firstRow="1" bandRow="1">
                <a:solidFill>
                  <a:srgbClr val="FFFFFF"/>
                </a:solidFill>
              </a:tblPr>
              <a:tblGrid>
                <a:gridCol w="5601969">
                  <a:extLst>
                    <a:ext uri="{9D8B030D-6E8A-4147-A177-3AD203B41FA5}">
                      <a16:colId xmlns:a16="http://schemas.microsoft.com/office/drawing/2014/main" val="3482360186"/>
                    </a:ext>
                  </a:extLst>
                </a:gridCol>
              </a:tblGrid>
              <a:tr h="2728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RISKS/ALTERNATIVES</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253103178"/>
                  </a:ext>
                </a:extLst>
              </a:tr>
              <a:tr h="898475">
                <a:tc>
                  <a:txBody>
                    <a:bodyPr/>
                    <a:lstStyle/>
                    <a:p>
                      <a:pPr marL="0" indent="0">
                        <a:buFont typeface="Arial" panose="020B0604020202020204" pitchFamily="34" charset="0"/>
                        <a:buNone/>
                      </a:pPr>
                      <a:r>
                        <a:rPr lang="en-US" sz="900" b="1" dirty="0">
                          <a:latin typeface="Helvetica" panose="020B0604020202020204" pitchFamily="34" charset="0"/>
                          <a:cs typeface="Helvetica" panose="020B0604020202020204" pitchFamily="34" charset="0"/>
                        </a:rPr>
                        <a:t>ASSOCIATED RISKS</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rPr>
                        <a:t>Overheating of the cooling system will age accelerator components</a:t>
                      </a:r>
                      <a:endParaRPr lang="en-US" sz="900" b="0" i="1" dirty="0">
                        <a:latin typeface="Helvetica" panose="020B0604020202020204" pitchFamily="34" charset="0"/>
                        <a:cs typeface="Helvetica" panose="020B0604020202020204" pitchFamily="34" charset="0"/>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rPr>
                        <a:t>Running near the upper limit of our cooling system will cause a reduction in delivered beam due to the slowing of the accelerator repetition rate or complete turn off.</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rPr>
                        <a:t>The accelerator complex not meeting the expectations/goals.</a:t>
                      </a:r>
                      <a:endParaRPr lang="en-US" sz="900" b="0" i="1"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tint val="40000"/>
                      </a:srgbClr>
                    </a:solidFill>
                  </a:tcPr>
                </a:tc>
                <a:extLst>
                  <a:ext uri="{0D108BD9-81ED-4DB2-BD59-A6C34878D82A}">
                    <a16:rowId xmlns:a16="http://schemas.microsoft.com/office/drawing/2014/main" val="3493087987"/>
                  </a:ext>
                </a:extLst>
              </a:tr>
              <a:tr h="4423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RISK MITIGATION STRATEGY (if not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If this project is not funded we will likely continue scheduling all maintenance periods during summer months to prevent interruptions in operations</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3441774869"/>
                  </a:ext>
                </a:extLst>
              </a:tr>
              <a:tr h="1141592">
                <a:tc>
                  <a:txBody>
                    <a:bodyPr/>
                    <a:lstStyle/>
                    <a:p>
                      <a:r>
                        <a:rPr lang="en-US" sz="900" b="1" dirty="0">
                          <a:latin typeface="Helvetica" panose="020B0604020202020204" pitchFamily="34" charset="0"/>
                          <a:cs typeface="Helvetica" panose="020B0604020202020204" pitchFamily="34" charset="0"/>
                        </a:rPr>
                        <a:t>ALTERNATIVES CONSIDERED / RECOMMENDED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Do nothing and keep the inlet cooling water temperature below 100F by reducing the accelerator operations. This reduction will result in less beam being delivered.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Shade the ponds from the sun. This alternative has been found to be expensive and requires a large amount of maintenance.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Dig the ponds deeper. Construction costs are large compared to cooling towers so we do not recommend this alternative, however it is a simpler solution to the towers.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Use VFD for temperature regulation instead of 3-Way mixing valve to offset energy consumption</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D0DD"/>
                    </a:solidFill>
                  </a:tcPr>
                </a:tc>
                <a:extLst>
                  <a:ext uri="{0D108BD9-81ED-4DB2-BD59-A6C34878D82A}">
                    <a16:rowId xmlns:a16="http://schemas.microsoft.com/office/drawing/2014/main" val="3896349372"/>
                  </a:ext>
                </a:extLst>
              </a:tr>
            </a:tbl>
          </a:graphicData>
        </a:graphic>
      </p:graphicFrame>
      <p:graphicFrame>
        <p:nvGraphicFramePr>
          <p:cNvPr id="11" name="Table 10">
            <a:extLst>
              <a:ext uri="{FF2B5EF4-FFF2-40B4-BE49-F238E27FC236}">
                <a16:creationId xmlns:a16="http://schemas.microsoft.com/office/drawing/2014/main" id="{ACE13751-16DC-4A01-AB31-BC8C7A93B54C}"/>
              </a:ext>
            </a:extLst>
          </p:cNvPr>
          <p:cNvGraphicFramePr>
            <a:graphicFrameLocks noGrp="1"/>
          </p:cNvGraphicFramePr>
          <p:nvPr>
            <p:extLst>
              <p:ext uri="{D42A27DB-BD31-4B8C-83A1-F6EECF244321}">
                <p14:modId xmlns:p14="http://schemas.microsoft.com/office/powerpoint/2010/main" val="955457910"/>
              </p:ext>
            </p:extLst>
          </p:nvPr>
        </p:nvGraphicFramePr>
        <p:xfrm>
          <a:off x="6123709" y="879009"/>
          <a:ext cx="5600930" cy="2381969"/>
        </p:xfrm>
        <a:graphic>
          <a:graphicData uri="http://schemas.openxmlformats.org/drawingml/2006/table">
            <a:tbl>
              <a:tblPr firstRow="1" bandRow="1"/>
              <a:tblGrid>
                <a:gridCol w="5600930">
                  <a:extLst>
                    <a:ext uri="{9D8B030D-6E8A-4147-A177-3AD203B41FA5}">
                      <a16:colId xmlns:a16="http://schemas.microsoft.com/office/drawing/2014/main" val="1321321028"/>
                    </a:ext>
                  </a:extLst>
                </a:gridCol>
              </a:tblGrid>
              <a:tr h="2625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SCOPE</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solidFill>
                  </a:tcPr>
                </a:tc>
                <a:extLst>
                  <a:ext uri="{0D108BD9-81ED-4DB2-BD59-A6C34878D82A}">
                    <a16:rowId xmlns:a16="http://schemas.microsoft.com/office/drawing/2014/main" val="1185249569"/>
                  </a:ext>
                </a:extLst>
              </a:tr>
              <a:tr h="7285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SCOPE</a:t>
                      </a:r>
                    </a:p>
                    <a:p>
                      <a:r>
                        <a:rPr lang="en-US" sz="900" dirty="0">
                          <a:latin typeface="Helvetica" panose="020B0604020202020204" pitchFamily="34" charset="0"/>
                          <a:cs typeface="Helvetica" panose="020B0604020202020204" pitchFamily="34" charset="0"/>
                        </a:rPr>
                        <a:t>Scope includes the installation of 6 total cooling towers, one at each of the Main Injector service buildings. These towers will assist the cooling ponds and will be in addition to the existing cooling system of the accelerator.</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306848786"/>
                  </a:ext>
                </a:extLst>
              </a:tr>
              <a:tr h="8879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DRIVING CONSIDERATIONS</a:t>
                      </a:r>
                    </a:p>
                    <a:p>
                      <a:r>
                        <a:rPr lang="en-US" sz="900" b="0" dirty="0">
                          <a:latin typeface="Helvetica" panose="020B0604020202020204" pitchFamily="34" charset="0"/>
                          <a:cs typeface="Helvetica" panose="020B0604020202020204" pitchFamily="34" charset="0"/>
                        </a:rPr>
                        <a:t>The current cooling system  becomes limited during the summer months primarily due to solar energy incident on the ponds. When the pond water becomes too hot, we need to reduce or stop operations to prevent damage to the accelerator components. </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20000"/>
                      </a:srgbClr>
                    </a:solidFill>
                  </a:tcPr>
                </a:tc>
                <a:extLst>
                  <a:ext uri="{0D108BD9-81ED-4DB2-BD59-A6C34878D82A}">
                    <a16:rowId xmlns:a16="http://schemas.microsoft.com/office/drawing/2014/main" val="1514300373"/>
                  </a:ext>
                </a:extLst>
              </a:tr>
              <a:tr h="4975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CAMPUS MASTER PLAN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Future operations with LBNF and PIP II will desire operations during summer months to meet delivery expectations</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1708464661"/>
                  </a:ext>
                </a:extLst>
              </a:tr>
            </a:tbl>
          </a:graphicData>
        </a:graphic>
      </p:graphicFrame>
      <p:pic>
        <p:nvPicPr>
          <p:cNvPr id="4" name="Picture 3" descr="A body of water&#10;&#10;Description automatically generated">
            <a:extLst>
              <a:ext uri="{FF2B5EF4-FFF2-40B4-BE49-F238E27FC236}">
                <a16:creationId xmlns:a16="http://schemas.microsoft.com/office/drawing/2014/main" id="{9F09DCED-EBB1-431D-9283-14D55DC83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811" y="879009"/>
            <a:ext cx="3695590" cy="2433670"/>
          </a:xfrm>
          <a:prstGeom prst="rect">
            <a:avLst/>
          </a:prstGeom>
        </p:spPr>
      </p:pic>
    </p:spTree>
    <p:extLst>
      <p:ext uri="{BB962C8B-B14F-4D97-AF65-F5344CB8AC3E}">
        <p14:creationId xmlns:p14="http://schemas.microsoft.com/office/powerpoint/2010/main" val="39854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B5A2C4-34BE-4EE9-B784-F6D53ABE674D}"/>
              </a:ext>
            </a:extLst>
          </p:cNvPr>
          <p:cNvSpPr txBox="1">
            <a:spLocks/>
          </p:cNvSpPr>
          <p:nvPr/>
        </p:nvSpPr>
        <p:spPr>
          <a:xfrm>
            <a:off x="624841" y="189769"/>
            <a:ext cx="8686800" cy="422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900" b="1" dirty="0">
                <a:solidFill>
                  <a:srgbClr val="004C97"/>
                </a:solidFill>
                <a:latin typeface="Helvetica" panose="020B0604020202020204" pitchFamily="34" charset="0"/>
                <a:cs typeface="Helvetica" panose="020B0604020202020204" pitchFamily="34" charset="0"/>
              </a:rPr>
              <a:t>Main Injector Sump Lines</a:t>
            </a:r>
          </a:p>
        </p:txBody>
      </p:sp>
      <p:graphicFrame>
        <p:nvGraphicFramePr>
          <p:cNvPr id="8" name="Table 7">
            <a:extLst>
              <a:ext uri="{FF2B5EF4-FFF2-40B4-BE49-F238E27FC236}">
                <a16:creationId xmlns:a16="http://schemas.microsoft.com/office/drawing/2014/main" id="{74DA6861-966A-430E-A9C8-27A7761D71C4}"/>
              </a:ext>
            </a:extLst>
          </p:cNvPr>
          <p:cNvGraphicFramePr>
            <a:graphicFrameLocks noGrp="1"/>
          </p:cNvGraphicFramePr>
          <p:nvPr>
            <p:extLst>
              <p:ext uri="{D42A27DB-BD31-4B8C-83A1-F6EECF244321}">
                <p14:modId xmlns:p14="http://schemas.microsoft.com/office/powerpoint/2010/main" val="3637941121"/>
              </p:ext>
            </p:extLst>
          </p:nvPr>
        </p:nvGraphicFramePr>
        <p:xfrm>
          <a:off x="315134" y="3360987"/>
          <a:ext cx="5577666" cy="2885130"/>
        </p:xfrm>
        <a:graphic>
          <a:graphicData uri="http://schemas.openxmlformats.org/drawingml/2006/table">
            <a:tbl>
              <a:tblPr firstRow="1" bandRow="1"/>
              <a:tblGrid>
                <a:gridCol w="5577666">
                  <a:extLst>
                    <a:ext uri="{9D8B030D-6E8A-4147-A177-3AD203B41FA5}">
                      <a16:colId xmlns:a16="http://schemas.microsoft.com/office/drawing/2014/main" val="3059147895"/>
                    </a:ext>
                  </a:extLst>
                </a:gridCol>
              </a:tblGrid>
              <a:tr h="2983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COST</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solidFill>
                  </a:tcPr>
                </a:tc>
                <a:extLst>
                  <a:ext uri="{0D108BD9-81ED-4DB2-BD59-A6C34878D82A}">
                    <a16:rowId xmlns:a16="http://schemas.microsoft.com/office/drawing/2014/main" val="644453277"/>
                  </a:ext>
                </a:extLst>
              </a:tr>
              <a:tr h="37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TOTAL PROJECT COST </a:t>
                      </a:r>
                    </a:p>
                    <a:p>
                      <a:r>
                        <a:rPr lang="en-US" sz="900" dirty="0">
                          <a:latin typeface="Helvetica" panose="020B0604020202020204" pitchFamily="34" charset="0"/>
                          <a:cs typeface="Helvetica" panose="020B0604020202020204" pitchFamily="34" charset="0"/>
                        </a:rPr>
                        <a:t>$1,500,000</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114950829"/>
                  </a:ext>
                </a:extLst>
              </a:tr>
              <a:tr h="37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COST ESTIMATE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35% contingency</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2829649490"/>
                  </a:ext>
                </a:extLst>
              </a:tr>
              <a:tr h="37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FUNDING SOURCE / STATUS</a:t>
                      </a:r>
                    </a:p>
                    <a:p>
                      <a:r>
                        <a:rPr lang="en-US" sz="900" dirty="0">
                          <a:latin typeface="Helvetica" panose="020B0604020202020204" pitchFamily="34" charset="0"/>
                          <a:cs typeface="Helvetica" panose="020B0604020202020204" pitchFamily="34" charset="0"/>
                        </a:rPr>
                        <a:t>TBD / Unfunded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3046504550"/>
                  </a:ext>
                </a:extLst>
              </a:tr>
              <a:tr h="37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PLAN STATUS</a:t>
                      </a:r>
                    </a:p>
                    <a:p>
                      <a:r>
                        <a:rPr lang="en-US" sz="900" dirty="0">
                          <a:latin typeface="Helvetica" panose="020B0604020202020204" pitchFamily="34" charset="0"/>
                          <a:cs typeface="Helvetica" panose="020B0604020202020204" pitchFamily="34" charset="0"/>
                        </a:rPr>
                        <a:t>Not started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3888493156"/>
                  </a:ext>
                </a:extLst>
              </a:tr>
              <a:tr h="5708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DEMOLITION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TBD..</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40000"/>
                      </a:srgbClr>
                    </a:solidFill>
                  </a:tcPr>
                </a:tc>
                <a:extLst>
                  <a:ext uri="{0D108BD9-81ED-4DB2-BD59-A6C34878D82A}">
                    <a16:rowId xmlns:a16="http://schemas.microsoft.com/office/drawing/2014/main" val="439560371"/>
                  </a:ext>
                </a:extLst>
              </a:tr>
              <a:tr h="515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IMPACT ON OPERATING COSTS</a:t>
                      </a:r>
                    </a:p>
                    <a:p>
                      <a:r>
                        <a:rPr lang="en-US" sz="800" dirty="0">
                          <a:latin typeface="Helvetica" panose="020B0604020202020204" pitchFamily="34" charset="0"/>
                          <a:cs typeface="Helvetica" panose="020B0604020202020204" pitchFamily="34" charset="0"/>
                        </a:rPr>
                        <a:t>none</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C8C2B">
                        <a:tint val="20000"/>
                      </a:srgbClr>
                    </a:solidFill>
                  </a:tcPr>
                </a:tc>
                <a:extLst>
                  <a:ext uri="{0D108BD9-81ED-4DB2-BD59-A6C34878D82A}">
                    <a16:rowId xmlns:a16="http://schemas.microsoft.com/office/drawing/2014/main" val="877254394"/>
                  </a:ext>
                </a:extLst>
              </a:tr>
            </a:tbl>
          </a:graphicData>
        </a:graphic>
      </p:graphicFrame>
      <p:graphicFrame>
        <p:nvGraphicFramePr>
          <p:cNvPr id="5" name="Table 4">
            <a:extLst>
              <a:ext uri="{FF2B5EF4-FFF2-40B4-BE49-F238E27FC236}">
                <a16:creationId xmlns:a16="http://schemas.microsoft.com/office/drawing/2014/main" id="{6EEBF12A-D1F7-4AD7-8041-30DD43E23570}"/>
              </a:ext>
            </a:extLst>
          </p:cNvPr>
          <p:cNvGraphicFramePr>
            <a:graphicFrameLocks noGrp="1"/>
          </p:cNvGraphicFramePr>
          <p:nvPr>
            <p:extLst>
              <p:ext uri="{D42A27DB-BD31-4B8C-83A1-F6EECF244321}">
                <p14:modId xmlns:p14="http://schemas.microsoft.com/office/powerpoint/2010/main" val="484017943"/>
              </p:ext>
            </p:extLst>
          </p:nvPr>
        </p:nvGraphicFramePr>
        <p:xfrm>
          <a:off x="6122671" y="3360987"/>
          <a:ext cx="5683248" cy="2908407"/>
        </p:xfrm>
        <a:graphic>
          <a:graphicData uri="http://schemas.openxmlformats.org/drawingml/2006/table">
            <a:tbl>
              <a:tblPr firstRow="1" bandRow="1">
                <a:solidFill>
                  <a:srgbClr val="FFFFFF"/>
                </a:solidFill>
              </a:tblPr>
              <a:tblGrid>
                <a:gridCol w="5683248">
                  <a:extLst>
                    <a:ext uri="{9D8B030D-6E8A-4147-A177-3AD203B41FA5}">
                      <a16:colId xmlns:a16="http://schemas.microsoft.com/office/drawing/2014/main" val="3482360186"/>
                    </a:ext>
                  </a:extLst>
                </a:gridCol>
              </a:tblGrid>
              <a:tr h="2770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RISKS/ALTERNATIVES</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253103178"/>
                  </a:ext>
                </a:extLst>
              </a:tr>
              <a:tr h="999748">
                <a:tc>
                  <a:txBody>
                    <a:bodyPr/>
                    <a:lstStyle/>
                    <a:p>
                      <a:pPr marL="0" indent="0">
                        <a:buFont typeface="Arial" panose="020B0604020202020204" pitchFamily="34" charset="0"/>
                        <a:buNone/>
                      </a:pPr>
                      <a:r>
                        <a:rPr lang="en-US" sz="900" b="1" dirty="0">
                          <a:latin typeface="Helvetica" panose="020B0604020202020204" pitchFamily="34" charset="0"/>
                          <a:cs typeface="Helvetica" panose="020B0604020202020204" pitchFamily="34" charset="0"/>
                        </a:rPr>
                        <a:t>ASSOCIATED RISKS</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effectLst/>
                        </a:rPr>
                        <a:t>Compromised radiation shielding</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effectLst/>
                          <a:latin typeface="Helvetica" panose="020B0604020202020204" pitchFamily="34" charset="0"/>
                          <a:cs typeface="Helvetica" panose="020B0604020202020204" pitchFamily="34" charset="0"/>
                        </a:rPr>
                        <a:t>Tunnel Flooding</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dirty="0">
                          <a:effectLst/>
                          <a:latin typeface="Helvetica" panose="020B0604020202020204" pitchFamily="34" charset="0"/>
                          <a:cs typeface="Helvetica" panose="020B0604020202020204" pitchFamily="34" charset="0"/>
                        </a:rPr>
                        <a:t>Underdrain becoming clogged with silt</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dirty="0">
                        <a:effectLst/>
                        <a:latin typeface="Helvetica" panose="020B0604020202020204" pitchFamily="34" charset="0"/>
                        <a:cs typeface="Helvetica" panose="020B0604020202020204" pitchFamily="34" charset="0"/>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1"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C97">
                        <a:tint val="40000"/>
                      </a:srgbClr>
                    </a:solidFill>
                  </a:tcPr>
                </a:tc>
                <a:extLst>
                  <a:ext uri="{0D108BD9-81ED-4DB2-BD59-A6C34878D82A}">
                    <a16:rowId xmlns:a16="http://schemas.microsoft.com/office/drawing/2014/main" val="3493087987"/>
                  </a:ext>
                </a:extLst>
              </a:tr>
              <a:tr h="4491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RISK MITIGATION STRATEGY (if not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As a temporary fix, we will run hose through the tunnel to the next sump. The repair will be made during the following maintenance shutdown and the sink hole will be roped off.</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3441774869"/>
                  </a:ext>
                </a:extLst>
              </a:tr>
              <a:tr h="1159128">
                <a:tc>
                  <a:txBody>
                    <a:bodyPr/>
                    <a:lstStyle/>
                    <a:p>
                      <a:r>
                        <a:rPr lang="en-US" sz="900" b="1" dirty="0">
                          <a:latin typeface="Helvetica" panose="020B0604020202020204" pitchFamily="34" charset="0"/>
                          <a:cs typeface="Helvetica" panose="020B0604020202020204" pitchFamily="34" charset="0"/>
                        </a:rPr>
                        <a:t>ALTERNATIVES CONSIDERED / RECOMMENDED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latin typeface="Helvetica" panose="020B0604020202020204" pitchFamily="34" charset="0"/>
                          <a:cs typeface="Helvetica" panose="020B0604020202020204" pitchFamily="34" charset="0"/>
                        </a:rPr>
                        <a:t>Abandon the current sump line and look into a directional bore. This is not the best from a radiation shielding standpoint but should be investigated as a cost savings measure.</a:t>
                      </a:r>
                      <a:endParaRPr lang="en-US" sz="900" dirty="0">
                        <a:latin typeface="Helvetica" panose="020B0604020202020204" pitchFamily="34" charset="0"/>
                        <a:cs typeface="Helvetica" panose="020B0604020202020204" pitchFamily="34" charset="0"/>
                      </a:endParaRP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D0DD"/>
                    </a:solidFill>
                  </a:tcPr>
                </a:tc>
                <a:extLst>
                  <a:ext uri="{0D108BD9-81ED-4DB2-BD59-A6C34878D82A}">
                    <a16:rowId xmlns:a16="http://schemas.microsoft.com/office/drawing/2014/main" val="3896349372"/>
                  </a:ext>
                </a:extLst>
              </a:tr>
            </a:tbl>
          </a:graphicData>
        </a:graphic>
      </p:graphicFrame>
      <p:graphicFrame>
        <p:nvGraphicFramePr>
          <p:cNvPr id="11" name="Table 10">
            <a:extLst>
              <a:ext uri="{FF2B5EF4-FFF2-40B4-BE49-F238E27FC236}">
                <a16:creationId xmlns:a16="http://schemas.microsoft.com/office/drawing/2014/main" id="{ACE13751-16DC-4A01-AB31-BC8C7A93B54C}"/>
              </a:ext>
            </a:extLst>
          </p:cNvPr>
          <p:cNvGraphicFramePr>
            <a:graphicFrameLocks noGrp="1"/>
          </p:cNvGraphicFramePr>
          <p:nvPr>
            <p:extLst>
              <p:ext uri="{D42A27DB-BD31-4B8C-83A1-F6EECF244321}">
                <p14:modId xmlns:p14="http://schemas.microsoft.com/office/powerpoint/2010/main" val="2923406161"/>
              </p:ext>
            </p:extLst>
          </p:nvPr>
        </p:nvGraphicFramePr>
        <p:xfrm>
          <a:off x="6122670" y="944880"/>
          <a:ext cx="5683249" cy="2310699"/>
        </p:xfrm>
        <a:graphic>
          <a:graphicData uri="http://schemas.openxmlformats.org/drawingml/2006/table">
            <a:tbl>
              <a:tblPr firstRow="1" bandRow="1"/>
              <a:tblGrid>
                <a:gridCol w="5683249">
                  <a:extLst>
                    <a:ext uri="{9D8B030D-6E8A-4147-A177-3AD203B41FA5}">
                      <a16:colId xmlns:a16="http://schemas.microsoft.com/office/drawing/2014/main" val="1321321028"/>
                    </a:ext>
                  </a:extLst>
                </a:gridCol>
              </a:tblGrid>
              <a:tr h="25525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Helvetica" panose="020B0604020202020204" pitchFamily="34" charset="0"/>
                          <a:cs typeface="Helvetica" panose="020B0604020202020204" pitchFamily="34" charset="0"/>
                        </a:rPr>
                        <a:t>SCOPE</a:t>
                      </a:r>
                    </a:p>
                  </a:txBody>
                  <a:tcPr marL="45720" marR="4572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solidFill>
                  </a:tcPr>
                </a:tc>
                <a:extLst>
                  <a:ext uri="{0D108BD9-81ED-4DB2-BD59-A6C34878D82A}">
                    <a16:rowId xmlns:a16="http://schemas.microsoft.com/office/drawing/2014/main" val="1185249569"/>
                  </a:ext>
                </a:extLst>
              </a:tr>
              <a:tr h="7083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PROJECT SCOPE</a:t>
                      </a:r>
                    </a:p>
                    <a:p>
                      <a:r>
                        <a:rPr lang="en-US" sz="900" dirty="0">
                          <a:latin typeface="Helvetica" panose="020B0604020202020204" pitchFamily="34" charset="0"/>
                          <a:cs typeface="Helvetica" panose="020B0604020202020204" pitchFamily="34" charset="0"/>
                        </a:rPr>
                        <a:t>Scope includes The replacement of the Main Injector sump lines that discharge into the cooling ponds. </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306848786"/>
                  </a:ext>
                </a:extLst>
              </a:tr>
              <a:tr h="863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DRIVING CONSIDERATIONS</a:t>
                      </a:r>
                    </a:p>
                    <a:p>
                      <a:r>
                        <a:rPr lang="en-US" sz="900" b="0" dirty="0">
                          <a:latin typeface="Helvetica" panose="020B0604020202020204" pitchFamily="34" charset="0"/>
                          <a:cs typeface="Helvetica" panose="020B0604020202020204" pitchFamily="34" charset="0"/>
                        </a:rPr>
                        <a:t>The Main Injector sump lines are iron pipes that were installed without cathodic protection. Over time these lines have rusted and separated. When this occurs, we create a sink hole which compromises our radiation and creates a backflow of mud and silt into the sump pit. Under extreme conditions, the Main Injector tunnel can flood locally.</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20000"/>
                      </a:srgbClr>
                    </a:solidFill>
                  </a:tcPr>
                </a:tc>
                <a:extLst>
                  <a:ext uri="{0D108BD9-81ED-4DB2-BD59-A6C34878D82A}">
                    <a16:rowId xmlns:a16="http://schemas.microsoft.com/office/drawing/2014/main" val="1514300373"/>
                  </a:ext>
                </a:extLst>
              </a:tr>
              <a:tr h="4837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900" b="1" dirty="0">
                          <a:latin typeface="Helvetica" panose="020B0604020202020204" pitchFamily="34" charset="0"/>
                          <a:cs typeface="Helvetica" panose="020B0604020202020204" pitchFamily="34" charset="0"/>
                        </a:rPr>
                        <a:t>CAMPUS MASTER PLAN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Machine reliability.</a:t>
                      </a:r>
                    </a:p>
                  </a:txBody>
                  <a:tcPr marL="45720" marR="4572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B6015">
                        <a:tint val="40000"/>
                      </a:srgbClr>
                    </a:solidFill>
                  </a:tcPr>
                </a:tc>
                <a:extLst>
                  <a:ext uri="{0D108BD9-81ED-4DB2-BD59-A6C34878D82A}">
                    <a16:rowId xmlns:a16="http://schemas.microsoft.com/office/drawing/2014/main" val="1708464661"/>
                  </a:ext>
                </a:extLst>
              </a:tr>
            </a:tbl>
          </a:graphicData>
        </a:graphic>
      </p:graphicFrame>
      <p:pic>
        <p:nvPicPr>
          <p:cNvPr id="3" name="Picture 2">
            <a:extLst>
              <a:ext uri="{FF2B5EF4-FFF2-40B4-BE49-F238E27FC236}">
                <a16:creationId xmlns:a16="http://schemas.microsoft.com/office/drawing/2014/main" id="{981DAA5D-C98E-4411-AE1B-1AE3157DE677}"/>
              </a:ext>
            </a:extLst>
          </p:cNvPr>
          <p:cNvPicPr>
            <a:picLocks noChangeAspect="1"/>
          </p:cNvPicPr>
          <p:nvPr/>
        </p:nvPicPr>
        <p:blipFill>
          <a:blip r:embed="rId2"/>
          <a:stretch>
            <a:fillRect/>
          </a:stretch>
        </p:blipFill>
        <p:spPr>
          <a:xfrm>
            <a:off x="1397449" y="841745"/>
            <a:ext cx="3570792" cy="2413834"/>
          </a:xfrm>
          <a:prstGeom prst="rect">
            <a:avLst/>
          </a:prstGeom>
        </p:spPr>
      </p:pic>
    </p:spTree>
    <p:extLst>
      <p:ext uri="{BB962C8B-B14F-4D97-AF65-F5344CB8AC3E}">
        <p14:creationId xmlns:p14="http://schemas.microsoft.com/office/powerpoint/2010/main" val="68458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Support Utilities – Sump Discharge Lines</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24</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graphicFrame>
        <p:nvGraphicFramePr>
          <p:cNvPr id="6" name="Table 5">
            <a:extLst>
              <a:ext uri="{FF2B5EF4-FFF2-40B4-BE49-F238E27FC236}">
                <a16:creationId xmlns:a16="http://schemas.microsoft.com/office/drawing/2014/main" id="{9459383C-D1BE-F4E5-E1CF-8F394B7F2462}"/>
              </a:ext>
            </a:extLst>
          </p:cNvPr>
          <p:cNvGraphicFramePr>
            <a:graphicFrameLocks noGrp="1"/>
          </p:cNvGraphicFramePr>
          <p:nvPr>
            <p:extLst>
              <p:ext uri="{D42A27DB-BD31-4B8C-83A1-F6EECF244321}">
                <p14:modId xmlns:p14="http://schemas.microsoft.com/office/powerpoint/2010/main" val="377562902"/>
              </p:ext>
            </p:extLst>
          </p:nvPr>
        </p:nvGraphicFramePr>
        <p:xfrm>
          <a:off x="2330401" y="1061407"/>
          <a:ext cx="5879461" cy="4170823"/>
        </p:xfrm>
        <a:graphic>
          <a:graphicData uri="http://schemas.openxmlformats.org/drawingml/2006/table">
            <a:tbl>
              <a:tblPr/>
              <a:tblGrid>
                <a:gridCol w="572152">
                  <a:extLst>
                    <a:ext uri="{9D8B030D-6E8A-4147-A177-3AD203B41FA5}">
                      <a16:colId xmlns:a16="http://schemas.microsoft.com/office/drawing/2014/main" val="3264907672"/>
                    </a:ext>
                  </a:extLst>
                </a:gridCol>
                <a:gridCol w="885048">
                  <a:extLst>
                    <a:ext uri="{9D8B030D-6E8A-4147-A177-3AD203B41FA5}">
                      <a16:colId xmlns:a16="http://schemas.microsoft.com/office/drawing/2014/main" val="546126179"/>
                    </a:ext>
                  </a:extLst>
                </a:gridCol>
                <a:gridCol w="4422261">
                  <a:extLst>
                    <a:ext uri="{9D8B030D-6E8A-4147-A177-3AD203B41FA5}">
                      <a16:colId xmlns:a16="http://schemas.microsoft.com/office/drawing/2014/main" val="3462040248"/>
                    </a:ext>
                  </a:extLst>
                </a:gridCol>
              </a:tblGrid>
              <a:tr h="209299">
                <a:tc>
                  <a:txBody>
                    <a:bodyPr/>
                    <a:lstStyle/>
                    <a:p>
                      <a:pPr algn="l" fontAlgn="b"/>
                      <a:r>
                        <a:rPr lang="en-US" sz="1100" b="0" i="0" u="none" strike="noStrike" dirty="0">
                          <a:solidFill>
                            <a:srgbClr val="000000"/>
                          </a:solidFill>
                          <a:effectLst/>
                          <a:latin typeface="Calibri" panose="020F0502020204030204" pitchFamily="34" charset="0"/>
                        </a:rPr>
                        <a:t>Identifier</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2495584220"/>
                  </a:ext>
                </a:extLst>
              </a:tr>
              <a:tr h="209299">
                <a:tc>
                  <a:txBody>
                    <a:bodyPr/>
                    <a:lstStyle/>
                    <a:p>
                      <a:pPr algn="l" fontAlgn="b"/>
                      <a:r>
                        <a:rPr lang="en-US" sz="1100" b="0" i="0" u="none" strike="noStrike">
                          <a:solidFill>
                            <a:srgbClr val="000000"/>
                          </a:solidFill>
                          <a:effectLst/>
                          <a:latin typeface="Calibri" panose="020F0502020204030204" pitchFamily="34" charset="0"/>
                        </a:rPr>
                        <a:t>11A, 11B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175109224"/>
                  </a:ext>
                </a:extLst>
              </a:tr>
              <a:tr h="209299">
                <a:tc>
                  <a:txBody>
                    <a:bodyPr/>
                    <a:lstStyle/>
                    <a:p>
                      <a:pPr algn="l" fontAlgn="b"/>
                      <a:r>
                        <a:rPr lang="en-US" sz="1100" b="0" i="0" u="none" strike="noStrike">
                          <a:solidFill>
                            <a:srgbClr val="000000"/>
                          </a:solidFill>
                          <a:effectLst/>
                          <a:latin typeface="Calibri" panose="020F0502020204030204" pitchFamily="34" charset="0"/>
                        </a:rPr>
                        <a:t>10A, 10B</a:t>
                      </a:r>
                    </a:p>
                  </a:txBody>
                  <a:tcPr marL="8944" marR="8944" marT="8944" marB="42933"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2019-08-08</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Sinkhole discovered during LBNF site prep work</a:t>
                      </a:r>
                    </a:p>
                  </a:txBody>
                  <a:tcPr marL="8944" marR="8944" marT="8944" marB="42933" anchor="b">
                    <a:lnL>
                      <a:noFill/>
                    </a:lnL>
                    <a:lnR>
                      <a:noFill/>
                    </a:lnR>
                    <a:lnT>
                      <a:noFill/>
                    </a:lnT>
                    <a:lnB>
                      <a:noFill/>
                    </a:lnB>
                  </a:tcPr>
                </a:tc>
                <a:extLst>
                  <a:ext uri="{0D108BD9-81ED-4DB2-BD59-A6C34878D82A}">
                    <a16:rowId xmlns:a16="http://schemas.microsoft.com/office/drawing/2014/main" val="34226705"/>
                  </a:ext>
                </a:extLst>
              </a:tr>
              <a:tr h="209299">
                <a:tc>
                  <a:txBody>
                    <a:bodyPr/>
                    <a:lstStyle/>
                    <a:p>
                      <a:pPr algn="l" fontAlgn="b"/>
                      <a:r>
                        <a:rPr lang="en-US" sz="1100" b="0" i="0" u="none" strike="noStrike" dirty="0">
                          <a:solidFill>
                            <a:srgbClr val="000000"/>
                          </a:solidFill>
                          <a:effectLst/>
                          <a:latin typeface="Calibri" panose="020F0502020204030204" pitchFamily="34" charset="0"/>
                        </a:rPr>
                        <a:t>9A, 9B</a:t>
                      </a:r>
                    </a:p>
                  </a:txBody>
                  <a:tcPr marL="8944" marR="8944" marT="8944" marB="42933"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2019-10-31</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Silt discharge noticed in pond.  Sink hole located behind MI-20 SB</a:t>
                      </a:r>
                    </a:p>
                  </a:txBody>
                  <a:tcPr marL="8944" marR="8944" marT="8944" marB="42933" anchor="b">
                    <a:lnL>
                      <a:noFill/>
                    </a:lnL>
                    <a:lnR>
                      <a:noFill/>
                    </a:lnR>
                    <a:lnT>
                      <a:noFill/>
                    </a:lnT>
                    <a:lnB>
                      <a:noFill/>
                    </a:lnB>
                  </a:tcPr>
                </a:tc>
                <a:extLst>
                  <a:ext uri="{0D108BD9-81ED-4DB2-BD59-A6C34878D82A}">
                    <a16:rowId xmlns:a16="http://schemas.microsoft.com/office/drawing/2014/main" val="2806797672"/>
                  </a:ext>
                </a:extLst>
              </a:tr>
              <a:tr h="209299">
                <a:tc>
                  <a:txBody>
                    <a:bodyPr/>
                    <a:lstStyle/>
                    <a:p>
                      <a:pPr algn="l" fontAlgn="b"/>
                      <a:r>
                        <a:rPr lang="en-US" sz="1100" b="0" i="0" u="none" strike="noStrike">
                          <a:solidFill>
                            <a:srgbClr val="000000"/>
                          </a:solidFill>
                          <a:effectLst/>
                          <a:latin typeface="Calibri" panose="020F0502020204030204" pitchFamily="34" charset="0"/>
                        </a:rPr>
                        <a:t>8A, 8B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2018-10-17</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Discharging muddy water.  Broken sump discharge line</a:t>
                      </a:r>
                    </a:p>
                  </a:txBody>
                  <a:tcPr marL="8944" marR="8944" marT="8944" marB="42933" anchor="b">
                    <a:lnL>
                      <a:noFill/>
                    </a:lnL>
                    <a:lnR>
                      <a:noFill/>
                    </a:lnR>
                    <a:lnT>
                      <a:noFill/>
                    </a:lnT>
                    <a:lnB>
                      <a:noFill/>
                    </a:lnB>
                  </a:tcPr>
                </a:tc>
                <a:extLst>
                  <a:ext uri="{0D108BD9-81ED-4DB2-BD59-A6C34878D82A}">
                    <a16:rowId xmlns:a16="http://schemas.microsoft.com/office/drawing/2014/main" val="2118069650"/>
                  </a:ext>
                </a:extLst>
              </a:tr>
              <a:tr h="209299">
                <a:tc>
                  <a:txBody>
                    <a:bodyPr/>
                    <a:lstStyle/>
                    <a:p>
                      <a:pPr algn="l" fontAlgn="b"/>
                      <a:r>
                        <a:rPr lang="en-US" sz="1100" b="0" i="0" u="none" strike="noStrike">
                          <a:solidFill>
                            <a:srgbClr val="000000"/>
                          </a:solidFill>
                          <a:effectLst/>
                          <a:latin typeface="Calibri" panose="020F0502020204030204" pitchFamily="34" charset="0"/>
                        </a:rPr>
                        <a:t>7A, 7B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1797855639"/>
                  </a:ext>
                </a:extLst>
              </a:tr>
              <a:tr h="209299">
                <a:tc>
                  <a:txBody>
                    <a:bodyPr/>
                    <a:lstStyle/>
                    <a:p>
                      <a:pPr algn="l" fontAlgn="b"/>
                      <a:r>
                        <a:rPr lang="en-US" sz="1100" b="0" i="0" u="none" strike="noStrike">
                          <a:solidFill>
                            <a:srgbClr val="000000"/>
                          </a:solidFill>
                          <a:effectLst/>
                          <a:latin typeface="Calibri" panose="020F0502020204030204" pitchFamily="34" charset="0"/>
                        </a:rPr>
                        <a:t>6A, 6B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2014-09-10</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Silt in sump pit.  Sink hole starting on berm</a:t>
                      </a:r>
                    </a:p>
                  </a:txBody>
                  <a:tcPr marL="8944" marR="8944" marT="8944" marB="42933" anchor="b">
                    <a:lnL>
                      <a:noFill/>
                    </a:lnL>
                    <a:lnR>
                      <a:noFill/>
                    </a:lnR>
                    <a:lnT>
                      <a:noFill/>
                    </a:lnT>
                    <a:lnB>
                      <a:noFill/>
                    </a:lnB>
                  </a:tcPr>
                </a:tc>
                <a:extLst>
                  <a:ext uri="{0D108BD9-81ED-4DB2-BD59-A6C34878D82A}">
                    <a16:rowId xmlns:a16="http://schemas.microsoft.com/office/drawing/2014/main" val="1484357561"/>
                  </a:ext>
                </a:extLst>
              </a:tr>
              <a:tr h="209299">
                <a:tc>
                  <a:txBody>
                    <a:bodyPr/>
                    <a:lstStyle/>
                    <a:p>
                      <a:pPr algn="l" fontAlgn="b"/>
                      <a:r>
                        <a:rPr lang="en-US" sz="1100" b="0" i="0" u="none" strike="noStrike">
                          <a:solidFill>
                            <a:srgbClr val="000000"/>
                          </a:solidFill>
                          <a:effectLst/>
                          <a:latin typeface="Calibri" panose="020F0502020204030204" pitchFamily="34" charset="0"/>
                        </a:rPr>
                        <a:t>5A, 5B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2015-12-02</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Sink hole near MI-40 air handler</a:t>
                      </a:r>
                    </a:p>
                  </a:txBody>
                  <a:tcPr marL="8944" marR="8944" marT="8944" marB="42933" anchor="b">
                    <a:lnL>
                      <a:noFill/>
                    </a:lnL>
                    <a:lnR>
                      <a:noFill/>
                    </a:lnR>
                    <a:lnT>
                      <a:noFill/>
                    </a:lnT>
                    <a:lnB>
                      <a:noFill/>
                    </a:lnB>
                  </a:tcPr>
                </a:tc>
                <a:extLst>
                  <a:ext uri="{0D108BD9-81ED-4DB2-BD59-A6C34878D82A}">
                    <a16:rowId xmlns:a16="http://schemas.microsoft.com/office/drawing/2014/main" val="1744699614"/>
                  </a:ext>
                </a:extLst>
              </a:tr>
              <a:tr h="209299">
                <a:tc>
                  <a:txBody>
                    <a:bodyPr/>
                    <a:lstStyle/>
                    <a:p>
                      <a:pPr algn="l" fontAlgn="b"/>
                      <a:r>
                        <a:rPr lang="en-US" sz="1100" b="0" i="0" u="none" strike="noStrike">
                          <a:solidFill>
                            <a:srgbClr val="000000"/>
                          </a:solidFill>
                          <a:effectLst/>
                          <a:latin typeface="Calibri" panose="020F0502020204030204" pitchFamily="34" charset="0"/>
                        </a:rPr>
                        <a:t>4A, 4B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2990666907"/>
                  </a:ext>
                </a:extLst>
              </a:tr>
              <a:tr h="209299">
                <a:tc>
                  <a:txBody>
                    <a:bodyPr/>
                    <a:lstStyle/>
                    <a:p>
                      <a:pPr algn="l" fontAlgn="b"/>
                      <a:r>
                        <a:rPr lang="en-US" sz="1100" b="0" i="0" u="none" strike="noStrike">
                          <a:solidFill>
                            <a:srgbClr val="000000"/>
                          </a:solidFill>
                          <a:effectLst/>
                          <a:latin typeface="Calibri" panose="020F0502020204030204" pitchFamily="34" charset="0"/>
                        </a:rPr>
                        <a:t>3A, 3B</a:t>
                      </a:r>
                    </a:p>
                  </a:txBody>
                  <a:tcPr marL="8944" marR="8944" marT="8944" marB="42933"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Pre 6/24/2022</a:t>
                      </a:r>
                    </a:p>
                  </a:txBody>
                  <a:tcPr marL="8944" marR="8944" marT="8944" marB="42933"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Sinkhole discovered during by FESS sometime prior to June 2022</a:t>
                      </a:r>
                    </a:p>
                  </a:txBody>
                  <a:tcPr marL="8944" marR="8944" marT="8944" marB="42933" anchor="b">
                    <a:lnL>
                      <a:noFill/>
                    </a:lnL>
                    <a:lnR>
                      <a:noFill/>
                    </a:lnR>
                    <a:lnT>
                      <a:noFill/>
                    </a:lnT>
                    <a:lnB>
                      <a:noFill/>
                    </a:lnB>
                  </a:tcPr>
                </a:tc>
                <a:extLst>
                  <a:ext uri="{0D108BD9-81ED-4DB2-BD59-A6C34878D82A}">
                    <a16:rowId xmlns:a16="http://schemas.microsoft.com/office/drawing/2014/main" val="2489720115"/>
                  </a:ext>
                </a:extLst>
              </a:tr>
              <a:tr h="209299">
                <a:tc>
                  <a:txBody>
                    <a:bodyPr/>
                    <a:lstStyle/>
                    <a:p>
                      <a:pPr algn="l" fontAlgn="b"/>
                      <a:r>
                        <a:rPr lang="en-US" sz="1100" b="0" i="0" u="none" strike="noStrike">
                          <a:solidFill>
                            <a:srgbClr val="000000"/>
                          </a:solidFill>
                          <a:effectLst/>
                          <a:latin typeface="Calibri" panose="020F0502020204030204" pitchFamily="34" charset="0"/>
                        </a:rPr>
                        <a:t>12A, 12B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2017-04-05</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Water flowing into air handler shaft</a:t>
                      </a:r>
                    </a:p>
                  </a:txBody>
                  <a:tcPr marL="8944" marR="8944" marT="8944" marB="42933" anchor="b">
                    <a:lnL>
                      <a:noFill/>
                    </a:lnL>
                    <a:lnR>
                      <a:noFill/>
                    </a:lnR>
                    <a:lnT>
                      <a:noFill/>
                    </a:lnT>
                    <a:lnB>
                      <a:noFill/>
                    </a:lnB>
                  </a:tcPr>
                </a:tc>
                <a:extLst>
                  <a:ext uri="{0D108BD9-81ED-4DB2-BD59-A6C34878D82A}">
                    <a16:rowId xmlns:a16="http://schemas.microsoft.com/office/drawing/2014/main" val="4120383781"/>
                  </a:ext>
                </a:extLst>
              </a:tr>
              <a:tr h="209299">
                <a:tc>
                  <a:txBody>
                    <a:bodyPr/>
                    <a:lstStyle/>
                    <a:p>
                      <a:pPr algn="l" fontAlgn="b"/>
                      <a:r>
                        <a:rPr lang="en-US" sz="1100" b="0" i="0" u="none" strike="noStrike">
                          <a:solidFill>
                            <a:srgbClr val="000000"/>
                          </a:solidFill>
                          <a:effectLst/>
                          <a:latin typeface="Calibri" panose="020F0502020204030204" pitchFamily="34" charset="0"/>
                        </a:rPr>
                        <a:t>1A, 1B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1586600825"/>
                  </a:ext>
                </a:extLst>
              </a:tr>
              <a:tr h="209299">
                <a:tc>
                  <a:txBody>
                    <a:bodyPr/>
                    <a:lstStyle/>
                    <a:p>
                      <a:pPr algn="l" fontAlgn="b"/>
                      <a:r>
                        <a:rPr lang="en-US" sz="1100" b="0" i="0" u="none" strike="noStrike">
                          <a:solidFill>
                            <a:srgbClr val="000000"/>
                          </a:solidFill>
                          <a:effectLst/>
                          <a:latin typeface="Calibri" panose="020F0502020204030204" pitchFamily="34" charset="0"/>
                        </a:rPr>
                        <a:t>2A, 2B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Pre 6/24/2022</a:t>
                      </a:r>
                    </a:p>
                  </a:txBody>
                  <a:tcPr marL="8944" marR="8944" marT="8944" marB="42933"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Sinkhole near MI-60N pond vault</a:t>
                      </a:r>
                    </a:p>
                  </a:txBody>
                  <a:tcPr marL="8944" marR="8944" marT="8944" marB="42933" anchor="b">
                    <a:lnL>
                      <a:noFill/>
                    </a:lnL>
                    <a:lnR>
                      <a:noFill/>
                    </a:lnR>
                    <a:lnT>
                      <a:noFill/>
                    </a:lnT>
                    <a:lnB>
                      <a:noFill/>
                    </a:lnB>
                  </a:tcPr>
                </a:tc>
                <a:extLst>
                  <a:ext uri="{0D108BD9-81ED-4DB2-BD59-A6C34878D82A}">
                    <a16:rowId xmlns:a16="http://schemas.microsoft.com/office/drawing/2014/main" val="1094664328"/>
                  </a:ext>
                </a:extLst>
              </a:tr>
              <a:tr h="209299">
                <a:tc>
                  <a:txBody>
                    <a:bodyPr/>
                    <a:lstStyle/>
                    <a:p>
                      <a:pPr algn="l" fontAlgn="b"/>
                      <a:r>
                        <a:rPr lang="en-US" sz="1100" b="0" i="0" u="none" strike="noStrike">
                          <a:solidFill>
                            <a:srgbClr val="000000"/>
                          </a:solidFill>
                          <a:effectLst/>
                          <a:latin typeface="Calibri" panose="020F0502020204030204" pitchFamily="34" charset="0"/>
                        </a:rPr>
                        <a:t>13A, 13B</a:t>
                      </a:r>
                    </a:p>
                  </a:txBody>
                  <a:tcPr marL="8944" marR="8944" marT="8944" marB="42933"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Pre 2007</a:t>
                      </a:r>
                    </a:p>
                  </a:txBody>
                  <a:tcPr marL="8944" marR="8944" marT="8944" marB="42933"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Line replaced/rerouted.  Sinkhole remains.  Occupied by animal?</a:t>
                      </a:r>
                    </a:p>
                  </a:txBody>
                  <a:tcPr marL="8944" marR="8944" marT="8944" marB="42933" anchor="b">
                    <a:lnL>
                      <a:noFill/>
                    </a:lnL>
                    <a:lnR>
                      <a:noFill/>
                    </a:lnR>
                    <a:lnT>
                      <a:noFill/>
                    </a:lnT>
                    <a:lnB>
                      <a:noFill/>
                    </a:lnB>
                  </a:tcPr>
                </a:tc>
                <a:extLst>
                  <a:ext uri="{0D108BD9-81ED-4DB2-BD59-A6C34878D82A}">
                    <a16:rowId xmlns:a16="http://schemas.microsoft.com/office/drawing/2014/main" val="2522533341"/>
                  </a:ext>
                </a:extLst>
              </a:tr>
              <a:tr h="209299">
                <a:tc>
                  <a:txBody>
                    <a:bodyPr/>
                    <a:lstStyle/>
                    <a:p>
                      <a:pPr algn="l" fontAlgn="b"/>
                      <a:r>
                        <a:rPr lang="en-US" sz="1100" b="0" i="0" u="none" strike="noStrike">
                          <a:solidFill>
                            <a:srgbClr val="000000"/>
                          </a:solidFill>
                          <a:effectLst/>
                          <a:latin typeface="Calibri" panose="020F0502020204030204" pitchFamily="34" charset="0"/>
                        </a:rPr>
                        <a:t>21A 21B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2790951791"/>
                  </a:ext>
                </a:extLst>
              </a:tr>
              <a:tr h="209299">
                <a:tc>
                  <a:txBody>
                    <a:bodyPr/>
                    <a:lstStyle/>
                    <a:p>
                      <a:pPr algn="l" fontAlgn="b"/>
                      <a:r>
                        <a:rPr lang="en-US" sz="1100" b="0" i="0" u="none" strike="noStrike">
                          <a:solidFill>
                            <a:srgbClr val="000000"/>
                          </a:solidFill>
                          <a:effectLst/>
                          <a:latin typeface="Calibri" panose="020F0502020204030204" pitchFamily="34" charset="0"/>
                        </a:rPr>
                        <a:t>22A 22B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227171301"/>
                  </a:ext>
                </a:extLst>
              </a:tr>
              <a:tr h="209299">
                <a:tc>
                  <a:txBody>
                    <a:bodyPr/>
                    <a:lstStyle/>
                    <a:p>
                      <a:pPr algn="l" fontAlgn="b"/>
                      <a:r>
                        <a:rPr lang="en-US" sz="1100" b="0" i="0" u="none" strike="noStrike">
                          <a:solidFill>
                            <a:srgbClr val="000000"/>
                          </a:solidFill>
                          <a:effectLst/>
                          <a:latin typeface="Calibri" panose="020F0502020204030204" pitchFamily="34" charset="0"/>
                        </a:rPr>
                        <a:t>19A, 19B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238405994"/>
                  </a:ext>
                </a:extLst>
              </a:tr>
              <a:tr h="209299">
                <a:tc>
                  <a:txBody>
                    <a:bodyPr/>
                    <a:lstStyle/>
                    <a:p>
                      <a:pPr algn="l" fontAlgn="b"/>
                      <a:r>
                        <a:rPr lang="en-US" sz="1100" b="0" i="0" u="none" strike="noStrike">
                          <a:solidFill>
                            <a:srgbClr val="000000"/>
                          </a:solidFill>
                          <a:effectLst/>
                          <a:latin typeface="Calibri" panose="020F0502020204030204" pitchFamily="34" charset="0"/>
                        </a:rPr>
                        <a:t>16A, 16B</a:t>
                      </a:r>
                    </a:p>
                  </a:txBody>
                  <a:tcPr marL="8944" marR="8944" marT="8944" marB="42933"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1274115787"/>
                  </a:ext>
                </a:extLst>
              </a:tr>
              <a:tr h="209299">
                <a:tc>
                  <a:txBody>
                    <a:bodyPr/>
                    <a:lstStyle/>
                    <a:p>
                      <a:pPr algn="l" fontAlgn="b"/>
                      <a:r>
                        <a:rPr lang="en-US" sz="1100" b="0" i="0" u="none" strike="noStrike" dirty="0">
                          <a:solidFill>
                            <a:srgbClr val="000000"/>
                          </a:solidFill>
                          <a:effectLst/>
                          <a:latin typeface="Calibri" panose="020F0502020204030204" pitchFamily="34" charset="0"/>
                        </a:rPr>
                        <a:t>15A, 15B</a:t>
                      </a:r>
                    </a:p>
                  </a:txBody>
                  <a:tcPr marL="8944" marR="8944" marT="8944" marB="42933"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944" marR="8944" marT="8944" marB="42933" anchor="b">
                    <a:lnL>
                      <a:noFill/>
                    </a:lnL>
                    <a:lnR>
                      <a:noFill/>
                    </a:lnR>
                    <a:lnT>
                      <a:noFill/>
                    </a:lnT>
                    <a:lnB>
                      <a:noFill/>
                    </a:lnB>
                  </a:tcPr>
                </a:tc>
                <a:extLst>
                  <a:ext uri="{0D108BD9-81ED-4DB2-BD59-A6C34878D82A}">
                    <a16:rowId xmlns:a16="http://schemas.microsoft.com/office/drawing/2014/main" val="1856963986"/>
                  </a:ext>
                </a:extLst>
              </a:tr>
            </a:tbl>
          </a:graphicData>
        </a:graphic>
      </p:graphicFrame>
      <p:sp>
        <p:nvSpPr>
          <p:cNvPr id="7" name="TextBox 6">
            <a:extLst>
              <a:ext uri="{FF2B5EF4-FFF2-40B4-BE49-F238E27FC236}">
                <a16:creationId xmlns:a16="http://schemas.microsoft.com/office/drawing/2014/main" id="{F0739251-2CE2-2F06-96D1-63C1E3BE1713}"/>
              </a:ext>
            </a:extLst>
          </p:cNvPr>
          <p:cNvSpPr txBox="1"/>
          <p:nvPr/>
        </p:nvSpPr>
        <p:spPr>
          <a:xfrm>
            <a:off x="1892732" y="5415110"/>
            <a:ext cx="8404737" cy="584775"/>
          </a:xfrm>
          <a:prstGeom prst="rect">
            <a:avLst/>
          </a:prstGeom>
          <a:noFill/>
        </p:spPr>
        <p:txBody>
          <a:bodyPr wrap="none" rtlCol="0">
            <a:spAutoFit/>
          </a:bodyPr>
          <a:lstStyle/>
          <a:p>
            <a:r>
              <a:rPr lang="en-US" sz="1600" dirty="0"/>
              <a:t>Eighteen sump discharge lines.  Nine have already failed and were repaired/patched at the </a:t>
            </a:r>
          </a:p>
          <a:p>
            <a:r>
              <a:rPr lang="en-US" sz="1600" dirty="0"/>
              <a:t>failure point.  Only one was completely replaced.  (A second line is being replaced in 2023)</a:t>
            </a:r>
          </a:p>
        </p:txBody>
      </p:sp>
    </p:spTree>
    <p:extLst>
      <p:ext uri="{BB962C8B-B14F-4D97-AF65-F5344CB8AC3E}">
        <p14:creationId xmlns:p14="http://schemas.microsoft.com/office/powerpoint/2010/main" val="24252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Support Utilities – Sump Discharge Lines</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25</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4" name="Content Placeholder 2">
            <a:extLst>
              <a:ext uri="{FF2B5EF4-FFF2-40B4-BE49-F238E27FC236}">
                <a16:creationId xmlns:a16="http://schemas.microsoft.com/office/drawing/2014/main" id="{DC72A868-D64D-46C1-98EE-78D76BEF793A}"/>
              </a:ext>
            </a:extLst>
          </p:cNvPr>
          <p:cNvSpPr>
            <a:spLocks noGrp="1"/>
          </p:cNvSpPr>
          <p:nvPr/>
        </p:nvSpPr>
        <p:spPr>
          <a:xfrm>
            <a:off x="1924050" y="1085926"/>
            <a:ext cx="7870590" cy="3933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Since 2013, we have been addressing Main Injector sinkholes that are a direct result from sump pump piping failures due to internal erosion and external corrosion.  The following repairs have been completed since 2013:</a:t>
            </a:r>
          </a:p>
          <a:p>
            <a:r>
              <a:rPr lang="en-US" sz="1800" dirty="0"/>
              <a:t>MI31:  Release: 589322-425	Cost:  $76.6K	Duration:  7 Weeks</a:t>
            </a:r>
          </a:p>
          <a:p>
            <a:r>
              <a:rPr lang="en-US" sz="1800" dirty="0"/>
              <a:t>MI40:	Release: 623433-25	Cost:  $80.7K	Duration:  6 Weeks</a:t>
            </a:r>
          </a:p>
          <a:p>
            <a:r>
              <a:rPr lang="en-US" sz="1800" dirty="0"/>
              <a:t>MI52:	Release: 623433-143	Cost:  $55K	Duration:  4 Weeks</a:t>
            </a:r>
          </a:p>
          <a:p>
            <a:r>
              <a:rPr lang="en-US" sz="1800" dirty="0"/>
              <a:t>Q118:	Release: 623433-225	Cost:  $48.5K	Duration:  2 Weeks</a:t>
            </a:r>
          </a:p>
          <a:p>
            <a:endParaRPr lang="en-US" sz="1800" dirty="0"/>
          </a:p>
          <a:p>
            <a:pPr marL="0" indent="0">
              <a:buNone/>
            </a:pPr>
            <a:r>
              <a:rPr lang="en-US" sz="1800" dirty="0"/>
              <a:t>Full replacement ~$165,000.  Does not include machine downtime due sink hole impact to shielding or for shielding recertification (alignment, ES&amp;H analysis, ISD…).</a:t>
            </a:r>
          </a:p>
          <a:p>
            <a:endParaRPr lang="en-US" sz="1400" dirty="0"/>
          </a:p>
        </p:txBody>
      </p:sp>
    </p:spTree>
    <p:extLst>
      <p:ext uri="{BB962C8B-B14F-4D97-AF65-F5344CB8AC3E}">
        <p14:creationId xmlns:p14="http://schemas.microsoft.com/office/powerpoint/2010/main" val="208589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Additional Magnet/Power Supply Systems to Consider</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26</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52620A01-BD14-CEC6-08C7-D702CF7D1E3F}"/>
              </a:ext>
            </a:extLst>
          </p:cNvPr>
          <p:cNvSpPr txBox="1"/>
          <p:nvPr/>
        </p:nvSpPr>
        <p:spPr>
          <a:xfrm>
            <a:off x="582815" y="1157377"/>
            <a:ext cx="11654152" cy="4801314"/>
          </a:xfrm>
          <a:prstGeom prst="rect">
            <a:avLst/>
          </a:prstGeom>
          <a:noFill/>
        </p:spPr>
        <p:txBody>
          <a:bodyPr wrap="none" rtlCol="0">
            <a:spAutoFit/>
          </a:bodyPr>
          <a:lstStyle/>
          <a:p>
            <a:r>
              <a:rPr lang="en-US" sz="2400" dirty="0"/>
              <a:t>In addition to the main dipole and quad magnet systems we must also investigate </a:t>
            </a:r>
          </a:p>
          <a:p>
            <a:r>
              <a:rPr lang="en-US" sz="2400" dirty="0"/>
              <a:t>potential issues with RMS current, slew rates, timing for:</a:t>
            </a:r>
          </a:p>
          <a:p>
            <a:endParaRPr lang="en-US" sz="2400" dirty="0"/>
          </a:p>
          <a:p>
            <a:pPr marL="285750" indent="-285750">
              <a:buFont typeface="Arial" panose="020B0604020202020204" pitchFamily="34" charset="0"/>
              <a:buChar char="•"/>
            </a:pPr>
            <a:r>
              <a:rPr lang="en-US" sz="2400" dirty="0"/>
              <a:t>Correction element magnets, cables and power supplies (Including Recycler </a:t>
            </a:r>
          </a:p>
          <a:p>
            <a:pPr lvl="1"/>
            <a:r>
              <a:rPr lang="en-US" sz="2400" dirty="0"/>
              <a:t>Quad compensation loop).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Lambertson</a:t>
            </a:r>
            <a:r>
              <a:rPr lang="en-US" sz="2400" dirty="0"/>
              <a:t> magnet, cables and power supplies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Injection, extraction and abort kickers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Possible additional Mu metal magnetic shielding for Recycler ($150k materials for </a:t>
            </a:r>
          </a:p>
          <a:p>
            <a:pPr lvl="1"/>
            <a:r>
              <a:rPr lang="en-US" sz="2400" dirty="0"/>
              <a:t>original installation in 2000.)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143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Additional Modernizations Tasks</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27</a:t>
            </a:fld>
            <a:endParaRPr lang="en-US" sz="1200" spc="-1">
              <a:latin typeface="Arial"/>
            </a:endParaRPr>
          </a:p>
        </p:txBody>
      </p:sp>
      <p:sp>
        <p:nvSpPr>
          <p:cNvPr id="94" name="CustomShape 6"/>
          <p:cNvSpPr/>
          <p:nvPr/>
        </p:nvSpPr>
        <p:spPr>
          <a:xfrm>
            <a:off x="1981200" y="991080"/>
            <a:ext cx="7813440" cy="33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solidFill>
                <a:srgbClr val="000000"/>
              </a:solidFill>
              <a:latin typeface="Arial"/>
            </a:endParaRP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3" name="Content Placeholder 2">
            <a:extLst>
              <a:ext uri="{FF2B5EF4-FFF2-40B4-BE49-F238E27FC236}">
                <a16:creationId xmlns:a16="http://schemas.microsoft.com/office/drawing/2014/main" id="{655844ED-9563-5AFD-B737-BE5F06DED1E0}"/>
              </a:ext>
            </a:extLst>
          </p:cNvPr>
          <p:cNvSpPr>
            <a:spLocks noGrp="1"/>
          </p:cNvSpPr>
          <p:nvPr/>
        </p:nvSpPr>
        <p:spPr>
          <a:xfrm>
            <a:off x="2152650" y="1253331"/>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 bus/</a:t>
            </a:r>
            <a:r>
              <a:rPr lang="en-US" dirty="0" err="1"/>
              <a:t>ps</a:t>
            </a:r>
            <a:r>
              <a:rPr lang="en-US" dirty="0"/>
              <a:t> regulation DCCT 6 head replacement $200k M&amp;S</a:t>
            </a:r>
          </a:p>
          <a:p>
            <a:r>
              <a:rPr lang="en-US" dirty="0"/>
              <a:t>MI Damper upgrade $150K M&amp;S</a:t>
            </a:r>
          </a:p>
          <a:p>
            <a:r>
              <a:rPr lang="en-US" dirty="0"/>
              <a:t>MI Spare Quad magnets (214 installed)</a:t>
            </a:r>
          </a:p>
          <a:p>
            <a:pPr lvl="1"/>
            <a:r>
              <a:rPr lang="en-US" dirty="0"/>
              <a:t>$300K new, $100K rebuilds (robustly – like dipoles)</a:t>
            </a:r>
          </a:p>
          <a:p>
            <a:r>
              <a:rPr lang="en-US" dirty="0"/>
              <a:t>?</a:t>
            </a:r>
          </a:p>
          <a:p>
            <a:r>
              <a:rPr lang="en-US" dirty="0"/>
              <a:t>?</a:t>
            </a:r>
          </a:p>
        </p:txBody>
      </p:sp>
    </p:spTree>
    <p:extLst>
      <p:ext uri="{BB962C8B-B14F-4D97-AF65-F5344CB8AC3E}">
        <p14:creationId xmlns:p14="http://schemas.microsoft.com/office/powerpoint/2010/main" val="53090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Summary</a:t>
            </a:r>
            <a:endParaRPr lang="en-US" sz="2400" spc="-1" dirty="0">
              <a:latin typeface="Arial"/>
            </a:endParaRPr>
          </a:p>
        </p:txBody>
      </p:sp>
      <p:sp>
        <p:nvSpPr>
          <p:cNvPr id="103" name="CustomShape 2"/>
          <p:cNvSpPr/>
          <p:nvPr/>
        </p:nvSpPr>
        <p:spPr>
          <a:xfrm>
            <a:off x="1752600" y="885240"/>
            <a:ext cx="8670600" cy="5439960"/>
          </a:xfrm>
          <a:prstGeom prst="rect">
            <a:avLst/>
          </a:prstGeom>
          <a:noFill/>
          <a:ln>
            <a:noFill/>
          </a:ln>
        </p:spPr>
        <p:style>
          <a:lnRef idx="0">
            <a:scrgbClr r="0" g="0" b="0"/>
          </a:lnRef>
          <a:fillRef idx="0">
            <a:scrgbClr r="0" g="0" b="0"/>
          </a:fillRef>
          <a:effectRef idx="0">
            <a:scrgbClr r="0" g="0" b="0"/>
          </a:effectRef>
          <a:fontRef idx="minor"/>
        </p:style>
      </p:sp>
      <p:sp>
        <p:nvSpPr>
          <p:cNvPr id="104"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C5A34DCC-3612-42E2-9AB9-B7DA44A28AB8}" type="datetime1">
              <a:rPr lang="en-US" sz="1200" spc="-1">
                <a:solidFill>
                  <a:srgbClr val="004C97"/>
                </a:solidFill>
                <a:latin typeface="Arial"/>
                <a:ea typeface="Geneva"/>
              </a:rPr>
              <a:t>1/30/2023</a:t>
            </a:fld>
            <a:endParaRPr lang="en-US" sz="1200" spc="-1">
              <a:latin typeface="Arial"/>
            </a:endParaRPr>
          </a:p>
        </p:txBody>
      </p:sp>
      <p:sp>
        <p:nvSpPr>
          <p:cNvPr id="105"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106"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D4D5D6F-5D0D-48C3-B3BE-E0509D8B89E2}" type="slidenum">
              <a:rPr lang="en-US" sz="1200" spc="-1">
                <a:solidFill>
                  <a:srgbClr val="004C97"/>
                </a:solidFill>
                <a:latin typeface="Arial"/>
                <a:ea typeface="Geneva"/>
              </a:rPr>
              <a:t>28</a:t>
            </a:fld>
            <a:endParaRPr lang="en-US" sz="1200" spc="-1">
              <a:latin typeface="Arial"/>
            </a:endParaRPr>
          </a:p>
        </p:txBody>
      </p:sp>
      <p:sp>
        <p:nvSpPr>
          <p:cNvPr id="107" name="CustomShape 6"/>
          <p:cNvSpPr/>
          <p:nvPr/>
        </p:nvSpPr>
        <p:spPr>
          <a:xfrm>
            <a:off x="1981200" y="1188720"/>
            <a:ext cx="5934240" cy="264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a typeface="DejaVu Sans"/>
            </a:endParaRPr>
          </a:p>
          <a:p>
            <a:pPr>
              <a:lnSpc>
                <a:spcPct val="100000"/>
              </a:lnSpc>
            </a:pPr>
            <a:endParaRPr lang="en-US" spc="-1" dirty="0">
              <a:solidFill>
                <a:srgbClr val="000000"/>
              </a:solidFill>
              <a:latin typeface="Arial"/>
              <a:ea typeface="DejaVu Sans"/>
            </a:endParaRPr>
          </a:p>
          <a:p>
            <a:pPr>
              <a:lnSpc>
                <a:spcPct val="100000"/>
              </a:lnSpc>
            </a:pPr>
            <a:endParaRPr lang="en-US" spc="-1" dirty="0">
              <a:solidFill>
                <a:srgbClr val="000000"/>
              </a:solidFill>
              <a:latin typeface="Arial"/>
              <a:ea typeface="DejaVu Sans"/>
            </a:endParaRPr>
          </a:p>
        </p:txBody>
      </p:sp>
      <p:sp>
        <p:nvSpPr>
          <p:cNvPr id="2" name="TextBox 1">
            <a:extLst>
              <a:ext uri="{FF2B5EF4-FFF2-40B4-BE49-F238E27FC236}">
                <a16:creationId xmlns:a16="http://schemas.microsoft.com/office/drawing/2014/main" id="{A1D4812F-3CDE-1CDD-F993-E69CA7EF941B}"/>
              </a:ext>
            </a:extLst>
          </p:cNvPr>
          <p:cNvSpPr txBox="1"/>
          <p:nvPr/>
        </p:nvSpPr>
        <p:spPr>
          <a:xfrm>
            <a:off x="405642" y="1047240"/>
            <a:ext cx="11388695" cy="4247317"/>
          </a:xfrm>
          <a:prstGeom prst="rect">
            <a:avLst/>
          </a:prstGeom>
          <a:noFill/>
        </p:spPr>
        <p:txBody>
          <a:bodyPr wrap="none" rtlCol="0">
            <a:spAutoFit/>
          </a:bodyPr>
          <a:lstStyle/>
          <a:p>
            <a:r>
              <a:rPr lang="en-US" dirty="0"/>
              <a:t>Need EE Support, Mechanical Support, TD, ISD to evaluate the feasibility of the magnet power supply options</a:t>
            </a:r>
          </a:p>
          <a:p>
            <a:pPr marL="285750" indent="-285750">
              <a:buFont typeface="Arial" panose="020B0604020202020204" pitchFamily="34" charset="0"/>
              <a:buChar char="•"/>
            </a:pPr>
            <a:r>
              <a:rPr lang="en-US" dirty="0"/>
              <a:t>Costs</a:t>
            </a:r>
          </a:p>
          <a:p>
            <a:pPr marL="285750" indent="-285750">
              <a:buFont typeface="Arial" panose="020B0604020202020204" pitchFamily="34" charset="0"/>
              <a:buChar char="•"/>
            </a:pPr>
            <a:r>
              <a:rPr lang="en-US" dirty="0"/>
              <a:t>reliability</a:t>
            </a:r>
          </a:p>
          <a:p>
            <a:pPr marL="285750" indent="-285750">
              <a:buFont typeface="Arial" panose="020B0604020202020204" pitchFamily="34" charset="0"/>
              <a:buChar char="•"/>
            </a:pPr>
            <a:r>
              <a:rPr lang="en-US" dirty="0"/>
              <a:t>Risk</a:t>
            </a:r>
          </a:p>
          <a:p>
            <a:pPr marL="285750" indent="-285750">
              <a:buFont typeface="Arial" panose="020B0604020202020204" pitchFamily="34" charset="0"/>
              <a:buChar char="•"/>
            </a:pPr>
            <a:r>
              <a:rPr lang="en-US" dirty="0"/>
              <a:t>Sustainability.</a:t>
            </a:r>
          </a:p>
          <a:p>
            <a:endParaRPr lang="en-US" dirty="0"/>
          </a:p>
          <a:p>
            <a:r>
              <a:rPr lang="en-US" dirty="0"/>
              <a:t>Independent of ramp upgrades we need to address</a:t>
            </a:r>
          </a:p>
          <a:p>
            <a:pPr marL="285750" indent="-285750">
              <a:buFont typeface="Arial" panose="020B0604020202020204" pitchFamily="34" charset="0"/>
              <a:buChar char="•"/>
            </a:pPr>
            <a:r>
              <a:rPr lang="en-US" dirty="0"/>
              <a:t>Failing infrastructure (bus penetrations, sump discharge lines)</a:t>
            </a:r>
          </a:p>
          <a:p>
            <a:pPr marL="285750" indent="-285750">
              <a:buFont typeface="Arial" panose="020B0604020202020204" pitchFamily="34" charset="0"/>
              <a:buChar char="•"/>
            </a:pPr>
            <a:r>
              <a:rPr lang="en-US" dirty="0"/>
              <a:t>Work planning process to improve uptime</a:t>
            </a:r>
          </a:p>
          <a:p>
            <a:endParaRPr lang="en-US" dirty="0"/>
          </a:p>
          <a:p>
            <a:r>
              <a:rPr lang="en-US" dirty="0"/>
              <a:t>At this time resources are very limited and not available to address many of these issues.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33819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Cost Summary (with uncalculated uncertainty)</a:t>
            </a:r>
            <a:endParaRPr lang="en-US" sz="2400" spc="-1" dirty="0">
              <a:latin typeface="Arial"/>
            </a:endParaRPr>
          </a:p>
        </p:txBody>
      </p:sp>
      <p:sp>
        <p:nvSpPr>
          <p:cNvPr id="103" name="CustomShape 2"/>
          <p:cNvSpPr/>
          <p:nvPr/>
        </p:nvSpPr>
        <p:spPr>
          <a:xfrm>
            <a:off x="1752600" y="885240"/>
            <a:ext cx="8670600" cy="5439960"/>
          </a:xfrm>
          <a:prstGeom prst="rect">
            <a:avLst/>
          </a:prstGeom>
          <a:noFill/>
          <a:ln>
            <a:noFill/>
          </a:ln>
        </p:spPr>
        <p:style>
          <a:lnRef idx="0">
            <a:scrgbClr r="0" g="0" b="0"/>
          </a:lnRef>
          <a:fillRef idx="0">
            <a:scrgbClr r="0" g="0" b="0"/>
          </a:fillRef>
          <a:effectRef idx="0">
            <a:scrgbClr r="0" g="0" b="0"/>
          </a:effectRef>
          <a:fontRef idx="minor"/>
        </p:style>
      </p:sp>
      <p:sp>
        <p:nvSpPr>
          <p:cNvPr id="104"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C5A34DCC-3612-42E2-9AB9-B7DA44A28AB8}" type="datetime1">
              <a:rPr lang="en-US" sz="1200" spc="-1">
                <a:solidFill>
                  <a:srgbClr val="004C97"/>
                </a:solidFill>
                <a:latin typeface="Arial"/>
                <a:ea typeface="Geneva"/>
              </a:rPr>
              <a:t>1/30/2023</a:t>
            </a:fld>
            <a:endParaRPr lang="en-US" sz="1200" spc="-1">
              <a:latin typeface="Arial"/>
            </a:endParaRPr>
          </a:p>
        </p:txBody>
      </p:sp>
      <p:sp>
        <p:nvSpPr>
          <p:cNvPr id="105"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106"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D4D5D6F-5D0D-48C3-B3BE-E0509D8B89E2}" type="slidenum">
              <a:rPr lang="en-US" sz="1200" spc="-1">
                <a:solidFill>
                  <a:srgbClr val="004C97"/>
                </a:solidFill>
                <a:latin typeface="Arial"/>
                <a:ea typeface="Geneva"/>
              </a:rPr>
              <a:t>29</a:t>
            </a:fld>
            <a:endParaRPr lang="en-US" sz="1200" spc="-1">
              <a:latin typeface="Arial"/>
            </a:endParaRPr>
          </a:p>
        </p:txBody>
      </p:sp>
      <p:sp>
        <p:nvSpPr>
          <p:cNvPr id="107" name="CustomShape 6"/>
          <p:cNvSpPr/>
          <p:nvPr/>
        </p:nvSpPr>
        <p:spPr>
          <a:xfrm>
            <a:off x="1981200" y="1188720"/>
            <a:ext cx="5934240" cy="264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pc="-1" dirty="0">
              <a:solidFill>
                <a:srgbClr val="000000"/>
              </a:solidFill>
              <a:latin typeface="Arial"/>
              <a:ea typeface="DejaVu Sans"/>
            </a:endParaRPr>
          </a:p>
          <a:p>
            <a:pPr>
              <a:lnSpc>
                <a:spcPct val="100000"/>
              </a:lnSpc>
            </a:pPr>
            <a:endParaRPr lang="en-US" spc="-1" dirty="0">
              <a:solidFill>
                <a:srgbClr val="000000"/>
              </a:solidFill>
              <a:latin typeface="Arial"/>
              <a:ea typeface="DejaVu Sans"/>
            </a:endParaRPr>
          </a:p>
          <a:p>
            <a:pPr>
              <a:lnSpc>
                <a:spcPct val="100000"/>
              </a:lnSpc>
            </a:pPr>
            <a:endParaRPr lang="en-US" spc="-1" dirty="0">
              <a:solidFill>
                <a:srgbClr val="000000"/>
              </a:solidFill>
              <a:latin typeface="Arial"/>
              <a:ea typeface="DejaVu Sans"/>
            </a:endParaRPr>
          </a:p>
        </p:txBody>
      </p:sp>
      <p:sp>
        <p:nvSpPr>
          <p:cNvPr id="2" name="TextBox 1">
            <a:extLst>
              <a:ext uri="{FF2B5EF4-FFF2-40B4-BE49-F238E27FC236}">
                <a16:creationId xmlns:a16="http://schemas.microsoft.com/office/drawing/2014/main" id="{A1D4812F-3CDE-1CDD-F993-E69CA7EF941B}"/>
              </a:ext>
            </a:extLst>
          </p:cNvPr>
          <p:cNvSpPr txBox="1"/>
          <p:nvPr/>
        </p:nvSpPr>
        <p:spPr>
          <a:xfrm>
            <a:off x="405642" y="1047240"/>
            <a:ext cx="184731" cy="923330"/>
          </a:xfrm>
          <a:prstGeom prst="rect">
            <a:avLst/>
          </a:prstGeom>
          <a:noFill/>
        </p:spPr>
        <p:txBody>
          <a:bodyPr wrap="non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C9C4C8CD-5FF8-5795-9947-0B6D67CEA0EA}"/>
              </a:ext>
            </a:extLst>
          </p:cNvPr>
          <p:cNvSpPr txBox="1"/>
          <p:nvPr/>
        </p:nvSpPr>
        <p:spPr>
          <a:xfrm>
            <a:off x="498007" y="885240"/>
            <a:ext cx="11751935" cy="5355312"/>
          </a:xfrm>
          <a:prstGeom prst="rect">
            <a:avLst/>
          </a:prstGeom>
          <a:noFill/>
        </p:spPr>
        <p:txBody>
          <a:bodyPr wrap="none" rtlCol="0">
            <a:spAutoFit/>
          </a:bodyPr>
          <a:lstStyle/>
          <a:p>
            <a:r>
              <a:rPr lang="en-US" dirty="0"/>
              <a:t>Power Supply Transformers:</a:t>
            </a:r>
          </a:p>
          <a:p>
            <a:r>
              <a:rPr lang="en-US" dirty="0"/>
              <a:t>	Double number of power supplies</a:t>
            </a:r>
          </a:p>
          <a:p>
            <a:r>
              <a:rPr lang="en-US" dirty="0"/>
              <a:t>		18 transformers x $500k (delivered, not installed) = $9 million</a:t>
            </a:r>
            <a:br>
              <a:rPr lang="en-US" dirty="0"/>
            </a:br>
            <a:r>
              <a:rPr lang="en-US" dirty="0"/>
              <a:t>		Building additions ~1,000 sq-ft x $1,300/sq-ft x 6 = $7.8 million</a:t>
            </a:r>
          </a:p>
          <a:p>
            <a:r>
              <a:rPr lang="en-US" dirty="0"/>
              <a:t>		Cost for additional penetrations = $????</a:t>
            </a:r>
          </a:p>
          <a:p>
            <a:r>
              <a:rPr lang="en-US" dirty="0"/>
              <a:t>	Double the voltage of all power supplies</a:t>
            </a:r>
          </a:p>
          <a:p>
            <a:r>
              <a:rPr lang="en-US" dirty="0"/>
              <a:t>		18 transformers x $1.2 million (delivered, not installed) = $21.6 million</a:t>
            </a:r>
          </a:p>
          <a:p>
            <a:r>
              <a:rPr lang="en-US" dirty="0"/>
              <a:t>	</a:t>
            </a:r>
          </a:p>
          <a:p>
            <a:r>
              <a:rPr lang="en-US" dirty="0"/>
              <a:t>	Does not include costs for feeders ($8 Million?), VCBs, Switch cabinets, power supplies or KRS upgrade</a:t>
            </a:r>
          </a:p>
          <a:p>
            <a:endParaRPr lang="en-US" dirty="0"/>
          </a:p>
          <a:p>
            <a:r>
              <a:rPr lang="en-US" dirty="0"/>
              <a:t>New Quad </a:t>
            </a:r>
            <a:r>
              <a:rPr lang="en-US"/>
              <a:t>Magnets (WQB style): </a:t>
            </a:r>
            <a:r>
              <a:rPr lang="en-US" dirty="0"/>
              <a:t>$35-</a:t>
            </a:r>
            <a:r>
              <a:rPr lang="en-US"/>
              <a:t>$45 </a:t>
            </a:r>
            <a:r>
              <a:rPr lang="en-US" dirty="0"/>
              <a:t>million</a:t>
            </a:r>
          </a:p>
          <a:p>
            <a:endParaRPr lang="en-US" dirty="0"/>
          </a:p>
          <a:p>
            <a:r>
              <a:rPr lang="en-US" dirty="0"/>
              <a:t>Cooling </a:t>
            </a:r>
            <a:r>
              <a:rPr lang="en-US" dirty="0" err="1"/>
              <a:t>upgrages</a:t>
            </a:r>
            <a:r>
              <a:rPr lang="en-US" dirty="0"/>
              <a:t>:</a:t>
            </a:r>
          </a:p>
          <a:p>
            <a:r>
              <a:rPr lang="en-US" dirty="0"/>
              <a:t>	Adding 5 cooling towers:  	$6 million</a:t>
            </a:r>
          </a:p>
          <a:p>
            <a:r>
              <a:rPr lang="en-US" dirty="0"/>
              <a:t>	Deeper ponds:  $????</a:t>
            </a:r>
          </a:p>
          <a:p>
            <a:r>
              <a:rPr lang="en-US" dirty="0"/>
              <a:t>	Alternatives:  $????</a:t>
            </a:r>
          </a:p>
          <a:p>
            <a:endParaRPr lang="en-US" dirty="0"/>
          </a:p>
          <a:p>
            <a:r>
              <a:rPr lang="en-US" dirty="0"/>
              <a:t>Existing bus penetrations modifications:  $700k (2016 dollars)</a:t>
            </a:r>
          </a:p>
          <a:p>
            <a:r>
              <a:rPr lang="en-US" dirty="0"/>
              <a:t>Sump discharge line replacements:  18 x $165k = $3 million</a:t>
            </a:r>
          </a:p>
        </p:txBody>
      </p:sp>
    </p:spTree>
    <p:extLst>
      <p:ext uri="{BB962C8B-B14F-4D97-AF65-F5344CB8AC3E}">
        <p14:creationId xmlns:p14="http://schemas.microsoft.com/office/powerpoint/2010/main" val="25975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rPr>
              <a:t>MI Cycle Lengths</a:t>
            </a:r>
            <a:endParaRPr lang="en-US" sz="2400" spc="-1" dirty="0">
              <a:latin typeface="Arial"/>
            </a:endParaRPr>
          </a:p>
        </p:txBody>
      </p:sp>
      <p:sp>
        <p:nvSpPr>
          <p:cNvPr id="97" name="CustomShape 2"/>
          <p:cNvSpPr/>
          <p:nvPr/>
        </p:nvSpPr>
        <p:spPr>
          <a:xfrm>
            <a:off x="1752600" y="885240"/>
            <a:ext cx="8670600" cy="5439960"/>
          </a:xfrm>
          <a:prstGeom prst="rect">
            <a:avLst/>
          </a:prstGeom>
          <a:noFill/>
          <a:ln>
            <a:noFill/>
          </a:ln>
        </p:spPr>
        <p:style>
          <a:lnRef idx="0">
            <a:scrgbClr r="0" g="0" b="0"/>
          </a:lnRef>
          <a:fillRef idx="0">
            <a:scrgbClr r="0" g="0" b="0"/>
          </a:fillRef>
          <a:effectRef idx="0">
            <a:scrgbClr r="0" g="0" b="0"/>
          </a:effectRef>
          <a:fontRef idx="minor"/>
        </p:style>
      </p:sp>
      <p:sp>
        <p:nvSpPr>
          <p:cNvPr id="98"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65C821B3-3AAE-49B8-8B0F-0ECE29B9A539}" type="datetime1">
              <a:rPr lang="en-US" sz="1200" spc="-1">
                <a:solidFill>
                  <a:srgbClr val="004C97"/>
                </a:solidFill>
                <a:latin typeface="Arial"/>
                <a:ea typeface="Geneva"/>
              </a:rPr>
              <a:t>1/30/2023</a:t>
            </a:fld>
            <a:endParaRPr lang="en-US" sz="1200" spc="-1">
              <a:latin typeface="Arial"/>
            </a:endParaRPr>
          </a:p>
        </p:txBody>
      </p:sp>
      <p:sp>
        <p:nvSpPr>
          <p:cNvPr id="99"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100"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A8C0DCB1-D4E5-434B-A018-36C8F4531096}" type="slidenum">
              <a:rPr lang="en-US" sz="1200" spc="-1">
                <a:solidFill>
                  <a:srgbClr val="004C97"/>
                </a:solidFill>
                <a:latin typeface="Arial"/>
                <a:ea typeface="Geneva"/>
              </a:rPr>
              <a:t>3</a:t>
            </a:fld>
            <a:endParaRPr lang="en-US" sz="1200" spc="-1">
              <a:latin typeface="Arial"/>
            </a:endParaRPr>
          </a:p>
        </p:txBody>
      </p:sp>
      <p:sp>
        <p:nvSpPr>
          <p:cNvPr id="101" name="CustomShape 6"/>
          <p:cNvSpPr/>
          <p:nvPr/>
        </p:nvSpPr>
        <p:spPr>
          <a:xfrm>
            <a:off x="1573900" y="1478884"/>
            <a:ext cx="9042400" cy="48869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pc="-1" dirty="0">
                <a:solidFill>
                  <a:srgbClr val="000000"/>
                </a:solidFill>
                <a:latin typeface="Arial"/>
                <a:ea typeface="DejaVu Sans"/>
              </a:rPr>
              <a:t>Current MI cycle repetition rate is 1.2 seconds (Power based on PIP-II expectations)</a:t>
            </a:r>
          </a:p>
          <a:p>
            <a:pPr>
              <a:lnSpc>
                <a:spcPct val="100000"/>
              </a:lnSpc>
            </a:pPr>
            <a:endParaRPr lang="en-US" spc="-1" dirty="0">
              <a:solidFill>
                <a:srgbClr val="000000"/>
              </a:solidFill>
              <a:latin typeface="Arial"/>
            </a:endParaRPr>
          </a:p>
          <a:p>
            <a:pPr>
              <a:lnSpc>
                <a:spcPct val="100000"/>
              </a:lnSpc>
            </a:pPr>
            <a:r>
              <a:rPr lang="en-US" sz="2400" spc="-1" dirty="0">
                <a:solidFill>
                  <a:srgbClr val="000000"/>
                </a:solidFill>
                <a:latin typeface="Arial"/>
              </a:rPr>
              <a:t>1.2 Sec results in ~1.25 MW on target</a:t>
            </a:r>
          </a:p>
          <a:p>
            <a:pPr>
              <a:lnSpc>
                <a:spcPct val="100000"/>
              </a:lnSpc>
            </a:pPr>
            <a:endParaRPr lang="en-US" sz="2400" spc="-1" dirty="0">
              <a:solidFill>
                <a:srgbClr val="000000"/>
              </a:solidFill>
              <a:latin typeface="Arial"/>
            </a:endParaRPr>
          </a:p>
          <a:p>
            <a:pPr>
              <a:lnSpc>
                <a:spcPct val="100000"/>
              </a:lnSpc>
            </a:pPr>
            <a:r>
              <a:rPr lang="en-US" sz="2400" spc="-1" dirty="0">
                <a:solidFill>
                  <a:srgbClr val="000000"/>
                </a:solidFill>
                <a:latin typeface="Arial"/>
              </a:rPr>
              <a:t>1.13 Sec (current MI ramp length) results in ~ 1.33 MW</a:t>
            </a:r>
          </a:p>
          <a:p>
            <a:pPr>
              <a:lnSpc>
                <a:spcPct val="100000"/>
              </a:lnSpc>
            </a:pPr>
            <a:endParaRPr lang="en-US" sz="2400" spc="-1" dirty="0">
              <a:solidFill>
                <a:srgbClr val="000000"/>
              </a:solidFill>
              <a:latin typeface="Arial"/>
            </a:endParaRPr>
          </a:p>
          <a:p>
            <a:pPr>
              <a:lnSpc>
                <a:spcPct val="100000"/>
              </a:lnSpc>
            </a:pPr>
            <a:endParaRPr lang="en-US" sz="2400" spc="-1" dirty="0">
              <a:solidFill>
                <a:srgbClr val="000000"/>
              </a:solidFill>
              <a:latin typeface="Arial"/>
            </a:endParaRPr>
          </a:p>
          <a:p>
            <a:pPr>
              <a:lnSpc>
                <a:spcPct val="100000"/>
              </a:lnSpc>
            </a:pPr>
            <a:r>
              <a:rPr lang="en-US" sz="2400" spc="-1" dirty="0">
                <a:solidFill>
                  <a:srgbClr val="000000"/>
                </a:solidFill>
                <a:latin typeface="Arial"/>
              </a:rPr>
              <a:t>0.9 Sec results in ~1.6 MW</a:t>
            </a:r>
            <a:endParaRPr lang="en-US" spc="-1" dirty="0">
              <a:solidFill>
                <a:srgbClr val="000000"/>
              </a:solidFill>
              <a:latin typeface="Arial"/>
            </a:endParaRPr>
          </a:p>
          <a:p>
            <a:pPr>
              <a:lnSpc>
                <a:spcPct val="100000"/>
              </a:lnSpc>
            </a:pPr>
            <a:endParaRPr lang="en-US" sz="2400" spc="-1" dirty="0">
              <a:solidFill>
                <a:srgbClr val="000000"/>
              </a:solidFill>
              <a:latin typeface="Arial"/>
            </a:endParaRPr>
          </a:p>
          <a:p>
            <a:pPr>
              <a:lnSpc>
                <a:spcPct val="100000"/>
              </a:lnSpc>
            </a:pPr>
            <a:r>
              <a:rPr lang="en-US" sz="2400" spc="-1" dirty="0">
                <a:solidFill>
                  <a:srgbClr val="000000"/>
                </a:solidFill>
                <a:latin typeface="Arial"/>
              </a:rPr>
              <a:t>0.65 Sec results in ~2.2 MW</a:t>
            </a:r>
          </a:p>
          <a:p>
            <a:pPr>
              <a:lnSpc>
                <a:spcPct val="100000"/>
              </a:lnSpc>
            </a:pPr>
            <a:r>
              <a:rPr lang="en-US" sz="2400" spc="-1" dirty="0">
                <a:solidFill>
                  <a:srgbClr val="000000"/>
                </a:solidFill>
                <a:latin typeface="Arial"/>
              </a:rPr>
              <a:t>	* This peaks at 500 GeV/second!</a:t>
            </a:r>
          </a:p>
          <a:p>
            <a:pPr>
              <a:lnSpc>
                <a:spcPct val="100000"/>
              </a:lnSpc>
            </a:pPr>
            <a:r>
              <a:rPr lang="en-US" sz="2400" spc="-1" dirty="0">
                <a:solidFill>
                  <a:srgbClr val="000000"/>
                </a:solidFill>
                <a:latin typeface="Arial"/>
              </a:rPr>
              <a:t>	</a:t>
            </a:r>
          </a:p>
          <a:p>
            <a:pPr>
              <a:lnSpc>
                <a:spcPct val="100000"/>
              </a:lnSpc>
            </a:pPr>
            <a:r>
              <a:rPr lang="en-US" sz="2400" spc="-1" dirty="0">
                <a:solidFill>
                  <a:srgbClr val="000000"/>
                </a:solidFill>
                <a:latin typeface="Arial"/>
              </a:rPr>
              <a:t>		(Steve Hays address this in 2005!)</a:t>
            </a:r>
          </a:p>
        </p:txBody>
      </p:sp>
      <p:cxnSp>
        <p:nvCxnSpPr>
          <p:cNvPr id="3" name="Straight Connector 2">
            <a:extLst>
              <a:ext uri="{FF2B5EF4-FFF2-40B4-BE49-F238E27FC236}">
                <a16:creationId xmlns:a16="http://schemas.microsoft.com/office/drawing/2014/main" id="{5FB8DF42-A1A8-66EF-EF4D-B292CFD48332}"/>
              </a:ext>
            </a:extLst>
          </p:cNvPr>
          <p:cNvCxnSpPr>
            <a:cxnSpLocks/>
          </p:cNvCxnSpPr>
          <p:nvPr/>
        </p:nvCxnSpPr>
        <p:spPr>
          <a:xfrm>
            <a:off x="1752600" y="3424586"/>
            <a:ext cx="8219440" cy="0"/>
          </a:xfrm>
          <a:prstGeom prst="line">
            <a:avLst/>
          </a:prstGeom>
          <a:ln w="381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9FFB0A96-0CD9-4392-F1EB-34213145009B}"/>
              </a:ext>
            </a:extLst>
          </p:cNvPr>
          <p:cNvSpPr txBox="1"/>
          <p:nvPr/>
        </p:nvSpPr>
        <p:spPr>
          <a:xfrm rot="5400000">
            <a:off x="7610174" y="4584584"/>
            <a:ext cx="2916183" cy="646331"/>
          </a:xfrm>
          <a:prstGeom prst="rect">
            <a:avLst/>
          </a:prstGeom>
          <a:noFill/>
        </p:spPr>
        <p:txBody>
          <a:bodyPr wrap="none" rtlCol="0">
            <a:spAutoFit/>
          </a:bodyPr>
          <a:lstStyle/>
          <a:p>
            <a:r>
              <a:rPr lang="en-US" dirty="0">
                <a:solidFill>
                  <a:srgbClr val="FF0000"/>
                </a:solidFill>
              </a:rPr>
              <a:t>This requires more voltage</a:t>
            </a:r>
          </a:p>
          <a:p>
            <a:r>
              <a:rPr lang="en-US" dirty="0">
                <a:solidFill>
                  <a:srgbClr val="FF0000"/>
                </a:solidFill>
              </a:rPr>
              <a:t> than currently available!</a:t>
            </a:r>
          </a:p>
        </p:txBody>
      </p:sp>
      <p:cxnSp>
        <p:nvCxnSpPr>
          <p:cNvPr id="4" name="Straight Arrow Connector 3">
            <a:extLst>
              <a:ext uri="{FF2B5EF4-FFF2-40B4-BE49-F238E27FC236}">
                <a16:creationId xmlns:a16="http://schemas.microsoft.com/office/drawing/2014/main" id="{B783972B-1CCD-DD2A-D91B-7C074517CA2B}"/>
              </a:ext>
            </a:extLst>
          </p:cNvPr>
          <p:cNvCxnSpPr/>
          <p:nvPr/>
        </p:nvCxnSpPr>
        <p:spPr>
          <a:xfrm flipH="1">
            <a:off x="8290560" y="4094480"/>
            <a:ext cx="426720" cy="0"/>
          </a:xfrm>
          <a:prstGeom prst="straightConnector1">
            <a:avLst/>
          </a:prstGeom>
          <a:ln w="38100">
            <a:tailEnd type="triangle"/>
          </a:ln>
        </p:spPr>
        <p:style>
          <a:lnRef idx="2">
            <a:schemeClr val="accent4"/>
          </a:lnRef>
          <a:fillRef idx="0">
            <a:schemeClr val="accent4"/>
          </a:fillRef>
          <a:effectRef idx="1">
            <a:schemeClr val="accent4"/>
          </a:effectRef>
          <a:fontRef idx="minor">
            <a:schemeClr val="tx1"/>
          </a:fontRef>
        </p:style>
      </p:cxnSp>
      <p:cxnSp>
        <p:nvCxnSpPr>
          <p:cNvPr id="5" name="Straight Arrow Connector 4">
            <a:extLst>
              <a:ext uri="{FF2B5EF4-FFF2-40B4-BE49-F238E27FC236}">
                <a16:creationId xmlns:a16="http://schemas.microsoft.com/office/drawing/2014/main" id="{C4571A37-2B37-FE39-7A9D-A34F4FE69B3A}"/>
              </a:ext>
            </a:extLst>
          </p:cNvPr>
          <p:cNvCxnSpPr/>
          <p:nvPr/>
        </p:nvCxnSpPr>
        <p:spPr>
          <a:xfrm flipH="1">
            <a:off x="8318380" y="5212080"/>
            <a:ext cx="426720" cy="0"/>
          </a:xfrm>
          <a:prstGeom prst="straightConnector1">
            <a:avLst/>
          </a:prstGeom>
          <a:ln w="3810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1318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Dipole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4</a:t>
            </a:fld>
            <a:endParaRPr lang="en-US" sz="1200" spc="-1">
              <a:latin typeface="Arial"/>
            </a:endParaRPr>
          </a:p>
        </p:txBody>
      </p:sp>
      <p:sp>
        <p:nvSpPr>
          <p:cNvPr id="94" name="CustomShape 6"/>
          <p:cNvSpPr/>
          <p:nvPr/>
        </p:nvSpPr>
        <p:spPr>
          <a:xfrm>
            <a:off x="975360" y="991080"/>
            <a:ext cx="10099040" cy="51531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pc="-1" dirty="0">
                <a:solidFill>
                  <a:srgbClr val="000000"/>
                </a:solidFill>
                <a:latin typeface="Arial"/>
                <a:ea typeface="DejaVu Sans"/>
              </a:rPr>
              <a:t>MI has 12 main dipole PS in a folded loop:</a:t>
            </a:r>
          </a:p>
          <a:p>
            <a:pPr>
              <a:lnSpc>
                <a:spcPct val="100000"/>
              </a:lnSpc>
            </a:pPr>
            <a:endParaRPr lang="en-US" spc="-1" dirty="0">
              <a:solidFill>
                <a:srgbClr val="000000"/>
              </a:solidFill>
              <a:latin typeface="Arial"/>
              <a:ea typeface="DejaVu Sans"/>
            </a:endParaRPr>
          </a:p>
          <a:p>
            <a:pPr marL="285750" indent="-285750">
              <a:buFont typeface="Arial" panose="020B0604020202020204" pitchFamily="34" charset="0"/>
              <a:buChar char="•"/>
            </a:pPr>
            <a:r>
              <a:rPr lang="en-US" altLang="en-US" dirty="0"/>
              <a:t>Total ring inductance (Henry) =  .65000    </a:t>
            </a:r>
          </a:p>
          <a:p>
            <a:pPr marL="285750" indent="-285750">
              <a:buFont typeface="Arial" panose="020B0604020202020204" pitchFamily="34" charset="0"/>
              <a:buChar char="•"/>
            </a:pPr>
            <a:r>
              <a:rPr lang="en-US" altLang="en-US" dirty="0"/>
              <a:t>Total ring resistance (ohms) =  .28600    </a:t>
            </a:r>
          </a:p>
          <a:p>
            <a:pPr marL="285750" indent="-285750">
              <a:buFont typeface="Arial" panose="020B0604020202020204" pitchFamily="34" charset="0"/>
              <a:buChar char="•"/>
            </a:pPr>
            <a:r>
              <a:rPr lang="en-US" altLang="en-US" dirty="0"/>
              <a:t>Desired Max. Operating Voltage for Holding PS =   0.201E+04</a:t>
            </a:r>
          </a:p>
          <a:p>
            <a:pPr marL="285750" indent="-285750">
              <a:buFont typeface="Arial" panose="020B0604020202020204" pitchFamily="34" charset="0"/>
              <a:buChar char="•"/>
            </a:pPr>
            <a:r>
              <a:rPr lang="en-US" altLang="en-US" dirty="0"/>
              <a:t>Desired Max. Operating Voltage for Ramping PSs =   0.201E+04</a:t>
            </a:r>
          </a:p>
          <a:p>
            <a:pPr marL="285750" indent="-285750">
              <a:buFont typeface="Arial" panose="020B0604020202020204" pitchFamily="34" charset="0"/>
              <a:buChar char="•"/>
            </a:pPr>
            <a:r>
              <a:rPr lang="en-US" altLang="en-US" dirty="0"/>
              <a:t>Number of power supplies =   12</a:t>
            </a:r>
          </a:p>
          <a:p>
            <a:pPr marL="285750" indent="-285750">
              <a:buFont typeface="Arial" panose="020B0604020202020204" pitchFamily="34" charset="0"/>
              <a:buChar char="•"/>
            </a:pPr>
            <a:r>
              <a:rPr lang="en-US" altLang="en-US" dirty="0"/>
              <a:t>Maximum Voltage Available from Holding PS =  2200.0    </a:t>
            </a:r>
          </a:p>
          <a:p>
            <a:pPr marL="285750" indent="-285750">
              <a:buFont typeface="Arial" panose="020B0604020202020204" pitchFamily="34" charset="0"/>
              <a:buChar char="•"/>
            </a:pPr>
            <a:r>
              <a:rPr lang="en-US" altLang="en-US" dirty="0"/>
              <a:t>Maximum Voltage Available from Ramping PS =  2200.0    </a:t>
            </a:r>
          </a:p>
          <a:p>
            <a:pPr>
              <a:lnSpc>
                <a:spcPct val="100000"/>
              </a:lnSpc>
            </a:pPr>
            <a:endParaRPr lang="en-US" spc="-1" dirty="0">
              <a:solidFill>
                <a:srgbClr val="000000"/>
              </a:solidFill>
              <a:latin typeface="Arial"/>
            </a:endParaRPr>
          </a:p>
          <a:p>
            <a:pPr>
              <a:lnSpc>
                <a:spcPct val="100000"/>
              </a:lnSpc>
            </a:pPr>
            <a:r>
              <a:rPr lang="en-US" spc="-1" dirty="0">
                <a:solidFill>
                  <a:srgbClr val="000000"/>
                </a:solidFill>
                <a:latin typeface="Arial"/>
              </a:rPr>
              <a:t>Too Increase the dipole bus voltage you can:</a:t>
            </a:r>
          </a:p>
          <a:p>
            <a:pPr marL="342900" indent="-342900">
              <a:buFont typeface="+mj-lt"/>
              <a:buAutoNum type="arabicPeriod"/>
            </a:pPr>
            <a:r>
              <a:rPr lang="en-US" spc="-1" dirty="0">
                <a:solidFill>
                  <a:srgbClr val="000000"/>
                </a:solidFill>
                <a:latin typeface="Arial"/>
              </a:rPr>
              <a:t>Replace all 12 power supplies with  higher voltage supplies</a:t>
            </a:r>
          </a:p>
          <a:p>
            <a:pPr marL="342900" indent="-342900">
              <a:buFont typeface="+mj-lt"/>
              <a:buAutoNum type="arabicPeriod"/>
            </a:pPr>
            <a:r>
              <a:rPr lang="en-US" spc="-1" dirty="0">
                <a:solidFill>
                  <a:srgbClr val="000000"/>
                </a:solidFill>
                <a:latin typeface="Arial"/>
              </a:rPr>
              <a:t>Double the number of power supplies at each MI service building (from two to four)</a:t>
            </a:r>
          </a:p>
          <a:p>
            <a:pPr marL="342900" indent="-342900">
              <a:buFont typeface="+mj-lt"/>
              <a:buAutoNum type="arabicPeriod"/>
            </a:pPr>
            <a:r>
              <a:rPr lang="en-US" spc="-1" dirty="0">
                <a:solidFill>
                  <a:srgbClr val="000000"/>
                </a:solidFill>
                <a:latin typeface="Arial"/>
              </a:rPr>
              <a:t>Add additional power supply service buildings (with tunnel penetrations) between existing</a:t>
            </a:r>
          </a:p>
          <a:p>
            <a:pPr lvl="1"/>
            <a:r>
              <a:rPr lang="en-US" spc="-1" dirty="0">
                <a:solidFill>
                  <a:srgbClr val="000000"/>
                </a:solidFill>
                <a:latin typeface="Arial"/>
              </a:rPr>
              <a:t>service buildings.</a:t>
            </a:r>
          </a:p>
          <a:p>
            <a:pPr>
              <a:lnSpc>
                <a:spcPct val="100000"/>
              </a:lnSpc>
            </a:pPr>
            <a:endParaRPr lang="en-US" spc="-1" dirty="0">
              <a:solidFill>
                <a:srgbClr val="000000"/>
              </a:solidFill>
              <a:latin typeface="Arial"/>
            </a:endParaRPr>
          </a:p>
          <a:p>
            <a:pPr>
              <a:lnSpc>
                <a:spcPct val="100000"/>
              </a:lnSpc>
            </a:pPr>
            <a:r>
              <a:rPr lang="en-US" spc="-1" dirty="0">
                <a:solidFill>
                  <a:srgbClr val="000000"/>
                </a:solidFill>
                <a:latin typeface="Arial"/>
              </a:rPr>
              <a:t>The first two of these approaches double the voltage to  ground from ~500 V to ~1000 V.</a:t>
            </a: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venn diagram&#10;&#10;Description automatically generated">
            <a:extLst>
              <a:ext uri="{FF2B5EF4-FFF2-40B4-BE49-F238E27FC236}">
                <a16:creationId xmlns:a16="http://schemas.microsoft.com/office/drawing/2014/main" id="{6451AF39-5BC1-62CB-D355-C15C1D73B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030" y="1345901"/>
            <a:ext cx="2976520" cy="2961638"/>
          </a:xfrm>
          <a:prstGeom prst="rect">
            <a:avLst/>
          </a:prstGeom>
        </p:spPr>
      </p:pic>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Dipole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5</a:t>
            </a:fld>
            <a:endParaRPr lang="en-US" sz="1200" spc="-1">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Chart 1">
            <a:extLst>
              <a:ext uri="{FF2B5EF4-FFF2-40B4-BE49-F238E27FC236}">
                <a16:creationId xmlns:a16="http://schemas.microsoft.com/office/drawing/2014/main" id="{A82047A0-41FC-F1BF-8EA8-8224410343AE}"/>
              </a:ext>
            </a:extLst>
          </p:cNvPr>
          <p:cNvGraphicFramePr>
            <a:graphicFrameLocks/>
          </p:cNvGraphicFramePr>
          <p:nvPr>
            <p:extLst>
              <p:ext uri="{D42A27DB-BD31-4B8C-83A1-F6EECF244321}">
                <p14:modId xmlns:p14="http://schemas.microsoft.com/office/powerpoint/2010/main" val="1214965512"/>
              </p:ext>
            </p:extLst>
          </p:nvPr>
        </p:nvGraphicFramePr>
        <p:xfrm>
          <a:off x="5851200" y="89930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0F43D14-FABD-8727-1847-E6997636DB9B}"/>
              </a:ext>
            </a:extLst>
          </p:cNvPr>
          <p:cNvSpPr txBox="1"/>
          <p:nvPr/>
        </p:nvSpPr>
        <p:spPr>
          <a:xfrm>
            <a:off x="6207038" y="3182216"/>
            <a:ext cx="4355680" cy="246221"/>
          </a:xfrm>
          <a:prstGeom prst="rect">
            <a:avLst/>
          </a:prstGeom>
          <a:noFill/>
        </p:spPr>
        <p:txBody>
          <a:bodyPr wrap="none" rtlCol="0">
            <a:spAutoFit/>
          </a:bodyPr>
          <a:lstStyle/>
          <a:p>
            <a:r>
              <a:rPr lang="en-US" sz="1000" dirty="0">
                <a:solidFill>
                  <a:schemeClr val="tx1">
                    <a:lumMod val="65000"/>
                    <a:lumOff val="35000"/>
                  </a:schemeClr>
                </a:solidFill>
              </a:rPr>
              <a:t>MI10             MI20              MI30               MI40               MI50             MI60</a:t>
            </a:r>
          </a:p>
        </p:txBody>
      </p:sp>
      <p:graphicFrame>
        <p:nvGraphicFramePr>
          <p:cNvPr id="5" name="Chart 4">
            <a:extLst>
              <a:ext uri="{FF2B5EF4-FFF2-40B4-BE49-F238E27FC236}">
                <a16:creationId xmlns:a16="http://schemas.microsoft.com/office/drawing/2014/main" id="{AC6ACF6B-1E0F-F161-545E-E6F3B9EF5805}"/>
              </a:ext>
            </a:extLst>
          </p:cNvPr>
          <p:cNvGraphicFramePr>
            <a:graphicFrameLocks/>
          </p:cNvGraphicFramePr>
          <p:nvPr>
            <p:extLst>
              <p:ext uri="{D42A27DB-BD31-4B8C-83A1-F6EECF244321}">
                <p14:modId xmlns:p14="http://schemas.microsoft.com/office/powerpoint/2010/main" val="2164491649"/>
              </p:ext>
            </p:extLst>
          </p:nvPr>
        </p:nvGraphicFramePr>
        <p:xfrm>
          <a:off x="5990718" y="360236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6304CCD-0360-1C5E-1C53-6B79157463EB}"/>
              </a:ext>
            </a:extLst>
          </p:cNvPr>
          <p:cNvSpPr txBox="1"/>
          <p:nvPr/>
        </p:nvSpPr>
        <p:spPr>
          <a:xfrm>
            <a:off x="6067520" y="5866893"/>
            <a:ext cx="4355680" cy="246221"/>
          </a:xfrm>
          <a:prstGeom prst="rect">
            <a:avLst/>
          </a:prstGeom>
          <a:noFill/>
        </p:spPr>
        <p:txBody>
          <a:bodyPr wrap="none" rtlCol="0">
            <a:spAutoFit/>
          </a:bodyPr>
          <a:lstStyle/>
          <a:p>
            <a:r>
              <a:rPr lang="en-US" sz="1000" dirty="0">
                <a:solidFill>
                  <a:schemeClr val="tx1">
                    <a:lumMod val="65000"/>
                    <a:lumOff val="35000"/>
                  </a:schemeClr>
                </a:solidFill>
              </a:rPr>
              <a:t>MI10             MI20              MI30               MI40               MI50             MI60</a:t>
            </a:r>
          </a:p>
        </p:txBody>
      </p:sp>
    </p:spTree>
    <p:extLst>
      <p:ext uri="{BB962C8B-B14F-4D97-AF65-F5344CB8AC3E}">
        <p14:creationId xmlns:p14="http://schemas.microsoft.com/office/powerpoint/2010/main" val="168512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Dipole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6</a:t>
            </a:fld>
            <a:endParaRPr lang="en-US" sz="1200" spc="-1">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
        <p:nvSpPr>
          <p:cNvPr id="4" name="TextBox 3">
            <a:extLst>
              <a:ext uri="{FF2B5EF4-FFF2-40B4-BE49-F238E27FC236}">
                <a16:creationId xmlns:a16="http://schemas.microsoft.com/office/drawing/2014/main" id="{4CBDAC95-DD24-F340-0D95-76A209F55441}"/>
              </a:ext>
            </a:extLst>
          </p:cNvPr>
          <p:cNvSpPr txBox="1"/>
          <p:nvPr/>
        </p:nvSpPr>
        <p:spPr>
          <a:xfrm>
            <a:off x="1975620" y="990000"/>
            <a:ext cx="7650480" cy="5385852"/>
          </a:xfrm>
          <a:prstGeom prst="rect">
            <a:avLst/>
          </a:prstGeom>
          <a:noFill/>
        </p:spPr>
        <p:txBody>
          <a:bodyPr wrap="square">
            <a:spAutoFit/>
          </a:bodyPr>
          <a:lstStyle/>
          <a:p>
            <a:r>
              <a:rPr lang="en-US" altLang="en-US" dirty="0"/>
              <a:t>RAMP CALCULATIONS (</a:t>
            </a:r>
            <a:r>
              <a:rPr lang="en-US" altLang="en-US" b="1" dirty="0"/>
              <a:t>0.65 second</a:t>
            </a:r>
            <a:r>
              <a:rPr lang="en-US" altLang="en-US" dirty="0"/>
              <a:t>):</a:t>
            </a:r>
          </a:p>
          <a:p>
            <a:r>
              <a:rPr lang="en-US" altLang="en-US" dirty="0"/>
              <a:t>     Peak ramp current (amps) =  7033.4    </a:t>
            </a:r>
          </a:p>
          <a:p>
            <a:r>
              <a:rPr lang="en-US" altLang="en-US" dirty="0"/>
              <a:t>     Total RMS ramp current (amps) =  3348.2    </a:t>
            </a:r>
          </a:p>
          <a:p>
            <a:r>
              <a:rPr lang="en-US" altLang="en-US" dirty="0"/>
              <a:t>     Min. and max. ramp voltage (volts) = -20754.     23833.    </a:t>
            </a:r>
          </a:p>
          <a:p>
            <a:r>
              <a:rPr lang="en-US" altLang="en-US" dirty="0"/>
              <a:t>     Maximum number of power supplies =   12</a:t>
            </a:r>
          </a:p>
          <a:p>
            <a:r>
              <a:rPr lang="en-US" altLang="en-US" dirty="0"/>
              <a:t>     Ramp power (watts) = 0.32062E+07</a:t>
            </a:r>
          </a:p>
          <a:p>
            <a:endParaRPr lang="en-US" altLang="en-US" dirty="0"/>
          </a:p>
          <a:p>
            <a:r>
              <a:rPr lang="en-US" altLang="en-US" dirty="0"/>
              <a:t>   FEEDER CALCULATIONS :</a:t>
            </a:r>
          </a:p>
          <a:p>
            <a:r>
              <a:rPr lang="en-US" altLang="en-US" dirty="0"/>
              <a:t>     Peak feeder current (amps) =  6533.9    </a:t>
            </a:r>
          </a:p>
          <a:p>
            <a:r>
              <a:rPr lang="en-US" altLang="en-US" dirty="0"/>
              <a:t>     RMS feeder current  (amps) =  2762.5    </a:t>
            </a:r>
          </a:p>
          <a:p>
            <a:r>
              <a:rPr lang="en-US" altLang="en-US" dirty="0"/>
              <a:t>     RMS feeder volt-amps (v-a) = 0.66030E+08</a:t>
            </a:r>
          </a:p>
          <a:p>
            <a:endParaRPr lang="en-US" altLang="en-US" dirty="0"/>
          </a:p>
          <a:p>
            <a:r>
              <a:rPr lang="en-US" altLang="en-US" dirty="0"/>
              <a:t>   REAL/REACTIVE POWER CALCULATIONS :</a:t>
            </a:r>
          </a:p>
          <a:p>
            <a:r>
              <a:rPr lang="en-US" altLang="en-US" dirty="0"/>
              <a:t>     Peak real power (watts) = 0.14004E+09</a:t>
            </a:r>
          </a:p>
          <a:p>
            <a:r>
              <a:rPr lang="en-US" altLang="en-US" dirty="0"/>
              <a:t>     Peak reactive power (vars) = 0.93873E+08</a:t>
            </a:r>
          </a:p>
          <a:p>
            <a:r>
              <a:rPr lang="en-US" altLang="en-US" dirty="0"/>
              <a:t>     Average real power (watts) = 0.32400E+07</a:t>
            </a:r>
          </a:p>
          <a:p>
            <a:r>
              <a:rPr lang="en-US" altLang="en-US" dirty="0"/>
              <a:t>     Average reactive power (vars) = 0.23221E+08</a:t>
            </a:r>
          </a:p>
          <a:p>
            <a:r>
              <a:rPr lang="en-US" altLang="en-US" dirty="0"/>
              <a:t>     Peak volt-amps = 0.15617E+09</a:t>
            </a:r>
          </a:p>
          <a:p>
            <a:r>
              <a:rPr lang="en-US" altLang="en-US" dirty="0"/>
              <a:t>     Average volt-amps = 0.41907E+08</a:t>
            </a:r>
            <a:endParaRPr lang="en-US" dirty="0"/>
          </a:p>
        </p:txBody>
      </p:sp>
    </p:spTree>
    <p:extLst>
      <p:ext uri="{BB962C8B-B14F-4D97-AF65-F5344CB8AC3E}">
        <p14:creationId xmlns:p14="http://schemas.microsoft.com/office/powerpoint/2010/main" val="258446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Dipole </a:t>
            </a:r>
            <a:endParaRPr lang="en-US" sz="2400" spc="-1" dirty="0">
              <a:latin typeface="Arial"/>
            </a:endParaRPr>
          </a:p>
        </p:txBody>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7</a:t>
            </a:fld>
            <a:endParaRPr lang="en-US" sz="1200" spc="-1">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A picture containing outdoor&#10;&#10;Description automatically generated">
            <a:extLst>
              <a:ext uri="{FF2B5EF4-FFF2-40B4-BE49-F238E27FC236}">
                <a16:creationId xmlns:a16="http://schemas.microsoft.com/office/drawing/2014/main" id="{2DD9B6D1-DB03-5702-14E9-0F80CDFB9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899" y="1122503"/>
            <a:ext cx="4708843" cy="4831257"/>
          </a:xfrm>
          <a:prstGeom prst="rect">
            <a:avLst/>
          </a:prstGeom>
        </p:spPr>
      </p:pic>
      <p:sp>
        <p:nvSpPr>
          <p:cNvPr id="5" name="Oval 4">
            <a:extLst>
              <a:ext uri="{FF2B5EF4-FFF2-40B4-BE49-F238E27FC236}">
                <a16:creationId xmlns:a16="http://schemas.microsoft.com/office/drawing/2014/main" id="{9BC528D1-8107-9B04-9D57-05242C2200C8}"/>
              </a:ext>
            </a:extLst>
          </p:cNvPr>
          <p:cNvSpPr/>
          <p:nvPr/>
        </p:nvSpPr>
        <p:spPr>
          <a:xfrm>
            <a:off x="7548880" y="3332480"/>
            <a:ext cx="572564" cy="445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A608D7-AED7-DA28-9286-C7D9DBF045C4}"/>
              </a:ext>
            </a:extLst>
          </p:cNvPr>
          <p:cNvSpPr/>
          <p:nvPr/>
        </p:nvSpPr>
        <p:spPr>
          <a:xfrm>
            <a:off x="7395000" y="3993302"/>
            <a:ext cx="589280" cy="445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AE1CE8-3379-16C2-CA49-6DE317378F8F}"/>
              </a:ext>
            </a:extLst>
          </p:cNvPr>
          <p:cNvSpPr/>
          <p:nvPr/>
        </p:nvSpPr>
        <p:spPr>
          <a:xfrm rot="654423">
            <a:off x="8139641" y="3557473"/>
            <a:ext cx="194428" cy="3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7711E-4058-E191-958C-FB4A31F36978}"/>
              </a:ext>
            </a:extLst>
          </p:cNvPr>
          <p:cNvSpPr/>
          <p:nvPr/>
        </p:nvSpPr>
        <p:spPr>
          <a:xfrm rot="654423">
            <a:off x="8039815" y="4043376"/>
            <a:ext cx="194428" cy="318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A5436B-AAFA-BBFB-7B61-6F9A35EDD2F9}"/>
              </a:ext>
            </a:extLst>
          </p:cNvPr>
          <p:cNvSpPr txBox="1"/>
          <p:nvPr/>
        </p:nvSpPr>
        <p:spPr>
          <a:xfrm>
            <a:off x="375920" y="1402080"/>
            <a:ext cx="4921240" cy="2031325"/>
          </a:xfrm>
          <a:prstGeom prst="rect">
            <a:avLst/>
          </a:prstGeom>
          <a:noFill/>
        </p:spPr>
        <p:txBody>
          <a:bodyPr wrap="square" rtlCol="0">
            <a:spAutoFit/>
          </a:bodyPr>
          <a:lstStyle/>
          <a:p>
            <a:r>
              <a:rPr lang="en-US" dirty="0"/>
              <a:t>Example:</a:t>
            </a:r>
          </a:p>
          <a:p>
            <a:r>
              <a:rPr lang="en-US" dirty="0"/>
              <a:t>MI-40 with two higher voltage dipole PS</a:t>
            </a:r>
            <a:br>
              <a:rPr lang="en-US" dirty="0"/>
            </a:br>
            <a:br>
              <a:rPr lang="en-US" dirty="0"/>
            </a:br>
            <a:r>
              <a:rPr lang="en-US" dirty="0"/>
              <a:t>Replacing the power supply may require increasing the transformer pad size.</a:t>
            </a:r>
            <a:br>
              <a:rPr lang="en-US" dirty="0"/>
            </a:br>
            <a:r>
              <a:rPr lang="en-US" dirty="0"/>
              <a:t>May not have enough room inside the building for new power supplies.</a:t>
            </a:r>
          </a:p>
        </p:txBody>
      </p:sp>
    </p:spTree>
    <p:extLst>
      <p:ext uri="{BB962C8B-B14F-4D97-AF65-F5344CB8AC3E}">
        <p14:creationId xmlns:p14="http://schemas.microsoft.com/office/powerpoint/2010/main" val="46988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Dipole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8</a:t>
            </a:fld>
            <a:endParaRPr lang="en-US" sz="1200" spc="-1">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A picture containing outdoor&#10;&#10;Description automatically generated">
            <a:extLst>
              <a:ext uri="{FF2B5EF4-FFF2-40B4-BE49-F238E27FC236}">
                <a16:creationId xmlns:a16="http://schemas.microsoft.com/office/drawing/2014/main" id="{2DD9B6D1-DB03-5702-14E9-0F80CDFB9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899" y="1122503"/>
            <a:ext cx="4708843" cy="4831257"/>
          </a:xfrm>
          <a:prstGeom prst="rect">
            <a:avLst/>
          </a:prstGeom>
        </p:spPr>
      </p:pic>
      <p:sp>
        <p:nvSpPr>
          <p:cNvPr id="9" name="TextBox 8">
            <a:extLst>
              <a:ext uri="{FF2B5EF4-FFF2-40B4-BE49-F238E27FC236}">
                <a16:creationId xmlns:a16="http://schemas.microsoft.com/office/drawing/2014/main" id="{1AA5436B-AAFA-BBFB-7B61-6F9A35EDD2F9}"/>
              </a:ext>
            </a:extLst>
          </p:cNvPr>
          <p:cNvSpPr txBox="1"/>
          <p:nvPr/>
        </p:nvSpPr>
        <p:spPr>
          <a:xfrm>
            <a:off x="406400" y="1579937"/>
            <a:ext cx="4575041" cy="2308324"/>
          </a:xfrm>
          <a:prstGeom prst="rect">
            <a:avLst/>
          </a:prstGeom>
          <a:noFill/>
        </p:spPr>
        <p:txBody>
          <a:bodyPr wrap="square" rtlCol="0">
            <a:spAutoFit/>
          </a:bodyPr>
          <a:lstStyle/>
          <a:p>
            <a:r>
              <a:rPr lang="en-US" dirty="0"/>
              <a:t>Option:</a:t>
            </a:r>
          </a:p>
          <a:p>
            <a:endParaRPr lang="en-US" dirty="0"/>
          </a:p>
          <a:p>
            <a:r>
              <a:rPr lang="en-US" dirty="0"/>
              <a:t>Add a second PS in addition to the current PS at each power supply, doubling the voltage.</a:t>
            </a:r>
            <a:br>
              <a:rPr lang="en-US" dirty="0"/>
            </a:br>
            <a:r>
              <a:rPr lang="en-US" dirty="0"/>
              <a:t>This would also require increasing the service building footprint for the additional power supplies</a:t>
            </a:r>
          </a:p>
        </p:txBody>
      </p:sp>
      <p:pic>
        <p:nvPicPr>
          <p:cNvPr id="3" name="Picture 2" descr="A picture containing outdoor&#10;&#10;Description automatically generated">
            <a:extLst>
              <a:ext uri="{FF2B5EF4-FFF2-40B4-BE49-F238E27FC236}">
                <a16:creationId xmlns:a16="http://schemas.microsoft.com/office/drawing/2014/main" id="{7DD48E1D-5AF1-4B9A-5BFF-D65E25F7498F}"/>
              </a:ext>
            </a:extLst>
          </p:cNvPr>
          <p:cNvPicPr>
            <a:picLocks noChangeAspect="1"/>
          </p:cNvPicPr>
          <p:nvPr/>
        </p:nvPicPr>
        <p:blipFill rotWithShape="1">
          <a:blip r:embed="rId3">
            <a:extLst>
              <a:ext uri="{28A0092B-C50C-407E-A947-70E740481C1C}">
                <a14:useLocalDpi xmlns:a14="http://schemas.microsoft.com/office/drawing/2010/main" val="0"/>
              </a:ext>
            </a:extLst>
          </a:blip>
          <a:srcRect t="18064"/>
          <a:stretch/>
        </p:blipFill>
        <p:spPr>
          <a:xfrm>
            <a:off x="6828985" y="4338321"/>
            <a:ext cx="1095375" cy="1303337"/>
          </a:xfrm>
          <a:prstGeom prst="rect">
            <a:avLst/>
          </a:prstGeom>
        </p:spPr>
      </p:pic>
      <p:sp>
        <p:nvSpPr>
          <p:cNvPr id="10" name="Rectangle 9">
            <a:extLst>
              <a:ext uri="{FF2B5EF4-FFF2-40B4-BE49-F238E27FC236}">
                <a16:creationId xmlns:a16="http://schemas.microsoft.com/office/drawing/2014/main" id="{A0589A73-104D-D80D-A5BC-F2BAD023C656}"/>
              </a:ext>
            </a:extLst>
          </p:cNvPr>
          <p:cNvSpPr/>
          <p:nvPr/>
        </p:nvSpPr>
        <p:spPr>
          <a:xfrm rot="695112">
            <a:off x="7798259" y="4560037"/>
            <a:ext cx="1122414" cy="811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17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752600" y="103680"/>
            <a:ext cx="8685000" cy="640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en-US" sz="2400" b="1" spc="-1" dirty="0">
                <a:solidFill>
                  <a:srgbClr val="004C97"/>
                </a:solidFill>
                <a:latin typeface="Arial"/>
                <a:ea typeface="Geneva"/>
              </a:rPr>
              <a:t>Power Supply Limits and Options – Quads </a:t>
            </a:r>
            <a:endParaRPr lang="en-US" sz="2400" spc="-1" dirty="0">
              <a:latin typeface="Arial"/>
            </a:endParaRPr>
          </a:p>
        </p:txBody>
      </p:sp>
      <p:sp>
        <p:nvSpPr>
          <p:cNvPr id="90" name="CustomShape 2"/>
          <p:cNvSpPr/>
          <p:nvPr/>
        </p:nvSpPr>
        <p:spPr>
          <a:xfrm>
            <a:off x="1752600" y="990000"/>
            <a:ext cx="8670600" cy="3673440"/>
          </a:xfrm>
          <a:prstGeom prst="rect">
            <a:avLst/>
          </a:prstGeom>
          <a:noFill/>
          <a:ln>
            <a:noFill/>
          </a:ln>
        </p:spPr>
        <p:style>
          <a:lnRef idx="0">
            <a:scrgbClr r="0" g="0" b="0"/>
          </a:lnRef>
          <a:fillRef idx="0">
            <a:scrgbClr r="0" g="0" b="0"/>
          </a:fillRef>
          <a:effectRef idx="0">
            <a:scrgbClr r="0" g="0" b="0"/>
          </a:effectRef>
          <a:fontRef idx="minor"/>
        </p:style>
      </p:sp>
      <p:sp>
        <p:nvSpPr>
          <p:cNvPr id="91" name="CustomShape 3"/>
          <p:cNvSpPr/>
          <p:nvPr/>
        </p:nvSpPr>
        <p:spPr>
          <a:xfrm>
            <a:off x="7974120" y="6515280"/>
            <a:ext cx="107460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03BA1614-224F-45B8-998B-99BFF109CD85}" type="datetime1">
              <a:rPr lang="en-US" sz="1200" spc="-1">
                <a:solidFill>
                  <a:srgbClr val="004C97"/>
                </a:solidFill>
                <a:latin typeface="Arial"/>
                <a:ea typeface="Geneva"/>
              </a:rPr>
              <a:t>1/30/2023</a:t>
            </a:fld>
            <a:endParaRPr lang="en-US" sz="1200" spc="-1">
              <a:latin typeface="Arial"/>
            </a:endParaRPr>
          </a:p>
        </p:txBody>
      </p:sp>
      <p:sp>
        <p:nvSpPr>
          <p:cNvPr id="92" name="CustomShape 4"/>
          <p:cNvSpPr/>
          <p:nvPr/>
        </p:nvSpPr>
        <p:spPr>
          <a:xfrm>
            <a:off x="2330400" y="6515280"/>
            <a:ext cx="537192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200" spc="-1" dirty="0">
                <a:solidFill>
                  <a:srgbClr val="004C97"/>
                </a:solidFill>
                <a:latin typeface="Arial"/>
                <a:ea typeface="ＭＳ Ｐゴシック"/>
              </a:rPr>
              <a:t>MI Department  |  D. Morris</a:t>
            </a:r>
            <a:endParaRPr lang="en-US" sz="1200" spc="-1" dirty="0">
              <a:latin typeface="Arial"/>
            </a:endParaRPr>
          </a:p>
        </p:txBody>
      </p:sp>
      <p:sp>
        <p:nvSpPr>
          <p:cNvPr id="93" name="CustomShape 5"/>
          <p:cNvSpPr/>
          <p:nvPr/>
        </p:nvSpPr>
        <p:spPr>
          <a:xfrm>
            <a:off x="1752600" y="6515280"/>
            <a:ext cx="446040" cy="239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fld id="{11101DA2-3355-4A34-88DB-4A590DF1A4F8}" type="slidenum">
              <a:rPr lang="en-US" sz="1200" spc="-1">
                <a:solidFill>
                  <a:srgbClr val="004C97"/>
                </a:solidFill>
                <a:latin typeface="Arial"/>
                <a:ea typeface="Geneva"/>
              </a:rPr>
              <a:t>9</a:t>
            </a:fld>
            <a:endParaRPr lang="en-US" sz="1200" spc="-1">
              <a:latin typeface="Arial"/>
            </a:endParaRPr>
          </a:p>
        </p:txBody>
      </p:sp>
      <p:sp>
        <p:nvSpPr>
          <p:cNvPr id="94" name="CustomShape 6"/>
          <p:cNvSpPr/>
          <p:nvPr/>
        </p:nvSpPr>
        <p:spPr>
          <a:xfrm>
            <a:off x="1235280" y="991080"/>
            <a:ext cx="10113440" cy="512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pc="-1" dirty="0">
                <a:solidFill>
                  <a:srgbClr val="000000"/>
                </a:solidFill>
                <a:latin typeface="Arial"/>
                <a:ea typeface="DejaVu Sans"/>
              </a:rPr>
              <a:t>MI has two quad busses (focusing and defocusing) with three power supplies on each bus.  They are located symmetrically around the ring with defocusing PS at MI-10, 30 and 50, focusing PS at MI-20, 40 and 60.</a:t>
            </a:r>
          </a:p>
          <a:p>
            <a:pPr marL="285750" indent="-285750">
              <a:buFont typeface="Arial" panose="020B0604020202020204" pitchFamily="34" charset="0"/>
              <a:buChar char="•"/>
            </a:pPr>
            <a:r>
              <a:rPr lang="en-US" spc="-1" dirty="0">
                <a:solidFill>
                  <a:srgbClr val="000000"/>
                </a:solidFill>
                <a:latin typeface="Arial"/>
              </a:rPr>
              <a:t>Maximum voltage to ground is currently ~500 Volts</a:t>
            </a:r>
          </a:p>
          <a:p>
            <a:pPr marL="285750" indent="-285750">
              <a:buFont typeface="Arial" panose="020B0604020202020204" pitchFamily="34" charset="0"/>
              <a:buChar char="•"/>
            </a:pPr>
            <a:endParaRPr lang="en-US" spc="-1" dirty="0">
              <a:solidFill>
                <a:srgbClr val="000000"/>
              </a:solidFill>
              <a:latin typeface="Arial"/>
            </a:endParaRPr>
          </a:p>
          <a:p>
            <a:r>
              <a:rPr lang="en-US" altLang="en-US" dirty="0"/>
              <a:t>Total ring inductance (Henry) =  .23600    </a:t>
            </a:r>
          </a:p>
          <a:p>
            <a:r>
              <a:rPr lang="en-US" altLang="en-US" dirty="0"/>
              <a:t>Total ring resistance (ohms) =  .64000    </a:t>
            </a:r>
          </a:p>
          <a:p>
            <a:r>
              <a:rPr lang="en-US" altLang="en-US" dirty="0"/>
              <a:t>Desired Max. Operating Voltage for Holding PS =    880.    </a:t>
            </a:r>
          </a:p>
          <a:p>
            <a:r>
              <a:rPr lang="en-US" altLang="en-US" dirty="0"/>
              <a:t>Desired Max. Operating Voltage for Ramping PS =   0.110E+04</a:t>
            </a:r>
          </a:p>
          <a:p>
            <a:r>
              <a:rPr lang="en-US" altLang="en-US" dirty="0"/>
              <a:t>Number of power supplies =    6 (3 per bus)</a:t>
            </a:r>
          </a:p>
          <a:p>
            <a:r>
              <a:rPr lang="en-US" altLang="en-US" dirty="0"/>
              <a:t>Maximum Voltage Available from Holding PS =  1300.0    </a:t>
            </a:r>
          </a:p>
          <a:p>
            <a:r>
              <a:rPr lang="en-US" altLang="en-US" dirty="0"/>
              <a:t>Maximum Voltage Available from Ramping PS =  940.00    </a:t>
            </a:r>
          </a:p>
          <a:p>
            <a:pPr>
              <a:lnSpc>
                <a:spcPct val="100000"/>
              </a:lnSpc>
            </a:pPr>
            <a:endParaRPr lang="en-US" spc="-1" dirty="0">
              <a:solidFill>
                <a:srgbClr val="000000"/>
              </a:solidFill>
              <a:latin typeface="Arial"/>
            </a:endParaRPr>
          </a:p>
          <a:p>
            <a:endParaRPr lang="en-US" spc="-1" dirty="0">
              <a:solidFill>
                <a:srgbClr val="000000"/>
              </a:solidFill>
              <a:latin typeface="Arial"/>
            </a:endParaRPr>
          </a:p>
          <a:p>
            <a:pPr>
              <a:lnSpc>
                <a:spcPct val="100000"/>
              </a:lnSpc>
            </a:pPr>
            <a:r>
              <a:rPr lang="en-US" spc="-1" dirty="0">
                <a:solidFill>
                  <a:srgbClr val="000000"/>
                </a:solidFill>
                <a:latin typeface="Arial"/>
              </a:rPr>
              <a:t>	</a:t>
            </a:r>
          </a:p>
          <a:p>
            <a:pPr>
              <a:lnSpc>
                <a:spcPct val="100000"/>
              </a:lnSpc>
            </a:pPr>
            <a:endParaRPr lang="en-US" spc="-1" dirty="0">
              <a:latin typeface="Arial"/>
            </a:endParaRPr>
          </a:p>
        </p:txBody>
      </p:sp>
      <p:sp>
        <p:nvSpPr>
          <p:cNvPr id="95" name="CustomShape 7"/>
          <p:cNvSpPr/>
          <p:nvPr/>
        </p:nvSpPr>
        <p:spPr>
          <a:xfrm>
            <a:off x="3901440" y="4846320"/>
            <a:ext cx="360" cy="9036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83869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26314</TotalTime>
  <Words>3666</Words>
  <Application>Microsoft Office PowerPoint</Application>
  <PresentationFormat>Widescreen</PresentationFormat>
  <Paragraphs>615</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Helvetica</vt:lpstr>
      <vt:lpst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subject/>
  <dc:creator>John A. Johnstone x2981 09567N</dc:creator>
  <dc:description/>
  <cp:lastModifiedBy>Denton K Morris</cp:lastModifiedBy>
  <cp:revision>99</cp:revision>
  <cp:lastPrinted>2015-08-06T13:01:48Z</cp:lastPrinted>
  <dcterms:created xsi:type="dcterms:W3CDTF">2015-07-29T16:24:19Z</dcterms:created>
  <dcterms:modified xsi:type="dcterms:W3CDTF">2023-01-30T18:24:42Z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Sandbox Studio</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39</vt:i4>
  </property>
</Properties>
</file>