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16"/>
  </p:notesMasterIdLst>
  <p:handoutMasterIdLst>
    <p:handoutMasterId r:id="rId17"/>
  </p:handoutMasterIdLst>
  <p:sldIdLst>
    <p:sldId id="294" r:id="rId2"/>
    <p:sldId id="275" r:id="rId3"/>
    <p:sldId id="298" r:id="rId4"/>
    <p:sldId id="300" r:id="rId5"/>
    <p:sldId id="309" r:id="rId6"/>
    <p:sldId id="307" r:id="rId7"/>
    <p:sldId id="308" r:id="rId8"/>
    <p:sldId id="310" r:id="rId9"/>
    <p:sldId id="311" r:id="rId10"/>
    <p:sldId id="316" r:id="rId11"/>
    <p:sldId id="318" r:id="rId12"/>
    <p:sldId id="314" r:id="rId13"/>
    <p:sldId id="315" r:id="rId14"/>
    <p:sldId id="312" r:id="rId15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1EDE07D-CD31-6D49-69EE-C6154B4FE08A}" name="Kyle J Hazelwood" initials="KJH" userId="S::kjh@services.fnal.gov::36bb1f42-cc73-4424-883f-3ead472d39d4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50504E"/>
    <a:srgbClr val="4E4E4E"/>
    <a:srgbClr val="404040"/>
    <a:srgbClr val="63666A"/>
    <a:srgbClr val="505050"/>
    <a:srgbClr val="97D7EB"/>
    <a:srgbClr val="98D7EA"/>
    <a:srgbClr val="98D7EB"/>
    <a:srgbClr val="004C97"/>
    <a:srgbClr val="99D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727" autoAdjust="0"/>
    <p:restoredTop sz="94663"/>
  </p:normalViewPr>
  <p:slideViewPr>
    <p:cSldViewPr snapToGrid="0" snapToObjects="1" showGuides="1">
      <p:cViewPr varScale="1">
        <p:scale>
          <a:sx n="180" d="100"/>
          <a:sy n="180" d="100"/>
        </p:scale>
        <p:origin x="632" y="176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1/30/23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1/30/23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191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191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09EA2773-F02A-CC43-B1C5-479A1F34EDA7}" type="datetime1">
              <a:rPr lang="en-US" smtClean="0"/>
              <a:pPr>
                <a:defRPr/>
              </a:pPr>
              <a:t>1/30/23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90520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 descr="A picture containing icon&#10;&#10;Description automatically generated">
            <a:extLst>
              <a:ext uri="{FF2B5EF4-FFF2-40B4-BE49-F238E27FC236}">
                <a16:creationId xmlns:a16="http://schemas.microsoft.com/office/drawing/2014/main" id="{8EAC481F-6EA8-8842-9A2B-BC4C4B79AB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F7C8AC5-6610-6C44-BBA1-96C0000A5F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28664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07254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8FEA58B7-095F-6844-8E3C-8A1DDD22BF89}" type="datetime1">
              <a:rPr lang="en-US" smtClean="0"/>
              <a:pPr>
                <a:defRPr/>
              </a:pPr>
              <a:t>1/30/23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3" name="Picture 12" descr="A picture containing icon&#10;&#10;Description automatically generated">
            <a:extLst>
              <a:ext uri="{FF2B5EF4-FFF2-40B4-BE49-F238E27FC236}">
                <a16:creationId xmlns:a16="http://schemas.microsoft.com/office/drawing/2014/main" id="{5C62C411-78B7-E24A-910B-DB22279E203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CA7D9CF0-9F7A-8149-A2E0-1D1F97884E1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3C7E1B65-1920-CF40-87B8-818D6517E0EA}" type="datetime1">
              <a:rPr lang="en-US" smtClean="0"/>
              <a:pPr>
                <a:defRPr/>
              </a:pPr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190501"/>
            <a:ext cx="8675688" cy="4352192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CA34DB5F-D82E-A04F-9A90-7E062B9F5C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A273D8B-1721-BE4B-B1B9-EA445027C472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38FDACF-6E1B-814B-BDB6-B66F2ED862D6}" type="datetime1">
              <a:rPr lang="en-US" smtClean="0"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 dirty="0"/>
              <a:t>Presenter | Presentation Title or Meeting Title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03667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729132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3336601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23" name="Picture 22" descr="A picture containing icon&#10;&#10;Description automatically generated">
            <a:extLst>
              <a:ext uri="{FF2B5EF4-FFF2-40B4-BE49-F238E27FC236}">
                <a16:creationId xmlns:a16="http://schemas.microsoft.com/office/drawing/2014/main" id="{9F7A0E67-CA0E-AE4B-9410-E2429A756B2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65FF897D-868E-3049-8124-0434F375E4DD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648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222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8288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11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2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988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1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8499231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377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228603" y="728664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>
                <a:solidFill>
                  <a:srgbClr val="505050"/>
                </a:solidFill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>
                <a:solidFill>
                  <a:srgbClr val="505050"/>
                </a:solidFill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>
                <a:solidFill>
                  <a:srgbClr val="505050"/>
                </a:solidFill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styles.</a:t>
            </a:r>
          </a:p>
          <a:p>
            <a:pPr marL="512763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Second level</a:t>
            </a:r>
          </a:p>
          <a:p>
            <a:pPr marL="803275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/>
              <a:t>Third level</a:t>
            </a:r>
          </a:p>
          <a:p>
            <a:pPr marL="1085850" marR="0" lvl="3" indent="-22860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lang="en-US" dirty="0"/>
              <a:t>Fourth level</a:t>
            </a:r>
          </a:p>
          <a:p>
            <a:pPr marL="1370013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dirty="0"/>
              <a:t>Fifth level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7ADAB69-348E-2C41-AF41-E98D046040A4}" type="datetime1">
              <a:rPr lang="en-US" smtClean="0"/>
              <a:pPr>
                <a:defRPr/>
              </a:pPr>
              <a:t>1/30/23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AA69CF24-F572-1D4A-841D-0D6930238C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E809BEC-FF0E-7C47-ACC3-F2E5E0425E29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28663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28663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marR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marL="230188" marR="0" lvl="0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Click to edit Master text styles</a:t>
            </a:r>
          </a:p>
          <a:p>
            <a:pPr marL="230188" marR="0" lvl="1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Second level</a:t>
            </a:r>
          </a:p>
          <a:p>
            <a:pPr marL="230188" marR="0" lvl="2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Third level</a:t>
            </a:r>
          </a:p>
          <a:p>
            <a:pPr marL="230188" marR="0" lvl="3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Fourth level</a:t>
            </a:r>
          </a:p>
          <a:p>
            <a:pPr marL="230188" marR="0" lvl="4" indent="-230188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573827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573827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099EE7B-C01A-E94A-AA76-2F04CF97FC05}" type="datetime1">
              <a:rPr lang="en-US" smtClean="0"/>
              <a:pPr>
                <a:defRPr/>
              </a:pPr>
              <a:t>1/30/23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18881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5" name="Picture 14" descr="A picture containing icon&#10;&#10;Description automatically generated">
            <a:extLst>
              <a:ext uri="{FF2B5EF4-FFF2-40B4-BE49-F238E27FC236}">
                <a16:creationId xmlns:a16="http://schemas.microsoft.com/office/drawing/2014/main" id="{D4D081AD-4B52-6F4C-8D4F-511833C98F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16531" y="4671986"/>
            <a:ext cx="1108394" cy="19914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9B3E4F6-B022-5F44-B5A5-9E70BD7DAD71}"/>
              </a:ext>
            </a:extLst>
          </p:cNvPr>
          <p:cNvSpPr/>
          <p:nvPr userDrawn="1"/>
        </p:nvSpPr>
        <p:spPr>
          <a:xfrm>
            <a:off x="219075" y="4737100"/>
            <a:ext cx="7531101" cy="73025"/>
          </a:xfrm>
          <a:prstGeom prst="rect">
            <a:avLst/>
          </a:prstGeom>
          <a:solidFill>
            <a:srgbClr val="97D7E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E2EF4938-6162-EE4E-9ED3-73016E21644A}" type="datetime1">
              <a:rPr lang="en-US" smtClean="0"/>
              <a:pPr>
                <a:defRPr/>
              </a:pPr>
              <a:t>1/30/23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 or Meeting Title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25" name="Group 24"/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26" name="Straight Connector 25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6" descr="FermiLogo_RGB_NALBlue.png"/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8" r:id="rId6"/>
    <p:sldLayoutId id="2147484127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sz="1800" dirty="0"/>
              <a:t>Accelerator Capabilities Enhancement (ACE) Workshop</a:t>
            </a:r>
          </a:p>
          <a:p>
            <a:r>
              <a:rPr lang="en-US" sz="1400" dirty="0"/>
              <a:t>Main Injector Controls and Instrumentation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341925" y="3989908"/>
            <a:ext cx="8499231" cy="935794"/>
          </a:xfrm>
        </p:spPr>
        <p:txBody>
          <a:bodyPr/>
          <a:lstStyle/>
          <a:p>
            <a:endParaRPr lang="en-US" sz="1400" dirty="0"/>
          </a:p>
          <a:p>
            <a:r>
              <a:rPr lang="en-US" sz="1400" dirty="0"/>
              <a:t>Kyle J. Hazelwood	</a:t>
            </a:r>
          </a:p>
          <a:p>
            <a:r>
              <a:rPr lang="en-US" sz="1400" dirty="0"/>
              <a:t>January 30, 2023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2" y="728664"/>
            <a:ext cx="4339095" cy="3794522"/>
          </a:xfrm>
        </p:spPr>
        <p:txBody>
          <a:bodyPr/>
          <a:lstStyle/>
          <a:p>
            <a:pPr marL="6350" lvl="1">
              <a:spcBef>
                <a:spcPts val="300"/>
              </a:spcBef>
            </a:pPr>
            <a:r>
              <a:rPr lang="en-US" sz="1200" dirty="0"/>
              <a:t>Much of our beam instrumentation is EOL. Most systems were designed for manual tuning and studies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Beam Position Monitors (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C3, $3,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8 GeV, Recycler, MI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Digitizers obsolete, few spares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VME based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Beam Loss Monitors </a:t>
            </a:r>
            <a:r>
              <a:rPr lang="en-US" sz="1200" dirty="0"/>
              <a:t>(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C3, $3,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Ionization chambers need refurbishment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VME based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Wire Profile Monitors </a:t>
            </a:r>
            <a:r>
              <a:rPr lang="en-US" sz="1200" dirty="0"/>
              <a:t>(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Motion controls need refurbishment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Better wire frame, can designs desired</a:t>
            </a:r>
          </a:p>
          <a:p>
            <a:pPr marL="804863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3666A"/>
                </a:solidFill>
              </a:rPr>
              <a:t>Bias planes, dual planes, C-channels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SWIC scanner + VME FE scheme dated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Ion Profile Monitors </a:t>
            </a:r>
            <a:r>
              <a:rPr lang="en-US" sz="1200" dirty="0"/>
              <a:t>(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C1,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Fast HV switch to preserve Micro channel plate lifetime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3666A"/>
              </a:solidFill>
            </a:endParaRP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6350" lvl="2">
              <a:spcBef>
                <a:spcPts val="300"/>
              </a:spcBef>
            </a:pPr>
            <a:endParaRPr lang="en-US" sz="11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Instrumentation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A picture containing text, computer&#10;&#10;Description automatically generated">
            <a:extLst>
              <a:ext uri="{FF2B5EF4-FFF2-40B4-BE49-F238E27FC236}">
                <a16:creationId xmlns:a16="http://schemas.microsoft.com/office/drawing/2014/main" id="{0CD6DE83-35E8-30D5-A45A-140F7A46C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8663" y="1358369"/>
            <a:ext cx="1484394" cy="1979191"/>
          </a:xfrm>
          <a:prstGeom prst="rect">
            <a:avLst/>
          </a:prstGeom>
          <a:noFill/>
          <a:ln>
            <a:solidFill>
              <a:srgbClr val="5050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yellow, computer, subway&#10;&#10;Description automatically generated">
            <a:extLst>
              <a:ext uri="{FF2B5EF4-FFF2-40B4-BE49-F238E27FC236}">
                <a16:creationId xmlns:a16="http://schemas.microsoft.com/office/drawing/2014/main" id="{6A717CCB-EB50-0FF3-CB6B-64846BCFAF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004" y="1358369"/>
            <a:ext cx="1484394" cy="1979191"/>
          </a:xfrm>
          <a:prstGeom prst="rect">
            <a:avLst/>
          </a:prstGeom>
          <a:noFill/>
          <a:ln>
            <a:solidFill>
              <a:srgbClr val="5050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ABB42D-7377-1E35-1631-C19F26EEDC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 flipH="1">
            <a:off x="6893194" y="2887203"/>
            <a:ext cx="926031" cy="2085045"/>
          </a:xfrm>
          <a:prstGeom prst="rect">
            <a:avLst/>
          </a:prstGeom>
          <a:noFill/>
          <a:ln>
            <a:solidFill>
              <a:srgbClr val="5050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40109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2" y="728664"/>
            <a:ext cx="4339095" cy="3794522"/>
          </a:xfrm>
        </p:spPr>
        <p:txBody>
          <a:bodyPr/>
          <a:lstStyle/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 err="1"/>
              <a:t>Toroids</a:t>
            </a:r>
            <a:r>
              <a:rPr lang="en-US" sz="1200" dirty="0"/>
              <a:t> (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C2,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  <a:endParaRPr lang="en-US" sz="1200" dirty="0"/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VME/NIM based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Beam Intensity DCCT (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  <a:endParaRPr lang="en-US" sz="1200" dirty="0"/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VME based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Hardware is approaching beam intensity limits for PIP-II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More Non-invasive Measurements (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C2, $3,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Electron beam profile monitor?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Halo profile monitors?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Tune measurement?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6350" lvl="2">
              <a:spcBef>
                <a:spcPts val="300"/>
              </a:spcBef>
            </a:pPr>
            <a:endParaRPr lang="en-US" sz="11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Beam Instrumentation (Continued)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D28C916-7387-1B2B-D1A8-DB0BFA0AF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1397" y="2571750"/>
            <a:ext cx="2293672" cy="1720254"/>
          </a:xfrm>
          <a:prstGeom prst="rect">
            <a:avLst/>
          </a:prstGeom>
          <a:ln>
            <a:solidFill>
              <a:srgbClr val="5050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indoor, cabinet, several&#10;&#10;Description automatically generated">
            <a:extLst>
              <a:ext uri="{FF2B5EF4-FFF2-40B4-BE49-F238E27FC236}">
                <a16:creationId xmlns:a16="http://schemas.microsoft.com/office/drawing/2014/main" id="{9A0CF9B7-9512-1889-49E9-E38721C23F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3740" y="728664"/>
            <a:ext cx="2293672" cy="1720254"/>
          </a:xfrm>
          <a:prstGeom prst="rect">
            <a:avLst/>
          </a:prstGeom>
          <a:ln>
            <a:solidFill>
              <a:srgbClr val="5050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34052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2" y="728664"/>
            <a:ext cx="5769862" cy="3794522"/>
          </a:xfrm>
        </p:spPr>
        <p:txBody>
          <a:bodyPr/>
          <a:lstStyle/>
          <a:p>
            <a:pPr marL="6350" lvl="1">
              <a:spcBef>
                <a:spcPts val="300"/>
              </a:spcBef>
            </a:pPr>
            <a:r>
              <a:rPr lang="en-US" sz="1200" dirty="0">
                <a:solidFill>
                  <a:srgbClr val="63666A"/>
                </a:solidFill>
              </a:rPr>
              <a:t>The vast majority of Main Injector, Recycler and 8 GeV are tuned manually. </a:t>
            </a:r>
          </a:p>
          <a:p>
            <a:pPr marL="6350" lvl="1">
              <a:spcBef>
                <a:spcPts val="300"/>
              </a:spcBef>
            </a:pPr>
            <a:endParaRPr lang="en-US" sz="1200" dirty="0">
              <a:solidFill>
                <a:srgbClr val="63666A"/>
              </a:solidFill>
            </a:endParaRPr>
          </a:p>
          <a:p>
            <a:pPr marL="177800" lvl="1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Orbit Control 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 , $1,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468312" lvl="2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More autotunes</a:t>
            </a:r>
          </a:p>
          <a:p>
            <a:pPr marL="177800" lvl="1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Tune Control </a:t>
            </a:r>
            <a:r>
              <a:rPr lang="en-US" sz="1200" dirty="0"/>
              <a:t>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 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468312" lvl="2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Need active tune readback (Dampers?)</a:t>
            </a:r>
          </a:p>
          <a:p>
            <a:pPr marL="177800" lvl="1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Artificial Intelligence, Machine Learning </a:t>
            </a:r>
            <a:r>
              <a:rPr lang="en-US" sz="1200" dirty="0"/>
              <a:t>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</a:t>
            </a:r>
            <a:r>
              <a:rPr lang="en-US" sz="1200" b="1" dirty="0">
                <a:solidFill>
                  <a:schemeClr val="accent5"/>
                </a:solidFill>
              </a:rPr>
              <a:t>S, </a:t>
            </a:r>
            <a:r>
              <a:rPr lang="en-US" sz="1200" b="1" dirty="0">
                <a:solidFill>
                  <a:schemeClr val="accent6"/>
                </a:solidFill>
              </a:rPr>
              <a:t>C3 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468312" lvl="2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Anomaly Detection </a:t>
            </a:r>
          </a:p>
          <a:p>
            <a:pPr marL="752475" lvl="3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3666A"/>
                </a:solidFill>
              </a:rPr>
              <a:t>Tuning, studies are often hampered by broke instrumentation only discovered in post</a:t>
            </a:r>
          </a:p>
          <a:p>
            <a:pPr marL="468312" lvl="2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Multi-objective Optimization</a:t>
            </a:r>
          </a:p>
          <a:p>
            <a:pPr marL="752475" lvl="3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3666A"/>
                </a:solidFill>
              </a:rPr>
              <a:t>Optimize the machine using multiple sub-systems for multiple objectives</a:t>
            </a:r>
          </a:p>
          <a:p>
            <a:pPr marL="468312" lvl="2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Better regulation schemes</a:t>
            </a:r>
          </a:p>
          <a:p>
            <a:pPr marL="752475" lvl="3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3666A"/>
                </a:solidFill>
              </a:rPr>
              <a:t>Slow spill duty factor</a:t>
            </a:r>
          </a:p>
          <a:p>
            <a:pPr marL="752475" lvl="3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3666A"/>
                </a:solidFill>
              </a:rPr>
              <a:t>Main Injector ramp regulation</a:t>
            </a:r>
          </a:p>
          <a:p>
            <a:pPr marL="752475" lvl="3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3666A"/>
                </a:solidFill>
              </a:rPr>
              <a:t>Energy savings</a:t>
            </a:r>
          </a:p>
          <a:p>
            <a:pPr marL="468312" lvl="2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Inference, </a:t>
            </a:r>
            <a:r>
              <a:rPr lang="en-US" sz="1100" dirty="0" err="1">
                <a:solidFill>
                  <a:srgbClr val="63666A"/>
                </a:solidFill>
              </a:rPr>
              <a:t>realtime</a:t>
            </a:r>
            <a:r>
              <a:rPr lang="en-US" sz="1100" dirty="0">
                <a:solidFill>
                  <a:srgbClr val="63666A"/>
                </a:solidFill>
              </a:rPr>
              <a:t> diagnostics</a:t>
            </a:r>
          </a:p>
          <a:p>
            <a:pPr marL="468312" lvl="2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Digital Twins (better machine models)</a:t>
            </a:r>
          </a:p>
          <a:p>
            <a:pPr marL="468312" lvl="2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Natural Language Processing (</a:t>
            </a:r>
            <a:r>
              <a:rPr lang="en-US" sz="1100" dirty="0" err="1">
                <a:solidFill>
                  <a:srgbClr val="63666A"/>
                </a:solidFill>
              </a:rPr>
              <a:t>Elog</a:t>
            </a:r>
            <a:r>
              <a:rPr lang="en-US" sz="1100" dirty="0">
                <a:solidFill>
                  <a:srgbClr val="63666A"/>
                </a:solidFill>
              </a:rPr>
              <a:t> searches?)</a:t>
            </a:r>
          </a:p>
          <a:p>
            <a:pPr marL="177800" lvl="1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Automated Tunnel Surveys, Robotics </a:t>
            </a:r>
            <a:r>
              <a:rPr lang="en-US" sz="1100" dirty="0"/>
              <a:t>(</a:t>
            </a:r>
            <a:r>
              <a:rPr lang="en-US" sz="1100" b="1" dirty="0">
                <a:solidFill>
                  <a:srgbClr val="FF0000"/>
                </a:solidFill>
              </a:rPr>
              <a:t>2MW, </a:t>
            </a:r>
            <a:r>
              <a:rPr lang="en-US" sz="1100" b="1" dirty="0">
                <a:solidFill>
                  <a:schemeClr val="tx1"/>
                </a:solidFill>
              </a:rPr>
              <a:t>PIPII</a:t>
            </a:r>
            <a:r>
              <a:rPr lang="en-US" sz="1100" dirty="0"/>
              <a:t>, </a:t>
            </a:r>
            <a:r>
              <a:rPr lang="en-US" sz="1100" b="1" dirty="0">
                <a:solidFill>
                  <a:schemeClr val="accent2"/>
                </a:solidFill>
              </a:rPr>
              <a:t>R</a:t>
            </a:r>
            <a:r>
              <a:rPr lang="en-US" sz="1100" dirty="0">
                <a:solidFill>
                  <a:srgbClr val="404040"/>
                </a:solidFill>
              </a:rPr>
              <a:t>,</a:t>
            </a:r>
            <a:r>
              <a:rPr lang="en-US" sz="1100" b="1" dirty="0">
                <a:solidFill>
                  <a:schemeClr val="accent5"/>
                </a:solidFill>
              </a:rPr>
              <a:t> </a:t>
            </a:r>
            <a:r>
              <a:rPr lang="en-US" sz="1100" b="1" dirty="0">
                <a:solidFill>
                  <a:schemeClr val="accent6"/>
                </a:solidFill>
              </a:rPr>
              <a:t>P, </a:t>
            </a:r>
            <a:r>
              <a:rPr lang="en-US" sz="1100" b="1" dirty="0">
                <a:solidFill>
                  <a:schemeClr val="accent5"/>
                </a:solidFill>
              </a:rPr>
              <a:t>S, </a:t>
            </a:r>
            <a:r>
              <a:rPr lang="en-US" sz="1100" b="1" dirty="0">
                <a:solidFill>
                  <a:schemeClr val="accent6"/>
                </a:solidFill>
              </a:rPr>
              <a:t>C3, $2, L2</a:t>
            </a:r>
            <a:r>
              <a:rPr lang="en-US" sz="1100" dirty="0">
                <a:solidFill>
                  <a:srgbClr val="63666A"/>
                </a:solidFill>
              </a:rPr>
              <a:t>)</a:t>
            </a:r>
          </a:p>
          <a:p>
            <a:pPr marL="177800" lvl="1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468312" lvl="2" indent="-1714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6350" lvl="1">
              <a:spcBef>
                <a:spcPts val="300"/>
              </a:spcBef>
            </a:pPr>
            <a:endParaRPr lang="en-US" sz="1200" dirty="0">
              <a:solidFill>
                <a:srgbClr val="63666A"/>
              </a:solidFill>
            </a:endParaRPr>
          </a:p>
          <a:p>
            <a:pPr marL="6350" lvl="1">
              <a:spcBef>
                <a:spcPts val="300"/>
              </a:spcBef>
            </a:pPr>
            <a:endParaRPr lang="en-US" sz="1200" dirty="0">
              <a:solidFill>
                <a:srgbClr val="63666A"/>
              </a:solidFill>
            </a:endParaRPr>
          </a:p>
          <a:p>
            <a:pPr marL="6350" lvl="1">
              <a:spcBef>
                <a:spcPts val="300"/>
              </a:spcBef>
            </a:pPr>
            <a:endParaRPr lang="en-US" sz="1100" dirty="0">
              <a:solidFill>
                <a:srgbClr val="63666A"/>
              </a:solidFill>
            </a:endParaRP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6350" lvl="2">
              <a:spcBef>
                <a:spcPts val="300"/>
              </a:spcBef>
            </a:pPr>
            <a:endParaRPr lang="en-US" sz="11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249E0DA-701D-B4F4-5761-7902826A04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59232" y="728662"/>
            <a:ext cx="2656166" cy="37945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15119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2" y="728664"/>
            <a:ext cx="4782310" cy="3794522"/>
          </a:xfrm>
        </p:spPr>
        <p:txBody>
          <a:bodyPr/>
          <a:lstStyle/>
          <a:p>
            <a:pPr marL="6350" lvl="1">
              <a:spcBef>
                <a:spcPts val="300"/>
              </a:spcBef>
            </a:pPr>
            <a:r>
              <a:rPr lang="en-US" sz="1200" dirty="0"/>
              <a:t>Not every needed upgrade fits into a neat category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Computer Room 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 , $3,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Limited cooling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At max capacity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Generator needed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Kautz Road Sub-station (KRS) Controls 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 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Building Monitoring/Metering </a:t>
            </a:r>
            <a:r>
              <a:rPr lang="en-US" sz="1200" dirty="0"/>
              <a:t>(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</a:t>
            </a:r>
            <a:r>
              <a:rPr lang="en-US" sz="1200" b="1" dirty="0">
                <a:solidFill>
                  <a:schemeClr val="accent5"/>
                </a:solidFill>
              </a:rPr>
              <a:t>S, </a:t>
            </a:r>
            <a:r>
              <a:rPr lang="en-US" sz="1200" b="1" dirty="0">
                <a:solidFill>
                  <a:schemeClr val="accent6"/>
                </a:solidFill>
              </a:rPr>
              <a:t>C3 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Opportunity for sustainability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Cabling Replacement </a:t>
            </a:r>
            <a:r>
              <a:rPr lang="en-US" sz="1200" dirty="0"/>
              <a:t>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</a:t>
            </a:r>
            <a:r>
              <a:rPr lang="en-US" sz="1200" b="1" dirty="0">
                <a:solidFill>
                  <a:schemeClr val="accent5"/>
                </a:solidFill>
              </a:rPr>
              <a:t>S, </a:t>
            </a:r>
            <a:r>
              <a:rPr lang="en-US" sz="1200" b="1" dirty="0">
                <a:solidFill>
                  <a:schemeClr val="accent6"/>
                </a:solidFill>
              </a:rPr>
              <a:t>C3 , $3, L3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Radiation damaged cables, cable </a:t>
            </a:r>
            <a:r>
              <a:rPr lang="en-US" sz="1100" dirty="0" err="1">
                <a:solidFill>
                  <a:srgbClr val="63666A"/>
                </a:solidFill>
              </a:rPr>
              <a:t>liftetimes</a:t>
            </a:r>
            <a:endParaRPr lang="en-US" sz="1100" dirty="0">
              <a:solidFill>
                <a:srgbClr val="63666A"/>
              </a:solidFill>
            </a:endParaRP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Investigate other insulation materials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Motion Controls (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 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Main Injector, Recycler, 8 GeV Collimators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Wire Profile Monitors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Ion Profile Monitors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Septa tanks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Crawling Wire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Total Loss Monitors </a:t>
            </a:r>
            <a:r>
              <a:rPr lang="en-US" sz="1200" dirty="0"/>
              <a:t>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S, </a:t>
            </a:r>
            <a:r>
              <a:rPr lang="en-US" sz="1200" b="1" dirty="0">
                <a:solidFill>
                  <a:schemeClr val="accent6"/>
                </a:solidFill>
              </a:rPr>
              <a:t>C2,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3666A"/>
              </a:solidFill>
            </a:endParaRP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3666A"/>
              </a:solidFill>
            </a:endParaRP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6350" lvl="2">
              <a:spcBef>
                <a:spcPts val="300"/>
              </a:spcBef>
            </a:pPr>
            <a:endParaRPr lang="en-US" sz="11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Miscellaneous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7" descr="A picture containing text, indoor, open&#10;&#10;Description automatically generated">
            <a:extLst>
              <a:ext uri="{FF2B5EF4-FFF2-40B4-BE49-F238E27FC236}">
                <a16:creationId xmlns:a16="http://schemas.microsoft.com/office/drawing/2014/main" id="{8398DB3F-CB82-24CB-6A61-EE74B9AA0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7180" y="1045286"/>
            <a:ext cx="1778218" cy="3161277"/>
          </a:xfrm>
          <a:prstGeom prst="rect">
            <a:avLst/>
          </a:prstGeom>
          <a:ln>
            <a:solidFill>
              <a:srgbClr val="5050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643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2" y="728664"/>
            <a:ext cx="4159291" cy="3794522"/>
          </a:xfrm>
        </p:spPr>
        <p:txBody>
          <a:bodyPr/>
          <a:lstStyle/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b="1" dirty="0"/>
              <a:t>There are no obvious Controls or Instrumentation technological obstacles that would prevent the 2 MW Fast Ramp Upgrade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Just a matter of resources and support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Increasing reliability should be prioritized the same as any increase in Main Injector duty factor or beam intensity</a:t>
            </a:r>
            <a:endParaRPr lang="en-US" sz="1200" dirty="0"/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Majority of Main Injector controls is EOL, there is much that should be replaced/upgraded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Much of our instrumentation is oriented towards manual tuning and studies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Need more focus on providing streaming readings for future automation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While both Main Injector and Recycler currently have beam transmission efficiencies of ~98%, this may be insufficient for future machine operations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Tunnel activation, personnel exposure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Component lifetimes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More effort and support should be given to machine automation to help improve overall machine efficiencies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AI/ML has great promise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6350" lvl="2">
              <a:spcBef>
                <a:spcPts val="300"/>
              </a:spcBef>
            </a:pPr>
            <a:endParaRPr lang="en-US" sz="11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2" name="Content Placeholder 5">
            <a:extLst>
              <a:ext uri="{FF2B5EF4-FFF2-40B4-BE49-F238E27FC236}">
                <a16:creationId xmlns:a16="http://schemas.microsoft.com/office/drawing/2014/main" id="{CF01BBE8-FC23-6A92-227A-0817BCF4D3DC}"/>
              </a:ext>
            </a:extLst>
          </p:cNvPr>
          <p:cNvSpPr txBox="1">
            <a:spLocks/>
          </p:cNvSpPr>
          <p:nvPr/>
        </p:nvSpPr>
        <p:spPr>
          <a:xfrm>
            <a:off x="4823612" y="728664"/>
            <a:ext cx="4091785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 algn="l" defTabSz="457200" rtl="0" eaLnBrk="1" fontAlgn="base" hangingPunct="1">
              <a:spcBef>
                <a:spcPts val="984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rgbClr val="505050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28257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6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2pPr>
            <a:lvl3pPr marL="573087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5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3pPr>
            <a:lvl4pPr marL="857250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4pPr>
            <a:lvl5pPr marL="1139825" marR="0" indent="0" algn="l" defTabSz="457200" rtl="0" eaLnBrk="1" fontAlgn="base" latinLnBrk="0" hangingPunct="1">
              <a:lnSpc>
                <a:spcPct val="100000"/>
              </a:lnSpc>
              <a:spcBef>
                <a:spcPts val="984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 sz="1400" kern="1200">
                <a:solidFill>
                  <a:srgbClr val="505050"/>
                </a:solidFill>
                <a:latin typeface="Helvetica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Opportunities exist, and should be explored to increase Main Injector sustainability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Need to actively rotate out aged systems</a:t>
            </a:r>
            <a:endParaRPr lang="en-US" sz="1100" dirty="0">
              <a:solidFill>
                <a:srgbClr val="63666A"/>
              </a:solidFill>
            </a:endParaRP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Attracting and retaining talent is already hard, few want to work on dated systems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More investigation is needed to adequately scope costs and labor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ACORN is doing some of this investigation already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This amount of work will require significant increases in personnel and funds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6350" lvl="2">
              <a:spcBef>
                <a:spcPts val="300"/>
              </a:spcBef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3668647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92100" indent="-292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Criteria</a:t>
            </a:r>
          </a:p>
          <a:p>
            <a:pPr marL="292100" indent="-292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Upgrades and Enhancements</a:t>
            </a:r>
          </a:p>
          <a:p>
            <a:pPr marL="292100" indent="-292100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dirty="0"/>
              <a:t>Summary</a:t>
            </a:r>
          </a:p>
          <a:p>
            <a:pPr lvl="1">
              <a:spcBef>
                <a:spcPts val="300"/>
              </a:spcBef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dirty="0"/>
              <a:t>1/30/23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A30CBD76-00F5-4367-F392-9BD521C5A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6492" y="964891"/>
            <a:ext cx="4814624" cy="3213717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3" y="728664"/>
            <a:ext cx="5265546" cy="3794522"/>
          </a:xfrm>
        </p:spPr>
        <p:txBody>
          <a:bodyPr/>
          <a:lstStyle/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2 MW MI Fast Ramp Proposal </a:t>
            </a:r>
            <a:r>
              <a:rPr lang="en-US" sz="1200" b="1" dirty="0">
                <a:solidFill>
                  <a:srgbClr val="FF0000"/>
                </a:solidFill>
              </a:rPr>
              <a:t>2MW</a:t>
            </a:r>
            <a:endParaRPr lang="en-US" sz="1200" dirty="0"/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Is enhancement or upgrade necessary or desirable for proposal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PIP-II 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endParaRPr lang="en-US" sz="1200" dirty="0"/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Is enhancement or upgrade necessary or desirable for PIP-II era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Reliability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endParaRPr lang="en-US" sz="1200" dirty="0"/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Would enhancement or upgrade significantly increase uptime or lower maintenance and upkeep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Sustainability </a:t>
            </a:r>
            <a:r>
              <a:rPr lang="en-US" sz="1200" b="1" dirty="0">
                <a:solidFill>
                  <a:schemeClr val="accent5"/>
                </a:solidFill>
              </a:rPr>
              <a:t>S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Would enhancement or upgrade make operations more sustainable (less energy, less waste, smaller environmental impact)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Performance </a:t>
            </a:r>
            <a:r>
              <a:rPr lang="en-US" sz="1200" b="1" dirty="0">
                <a:solidFill>
                  <a:schemeClr val="accent6"/>
                </a:solidFill>
              </a:rPr>
              <a:t>P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Would enhancement or upgrade increase operations performance (more beam, more efficiently)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Criticality </a:t>
            </a:r>
            <a:r>
              <a:rPr lang="en-US" sz="1200" b="1" dirty="0"/>
              <a:t>C[0-3]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How critical is this item to present or future operations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Cost </a:t>
            </a:r>
            <a:r>
              <a:rPr lang="en-US" sz="1200" b="1" dirty="0"/>
              <a:t>$[1-3]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Relative estimate of cost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Labor </a:t>
            </a:r>
            <a:r>
              <a:rPr lang="en-US" sz="1200" b="1" dirty="0"/>
              <a:t>L[1-3]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Relative estimate of labor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16A1094-5EFB-BA3A-AD98-9F3143D62C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7585" y="1037844"/>
            <a:ext cx="3067812" cy="3067812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5089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3" y="728664"/>
            <a:ext cx="4343397" cy="3980496"/>
          </a:xfrm>
        </p:spPr>
        <p:txBody>
          <a:bodyPr/>
          <a:lstStyle/>
          <a:p>
            <a:pPr marL="6350" lvl="1">
              <a:spcBef>
                <a:spcPts val="300"/>
              </a:spcBef>
            </a:pPr>
            <a:r>
              <a:rPr lang="en-US" sz="1200" dirty="0"/>
              <a:t>Most of the Main Injector main power supply controls are original to 1990’s construction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PS PLCs 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b="1" dirty="0">
                <a:solidFill>
                  <a:schemeClr val="accent6"/>
                </a:solidFill>
              </a:rPr>
              <a:t>, C3,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50 (24 just for MI quad and bend supplies)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/>
              <a:t>$150k, 800 </a:t>
            </a:r>
            <a:r>
              <a:rPr lang="en-US" sz="1000" dirty="0" err="1"/>
              <a:t>hrs</a:t>
            </a:r>
            <a:endParaRPr lang="en-US" sz="1000" dirty="0"/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PS PLC Control Power 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b="1" dirty="0">
                <a:solidFill>
                  <a:schemeClr val="accent6"/>
                </a:solidFill>
              </a:rPr>
              <a:t>, C3, $1,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3666A"/>
                </a:solidFill>
              </a:rPr>
              <a:t>10 (8 remaining)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3666A"/>
                </a:solidFill>
              </a:rPr>
              <a:t>$56k, 320 </a:t>
            </a:r>
            <a:r>
              <a:rPr lang="en-US" sz="1000" dirty="0" err="1">
                <a:solidFill>
                  <a:srgbClr val="63666A"/>
                </a:solidFill>
              </a:rPr>
              <a:t>hrs</a:t>
            </a:r>
            <a:endParaRPr lang="en-US" sz="1000" dirty="0">
              <a:solidFill>
                <a:srgbClr val="63666A"/>
              </a:solidFill>
            </a:endParaRP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DC PS Control Communications </a:t>
            </a:r>
            <a:r>
              <a:rPr lang="en-US" sz="1200" dirty="0"/>
              <a:t>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b="1" dirty="0">
                <a:solidFill>
                  <a:schemeClr val="accent6"/>
                </a:solidFill>
              </a:rPr>
              <a:t>, C3, $1,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3666A"/>
                </a:solidFill>
              </a:rPr>
              <a:t>~$50k, ~100’s </a:t>
            </a:r>
            <a:r>
              <a:rPr lang="en-US" sz="1000" dirty="0" err="1">
                <a:solidFill>
                  <a:srgbClr val="63666A"/>
                </a:solidFill>
              </a:rPr>
              <a:t>hrs</a:t>
            </a:r>
            <a:endParaRPr lang="en-US" sz="1000" dirty="0">
              <a:solidFill>
                <a:srgbClr val="63666A"/>
              </a:solidFill>
            </a:endParaRP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Bus DCCTs </a:t>
            </a:r>
            <a:r>
              <a:rPr lang="en-US" sz="1200" dirty="0"/>
              <a:t>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b="1" dirty="0">
                <a:solidFill>
                  <a:schemeClr val="accent6"/>
                </a:solidFill>
              </a:rPr>
              <a:t>, C3, $2, L?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3666A"/>
                </a:solidFill>
              </a:rPr>
              <a:t>7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000" dirty="0">
                <a:solidFill>
                  <a:srgbClr val="63666A"/>
                </a:solidFill>
              </a:rPr>
              <a:t>~$112k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300" dirty="0">
                <a:solidFill>
                  <a:srgbClr val="63666A"/>
                </a:solidFill>
              </a:rPr>
              <a:t>PS Data Link </a:t>
            </a:r>
            <a:r>
              <a:rPr lang="en-US" sz="1200" dirty="0"/>
              <a:t>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b="1" dirty="0">
                <a:solidFill>
                  <a:schemeClr val="accent6"/>
                </a:solidFill>
              </a:rPr>
              <a:t>, C3, $1, L?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CAMAC based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MECAR </a:t>
            </a:r>
            <a:r>
              <a:rPr lang="en-US" sz="1200" dirty="0"/>
              <a:t>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b="1" dirty="0">
                <a:solidFill>
                  <a:schemeClr val="accent6"/>
                </a:solidFill>
              </a:rPr>
              <a:t>, </a:t>
            </a:r>
            <a:r>
              <a:rPr lang="en-US" sz="1200" b="1" dirty="0">
                <a:solidFill>
                  <a:schemeClr val="accent5"/>
                </a:solidFill>
              </a:rPr>
              <a:t>S, </a:t>
            </a:r>
            <a:r>
              <a:rPr lang="en-US" sz="1200" b="1" dirty="0">
                <a:solidFill>
                  <a:schemeClr val="accent6"/>
                </a:solidFill>
              </a:rPr>
              <a:t>P, C3, $1,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VME based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Sustainability opportunity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3666A"/>
              </a:solidFill>
            </a:endParaRP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3666A"/>
              </a:solidFill>
            </a:endParaRPr>
          </a:p>
          <a:p>
            <a:pPr marL="230188" lvl="1" indent="-223838">
              <a:spcBef>
                <a:spcPts val="300"/>
              </a:spcBef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 Injector Power Supply Controls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8" name="Picture 7" descr="A room with blue cabinets&#10;&#10;Description automatically generated with low confidence">
            <a:extLst>
              <a:ext uri="{FF2B5EF4-FFF2-40B4-BE49-F238E27FC236}">
                <a16:creationId xmlns:a16="http://schemas.microsoft.com/office/drawing/2014/main" id="{64B01874-4AB2-8AA0-EB29-2E33706444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1367261"/>
            <a:ext cx="2093976" cy="157048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A picture containing text, indoor, computer&#10;&#10;Description automatically generated">
            <a:extLst>
              <a:ext uri="{FF2B5EF4-FFF2-40B4-BE49-F238E27FC236}">
                <a16:creationId xmlns:a16="http://schemas.microsoft.com/office/drawing/2014/main" id="{CA7AAC41-DEBF-A8D0-80B9-5443EC821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9305" y="1367261"/>
            <a:ext cx="2136092" cy="2848123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F7B2EAF-E71F-EEF2-E44E-B721DF606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37522"/>
            <a:ext cx="2093976" cy="117786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2513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5C6BEA37-0443-D278-E0E7-D3BE479CE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329" y="1371562"/>
            <a:ext cx="2487226" cy="186542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3" y="728664"/>
            <a:ext cx="4343397" cy="3794522"/>
          </a:xfrm>
        </p:spPr>
        <p:txBody>
          <a:bodyPr/>
          <a:lstStyle/>
          <a:p>
            <a:pPr marL="6350" lvl="1">
              <a:spcBef>
                <a:spcPts val="300"/>
              </a:spcBef>
            </a:pPr>
            <a:r>
              <a:rPr lang="en-US" sz="1200" dirty="0"/>
              <a:t>Main Injector water cooling controls needs to be replaced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House PLCs 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b="1" dirty="0">
                <a:solidFill>
                  <a:schemeClr val="accent6"/>
                </a:solidFill>
              </a:rPr>
              <a:t>, C3 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Magnet, RF, Cavity systems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63666A"/>
                </a:solidFill>
              </a:rPr>
              <a:t>SixTrack</a:t>
            </a:r>
            <a:r>
              <a:rPr lang="en-US" sz="1100" dirty="0">
                <a:solidFill>
                  <a:srgbClr val="63666A"/>
                </a:solidFill>
              </a:rPr>
              <a:t> system obsolete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House VMEs </a:t>
            </a:r>
            <a:r>
              <a:rPr lang="en-US" sz="1200" dirty="0"/>
              <a:t>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b="1" dirty="0">
                <a:solidFill>
                  <a:schemeClr val="accent6"/>
                </a:solidFill>
              </a:rPr>
              <a:t>, C3 , $1, L1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Advantage Starter Cards </a:t>
            </a:r>
            <a:r>
              <a:rPr lang="en-US" sz="1200" dirty="0"/>
              <a:t>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b="1" dirty="0">
                <a:solidFill>
                  <a:schemeClr val="accent6"/>
                </a:solidFill>
              </a:rPr>
              <a:t>, </a:t>
            </a:r>
            <a:r>
              <a:rPr lang="en-US" sz="1200" b="1" dirty="0">
                <a:solidFill>
                  <a:schemeClr val="accent5"/>
                </a:solidFill>
              </a:rPr>
              <a:t>S, </a:t>
            </a:r>
            <a:r>
              <a:rPr lang="en-US" sz="1200" b="1" dirty="0">
                <a:solidFill>
                  <a:schemeClr val="accent6"/>
                </a:solidFill>
              </a:rPr>
              <a:t>C3,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~50 between LCW and pond pumps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Obsolete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Some pond have been replaced with Variable Frequency Drives (VFD)</a:t>
            </a:r>
          </a:p>
          <a:p>
            <a:pPr marL="804863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VFD offer new way to regulate LCW temperature while lowering energy use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3666A"/>
              </a:solidFill>
            </a:endParaRPr>
          </a:p>
          <a:p>
            <a:pPr marL="230188" lvl="1" indent="-223838">
              <a:spcBef>
                <a:spcPts val="300"/>
              </a:spcBef>
            </a:pP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Water Cooling Controls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9" name="Picture 8" descr="A picture containing text, stacked, stack&#10;&#10;Description automatically generated">
            <a:extLst>
              <a:ext uri="{FF2B5EF4-FFF2-40B4-BE49-F238E27FC236}">
                <a16:creationId xmlns:a16="http://schemas.microsoft.com/office/drawing/2014/main" id="{4280C421-4831-EA3F-401D-E116630BDC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331" y="1371562"/>
            <a:ext cx="1399066" cy="1865420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36403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3" y="728664"/>
            <a:ext cx="3877053" cy="3794522"/>
          </a:xfrm>
        </p:spPr>
        <p:txBody>
          <a:bodyPr/>
          <a:lstStyle/>
          <a:p>
            <a:pPr marL="6350" lvl="1">
              <a:spcBef>
                <a:spcPts val="300"/>
              </a:spcBef>
            </a:pPr>
            <a:r>
              <a:rPr lang="en-US" sz="1200" dirty="0"/>
              <a:t>All Main Injector, 8 GeV and 1/3 of Recycler running on obsolete CIA system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Ion Pump PS (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accent5"/>
                </a:solidFill>
              </a:rPr>
              <a:t>S, </a:t>
            </a:r>
            <a:r>
              <a:rPr lang="en-US" sz="1200" b="1" dirty="0">
                <a:solidFill>
                  <a:schemeClr val="accent6"/>
                </a:solidFill>
              </a:rPr>
              <a:t>P, C3 , $3, L3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~500 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~$500-750k, 1000 </a:t>
            </a:r>
            <a:r>
              <a:rPr lang="en-US" sz="1100" dirty="0" err="1"/>
              <a:t>hrs</a:t>
            </a:r>
            <a:endParaRPr lang="en-US" sz="1100" dirty="0"/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Networked Ethernet IPs in use in Recycler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Beam Valve Control (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b="1" dirty="0">
                <a:solidFill>
                  <a:schemeClr val="accent6"/>
                </a:solidFill>
              </a:rPr>
              <a:t>, C3, $1,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~1-2 per house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~$100k, ~250 </a:t>
            </a:r>
            <a:r>
              <a:rPr lang="en-US" sz="1100" dirty="0" err="1">
                <a:solidFill>
                  <a:srgbClr val="63666A"/>
                </a:solidFill>
              </a:rPr>
              <a:t>hrs</a:t>
            </a:r>
            <a:endParaRPr lang="en-US" sz="1100" dirty="0">
              <a:solidFill>
                <a:srgbClr val="63666A"/>
              </a:solidFill>
            </a:endParaRP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Need to replicate CIA crate beam valve control, sector permit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Could be used to increase IP vacuum readback frequency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Controls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9" name="Picture 8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BDAF0A91-0E78-6705-967F-657398B9B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0874" y="1355773"/>
            <a:ext cx="2176243" cy="1224137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picture containing text, yellow, computer&#10;&#10;Description automatically generated">
            <a:extLst>
              <a:ext uri="{FF2B5EF4-FFF2-40B4-BE49-F238E27FC236}">
                <a16:creationId xmlns:a16="http://schemas.microsoft.com/office/drawing/2014/main" id="{9E7B3CDB-5E0F-9B8E-5494-6AF826F24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0874" y="2718054"/>
            <a:ext cx="2176242" cy="163218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picture containing text, indoor, floor, yellow&#10;&#10;Description automatically generated">
            <a:extLst>
              <a:ext uri="{FF2B5EF4-FFF2-40B4-BE49-F238E27FC236}">
                <a16:creationId xmlns:a16="http://schemas.microsoft.com/office/drawing/2014/main" id="{CF785385-E343-2D81-9203-FFE8A4AC4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1155" y="1355773"/>
            <a:ext cx="1504242" cy="2005656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1348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2" y="728664"/>
            <a:ext cx="4339095" cy="3794522"/>
          </a:xfrm>
        </p:spPr>
        <p:txBody>
          <a:bodyPr/>
          <a:lstStyle/>
          <a:p>
            <a:pPr marL="6350" lvl="1">
              <a:spcBef>
                <a:spcPts val="300"/>
              </a:spcBef>
            </a:pPr>
            <a:r>
              <a:rPr lang="en-US" sz="1200" dirty="0"/>
              <a:t>Much of the PS ramp waveforms, timing, clock, signals, ADC, machine protection is handled via CAMAC, a 1970’s tech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CAMAC Cards (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C3, $3, L3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~603, 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~$2M+, 1000’s </a:t>
            </a:r>
            <a:r>
              <a:rPr lang="en-US" sz="1100" dirty="0" err="1"/>
              <a:t>hrs</a:t>
            </a:r>
            <a:endParaRPr lang="en-US" sz="1100" dirty="0"/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CAMAC Crates (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C3, $3, L3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  <a:endParaRPr lang="en-US" sz="1200" dirty="0"/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`~88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~$1M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CAMAC VME Front Ends (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C2, $1, L1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4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~$50k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CAMAC ADC </a:t>
            </a:r>
            <a:r>
              <a:rPr lang="en-US" sz="1200" dirty="0"/>
              <a:t>(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C1,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Need more channels, less multiplexed</a:t>
            </a:r>
          </a:p>
          <a:p>
            <a:pPr marL="796926" lvl="4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We can’t currently read adjacent corrector currents in Recycler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Greater resolution</a:t>
            </a:r>
            <a:endParaRPr lang="en-US" sz="1100" dirty="0"/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Bus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8EEAD3B4-A193-06E0-4726-1D9A85A2AD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8702" y="1369135"/>
            <a:ext cx="2364203" cy="1329864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A picture containing text, indoor, oven&#10;&#10;Description automatically generated">
            <a:extLst>
              <a:ext uri="{FF2B5EF4-FFF2-40B4-BE49-F238E27FC236}">
                <a16:creationId xmlns:a16="http://schemas.microsoft.com/office/drawing/2014/main" id="{4C4A62CC-2189-5E28-034C-69442F065B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630" y="2821741"/>
            <a:ext cx="2600393" cy="1462722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BFFA77C-BC83-3302-2CAB-B0F6DA035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8673" y="1353789"/>
            <a:ext cx="1626725" cy="1368591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9661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2" y="728664"/>
            <a:ext cx="4339095" cy="3794522"/>
          </a:xfrm>
        </p:spPr>
        <p:txBody>
          <a:bodyPr/>
          <a:lstStyle/>
          <a:p>
            <a:pPr marL="6350" lvl="1">
              <a:spcBef>
                <a:spcPts val="300"/>
              </a:spcBef>
            </a:pPr>
            <a:r>
              <a:rPr lang="en-US" sz="1200" dirty="0"/>
              <a:t>Many client applications were originally written 25+ years ago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Client Applications (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C2, $1, L3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Console Programs, Comfort Displays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~100 for Main Injector, Recycler, 8 GeV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1000’s </a:t>
            </a:r>
            <a:r>
              <a:rPr lang="en-US" sz="1100" dirty="0" err="1"/>
              <a:t>hrs</a:t>
            </a:r>
            <a:endParaRPr lang="en-US" sz="1100" dirty="0"/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More Data (</a:t>
            </a:r>
            <a:r>
              <a:rPr lang="en-US" sz="1200" b="1" dirty="0">
                <a:solidFill>
                  <a:schemeClr val="accent6"/>
                </a:solidFill>
              </a:rPr>
              <a:t>P, </a:t>
            </a:r>
            <a:r>
              <a:rPr lang="en-US" sz="1200" b="1" dirty="0">
                <a:solidFill>
                  <a:schemeClr val="accent5"/>
                </a:solidFill>
              </a:rPr>
              <a:t>S, </a:t>
            </a:r>
            <a:r>
              <a:rPr lang="en-US" sz="1200" b="1" dirty="0">
                <a:solidFill>
                  <a:schemeClr val="accent6"/>
                </a:solidFill>
              </a:rPr>
              <a:t>C1, $?,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  <a:endParaRPr lang="en-US" sz="1200" dirty="0"/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More resolution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Better timestamp synchronization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/>
              <a:t>More waveform data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Data Logging (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</a:t>
            </a:r>
            <a:r>
              <a:rPr lang="en-US" sz="1200" b="1" dirty="0">
                <a:solidFill>
                  <a:schemeClr val="accent5"/>
                </a:solidFill>
              </a:rPr>
              <a:t>S, </a:t>
            </a:r>
            <a:r>
              <a:rPr lang="en-US" sz="1200" b="1" dirty="0">
                <a:solidFill>
                  <a:schemeClr val="accent6"/>
                </a:solidFill>
              </a:rPr>
              <a:t>C2,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We save a very small fraction of our machine data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~5 TB per day to save all existing readbacks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Issue tracking </a:t>
            </a:r>
            <a:r>
              <a:rPr lang="en-US" sz="1200" dirty="0"/>
              <a:t>(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</a:t>
            </a:r>
            <a:r>
              <a:rPr lang="en-US" sz="1200" b="1" dirty="0">
                <a:solidFill>
                  <a:schemeClr val="accent5"/>
                </a:solidFill>
              </a:rPr>
              <a:t>S, </a:t>
            </a:r>
            <a:r>
              <a:rPr lang="en-US" sz="1200" b="1" dirty="0">
                <a:solidFill>
                  <a:schemeClr val="accent6"/>
                </a:solidFill>
              </a:rPr>
              <a:t>C1, $1, L1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 err="1">
                <a:solidFill>
                  <a:srgbClr val="63666A"/>
                </a:solidFill>
              </a:rPr>
              <a:t>Elog</a:t>
            </a:r>
            <a:r>
              <a:rPr lang="en-US" sz="1100" dirty="0">
                <a:solidFill>
                  <a:srgbClr val="63666A"/>
                </a:solidFill>
              </a:rPr>
              <a:t> is great </a:t>
            </a:r>
            <a:r>
              <a:rPr lang="en-US" sz="1100" dirty="0">
                <a:solidFill>
                  <a:srgbClr val="63666A"/>
                </a:solidFill>
                <a:sym typeface="Wingdings" pitchFamily="2" charset="2"/>
              </a:rPr>
              <a:t></a:t>
            </a:r>
            <a:r>
              <a:rPr lang="en-US" sz="1100" dirty="0">
                <a:solidFill>
                  <a:srgbClr val="63666A"/>
                </a:solidFill>
              </a:rPr>
              <a:t>, but does a poor job of tracking resolution of issues that take longer than a few shifts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APIs </a:t>
            </a:r>
            <a:r>
              <a:rPr lang="en-US" sz="1200" dirty="0"/>
              <a:t>(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2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</a:t>
            </a:r>
            <a:r>
              <a:rPr lang="en-US" sz="1200" b="1" dirty="0">
                <a:solidFill>
                  <a:schemeClr val="accent5"/>
                </a:solidFill>
              </a:rPr>
              <a:t>S, </a:t>
            </a:r>
            <a:r>
              <a:rPr lang="en-US" sz="1200" b="1" dirty="0">
                <a:solidFill>
                  <a:schemeClr val="accent6"/>
                </a:solidFill>
              </a:rPr>
              <a:t>C1, $1, L1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Convenient, intuitive, flexible access to machine data and machine settings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3666A"/>
              </a:solidFill>
            </a:endParaRP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Software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9" name="Picture 8" descr="A picture containing text, indoor, display&#10;&#10;Description automatically generated">
            <a:extLst>
              <a:ext uri="{FF2B5EF4-FFF2-40B4-BE49-F238E27FC236}">
                <a16:creationId xmlns:a16="http://schemas.microsoft.com/office/drawing/2014/main" id="{7BE22038-1B9A-AC74-A3E9-BF63A68E4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470" y="1216152"/>
            <a:ext cx="3614928" cy="2711196"/>
          </a:xfrm>
          <a:prstGeom prst="rect">
            <a:avLst/>
          </a:prstGeom>
          <a:noFill/>
          <a:ln>
            <a:solidFill>
              <a:srgbClr val="50504E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8830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2" y="728664"/>
            <a:ext cx="4339095" cy="3794522"/>
          </a:xfrm>
        </p:spPr>
        <p:txBody>
          <a:bodyPr/>
          <a:lstStyle/>
          <a:p>
            <a:pPr marL="6350" lvl="1">
              <a:spcBef>
                <a:spcPts val="300"/>
              </a:spcBef>
            </a:pPr>
            <a:r>
              <a:rPr lang="en-US" sz="1200" dirty="0"/>
              <a:t>Most RF controls are in need of replacement</a:t>
            </a:r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230188" lvl="1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LLRF VXI Crates 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 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20700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Needed for Main Injector and Recycler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HLRF IRM Nodes 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 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44</a:t>
            </a:r>
          </a:p>
          <a:p>
            <a:pPr marL="514351" lvl="3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100" dirty="0">
                <a:solidFill>
                  <a:srgbClr val="63666A"/>
                </a:solidFill>
              </a:rPr>
              <a:t>Proposed </a:t>
            </a:r>
            <a:r>
              <a:rPr lang="en-US" sz="1100" dirty="0" err="1">
                <a:solidFill>
                  <a:srgbClr val="63666A"/>
                </a:solidFill>
              </a:rPr>
              <a:t>PiRM</a:t>
            </a:r>
            <a:r>
              <a:rPr lang="en-US" sz="1100" dirty="0">
                <a:solidFill>
                  <a:srgbClr val="63666A"/>
                </a:solidFill>
              </a:rPr>
              <a:t> nodes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/>
              <a:t>Anode Controls (</a:t>
            </a:r>
            <a:r>
              <a:rPr lang="en-US" sz="1200" b="1" dirty="0">
                <a:solidFill>
                  <a:srgbClr val="FF0000"/>
                </a:solidFill>
              </a:rPr>
              <a:t>2MW, 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 , $1,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63666A"/>
                </a:solidFill>
              </a:rPr>
              <a:t>Damper Controls </a:t>
            </a:r>
            <a:r>
              <a:rPr lang="en-US" sz="1200" dirty="0"/>
              <a:t>(</a:t>
            </a:r>
            <a:r>
              <a:rPr lang="en-US" sz="1200" b="1" dirty="0">
                <a:solidFill>
                  <a:schemeClr val="tx1"/>
                </a:solidFill>
              </a:rPr>
              <a:t>PIPII</a:t>
            </a:r>
            <a:r>
              <a:rPr lang="en-US" sz="1200" dirty="0"/>
              <a:t>, </a:t>
            </a:r>
            <a:r>
              <a:rPr lang="en-US" sz="1200" b="1" dirty="0">
                <a:solidFill>
                  <a:schemeClr val="accent2"/>
                </a:solidFill>
              </a:rPr>
              <a:t>R</a:t>
            </a:r>
            <a:r>
              <a:rPr lang="en-US" sz="1200" dirty="0">
                <a:solidFill>
                  <a:srgbClr val="404040"/>
                </a:solidFill>
              </a:rPr>
              <a:t>,</a:t>
            </a:r>
            <a:r>
              <a:rPr lang="en-US" sz="1200" b="1" dirty="0">
                <a:solidFill>
                  <a:schemeClr val="accent5"/>
                </a:solidFill>
              </a:rPr>
              <a:t> </a:t>
            </a:r>
            <a:r>
              <a:rPr lang="en-US" sz="1200" b="1" dirty="0">
                <a:solidFill>
                  <a:schemeClr val="accent6"/>
                </a:solidFill>
              </a:rPr>
              <a:t>P, C3 , $2, L2</a:t>
            </a:r>
            <a:r>
              <a:rPr lang="en-US" sz="1200" dirty="0">
                <a:solidFill>
                  <a:srgbClr val="63666A"/>
                </a:solidFill>
              </a:rPr>
              <a:t>)</a:t>
            </a: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200" dirty="0">
              <a:solidFill>
                <a:srgbClr val="63666A"/>
              </a:solidFill>
            </a:endParaRPr>
          </a:p>
          <a:p>
            <a:pPr marL="230188" lvl="2" indent="-223838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1100" dirty="0">
              <a:solidFill>
                <a:srgbClr val="63666A"/>
              </a:solidFill>
            </a:endParaRPr>
          </a:p>
          <a:p>
            <a:pPr marL="6350" lvl="2">
              <a:spcBef>
                <a:spcPts val="300"/>
              </a:spcBef>
            </a:pPr>
            <a:endParaRPr lang="en-US" sz="11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Controls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FA96D49F-E75B-CA4C-9755-57CB093C34C1}" type="datetime1">
              <a:rPr lang="en-US" smtClean="0"/>
              <a:pPr/>
              <a:t>1/30/23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Kyle J. Hazelwood | ACE: Main Injector Controls and Instrumentation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48C009B-CB69-E04A-B9B3-34B26D69E9C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6636F70-F5E9-6A83-E97A-A39BB0C7C6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19" y="1137138"/>
            <a:ext cx="2430342" cy="1616178"/>
          </a:xfrm>
          <a:prstGeom prst="rect">
            <a:avLst/>
          </a:prstGeom>
          <a:noFill/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F2B5C1E-641C-AEBB-47DC-64B137D3D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6137" y="1137138"/>
            <a:ext cx="1679261" cy="2985353"/>
          </a:xfrm>
          <a:prstGeom prst="rect">
            <a:avLst/>
          </a:prstGeom>
          <a:ln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7642595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CE53F25C-541F-CF47-8E68-A744D3DD7528}" vid="{375FA22E-EA9E-4B4B-BE68-AF6DA59055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Fermilab_PPT_090915</Template>
  <TotalTime>4977</TotalTime>
  <Words>1778</Words>
  <Application>Microsoft Macintosh PowerPoint</Application>
  <PresentationFormat>On-screen Show (16:9)</PresentationFormat>
  <Paragraphs>255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Helvetica</vt:lpstr>
      <vt:lpstr>Fermilab_PPT_090915</vt:lpstr>
      <vt:lpstr>PowerPoint Presentation</vt:lpstr>
      <vt:lpstr>Outline</vt:lpstr>
      <vt:lpstr>Criteria</vt:lpstr>
      <vt:lpstr>Main Injector Power Supply Controls</vt:lpstr>
      <vt:lpstr>Water Cooling Controls</vt:lpstr>
      <vt:lpstr>Vacuum Controls</vt:lpstr>
      <vt:lpstr>Field Bus</vt:lpstr>
      <vt:lpstr>Software</vt:lpstr>
      <vt:lpstr>RF Controls</vt:lpstr>
      <vt:lpstr>Beam Instrumentation</vt:lpstr>
      <vt:lpstr>Beam Instrumentation (Continued)</vt:lpstr>
      <vt:lpstr>Automation</vt:lpstr>
      <vt:lpstr>Miscellaneous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J Hazelwood</dc:creator>
  <cp:lastModifiedBy>Kyle J Hazelwood</cp:lastModifiedBy>
  <cp:revision>36</cp:revision>
  <cp:lastPrinted>2014-01-20T19:40:21Z</cp:lastPrinted>
  <dcterms:created xsi:type="dcterms:W3CDTF">2023-01-27T03:30:39Z</dcterms:created>
  <dcterms:modified xsi:type="dcterms:W3CDTF">2023-01-30T16:35:30Z</dcterms:modified>
</cp:coreProperties>
</file>