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g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9" r:id="rId2"/>
  </p:sldMasterIdLst>
  <p:notesMasterIdLst>
    <p:notesMasterId r:id="rId18"/>
  </p:notesMasterIdLst>
  <p:handoutMasterIdLst>
    <p:handoutMasterId r:id="rId19"/>
  </p:handoutMasterIdLst>
  <p:sldIdLst>
    <p:sldId id="274" r:id="rId3"/>
    <p:sldId id="3787" r:id="rId4"/>
    <p:sldId id="256" r:id="rId5"/>
    <p:sldId id="347" r:id="rId6"/>
    <p:sldId id="3783" r:id="rId7"/>
    <p:sldId id="3782" r:id="rId8"/>
    <p:sldId id="3789" r:id="rId9"/>
    <p:sldId id="3500" r:id="rId10"/>
    <p:sldId id="3786" r:id="rId11"/>
    <p:sldId id="3784" r:id="rId12"/>
    <p:sldId id="3785" r:id="rId13"/>
    <p:sldId id="3780" r:id="rId14"/>
    <p:sldId id="3790" r:id="rId15"/>
    <p:sldId id="3791" r:id="rId16"/>
    <p:sldId id="298" r:id="rId17"/>
  </p:sldIdLst>
  <p:sldSz cx="9144000" cy="5143500" type="screen16x9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Wilson" initials="DW" lastIdx="9" clrIdx="0">
    <p:extLst>
      <p:ext uri="{19B8F6BF-5375-455C-9EA6-DF929625EA0E}">
        <p15:presenceInfo xmlns:p15="http://schemas.microsoft.com/office/powerpoint/2012/main" userId="S::dianaw@services.fnal.gov::756e7cbe-a234-498a-8920-4ce5b41377ae" providerId="AD"/>
      </p:ext>
    </p:extLst>
  </p:cmAuthor>
  <p:cmAuthor id="2" name="Consolato Gattuso" initials="CG" lastIdx="1" clrIdx="1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3"/>
  </p:normalViewPr>
  <p:slideViewPr>
    <p:cSldViewPr snapToGrid="0" snapToObjects="1" showGuides="1">
      <p:cViewPr varScale="1">
        <p:scale>
          <a:sx n="163" d="100"/>
          <a:sy n="163" d="100"/>
        </p:scale>
        <p:origin x="150" y="22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ttuso\Desktop\DOE%20ops%20review%20May%202022\shutdown%20summary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 Summer</a:t>
            </a:r>
            <a:r>
              <a:rPr lang="en-US" sz="1800" baseline="0" dirty="0"/>
              <a:t> Shutdown 2016-2022</a:t>
            </a:r>
            <a:endParaRPr lang="en-US" sz="1800" dirty="0"/>
          </a:p>
        </c:rich>
      </c:tx>
      <c:layout>
        <c:manualLayout>
          <c:xMode val="edge"/>
          <c:yMode val="edge"/>
          <c:x val="0.27345589434908418"/>
          <c:y val="3.49355028612674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Duration (wks)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58-44DF-AEC5-CF8254CAD966}"/>
                </c:ext>
              </c:extLst>
            </c:dLbl>
            <c:dLbl>
              <c:idx val="5"/>
              <c:layout>
                <c:manualLayout>
                  <c:x val="2.4829296145172661E-3"/>
                  <c:y val="-9.99761014941066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9A-4811-97E7-7561549135F1}"/>
                </c:ext>
              </c:extLst>
            </c:dLbl>
            <c:dLbl>
              <c:idx val="6"/>
              <c:layout>
                <c:manualLayout>
                  <c:x val="1.1431136897361514E-4"/>
                  <c:y val="-1.2482766974901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9A-4811-97E7-756154913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Sheet1!$D$3:$J$3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Sheet1!$D$4:$J$4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17</c:v>
                </c:pt>
                <c:pt idx="3">
                  <c:v>13</c:v>
                </c:pt>
                <c:pt idx="4">
                  <c:v>22</c:v>
                </c:pt>
                <c:pt idx="5">
                  <c:v>13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A-4811-97E7-756154913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071880"/>
        <c:axId val="1151073520"/>
      </c:barChart>
      <c:lineChart>
        <c:grouping val="standard"/>
        <c:varyColors val="0"/>
        <c:ser>
          <c:idx val="3"/>
          <c:order val="1"/>
          <c:tx>
            <c:strRef>
              <c:f>Sheet1!$C$10</c:f>
              <c:strCache>
                <c:ptCount val="1"/>
                <c:pt idx="0">
                  <c:v>% of Work compelted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93567251461978E-2"/>
                  <c:y val="2.051234721012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29A-4811-97E7-7561549135F1}"/>
                </c:ext>
              </c:extLst>
            </c:dLbl>
            <c:dLbl>
              <c:idx val="1"/>
              <c:layout>
                <c:manualLayout>
                  <c:x val="1.4619883040935672E-3"/>
                  <c:y val="-1.172134126292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29A-4811-97E7-7561549135F1}"/>
                </c:ext>
              </c:extLst>
            </c:dLbl>
            <c:dLbl>
              <c:idx val="2"/>
              <c:layout>
                <c:manualLayout>
                  <c:x val="-1.3157894736842105E-2"/>
                  <c:y val="-4.102469442024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29A-4811-97E7-7561549135F1}"/>
                </c:ext>
              </c:extLst>
            </c:dLbl>
            <c:dLbl>
              <c:idx val="4"/>
              <c:layout>
                <c:manualLayout>
                  <c:x val="-3.2163742690058478E-2"/>
                  <c:y val="3.516402378878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58-44DF-AEC5-CF8254CAD966}"/>
                </c:ext>
              </c:extLst>
            </c:dLbl>
            <c:dLbl>
              <c:idx val="5"/>
              <c:layout>
                <c:manualLayout>
                  <c:x val="-4.3859649122807015E-3"/>
                  <c:y val="1.758201189439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58-44DF-AEC5-CF8254CAD966}"/>
                </c:ext>
              </c:extLst>
            </c:dLbl>
            <c:dLbl>
              <c:idx val="6"/>
              <c:layout>
                <c:manualLayout>
                  <c:x val="-1.6139042494362731E-2"/>
                  <c:y val="2.999317692796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9A-4811-97E7-756154913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Sheet1!$D$10:$J$10</c:f>
              <c:numCache>
                <c:formatCode>0</c:formatCode>
                <c:ptCount val="7"/>
                <c:pt idx="0">
                  <c:v>105</c:v>
                </c:pt>
                <c:pt idx="1">
                  <c:v>103</c:v>
                </c:pt>
                <c:pt idx="2">
                  <c:v>97</c:v>
                </c:pt>
                <c:pt idx="3">
                  <c:v>103</c:v>
                </c:pt>
                <c:pt idx="4">
                  <c:v>72</c:v>
                </c:pt>
                <c:pt idx="5">
                  <c:v>78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29A-4811-97E7-7561549135F1}"/>
            </c:ext>
          </c:extLst>
        </c:ser>
        <c:ser>
          <c:idx val="5"/>
          <c:order val="2"/>
          <c:tx>
            <c:strRef>
              <c:f>Sheet1!$C$13</c:f>
              <c:strCache>
                <c:ptCount val="1"/>
                <c:pt idx="0">
                  <c:v>Accelerator Maint.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239766081871343E-3"/>
                  <c:y val="2.9303353157320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29A-4811-97E7-7561549135F1}"/>
                </c:ext>
              </c:extLst>
            </c:dLbl>
            <c:dLbl>
              <c:idx val="1"/>
              <c:layout>
                <c:manualLayout>
                  <c:x val="2.6802809280042091E-17"/>
                  <c:y val="2.051234721012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29A-4811-97E7-7561549135F1}"/>
                </c:ext>
              </c:extLst>
            </c:dLbl>
            <c:dLbl>
              <c:idx val="2"/>
              <c:layout>
                <c:manualLayout>
                  <c:x val="-1.1695906432748537E-2"/>
                  <c:y val="4.102469442024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29A-4811-97E7-7561549135F1}"/>
                </c:ext>
              </c:extLst>
            </c:dLbl>
            <c:dLbl>
              <c:idx val="3"/>
              <c:layout>
                <c:manualLayout>
                  <c:x val="-1.1695906432748591E-2"/>
                  <c:y val="4.102469442024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29A-4811-97E7-7561549135F1}"/>
                </c:ext>
              </c:extLst>
            </c:dLbl>
            <c:dLbl>
              <c:idx val="4"/>
              <c:layout>
                <c:manualLayout>
                  <c:x val="1.4619883040935672E-3"/>
                  <c:y val="-1.172134126292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29A-4811-97E7-756154913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Sheet1!$D$3:$J$3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Sheet1!$D$13:$J$13</c:f>
              <c:numCache>
                <c:formatCode>General</c:formatCode>
                <c:ptCount val="7"/>
                <c:pt idx="0">
                  <c:v>55</c:v>
                </c:pt>
                <c:pt idx="1">
                  <c:v>63</c:v>
                </c:pt>
                <c:pt idx="2">
                  <c:v>65</c:v>
                </c:pt>
                <c:pt idx="3">
                  <c:v>75</c:v>
                </c:pt>
                <c:pt idx="4">
                  <c:v>77</c:v>
                </c:pt>
                <c:pt idx="5">
                  <c:v>85</c:v>
                </c:pt>
                <c:pt idx="6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29A-4811-97E7-7561549135F1}"/>
            </c:ext>
          </c:extLst>
        </c:ser>
        <c:ser>
          <c:idx val="2"/>
          <c:order val="5"/>
          <c:tx>
            <c:strRef>
              <c:f>Sheet1!$C$9</c:f>
              <c:strCache>
                <c:ptCount val="1"/>
                <c:pt idx="0">
                  <c:v>Acclerator Tasks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005847953216373E-2"/>
                  <c:y val="-3.8094359104517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29A-4811-97E7-7561549135F1}"/>
                </c:ext>
              </c:extLst>
            </c:dLbl>
            <c:dLbl>
              <c:idx val="1"/>
              <c:layout>
                <c:manualLayout>
                  <c:x val="-1.4619883040935672E-2"/>
                  <c:y val="-4.102469442024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29A-4811-97E7-7561549135F1}"/>
                </c:ext>
              </c:extLst>
            </c:dLbl>
            <c:dLbl>
              <c:idx val="2"/>
              <c:layout>
                <c:manualLayout>
                  <c:x val="-1.6081871345029239E-2"/>
                  <c:y val="-3.516402378878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29A-4811-97E7-7561549135F1}"/>
                </c:ext>
              </c:extLst>
            </c:dLbl>
            <c:dLbl>
              <c:idx val="3"/>
              <c:layout>
                <c:manualLayout>
                  <c:x val="-1.3157894736842158E-2"/>
                  <c:y val="-4.102469442024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29A-4811-97E7-7561549135F1}"/>
                </c:ext>
              </c:extLst>
            </c:dLbl>
            <c:dLbl>
              <c:idx val="4"/>
              <c:layout>
                <c:manualLayout>
                  <c:x val="-2.1929824561403508E-2"/>
                  <c:y val="-2.9303353157320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29A-4811-97E7-756154913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Sheet1!$D$3:$J$3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Sheet1!$D$9:$J$9</c:f>
              <c:numCache>
                <c:formatCode>General</c:formatCode>
                <c:ptCount val="7"/>
                <c:pt idx="0">
                  <c:v>125</c:v>
                </c:pt>
                <c:pt idx="1">
                  <c:v>135</c:v>
                </c:pt>
                <c:pt idx="2">
                  <c:v>141</c:v>
                </c:pt>
                <c:pt idx="3">
                  <c:v>142</c:v>
                </c:pt>
                <c:pt idx="4">
                  <c:v>152</c:v>
                </c:pt>
                <c:pt idx="5">
                  <c:v>119</c:v>
                </c:pt>
                <c:pt idx="6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29A-4811-97E7-756154913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071880"/>
        <c:axId val="1151073520"/>
      </c:lineChart>
      <c:lineChart>
        <c:grouping val="standard"/>
        <c:varyColors val="0"/>
        <c:ser>
          <c:idx val="6"/>
          <c:order val="3"/>
          <c:tx>
            <c:strRef>
              <c:f>Sheet1!$C$15</c:f>
              <c:strCache>
                <c:ptCount val="1"/>
                <c:pt idx="0">
                  <c:v>Infrastructure Maint.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859649122807015E-3"/>
                  <c:y val="-2.93033531573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29A-4811-97E7-7561549135F1}"/>
                </c:ext>
              </c:extLst>
            </c:dLbl>
            <c:dLbl>
              <c:idx val="1"/>
              <c:layout>
                <c:manualLayout>
                  <c:x val="2.6802809280042091E-17"/>
                  <c:y val="-2.6373017841588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29A-4811-97E7-7561549135F1}"/>
                </c:ext>
              </c:extLst>
            </c:dLbl>
            <c:dLbl>
              <c:idx val="2"/>
              <c:layout>
                <c:manualLayout>
                  <c:x val="-1.3157894736842105E-2"/>
                  <c:y val="-4.395502973598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29A-4811-97E7-7561549135F1}"/>
                </c:ext>
              </c:extLst>
            </c:dLbl>
            <c:dLbl>
              <c:idx val="3"/>
              <c:layout>
                <c:manualLayout>
                  <c:x val="-7.3099415204679434E-3"/>
                  <c:y val="2.6373017841588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29A-4811-97E7-7561549135F1}"/>
                </c:ext>
              </c:extLst>
            </c:dLbl>
            <c:dLbl>
              <c:idx val="4"/>
              <c:layout>
                <c:manualLayout>
                  <c:x val="-1.1695906432748537E-2"/>
                  <c:y val="2.6373017841588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29A-4811-97E7-7561549135F1}"/>
                </c:ext>
              </c:extLst>
            </c:dLbl>
            <c:dLbl>
              <c:idx val="5"/>
              <c:layout>
                <c:manualLayout>
                  <c:x val="-3.5087719298245612E-2"/>
                  <c:y val="-3.8094359104517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29A-4811-97E7-756154913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Sheet1!$D$3:$J$3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Sheet1!$D$15:$J$15</c:f>
              <c:numCache>
                <c:formatCode>General</c:formatCode>
                <c:ptCount val="7"/>
                <c:pt idx="0">
                  <c:v>475</c:v>
                </c:pt>
                <c:pt idx="1">
                  <c:v>505</c:v>
                </c:pt>
                <c:pt idx="2">
                  <c:v>525</c:v>
                </c:pt>
                <c:pt idx="3">
                  <c:v>550</c:v>
                </c:pt>
                <c:pt idx="4">
                  <c:v>595</c:v>
                </c:pt>
                <c:pt idx="5">
                  <c:v>600</c:v>
                </c:pt>
                <c:pt idx="6">
                  <c:v>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29A-4811-97E7-7561549135F1}"/>
            </c:ext>
          </c:extLst>
        </c:ser>
        <c:ser>
          <c:idx val="7"/>
          <c:order val="4"/>
          <c:tx>
            <c:strRef>
              <c:f>Sheet1!$C$18</c:f>
              <c:strCache>
                <c:ptCount val="1"/>
                <c:pt idx="0">
                  <c:v>Total AD staffing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859649122807015E-3"/>
                  <c:y val="-2.6373017841588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29A-4811-97E7-7561549135F1}"/>
                </c:ext>
              </c:extLst>
            </c:dLbl>
            <c:dLbl>
              <c:idx val="1"/>
              <c:layout>
                <c:manualLayout>
                  <c:x val="-2.4853801169590642E-2"/>
                  <c:y val="-2.6373017841588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29A-4811-97E7-7561549135F1}"/>
                </c:ext>
              </c:extLst>
            </c:dLbl>
            <c:dLbl>
              <c:idx val="2"/>
              <c:layout>
                <c:manualLayout>
                  <c:x val="-2.6315789473684209E-2"/>
                  <c:y val="-2.344268252585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29A-4811-97E7-7561549135F1}"/>
                </c:ext>
              </c:extLst>
            </c:dLbl>
            <c:dLbl>
              <c:idx val="3"/>
              <c:layout>
                <c:manualLayout>
                  <c:x val="-2.4853801169590697E-2"/>
                  <c:y val="-2.930335315732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29A-4811-97E7-7561549135F1}"/>
                </c:ext>
              </c:extLst>
            </c:dLbl>
            <c:dLbl>
              <c:idx val="4"/>
              <c:layout>
                <c:manualLayout>
                  <c:x val="-1.1695906432748537E-2"/>
                  <c:y val="-2.051234721012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29A-4811-97E7-7561549135F1}"/>
                </c:ext>
              </c:extLst>
            </c:dLbl>
            <c:dLbl>
              <c:idx val="5"/>
              <c:layout>
                <c:manualLayout>
                  <c:x val="-1.6081871345029239E-2"/>
                  <c:y val="-3.516402378878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29A-4811-97E7-7561549135F1}"/>
                </c:ext>
              </c:extLst>
            </c:dLbl>
            <c:dLbl>
              <c:idx val="6"/>
              <c:layout>
                <c:manualLayout>
                  <c:x val="-2.2346366530656123E-2"/>
                  <c:y val="-3.2719829375965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9A-4811-97E7-756154913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Sheet1!$D$3:$J$3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Sheet1!$D$18:$J$18</c:f>
              <c:numCache>
                <c:formatCode>General</c:formatCode>
                <c:ptCount val="7"/>
                <c:pt idx="0">
                  <c:v>394</c:v>
                </c:pt>
                <c:pt idx="1">
                  <c:v>385</c:v>
                </c:pt>
                <c:pt idx="2">
                  <c:v>368</c:v>
                </c:pt>
                <c:pt idx="3">
                  <c:v>381</c:v>
                </c:pt>
                <c:pt idx="4">
                  <c:v>380</c:v>
                </c:pt>
                <c:pt idx="5">
                  <c:v>407</c:v>
                </c:pt>
                <c:pt idx="6">
                  <c:v>415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1-A29A-4811-97E7-756154913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218352"/>
        <c:axId val="1148219336"/>
      </c:lineChart>
      <c:catAx>
        <c:axId val="115107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073520"/>
        <c:crosses val="autoZero"/>
        <c:auto val="1"/>
        <c:lblAlgn val="ctr"/>
        <c:lblOffset val="100"/>
        <c:noMultiLvlLbl val="0"/>
      </c:catAx>
      <c:valAx>
        <c:axId val="11510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071880"/>
        <c:crosses val="autoZero"/>
        <c:crossBetween val="between"/>
      </c:valAx>
      <c:valAx>
        <c:axId val="11482193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218352"/>
        <c:crosses val="max"/>
        <c:crossBetween val="between"/>
      </c:valAx>
      <c:catAx>
        <c:axId val="114821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8219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11053552516456"/>
          <c:y val="0.18645815908029006"/>
          <c:w val="0.16888946447483538"/>
          <c:h val="0.28042478325324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0.47655</cdr:x>
      <cdr:y>0.08793</cdr:y>
    </cdr:from>
    <cdr:to>
      <cdr:x>0.47983</cdr:x>
      <cdr:y>0.99387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DE1269F-7E59-42FB-A0CB-38A7C81E13CE}"/>
            </a:ext>
          </a:extLst>
        </cdr:cNvPr>
        <cdr:cNvCxnSpPr/>
      </cdr:nvCxnSpPr>
      <cdr:spPr>
        <a:xfrm xmlns:a="http://schemas.openxmlformats.org/drawingml/2006/main" flipH="1">
          <a:off x="4162425" y="409576"/>
          <a:ext cx="28575" cy="42195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0.47546</cdr:x>
      <cdr:y>0.10634</cdr:y>
    </cdr:from>
    <cdr:to>
      <cdr:x>0.5627</cdr:x>
      <cdr:y>0.14928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8568CE51-7FC8-48FA-8F60-93196B4455EC}"/>
            </a:ext>
          </a:extLst>
        </cdr:cNvPr>
        <cdr:cNvSpPr txBox="1"/>
      </cdr:nvSpPr>
      <cdr:spPr>
        <a:xfrm xmlns:a="http://schemas.openxmlformats.org/drawingml/2006/main">
          <a:off x="4152900" y="495301"/>
          <a:ext cx="7620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Covid-19 era</a:t>
          </a:r>
        </a:p>
      </cdr:txBody>
    </cdr:sp>
  </cdr:relSizeAnchor>
  <cdr:relSizeAnchor xmlns:cdr="http://schemas.openxmlformats.org/drawingml/2006/chartDrawing">
    <cdr:from>
      <cdr:x>0.48264</cdr:x>
      <cdr:y>0.09965</cdr:y>
    </cdr:from>
    <cdr:to>
      <cdr:x>0.6731</cdr:x>
      <cdr:y>1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790D169D-67EC-47B1-88AD-63E8FA1D0761}"/>
            </a:ext>
          </a:extLst>
        </cdr:cNvPr>
        <cdr:cNvSpPr/>
      </cdr:nvSpPr>
      <cdr:spPr>
        <a:xfrm xmlns:a="http://schemas.openxmlformats.org/drawingml/2006/main">
          <a:off x="4192595" y="431897"/>
          <a:ext cx="1654455" cy="39020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alpha val="10000"/>
          </a:schemeClr>
        </a:solidFill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0.70418</cdr:x>
      <cdr:y>0.24817</cdr:y>
    </cdr:from>
    <cdr:to>
      <cdr:x>0.79353</cdr:x>
      <cdr:y>0.35469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F0A4B295-CDB5-02F7-EB9D-F870DA69D44C}"/>
            </a:ext>
          </a:extLst>
        </cdr:cNvPr>
        <cdr:cNvSpPr txBox="1"/>
      </cdr:nvSpPr>
      <cdr:spPr>
        <a:xfrm xmlns:a="http://schemas.openxmlformats.org/drawingml/2006/main">
          <a:off x="6117059" y="1075545"/>
          <a:ext cx="77617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9pPr>
        </a:lstStyle>
        <a:p xmlns:a="http://schemas.openxmlformats.org/drawingml/2006/main">
          <a:r>
            <a:rPr lang="en-US" sz="800" b="1" dirty="0">
              <a:solidFill>
                <a:schemeClr val="accent5">
                  <a:lumMod val="75000"/>
                </a:schemeClr>
              </a:solidFill>
            </a:rPr>
            <a:t># FESS </a:t>
          </a:r>
        </a:p>
        <a:p xmlns:a="http://schemas.openxmlformats.org/drawingml/2006/main">
          <a:r>
            <a:rPr lang="en-US" sz="800" b="1" dirty="0">
              <a:solidFill>
                <a:schemeClr val="accent5">
                  <a:lumMod val="75000"/>
                </a:schemeClr>
              </a:solidFill>
            </a:rPr>
            <a:t>Infrastructure</a:t>
          </a:r>
        </a:p>
        <a:p xmlns:a="http://schemas.openxmlformats.org/drawingml/2006/main">
          <a:r>
            <a:rPr lang="en-US" sz="800" b="1" dirty="0">
              <a:solidFill>
                <a:schemeClr val="accent5">
                  <a:lumMod val="75000"/>
                </a:schemeClr>
              </a:solidFill>
            </a:rPr>
            <a:t>Tasks</a:t>
          </a:r>
        </a:p>
      </cdr:txBody>
    </cdr:sp>
  </cdr:relSizeAnchor>
  <cdr:relSizeAnchor xmlns:cdr="http://schemas.openxmlformats.org/drawingml/2006/chartDrawing">
    <cdr:from>
      <cdr:x>0.7354</cdr:x>
      <cdr:y>0.49796</cdr:y>
    </cdr:from>
    <cdr:to>
      <cdr:x>0.81996</cdr:x>
      <cdr:y>0.57608</cdr:y>
    </cdr:to>
    <cdr:sp macro="" textlink="">
      <cdr:nvSpPr>
        <cdr:cNvPr id="6" name="TextBox 6">
          <a:extLst xmlns:a="http://schemas.openxmlformats.org/drawingml/2006/main">
            <a:ext uri="{FF2B5EF4-FFF2-40B4-BE49-F238E27FC236}">
              <a16:creationId xmlns:a16="http://schemas.microsoft.com/office/drawing/2014/main" id="{2C697110-D8D4-885D-0C1A-192D2C5A8AD0}"/>
            </a:ext>
          </a:extLst>
        </cdr:cNvPr>
        <cdr:cNvSpPr txBox="1"/>
      </cdr:nvSpPr>
      <cdr:spPr>
        <a:xfrm xmlns:a="http://schemas.openxmlformats.org/drawingml/2006/main">
          <a:off x="6388312" y="2158156"/>
          <a:ext cx="734556" cy="3385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9pPr>
        </a:lstStyle>
        <a:p xmlns:a="http://schemas.openxmlformats.org/drawingml/2006/main">
          <a:r>
            <a:rPr lang="en-US" sz="800" b="1" dirty="0">
              <a:solidFill>
                <a:schemeClr val="accent2">
                  <a:lumMod val="75000"/>
                </a:schemeClr>
              </a:solidFill>
            </a:rPr>
            <a:t># AD Staffing</a:t>
          </a:r>
        </a:p>
        <a:p xmlns:a="http://schemas.openxmlformats.org/drawingml/2006/main">
          <a:r>
            <a:rPr lang="en-US" sz="800" b="1" dirty="0">
              <a:solidFill>
                <a:schemeClr val="accent2">
                  <a:lumMod val="75000"/>
                </a:schemeClr>
              </a:solidFill>
            </a:rPr>
            <a:t> Head Count</a:t>
          </a:r>
        </a:p>
      </cdr:txBody>
    </cdr:sp>
  </cdr:relSizeAnchor>
  <cdr:relSizeAnchor xmlns:cdr="http://schemas.openxmlformats.org/drawingml/2006/chartDrawing">
    <cdr:from>
      <cdr:x>0.71137</cdr:x>
      <cdr:y>0.59771</cdr:y>
    </cdr:from>
    <cdr:to>
      <cdr:x>0.81277</cdr:x>
      <cdr:y>0.67176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7775C79-6562-84E3-8A97-73CE1BCB7AC8}"/>
            </a:ext>
          </a:extLst>
        </cdr:cNvPr>
        <cdr:cNvSpPr txBox="1"/>
      </cdr:nvSpPr>
      <cdr:spPr>
        <a:xfrm xmlns:a="http://schemas.openxmlformats.org/drawingml/2006/main">
          <a:off x="6179531" y="2590460"/>
          <a:ext cx="880841" cy="320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9pPr>
        </a:lstStyle>
        <a:p xmlns:a="http://schemas.openxmlformats.org/drawingml/2006/main">
          <a:r>
            <a:rPr lang="en-US" sz="800" b="1" dirty="0">
              <a:solidFill>
                <a:schemeClr val="accent4">
                  <a:lumMod val="75000"/>
                </a:schemeClr>
              </a:solidFill>
            </a:rPr>
            <a:t>% of Work </a:t>
          </a:r>
        </a:p>
        <a:p xmlns:a="http://schemas.openxmlformats.org/drawingml/2006/main">
          <a:r>
            <a:rPr lang="en-US" sz="800" b="1" dirty="0">
              <a:solidFill>
                <a:schemeClr val="accent4">
                  <a:lumMod val="75000"/>
                </a:schemeClr>
              </a:solidFill>
            </a:rPr>
            <a:t>Completed</a:t>
          </a:r>
        </a:p>
      </cdr:txBody>
    </cdr:sp>
  </cdr:relSizeAnchor>
  <cdr:relSizeAnchor xmlns:cdr="http://schemas.openxmlformats.org/drawingml/2006/chartDrawing">
    <cdr:from>
      <cdr:x>0.71817</cdr:x>
      <cdr:y>0.36744</cdr:y>
    </cdr:from>
    <cdr:to>
      <cdr:x>0.8042</cdr:x>
      <cdr:y>0.44556</cdr:y>
    </cdr:to>
    <cdr:sp macro="" textlink="">
      <cdr:nvSpPr>
        <cdr:cNvPr id="9" name="TextBox 10">
          <a:extLst xmlns:a="http://schemas.openxmlformats.org/drawingml/2006/main">
            <a:ext uri="{FF2B5EF4-FFF2-40B4-BE49-F238E27FC236}">
              <a16:creationId xmlns:a16="http://schemas.microsoft.com/office/drawing/2014/main" id="{EDBA6136-71B4-F5AE-117A-218707E03233}"/>
            </a:ext>
          </a:extLst>
        </cdr:cNvPr>
        <cdr:cNvSpPr txBox="1"/>
      </cdr:nvSpPr>
      <cdr:spPr>
        <a:xfrm xmlns:a="http://schemas.openxmlformats.org/drawingml/2006/main">
          <a:off x="6238599" y="1592476"/>
          <a:ext cx="7473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Calibri" charset="0"/>
              <a:ea typeface="Geneva" charset="0"/>
              <a:cs typeface="Geneva" charset="0"/>
            </a:defRPr>
          </a:lvl9pPr>
        </a:lstStyle>
        <a:p xmlns:a="http://schemas.openxmlformats.org/drawingml/2006/main">
          <a:r>
            <a:rPr lang="en-US" sz="800" b="1" dirty="0">
              <a:solidFill>
                <a:schemeClr val="accent6">
                  <a:lumMod val="75000"/>
                </a:schemeClr>
              </a:solidFill>
            </a:rPr>
            <a:t># AD Accel </a:t>
          </a:r>
        </a:p>
        <a:p xmlns:a="http://schemas.openxmlformats.org/drawingml/2006/main">
          <a:r>
            <a:rPr lang="en-US" sz="800" b="1" dirty="0">
              <a:solidFill>
                <a:schemeClr val="accent6">
                  <a:lumMod val="75000"/>
                </a:schemeClr>
              </a:solidFill>
            </a:rPr>
            <a:t>Maintenance</a:t>
          </a:r>
        </a:p>
      </cdr:txBody>
    </cdr:sp>
  </cdr:relSizeAnchor>
  <cdr:relSizeAnchor xmlns:cdr="http://schemas.openxmlformats.org/drawingml/2006/chartDrawing">
    <cdr:from>
      <cdr:x>0.68333</cdr:x>
      <cdr:y>0.10633</cdr:y>
    </cdr:from>
    <cdr:to>
      <cdr:x>0.80368</cdr:x>
      <cdr:y>0.15604</cdr:y>
    </cdr:to>
    <cdr:sp macro="" textlink="">
      <cdr:nvSpPr>
        <cdr:cNvPr id="12" name="TextBox 10">
          <a:extLst xmlns:a="http://schemas.openxmlformats.org/drawingml/2006/main">
            <a:ext uri="{FF2B5EF4-FFF2-40B4-BE49-F238E27FC236}">
              <a16:creationId xmlns:a16="http://schemas.microsoft.com/office/drawing/2014/main" id="{694253A4-A115-3B56-527F-2BCD8DA9E3F0}"/>
            </a:ext>
          </a:extLst>
        </cdr:cNvPr>
        <cdr:cNvSpPr txBox="1"/>
      </cdr:nvSpPr>
      <cdr:spPr>
        <a:xfrm xmlns:a="http://schemas.openxmlformats.org/drawingml/2006/main">
          <a:off x="5935920" y="460835"/>
          <a:ext cx="1045479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solidFill>
                <a:schemeClr val="accent3">
                  <a:lumMod val="75000"/>
                </a:schemeClr>
              </a:solidFill>
            </a:rPr>
            <a:t># AD Accel Tasks</a:t>
          </a:r>
        </a:p>
      </cdr:txBody>
    </cdr:sp>
  </cdr:relSizeAnchor>
  <cdr:relSizeAnchor xmlns:cdr="http://schemas.openxmlformats.org/drawingml/2006/chartDrawing">
    <cdr:from>
      <cdr:x>0.81983</cdr:x>
      <cdr:y>0.62455</cdr:y>
    </cdr:from>
    <cdr:to>
      <cdr:x>0.99282</cdr:x>
      <cdr:y>0.78599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DD8922F-7180-CA0B-EB6C-AEBC78444E6D}"/>
            </a:ext>
          </a:extLst>
        </cdr:cNvPr>
        <cdr:cNvSpPr txBox="1"/>
      </cdr:nvSpPr>
      <cdr:spPr>
        <a:xfrm xmlns:a="http://schemas.openxmlformats.org/drawingml/2006/main">
          <a:off x="7121668" y="2706786"/>
          <a:ext cx="1502786" cy="699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We plan for ~40 weeks </a:t>
          </a:r>
        </a:p>
        <a:p xmlns:a="http://schemas.openxmlformats.org/drawingml/2006/main">
          <a:r>
            <a:rPr lang="en-US" dirty="0"/>
            <a:t>of</a:t>
          </a:r>
          <a:r>
            <a:rPr lang="en-US" sz="1100" dirty="0"/>
            <a:t> running and </a:t>
          </a:r>
          <a:r>
            <a:rPr lang="en-US" dirty="0"/>
            <a:t>~1</a:t>
          </a:r>
          <a:r>
            <a:rPr lang="en-US" sz="1100" dirty="0"/>
            <a:t>2 of</a:t>
          </a:r>
        </a:p>
        <a:p xmlns:a="http://schemas.openxmlformats.org/drawingml/2006/main">
          <a:r>
            <a:rPr lang="en-US" sz="1100" dirty="0"/>
            <a:t> maintenance period.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98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94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862012"/>
            <a:ext cx="326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669463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08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en-US" dirty="0"/>
              <a:t>1/31/2023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056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1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1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 dirty="0"/>
              <a:t>1/31/2023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9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21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782771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 dirty="0"/>
              <a:t>1/31/2023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29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782770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 dirty="0"/>
              <a:t>1/31/2023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12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6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A68D3EC1-4770-4897-BE96-65449DB2DCD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761" y="672628"/>
            <a:ext cx="9161761" cy="22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728663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0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0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Procurement 101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0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9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6586"/>
            <a:ext cx="8293100" cy="48691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238" y="4866324"/>
            <a:ext cx="5486400" cy="140494"/>
          </a:xfrm>
        </p:spPr>
        <p:txBody>
          <a:bodyPr lIns="0" tIns="0" rIns="0" bIns="0" anchor="b" anchorCtr="0"/>
          <a:lstStyle>
            <a:lvl1pPr>
              <a:defRPr lang="en-US" smtClean="0"/>
            </a:lvl1pPr>
          </a:lstStyle>
          <a:p>
            <a:r>
              <a:rPr lang="en-US" dirty="0"/>
              <a:t>Procurement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332" y="4866324"/>
            <a:ext cx="525463" cy="140494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1" y="788670"/>
            <a:ext cx="8293100" cy="39765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92024" indent="-192024">
              <a:lnSpc>
                <a:spcPct val="100000"/>
              </a:lnSpc>
              <a:spcBef>
                <a:spcPts val="450"/>
              </a:spcBef>
              <a:spcAft>
                <a:spcPts val="225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428625" indent="-17383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685800" indent="-169069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898922" indent="-167879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1116806" indent="-176213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4866324"/>
            <a:ext cx="760892" cy="14049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</p:spTree>
    <p:extLst>
      <p:ext uri="{BB962C8B-B14F-4D97-AF65-F5344CB8AC3E}">
        <p14:creationId xmlns:p14="http://schemas.microsoft.com/office/powerpoint/2010/main" val="125552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9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9" y="4886325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dirty="0"/>
              <a:t>1/31/2023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4886325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675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Procurement 101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4886325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7" r:id="rId7"/>
    <p:sldLayoutId id="2147484138" r:id="rId8"/>
  </p:sldLayoutIdLst>
  <p:hf hdr="0" ft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75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Installation Considerations for Option Zero </a:t>
            </a:r>
            <a:br>
              <a:rPr lang="en-US" altLang="en-US" dirty="0"/>
            </a:br>
            <a:r>
              <a:rPr lang="en-US" altLang="en-US" dirty="0"/>
              <a:t>Cons Gattuso</a:t>
            </a:r>
          </a:p>
          <a:p>
            <a:r>
              <a:rPr lang="en-US" altLang="en-US" dirty="0"/>
              <a:t>January 31</a:t>
            </a:r>
            <a:r>
              <a:rPr lang="en-US" altLang="en-US" baseline="30000" dirty="0"/>
              <a:t>st</a:t>
            </a:r>
            <a:r>
              <a:rPr lang="en-US" altLang="en-US" dirty="0"/>
              <a:t>,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ACE Workshop</a:t>
            </a:r>
          </a:p>
        </p:txBody>
      </p:sp>
    </p:spTree>
    <p:extLst>
      <p:ext uri="{BB962C8B-B14F-4D97-AF65-F5344CB8AC3E}">
        <p14:creationId xmlns:p14="http://schemas.microsoft.com/office/powerpoint/2010/main" val="105154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imeline, calendar&#10;&#10;Description automatically generated">
            <a:extLst>
              <a:ext uri="{FF2B5EF4-FFF2-40B4-BE49-F238E27FC236}">
                <a16:creationId xmlns:a16="http://schemas.microsoft.com/office/drawing/2014/main" id="{C89E4A56-E082-C582-69AA-79740AA04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62"/>
          <a:stretch/>
        </p:blipFill>
        <p:spPr>
          <a:xfrm>
            <a:off x="0" y="568931"/>
            <a:ext cx="9123654" cy="2858400"/>
          </a:xfr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99344C1-D531-9401-ADD7-041AF06B8113}"/>
              </a:ext>
            </a:extLst>
          </p:cNvPr>
          <p:cNvSpPr/>
          <p:nvPr/>
        </p:nvSpPr>
        <p:spPr>
          <a:xfrm>
            <a:off x="238064" y="2264383"/>
            <a:ext cx="498763" cy="110837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086F2-EBA4-539C-CBEA-369AA4B7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Example</a:t>
            </a:r>
            <a:r>
              <a:rPr lang="en-US" dirty="0"/>
              <a:t> of MI Pulse Power and Transformer Replacement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0C2C-5D01-12B0-2D88-511E371159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31233-0E05-C3FF-A0B1-C23843DB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781EA-F83C-E806-EDFB-069D12B5BFCA}"/>
              </a:ext>
            </a:extLst>
          </p:cNvPr>
          <p:cNvSpPr txBox="1"/>
          <p:nvPr/>
        </p:nvSpPr>
        <p:spPr>
          <a:xfrm>
            <a:off x="161388" y="3427331"/>
            <a:ext cx="52771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Assumptions: (AIP Funding)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Shutdown are kept 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Scope: (2-3 weeks per transformer)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for one transformer and feeder replacement.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partial delivery of installation components.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for one replacement.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C8C565-F958-3EFA-75A2-398D55ECBD89}"/>
              </a:ext>
            </a:extLst>
          </p:cNvPr>
          <p:cNvGrpSpPr/>
          <p:nvPr/>
        </p:nvGrpSpPr>
        <p:grpSpPr>
          <a:xfrm>
            <a:off x="3877800" y="3210013"/>
            <a:ext cx="944065" cy="208348"/>
            <a:chOff x="3877800" y="3210013"/>
            <a:chExt cx="944065" cy="2083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B05EC4-F39E-B01F-D40A-AF1F6F6E4130}"/>
                </a:ext>
              </a:extLst>
            </p:cNvPr>
            <p:cNvSpPr/>
            <p:nvPr/>
          </p:nvSpPr>
          <p:spPr>
            <a:xfrm>
              <a:off x="3877800" y="3210013"/>
              <a:ext cx="944065" cy="113144"/>
            </a:xfrm>
            <a:prstGeom prst="rect">
              <a:avLst/>
            </a:prstGeom>
            <a:pattFill prst="wdUp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7C5565-0602-5A23-AFB2-C93CECFC0226}"/>
                </a:ext>
              </a:extLst>
            </p:cNvPr>
            <p:cNvSpPr/>
            <p:nvPr/>
          </p:nvSpPr>
          <p:spPr>
            <a:xfrm>
              <a:off x="3877800" y="3305216"/>
              <a:ext cx="944065" cy="113145"/>
            </a:xfrm>
            <a:prstGeom prst="rect">
              <a:avLst/>
            </a:prstGeom>
            <a:pattFill prst="wdUp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4C7539-426A-E8E8-58E3-2A27DF3E5883}"/>
              </a:ext>
            </a:extLst>
          </p:cNvPr>
          <p:cNvGrpSpPr/>
          <p:nvPr/>
        </p:nvGrpSpPr>
        <p:grpSpPr>
          <a:xfrm>
            <a:off x="5274210" y="3218983"/>
            <a:ext cx="164344" cy="208348"/>
            <a:chOff x="3877800" y="3210013"/>
            <a:chExt cx="944065" cy="20834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AF5841-6901-BA4B-BB99-75FF7A8D191F}"/>
                </a:ext>
              </a:extLst>
            </p:cNvPr>
            <p:cNvSpPr/>
            <p:nvPr/>
          </p:nvSpPr>
          <p:spPr>
            <a:xfrm>
              <a:off x="3877800" y="3210013"/>
              <a:ext cx="944065" cy="113144"/>
            </a:xfrm>
            <a:prstGeom prst="rect">
              <a:avLst/>
            </a:prstGeom>
            <a:pattFill prst="wdUp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542613-0F08-CE97-74DD-7A5F90BCCD8E}"/>
                </a:ext>
              </a:extLst>
            </p:cNvPr>
            <p:cNvSpPr/>
            <p:nvPr/>
          </p:nvSpPr>
          <p:spPr>
            <a:xfrm>
              <a:off x="3877800" y="3305216"/>
              <a:ext cx="944065" cy="113145"/>
            </a:xfrm>
            <a:prstGeom prst="rect">
              <a:avLst/>
            </a:prstGeom>
            <a:pattFill prst="wdUp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9B43F-2DF5-357B-CA1F-49DABED883F7}"/>
              </a:ext>
            </a:extLst>
          </p:cNvPr>
          <p:cNvGrpSpPr/>
          <p:nvPr/>
        </p:nvGrpSpPr>
        <p:grpSpPr>
          <a:xfrm>
            <a:off x="4479655" y="1988843"/>
            <a:ext cx="164344" cy="208348"/>
            <a:chOff x="3877800" y="3210013"/>
            <a:chExt cx="944065" cy="20834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1C94D6B-2C82-A5B1-3D2F-5117E008C31D}"/>
                </a:ext>
              </a:extLst>
            </p:cNvPr>
            <p:cNvSpPr/>
            <p:nvPr/>
          </p:nvSpPr>
          <p:spPr>
            <a:xfrm>
              <a:off x="3877800" y="3210013"/>
              <a:ext cx="944065" cy="113144"/>
            </a:xfrm>
            <a:prstGeom prst="rect">
              <a:avLst/>
            </a:prstGeom>
            <a:pattFill prst="wdDn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0013A4-BA84-87AD-F47B-22707589ADB2}"/>
                </a:ext>
              </a:extLst>
            </p:cNvPr>
            <p:cNvSpPr/>
            <p:nvPr/>
          </p:nvSpPr>
          <p:spPr>
            <a:xfrm>
              <a:off x="3877800" y="3305216"/>
              <a:ext cx="944065" cy="113145"/>
            </a:xfrm>
            <a:prstGeom prst="rect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5C2601-6906-B6A8-6748-8FDA6CDE54B6}"/>
              </a:ext>
            </a:extLst>
          </p:cNvPr>
          <p:cNvGrpSpPr/>
          <p:nvPr/>
        </p:nvGrpSpPr>
        <p:grpSpPr>
          <a:xfrm>
            <a:off x="4657521" y="1988843"/>
            <a:ext cx="164344" cy="208348"/>
            <a:chOff x="3877800" y="3210013"/>
            <a:chExt cx="944065" cy="2083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53C05A-A094-AA52-C00C-E3CF35FC3A97}"/>
                </a:ext>
              </a:extLst>
            </p:cNvPr>
            <p:cNvSpPr/>
            <p:nvPr/>
          </p:nvSpPr>
          <p:spPr>
            <a:xfrm>
              <a:off x="3877800" y="3210013"/>
              <a:ext cx="944065" cy="113144"/>
            </a:xfrm>
            <a:prstGeom prst="rect">
              <a:avLst/>
            </a:prstGeom>
            <a:pattFill prst="wdDn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EF4811-BECE-5E79-3FA0-8DC11739B8F8}"/>
                </a:ext>
              </a:extLst>
            </p:cNvPr>
            <p:cNvSpPr/>
            <p:nvPr/>
          </p:nvSpPr>
          <p:spPr>
            <a:xfrm>
              <a:off x="3877800" y="3305216"/>
              <a:ext cx="944065" cy="113145"/>
            </a:xfrm>
            <a:prstGeom prst="rect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6361A7-8F76-41E7-6F08-8DC79ECF04BB}"/>
              </a:ext>
            </a:extLst>
          </p:cNvPr>
          <p:cNvGrpSpPr/>
          <p:nvPr/>
        </p:nvGrpSpPr>
        <p:grpSpPr>
          <a:xfrm>
            <a:off x="6103259" y="3608890"/>
            <a:ext cx="147230" cy="208348"/>
            <a:chOff x="3877800" y="3210013"/>
            <a:chExt cx="944065" cy="2083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1DFA06-398D-0D73-A705-79B09F186D28}"/>
                </a:ext>
              </a:extLst>
            </p:cNvPr>
            <p:cNvSpPr/>
            <p:nvPr/>
          </p:nvSpPr>
          <p:spPr>
            <a:xfrm>
              <a:off x="3877800" y="3210013"/>
              <a:ext cx="944065" cy="113144"/>
            </a:xfrm>
            <a:prstGeom prst="rect">
              <a:avLst/>
            </a:prstGeom>
            <a:pattFill prst="wdUp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C6FE8A-15E7-CA67-2054-EDA833E6105E}"/>
                </a:ext>
              </a:extLst>
            </p:cNvPr>
            <p:cNvSpPr/>
            <p:nvPr/>
          </p:nvSpPr>
          <p:spPr>
            <a:xfrm>
              <a:off x="3877800" y="3305216"/>
              <a:ext cx="944065" cy="113145"/>
            </a:xfrm>
            <a:prstGeom prst="rect">
              <a:avLst/>
            </a:prstGeom>
            <a:pattFill prst="wdUp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1F2B02C-BC86-0953-3D28-FA406E193D1D}"/>
              </a:ext>
            </a:extLst>
          </p:cNvPr>
          <p:cNvSpPr txBox="1"/>
          <p:nvPr/>
        </p:nvSpPr>
        <p:spPr>
          <a:xfrm>
            <a:off x="6303723" y="3491201"/>
            <a:ext cx="217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Potential time slot that could be taken advantage of…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9E00E-FF8E-677C-63DD-56026EFC418C}"/>
              </a:ext>
            </a:extLst>
          </p:cNvPr>
          <p:cNvSpPr/>
          <p:nvPr/>
        </p:nvSpPr>
        <p:spPr>
          <a:xfrm>
            <a:off x="-20346" y="2191925"/>
            <a:ext cx="9144000" cy="12560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11DA8-9C16-DD6A-7A3B-25F3E253D459}"/>
              </a:ext>
            </a:extLst>
          </p:cNvPr>
          <p:cNvSpPr/>
          <p:nvPr/>
        </p:nvSpPr>
        <p:spPr>
          <a:xfrm>
            <a:off x="6103259" y="4082487"/>
            <a:ext cx="164344" cy="11314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62CA4B-B533-7759-D2A2-A2E087FA73B9}"/>
              </a:ext>
            </a:extLst>
          </p:cNvPr>
          <p:cNvSpPr txBox="1"/>
          <p:nvPr/>
        </p:nvSpPr>
        <p:spPr>
          <a:xfrm>
            <a:off x="6250489" y="4016736"/>
            <a:ext cx="2179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Currently scheduled shutdowns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77928D-2297-D6CE-B2D9-7921CE8A041C}"/>
              </a:ext>
            </a:extLst>
          </p:cNvPr>
          <p:cNvSpPr txBox="1"/>
          <p:nvPr/>
        </p:nvSpPr>
        <p:spPr>
          <a:xfrm>
            <a:off x="3726873" y="941867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PIPII and LBNF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455B6F-8E58-1794-9E00-7C4A24AC14DE}"/>
              </a:ext>
            </a:extLst>
          </p:cNvPr>
          <p:cNvGrpSpPr/>
          <p:nvPr/>
        </p:nvGrpSpPr>
        <p:grpSpPr>
          <a:xfrm>
            <a:off x="5274210" y="2004223"/>
            <a:ext cx="164344" cy="208348"/>
            <a:chOff x="3877800" y="3210013"/>
            <a:chExt cx="944065" cy="20834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D5C7E5-2A7D-3C66-B4CD-6485FC3BE91E}"/>
                </a:ext>
              </a:extLst>
            </p:cNvPr>
            <p:cNvSpPr/>
            <p:nvPr/>
          </p:nvSpPr>
          <p:spPr>
            <a:xfrm>
              <a:off x="3877800" y="3210013"/>
              <a:ext cx="944065" cy="1131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C0BE93-0403-E948-BE03-349FBF30662C}"/>
                </a:ext>
              </a:extLst>
            </p:cNvPr>
            <p:cNvSpPr/>
            <p:nvPr/>
          </p:nvSpPr>
          <p:spPr>
            <a:xfrm>
              <a:off x="3877800" y="3305216"/>
              <a:ext cx="944065" cy="11314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E0C338-0C3B-013C-6072-3FBBD19CDD30}"/>
              </a:ext>
            </a:extLst>
          </p:cNvPr>
          <p:cNvSpPr/>
          <p:nvPr/>
        </p:nvSpPr>
        <p:spPr>
          <a:xfrm>
            <a:off x="238064" y="1101436"/>
            <a:ext cx="498763" cy="110837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90354-F93D-0E1E-BF30-B9B5D555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" y="630647"/>
            <a:ext cx="8056420" cy="4121461"/>
          </a:xfrm>
        </p:spPr>
        <p:txBody>
          <a:bodyPr/>
          <a:lstStyle/>
          <a:p>
            <a:pPr marL="2743200" lvl="8" indent="0">
              <a:buNone/>
            </a:pPr>
            <a:r>
              <a:rPr lang="en-US" sz="1600" b="1" dirty="0"/>
              <a:t>Planning Is Critical</a:t>
            </a:r>
          </a:p>
          <a:p>
            <a:pPr lvl="1"/>
            <a:r>
              <a:rPr lang="en-US" sz="1600" dirty="0"/>
              <a:t>Determine which funding option task fits in (AIP, 413b, GPP, etc.)</a:t>
            </a:r>
          </a:p>
          <a:p>
            <a:pPr lvl="2"/>
            <a:r>
              <a:rPr lang="en-US" sz="1400" dirty="0"/>
              <a:t>Review process associated by funding type</a:t>
            </a:r>
          </a:p>
          <a:p>
            <a:pPr lvl="2"/>
            <a:r>
              <a:rPr lang="en-US" sz="1400" dirty="0"/>
              <a:t>Procurement process cycle</a:t>
            </a:r>
          </a:p>
          <a:p>
            <a:pPr lvl="2"/>
            <a:r>
              <a:rPr lang="en-US" sz="1400" dirty="0"/>
              <a:t>Vendor fabrication and delivery profiles</a:t>
            </a:r>
          </a:p>
          <a:p>
            <a:pPr lvl="2"/>
            <a:r>
              <a:rPr lang="en-US" sz="1400" dirty="0"/>
              <a:t>Testing</a:t>
            </a:r>
          </a:p>
          <a:p>
            <a:pPr lvl="1"/>
            <a:r>
              <a:rPr lang="en-US" sz="1600" dirty="0"/>
              <a:t>Interplay of tasks</a:t>
            </a:r>
          </a:p>
          <a:p>
            <a:pPr lvl="2"/>
            <a:r>
              <a:rPr lang="en-US" sz="1400" dirty="0"/>
              <a:t>Interface between project installation activities (LBNF/PIPII)</a:t>
            </a:r>
          </a:p>
          <a:p>
            <a:pPr lvl="2"/>
            <a:r>
              <a:rPr lang="en-US" sz="1400" dirty="0"/>
              <a:t>Normal shutdown maintenance activities (reaching the limit of support)</a:t>
            </a:r>
          </a:p>
          <a:p>
            <a:pPr lvl="2"/>
            <a:r>
              <a:rPr lang="en-US" sz="1400" dirty="0"/>
              <a:t>Resources need to complete the task</a:t>
            </a:r>
          </a:p>
          <a:p>
            <a:pPr lvl="3"/>
            <a:r>
              <a:rPr lang="en-US" sz="1200" dirty="0"/>
              <a:t>Fermi Labor</a:t>
            </a:r>
          </a:p>
          <a:p>
            <a:pPr lvl="3"/>
            <a:r>
              <a:rPr lang="en-US" sz="1200" dirty="0"/>
              <a:t>Trades</a:t>
            </a:r>
          </a:p>
          <a:p>
            <a:pPr lvl="1"/>
            <a:r>
              <a:rPr lang="en-US" sz="1600" dirty="0"/>
              <a:t>Beam based studies (both pre/post installation)</a:t>
            </a:r>
          </a:p>
          <a:p>
            <a:pPr lvl="2"/>
            <a:r>
              <a:rPr lang="en-US" sz="1450" dirty="0"/>
              <a:t>Impact to HEP</a:t>
            </a:r>
          </a:p>
          <a:p>
            <a:pPr lvl="2"/>
            <a:r>
              <a:rPr lang="en-US" sz="1450" dirty="0"/>
              <a:t>Turn-on and commissioning </a:t>
            </a:r>
          </a:p>
          <a:p>
            <a:pPr lvl="3"/>
            <a:r>
              <a:rPr lang="en-US" sz="1250" dirty="0"/>
              <a:t>Shielding Assessment Document (SAD), run conditions, commissioning task that will impact HEP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E6F70-E05D-F28D-14BE-96CD72DF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Considerations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9E6A-58ED-194B-6DBD-6DFCBF4AC0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0026-6CEF-2CC9-BF80-6613B2D65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07198-8651-90DB-BA39-EFAA96289DA6}"/>
              </a:ext>
            </a:extLst>
          </p:cNvPr>
          <p:cNvSpPr txBox="1"/>
          <p:nvPr/>
        </p:nvSpPr>
        <p:spPr>
          <a:xfrm>
            <a:off x="5494616" y="1290993"/>
            <a:ext cx="3649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Moving forward what needs to be determined: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Sequencing of task/upgrades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If possible, we want to make incremental gain.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Understanding the relationship between tasks.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Priority &amp; Readiness of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Understanding our labor resources availability.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Fermilab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Trades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26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9B62B8-B996-A6D2-8B7E-D1630AF0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1325371"/>
            <a:ext cx="7342909" cy="136856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Plans are worthless, but</a:t>
            </a:r>
          </a:p>
          <a:p>
            <a:pPr marL="0" indent="0">
              <a:buNone/>
            </a:pPr>
            <a:r>
              <a:rPr lang="en-US" sz="3200" dirty="0"/>
              <a:t>planning is essential. </a:t>
            </a:r>
            <a:endParaRPr lang="en-US" sz="1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Thank you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13F12-4682-CF4C-1328-69C9CF37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75C8B-37E9-9476-A4A3-0C3EFF50AA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2C2D0-F40D-CC14-0A8B-F8BC25B13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C4C4C5A-5972-62B6-096A-5F579F35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96" y="2457549"/>
            <a:ext cx="4849950" cy="19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7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A366-1DC7-42AB-A86F-91985B05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94" y="638920"/>
            <a:ext cx="7847012" cy="39841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4360D2-88B6-4871-A0D6-02004BBC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LBNF accelerator milestones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DEB44-62E1-4F42-969E-185B00F0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4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535A0A-378D-4882-A1EB-C738871EF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625114"/>
              </p:ext>
            </p:extLst>
          </p:nvPr>
        </p:nvGraphicFramePr>
        <p:xfrm>
          <a:off x="228600" y="666050"/>
          <a:ext cx="8045204" cy="33436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3140">
                  <a:extLst>
                    <a:ext uri="{9D8B030D-6E8A-4147-A177-3AD203B41FA5}">
                      <a16:colId xmlns:a16="http://schemas.microsoft.com/office/drawing/2014/main" val="4168813404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276637432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055385041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4167499126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60332239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369742679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7639248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542118198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30462331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663025159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58406740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73353535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857843838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71039538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420940728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63061992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265737191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386181749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66313324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97667443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594928504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54337130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813661972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99560315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463936380"/>
                    </a:ext>
                  </a:extLst>
                </a:gridCol>
              </a:tblGrid>
              <a:tr h="12792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FY34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54664"/>
                  </a:ext>
                </a:extLst>
              </a:tr>
              <a:tr h="2373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0876817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startup and commission beam in Booster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852335406"/>
                  </a:ext>
                </a:extLst>
              </a:tr>
              <a:tr h="23164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establish beam to BNB and work on increasing Booster intensity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90539103"/>
                  </a:ext>
                </a:extLst>
              </a:tr>
              <a:tr h="231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90107022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startup MI and commission beam in MI/RR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559126662"/>
                  </a:ext>
                </a:extLst>
              </a:tr>
              <a:tr h="23164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Mu2e, increasing to 4E12 per Booster batch, 2 batches per 1.2s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542604501"/>
                  </a:ext>
                </a:extLst>
              </a:tr>
              <a:tr h="231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861803890"/>
                  </a:ext>
                </a:extLst>
              </a:tr>
              <a:tr h="23164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BNB, increasing to 6.25E12 per Booster batch (as beam dump if no user)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if requested</a:t>
                      </a:r>
                    </a:p>
                  </a:txBody>
                  <a:tcPr marL="4411" marR="4411" marT="441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if requested</a:t>
                      </a: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727205618"/>
                  </a:ext>
                </a:extLst>
              </a:tr>
              <a:tr h="231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2674164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commission slip stacking with limited pulses to dump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796773017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establish beam to LBNF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6279473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LBNF at 700 kW increase power to 900 kW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772015784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LBNF increasing power to 1.2 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20245965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00B83A5-EBED-42C5-BE7C-91A915A5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ramp-up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59E51-1D99-434E-BA04-ADE5C03B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0BE5C-7D6B-65EF-4544-D897EE057820}"/>
              </a:ext>
            </a:extLst>
          </p:cNvPr>
          <p:cNvSpPr/>
          <p:nvPr/>
        </p:nvSpPr>
        <p:spPr>
          <a:xfrm>
            <a:off x="4913906" y="1115537"/>
            <a:ext cx="111318" cy="291242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C82EB-458C-671B-B553-13469823F4A3}"/>
              </a:ext>
            </a:extLst>
          </p:cNvPr>
          <p:cNvSpPr/>
          <p:nvPr/>
        </p:nvSpPr>
        <p:spPr>
          <a:xfrm>
            <a:off x="5551336" y="1115537"/>
            <a:ext cx="111318" cy="291242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B1354-8C3A-0314-8B9F-B45EBF74BF87}"/>
              </a:ext>
            </a:extLst>
          </p:cNvPr>
          <p:cNvSpPr/>
          <p:nvPr/>
        </p:nvSpPr>
        <p:spPr>
          <a:xfrm>
            <a:off x="6188766" y="1097280"/>
            <a:ext cx="111318" cy="291242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4F07B-3C87-6A2C-E007-A31F12796AEB}"/>
              </a:ext>
            </a:extLst>
          </p:cNvPr>
          <p:cNvSpPr/>
          <p:nvPr/>
        </p:nvSpPr>
        <p:spPr>
          <a:xfrm>
            <a:off x="6826196" y="1106409"/>
            <a:ext cx="111318" cy="291242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0FA1CE-AFC3-8F31-F6DB-CD16C496C966}"/>
              </a:ext>
            </a:extLst>
          </p:cNvPr>
          <p:cNvSpPr/>
          <p:nvPr/>
        </p:nvSpPr>
        <p:spPr>
          <a:xfrm>
            <a:off x="7494341" y="1097280"/>
            <a:ext cx="111318" cy="291242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E4ADCA-3C2D-2EBA-22C7-249A029624E0}"/>
              </a:ext>
            </a:extLst>
          </p:cNvPr>
          <p:cNvSpPr/>
          <p:nvPr/>
        </p:nvSpPr>
        <p:spPr>
          <a:xfrm>
            <a:off x="8112364" y="1097280"/>
            <a:ext cx="111318" cy="291242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91B0FB-6C3F-4A7E-E484-63978A1D7F23}"/>
              </a:ext>
            </a:extLst>
          </p:cNvPr>
          <p:cNvSpPr/>
          <p:nvPr/>
        </p:nvSpPr>
        <p:spPr>
          <a:xfrm>
            <a:off x="4886739" y="4340399"/>
            <a:ext cx="111318" cy="35882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510DF-D401-828B-804C-0AF13732264C}"/>
              </a:ext>
            </a:extLst>
          </p:cNvPr>
          <p:cNvSpPr txBox="1"/>
          <p:nvPr/>
        </p:nvSpPr>
        <p:spPr>
          <a:xfrm>
            <a:off x="4969565" y="4242491"/>
            <a:ext cx="357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Summer Shutdown</a:t>
            </a:r>
          </a:p>
        </p:txBody>
      </p:sp>
    </p:spTree>
    <p:extLst>
      <p:ext uri="{BB962C8B-B14F-4D97-AF65-F5344CB8AC3E}">
        <p14:creationId xmlns:p14="http://schemas.microsoft.com/office/powerpoint/2010/main" val="73386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5405" y="571715"/>
            <a:ext cx="8672513" cy="4306446"/>
          </a:xfr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Role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AD Shutdown Manager </a:t>
            </a:r>
          </a:p>
          <a:p>
            <a:pPr marL="1033462" lvl="2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May 2011 -  Present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LBNF Installation Coordinator</a:t>
            </a:r>
          </a:p>
          <a:p>
            <a:pPr marL="1033462" lvl="2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September 2019 – Present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Relevant Experience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Run Coordinator</a:t>
            </a:r>
          </a:p>
          <a:p>
            <a:pPr marL="1033462" lvl="2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August 2007 - October 2011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Recycler Ring Deputy Department Head</a:t>
            </a:r>
          </a:p>
          <a:p>
            <a:pPr marL="1033462" lvl="2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Jun</a:t>
            </a:r>
            <a:r>
              <a:rPr lang="en-US" sz="1400" dirty="0"/>
              <a:t>e 2005 - August 2007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MI/RR Department</a:t>
            </a:r>
          </a:p>
          <a:p>
            <a:pPr marL="1033462" lvl="2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October 1997 - June 2005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Operations Department</a:t>
            </a:r>
          </a:p>
          <a:p>
            <a:pPr marL="1033462" lvl="2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May 1990 - October 1997</a:t>
            </a:r>
          </a:p>
          <a:p>
            <a:pPr marL="1033462" lvl="2" indent="-285750">
              <a:spcBef>
                <a:spcPct val="20000"/>
              </a:spcBef>
              <a:buFont typeface="Arial" charset="0"/>
              <a:buChar char="–"/>
              <a:defRPr/>
            </a:pPr>
            <a:endParaRPr lang="en-US" sz="1600" dirty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104885"/>
            <a:ext cx="4838396" cy="320908"/>
          </a:xfrm>
        </p:spPr>
        <p:txBody>
          <a:bodyPr/>
          <a:lstStyle/>
          <a:p>
            <a:r>
              <a:rPr lang="en-US" sz="1950" dirty="0"/>
              <a:t>About Me – Relevant Experience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CD4BD-9EA4-496A-8723-E20B61880966}"/>
              </a:ext>
            </a:extLst>
          </p:cNvPr>
          <p:cNvSpPr txBox="1"/>
          <p:nvPr/>
        </p:nvSpPr>
        <p:spPr>
          <a:xfrm>
            <a:off x="6455443" y="3620115"/>
            <a:ext cx="2688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Engineering Physics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B.S.  Physics 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Elmhurst University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46092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970FE-88E7-D92C-A935-641E30105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 plan for our installation activities.</a:t>
            </a:r>
          </a:p>
          <a:p>
            <a:r>
              <a:rPr lang="en-US" dirty="0"/>
              <a:t>Considerations that will need to be considered for this planning.</a:t>
            </a:r>
          </a:p>
          <a:p>
            <a:pPr lvl="1"/>
            <a:r>
              <a:rPr lang="en-US" dirty="0"/>
              <a:t>Task classification</a:t>
            </a:r>
          </a:p>
          <a:p>
            <a:pPr lvl="1"/>
            <a:r>
              <a:rPr lang="en-US" dirty="0"/>
              <a:t>Work force</a:t>
            </a:r>
          </a:p>
          <a:p>
            <a:pPr lvl="1"/>
            <a:r>
              <a:rPr lang="en-US" dirty="0"/>
              <a:t>Interfacing with project activities</a:t>
            </a:r>
          </a:p>
          <a:p>
            <a:r>
              <a:rPr lang="en-US" dirty="0"/>
              <a:t>Summary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F3853-1257-B815-9E97-15FE0683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25BA6-7E2B-7ED2-F826-66A622507E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B6B6B-85EE-5A73-CADA-263317006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Cycle</a:t>
            </a:r>
          </a:p>
        </p:txBody>
      </p: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9762B2E1-26C5-4426-8327-7431B223AB7E}"/>
              </a:ext>
            </a:extLst>
          </p:cNvPr>
          <p:cNvGrpSpPr/>
          <p:nvPr/>
        </p:nvGrpSpPr>
        <p:grpSpPr>
          <a:xfrm>
            <a:off x="3897497" y="2062421"/>
            <a:ext cx="1642662" cy="1761503"/>
            <a:chOff x="4472641" y="2165132"/>
            <a:chExt cx="3214034" cy="3446560"/>
          </a:xfrm>
        </p:grpSpPr>
        <p:cxnSp>
          <p:nvCxnSpPr>
            <p:cNvPr id="168" name="Straight Arrow Connector 9">
              <a:extLst>
                <a:ext uri="{FF2B5EF4-FFF2-40B4-BE49-F238E27FC236}">
                  <a16:creationId xmlns:a16="http://schemas.microsoft.com/office/drawing/2014/main" id="{F39D7321-50A7-46AF-8814-EF22C844338C}"/>
                </a:ext>
              </a:extLst>
            </p:cNvPr>
            <p:cNvCxnSpPr>
              <a:cxnSpLocks/>
            </p:cNvCxnSpPr>
            <p:nvPr/>
          </p:nvCxnSpPr>
          <p:spPr>
            <a:xfrm>
              <a:off x="4472641" y="2999525"/>
              <a:ext cx="3214034" cy="186691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0">
              <a:extLst>
                <a:ext uri="{FF2B5EF4-FFF2-40B4-BE49-F238E27FC236}">
                  <a16:creationId xmlns:a16="http://schemas.microsoft.com/office/drawing/2014/main" id="{EAB7A777-2253-4062-8BA5-D3F728DFABB3}"/>
                </a:ext>
              </a:extLst>
            </p:cNvPr>
            <p:cNvCxnSpPr>
              <a:cxnSpLocks/>
            </p:cNvCxnSpPr>
            <p:nvPr/>
          </p:nvCxnSpPr>
          <p:spPr>
            <a:xfrm>
              <a:off x="6087425" y="2165132"/>
              <a:ext cx="0" cy="344656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1">
              <a:extLst>
                <a:ext uri="{FF2B5EF4-FFF2-40B4-BE49-F238E27FC236}">
                  <a16:creationId xmlns:a16="http://schemas.microsoft.com/office/drawing/2014/main" id="{AB07D7A4-FE52-457E-B348-752B6BDC3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2641" y="2975265"/>
              <a:ext cx="3214034" cy="191870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Oval 14">
            <a:extLst>
              <a:ext uri="{FF2B5EF4-FFF2-40B4-BE49-F238E27FC236}">
                <a16:creationId xmlns:a16="http://schemas.microsoft.com/office/drawing/2014/main" id="{281AFDB3-F255-4398-AA99-39E0A87FD02B}"/>
              </a:ext>
            </a:extLst>
          </p:cNvPr>
          <p:cNvSpPr/>
          <p:nvPr/>
        </p:nvSpPr>
        <p:spPr>
          <a:xfrm>
            <a:off x="4268481" y="2461550"/>
            <a:ext cx="954537" cy="9545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2" name="Donut 15">
            <a:extLst>
              <a:ext uri="{FF2B5EF4-FFF2-40B4-BE49-F238E27FC236}">
                <a16:creationId xmlns:a16="http://schemas.microsoft.com/office/drawing/2014/main" id="{3FDD2BAD-4317-4A28-9860-7525870ABEFF}"/>
              </a:ext>
            </a:extLst>
          </p:cNvPr>
          <p:cNvSpPr/>
          <p:nvPr/>
        </p:nvSpPr>
        <p:spPr>
          <a:xfrm>
            <a:off x="3674046" y="1981900"/>
            <a:ext cx="1991292" cy="1991292"/>
          </a:xfrm>
          <a:prstGeom prst="ellipse">
            <a:avLst/>
          </a:prstGeom>
          <a:noFill/>
          <a:ln w="342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73" name="Group 16">
            <a:extLst>
              <a:ext uri="{FF2B5EF4-FFF2-40B4-BE49-F238E27FC236}">
                <a16:creationId xmlns:a16="http://schemas.microsoft.com/office/drawing/2014/main" id="{A34748E9-CCD4-4099-AFA5-7C177360FA14}"/>
              </a:ext>
            </a:extLst>
          </p:cNvPr>
          <p:cNvGrpSpPr/>
          <p:nvPr/>
        </p:nvGrpSpPr>
        <p:grpSpPr>
          <a:xfrm>
            <a:off x="3313026" y="1613356"/>
            <a:ext cx="2824538" cy="2640542"/>
            <a:chOff x="2527495" y="1869398"/>
            <a:chExt cx="4079882" cy="4079882"/>
          </a:xfrm>
        </p:grpSpPr>
        <p:sp>
          <p:nvSpPr>
            <p:cNvPr id="174" name="Block Arc 17">
              <a:extLst>
                <a:ext uri="{FF2B5EF4-FFF2-40B4-BE49-F238E27FC236}">
                  <a16:creationId xmlns:a16="http://schemas.microsoft.com/office/drawing/2014/main" id="{4A234A84-FA6D-4E84-B8AD-E8CF9A4E7D97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5" name="Block Arc 18">
              <a:extLst>
                <a:ext uri="{FF2B5EF4-FFF2-40B4-BE49-F238E27FC236}">
                  <a16:creationId xmlns:a16="http://schemas.microsoft.com/office/drawing/2014/main" id="{499C2E59-DAD1-44DC-B3F6-1B8AA6783ECD}"/>
                </a:ext>
              </a:extLst>
            </p:cNvPr>
            <p:cNvSpPr/>
            <p:nvPr/>
          </p:nvSpPr>
          <p:spPr>
            <a:xfrm rot="16320000">
              <a:off x="2538925" y="1880828"/>
              <a:ext cx="4068452" cy="4068452"/>
            </a:xfrm>
            <a:prstGeom prst="blockArc">
              <a:avLst>
                <a:gd name="adj1" fmla="val 10860918"/>
                <a:gd name="adj2" fmla="val 14062698"/>
                <a:gd name="adj3" fmla="val 284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6" name="Block Arc 19">
              <a:extLst>
                <a:ext uri="{FF2B5EF4-FFF2-40B4-BE49-F238E27FC236}">
                  <a16:creationId xmlns:a16="http://schemas.microsoft.com/office/drawing/2014/main" id="{9FCA2019-7D32-4083-A746-A08B9AAD72B9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59126"/>
                <a:gd name="adj2" fmla="val 14124484"/>
                <a:gd name="adj3" fmla="val 2832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7" name="Block Arc 20">
              <a:extLst>
                <a:ext uri="{FF2B5EF4-FFF2-40B4-BE49-F238E27FC236}">
                  <a16:creationId xmlns:a16="http://schemas.microsoft.com/office/drawing/2014/main" id="{BB698A3B-16C5-48E4-9162-CDE3C01360E8}"/>
                </a:ext>
              </a:extLst>
            </p:cNvPr>
            <p:cNvSpPr/>
            <p:nvPr/>
          </p:nvSpPr>
          <p:spPr>
            <a:xfrm rot="9120000">
              <a:off x="2527495" y="1869398"/>
              <a:ext cx="4068452" cy="4068452"/>
            </a:xfrm>
            <a:prstGeom prst="blockArc">
              <a:avLst>
                <a:gd name="adj1" fmla="val 10851568"/>
                <a:gd name="adj2" fmla="val 14124484"/>
                <a:gd name="adj3" fmla="val 2832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8" name="Block Arc 21">
              <a:extLst>
                <a:ext uri="{FF2B5EF4-FFF2-40B4-BE49-F238E27FC236}">
                  <a16:creationId xmlns:a16="http://schemas.microsoft.com/office/drawing/2014/main" id="{E87BCE9D-7978-4F5C-9CB3-00D42367DBD6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19300"/>
                <a:gd name="adj2" fmla="val 14124484"/>
                <a:gd name="adj3" fmla="val 2832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9" name="Block Arc 22">
              <a:extLst>
                <a:ext uri="{FF2B5EF4-FFF2-40B4-BE49-F238E27FC236}">
                  <a16:creationId xmlns:a16="http://schemas.microsoft.com/office/drawing/2014/main" id="{09FE4946-43EB-4661-995B-48B76EEE11D9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63995"/>
                <a:gd name="adj2" fmla="val 14124484"/>
                <a:gd name="adj3" fmla="val 2832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1" name="Rectangle 30">
            <a:extLst>
              <a:ext uri="{FF2B5EF4-FFF2-40B4-BE49-F238E27FC236}">
                <a16:creationId xmlns:a16="http://schemas.microsoft.com/office/drawing/2014/main" id="{83289293-B22A-4DEF-BBFC-415EE196A153}"/>
              </a:ext>
            </a:extLst>
          </p:cNvPr>
          <p:cNvSpPr/>
          <p:nvPr/>
        </p:nvSpPr>
        <p:spPr>
          <a:xfrm>
            <a:off x="3531729" y="2843569"/>
            <a:ext cx="237907" cy="23721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/>
          </a:p>
        </p:txBody>
      </p:sp>
      <p:sp>
        <p:nvSpPr>
          <p:cNvPr id="182" name="Rectangle 16">
            <a:extLst>
              <a:ext uri="{FF2B5EF4-FFF2-40B4-BE49-F238E27FC236}">
                <a16:creationId xmlns:a16="http://schemas.microsoft.com/office/drawing/2014/main" id="{C3C69EAB-0340-4179-8BED-FC1E5FCB8246}"/>
              </a:ext>
            </a:extLst>
          </p:cNvPr>
          <p:cNvSpPr/>
          <p:nvPr/>
        </p:nvSpPr>
        <p:spPr>
          <a:xfrm rot="2700000">
            <a:off x="4043963" y="1920035"/>
            <a:ext cx="238957" cy="3575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/>
          </a:p>
        </p:txBody>
      </p:sp>
      <p:sp>
        <p:nvSpPr>
          <p:cNvPr id="186" name="Oval 21">
            <a:extLst>
              <a:ext uri="{FF2B5EF4-FFF2-40B4-BE49-F238E27FC236}">
                <a16:creationId xmlns:a16="http://schemas.microsoft.com/office/drawing/2014/main" id="{E39C90A2-6CAE-454B-809E-8988D74EE992}"/>
              </a:ext>
            </a:extLst>
          </p:cNvPr>
          <p:cNvSpPr>
            <a:spLocks noChangeAspect="1"/>
          </p:cNvSpPr>
          <p:nvPr/>
        </p:nvSpPr>
        <p:spPr>
          <a:xfrm>
            <a:off x="4547499" y="2744175"/>
            <a:ext cx="392509" cy="3957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/>
          </a:p>
        </p:txBody>
      </p:sp>
      <p:grpSp>
        <p:nvGrpSpPr>
          <p:cNvPr id="187" name="Group 31">
            <a:extLst>
              <a:ext uri="{FF2B5EF4-FFF2-40B4-BE49-F238E27FC236}">
                <a16:creationId xmlns:a16="http://schemas.microsoft.com/office/drawing/2014/main" id="{EBDE1C53-EE49-4C05-A951-A9F0A1A0D109}"/>
              </a:ext>
            </a:extLst>
          </p:cNvPr>
          <p:cNvGrpSpPr/>
          <p:nvPr/>
        </p:nvGrpSpPr>
        <p:grpSpPr>
          <a:xfrm>
            <a:off x="5881477" y="815539"/>
            <a:ext cx="2457000" cy="1592744"/>
            <a:chOff x="2551706" y="4283314"/>
            <a:chExt cx="1416829" cy="2123661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9D771740-FC4B-4046-8D77-48BBF2721F3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1846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Each activity is review and place in the shutdown with the following criteria:  Readiness of task, interference with other activities, resources needed to complete the work.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DDAED1C-4E31-4FBD-8892-FE8FF78281C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2.0 Shutdown planning</a:t>
              </a:r>
              <a:endParaRPr lang="ko-KR" alt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0" name="Group 34">
            <a:extLst>
              <a:ext uri="{FF2B5EF4-FFF2-40B4-BE49-F238E27FC236}">
                <a16:creationId xmlns:a16="http://schemas.microsoft.com/office/drawing/2014/main" id="{D6A79FC6-FAEB-4D9C-90A9-CE2154CE321B}"/>
              </a:ext>
            </a:extLst>
          </p:cNvPr>
          <p:cNvGrpSpPr/>
          <p:nvPr/>
        </p:nvGrpSpPr>
        <p:grpSpPr>
          <a:xfrm>
            <a:off x="1399301" y="4034747"/>
            <a:ext cx="2457000" cy="515526"/>
            <a:chOff x="2551706" y="4283314"/>
            <a:chExt cx="1416829" cy="687369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E880D48-1C1E-457A-BD39-9EC74F849ED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Beam is established to users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D3CDA2D-DCA9-4571-9151-076DDD3F417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5.0 HEP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93" name="Group 28">
            <a:extLst>
              <a:ext uri="{FF2B5EF4-FFF2-40B4-BE49-F238E27FC236}">
                <a16:creationId xmlns:a16="http://schemas.microsoft.com/office/drawing/2014/main" id="{719AA3C9-5E36-449D-ADF0-2BFBD888232C}"/>
              </a:ext>
            </a:extLst>
          </p:cNvPr>
          <p:cNvGrpSpPr/>
          <p:nvPr/>
        </p:nvGrpSpPr>
        <p:grpSpPr>
          <a:xfrm>
            <a:off x="6210134" y="2635294"/>
            <a:ext cx="2457000" cy="557671"/>
            <a:chOff x="2539661" y="4283314"/>
            <a:chExt cx="1416829" cy="743562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C1179A9D-6D67-4BC5-8F9E-F312AD21E1E2}"/>
                </a:ext>
              </a:extLst>
            </p:cNvPr>
            <p:cNvSpPr txBox="1"/>
            <p:nvPr/>
          </p:nvSpPr>
          <p:spPr>
            <a:xfrm>
              <a:off x="2539661" y="4616506"/>
              <a:ext cx="1416829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Task are executed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2B12EFD-9AD1-4266-BF26-701DC0E3BA9A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3.0 Executing work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6" name="Group 37">
            <a:extLst>
              <a:ext uri="{FF2B5EF4-FFF2-40B4-BE49-F238E27FC236}">
                <a16:creationId xmlns:a16="http://schemas.microsoft.com/office/drawing/2014/main" id="{EC14ED3E-BF2F-4009-A35D-14DBD463A978}"/>
              </a:ext>
            </a:extLst>
          </p:cNvPr>
          <p:cNvGrpSpPr/>
          <p:nvPr/>
        </p:nvGrpSpPr>
        <p:grpSpPr>
          <a:xfrm>
            <a:off x="699210" y="2527889"/>
            <a:ext cx="2457000" cy="946413"/>
            <a:chOff x="2551706" y="4283314"/>
            <a:chExt cx="1416829" cy="1261887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27B1E1D-1CE1-4CB9-AAB5-C2281E78A89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98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rgbClr val="00B050"/>
                  </a:solidFill>
                  <a:cs typeface="Arial" pitchFamily="34" charset="0"/>
                </a:rPr>
                <a:t>Process were reviewed and feedback given for future installations. </a:t>
              </a:r>
              <a:endParaRPr lang="ko-KR" altLang="en-US" sz="1400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57E1C0C-9CA8-4EF6-A1BA-80853796A09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B050"/>
                  </a:solidFill>
                  <a:cs typeface="Arial" pitchFamily="34" charset="0"/>
                </a:rPr>
                <a:t>6.0 Lessons learned</a:t>
              </a:r>
              <a:endParaRPr lang="ko-KR" altLang="en-US" sz="14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199" name="Group 25">
            <a:extLst>
              <a:ext uri="{FF2B5EF4-FFF2-40B4-BE49-F238E27FC236}">
                <a16:creationId xmlns:a16="http://schemas.microsoft.com/office/drawing/2014/main" id="{2B103535-4FDA-4152-9AA0-DE9E82FFB329}"/>
              </a:ext>
            </a:extLst>
          </p:cNvPr>
          <p:cNvGrpSpPr/>
          <p:nvPr/>
        </p:nvGrpSpPr>
        <p:grpSpPr>
          <a:xfrm>
            <a:off x="5729705" y="3872608"/>
            <a:ext cx="2477888" cy="965767"/>
            <a:chOff x="2515592" y="4259410"/>
            <a:chExt cx="1428874" cy="1287689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C46E1CB-4D53-405A-8F98-1E144711A23F}"/>
                </a:ext>
              </a:extLst>
            </p:cNvPr>
            <p:cNvSpPr txBox="1"/>
            <p:nvPr/>
          </p:nvSpPr>
          <p:spPr>
            <a:xfrm>
              <a:off x="2527637" y="4562214"/>
              <a:ext cx="141682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Work is completed and machine checkouts are performed.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9C506C3-6AE4-4DE5-8D34-84B8A88CC5F5}"/>
                </a:ext>
              </a:extLst>
            </p:cNvPr>
            <p:cNvSpPr txBox="1"/>
            <p:nvPr/>
          </p:nvSpPr>
          <p:spPr>
            <a:xfrm>
              <a:off x="2515592" y="4259410"/>
              <a:ext cx="140478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4.0 Close out/check out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2" name="Group 40">
            <a:extLst>
              <a:ext uri="{FF2B5EF4-FFF2-40B4-BE49-F238E27FC236}">
                <a16:creationId xmlns:a16="http://schemas.microsoft.com/office/drawing/2014/main" id="{4A24699D-55EB-4C04-9C25-7C6EEE368E2A}"/>
              </a:ext>
            </a:extLst>
          </p:cNvPr>
          <p:cNvGrpSpPr/>
          <p:nvPr/>
        </p:nvGrpSpPr>
        <p:grpSpPr>
          <a:xfrm>
            <a:off x="1220140" y="877029"/>
            <a:ext cx="2611240" cy="1046441"/>
            <a:chOff x="2560766" y="4509581"/>
            <a:chExt cx="1505771" cy="1395257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6F40437F-A3BC-4B3C-83BD-F00956AE84B9}"/>
                </a:ext>
              </a:extLst>
            </p:cNvPr>
            <p:cNvSpPr txBox="1"/>
            <p:nvPr/>
          </p:nvSpPr>
          <p:spPr>
            <a:xfrm>
              <a:off x="2649708" y="4919951"/>
              <a:ext cx="1416829" cy="98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Each task is defined what task.  This ranges from maintenance activities, to new installations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AC94EAA-7615-4CB5-92EF-43D5196661FF}"/>
                </a:ext>
              </a:extLst>
            </p:cNvPr>
            <p:cNvSpPr txBox="1"/>
            <p:nvPr/>
          </p:nvSpPr>
          <p:spPr>
            <a:xfrm>
              <a:off x="2560766" y="4509581"/>
              <a:ext cx="1404784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1.0 Define scope </a:t>
              </a:r>
              <a:endParaRPr lang="ko-KR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Graphic 2" descr="Blueprint with solid fill">
            <a:extLst>
              <a:ext uri="{FF2B5EF4-FFF2-40B4-BE49-F238E27FC236}">
                <a16:creationId xmlns:a16="http://schemas.microsoft.com/office/drawing/2014/main" id="{7E428648-FD26-C762-5D3A-8358887A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109" y="1811236"/>
            <a:ext cx="568502" cy="568502"/>
          </a:xfrm>
          <a:prstGeom prst="rect">
            <a:avLst/>
          </a:prstGeom>
        </p:spPr>
      </p:pic>
      <p:pic>
        <p:nvPicPr>
          <p:cNvPr id="6" name="Graphic 5" descr="Spinning Plates with solid fill">
            <a:extLst>
              <a:ext uri="{FF2B5EF4-FFF2-40B4-BE49-F238E27FC236}">
                <a16:creationId xmlns:a16="http://schemas.microsoft.com/office/drawing/2014/main" id="{9A63B94F-C7C1-7A7C-00A6-D5B8880D6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6805" y="2616906"/>
            <a:ext cx="685800" cy="685800"/>
          </a:xfrm>
          <a:prstGeom prst="rect">
            <a:avLst/>
          </a:prstGeom>
        </p:spPr>
      </p:pic>
      <p:pic>
        <p:nvPicPr>
          <p:cNvPr id="8" name="Graphic 7" descr="Race Flag with solid fill">
            <a:extLst>
              <a:ext uri="{FF2B5EF4-FFF2-40B4-BE49-F238E27FC236}">
                <a16:creationId xmlns:a16="http://schemas.microsoft.com/office/drawing/2014/main" id="{E77B0BEA-7633-D71D-F5BB-5DF9BF0C2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9325" y="3455269"/>
            <a:ext cx="685800" cy="685800"/>
          </a:xfrm>
          <a:prstGeom prst="rect">
            <a:avLst/>
          </a:prstGeom>
        </p:spPr>
      </p:pic>
      <p:pic>
        <p:nvPicPr>
          <p:cNvPr id="10" name="Graphic 9" descr="Remote learning science with solid fill">
            <a:extLst>
              <a:ext uri="{FF2B5EF4-FFF2-40B4-BE49-F238E27FC236}">
                <a16:creationId xmlns:a16="http://schemas.microsoft.com/office/drawing/2014/main" id="{5A59F681-454F-3861-2D09-F6F27AD85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5853" y="3489544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250" y="3266030"/>
            <a:ext cx="83427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Planning timeline</a:t>
            </a:r>
          </a:p>
          <a:p>
            <a:pPr marL="628650" lvl="1" indent="-285750">
              <a:buFont typeface="Calibri" panose="020F0502020204030204" pitchFamily="34" charset="0"/>
              <a:buChar char="‒"/>
            </a:pPr>
            <a:r>
              <a:rPr lang="en-US" sz="1350" dirty="0"/>
              <a:t>Set target dates to keep our planning on track</a:t>
            </a:r>
          </a:p>
          <a:p>
            <a:pPr marL="628650" lvl="1" indent="-285750">
              <a:buFont typeface="Calibri" panose="020F0502020204030204" pitchFamily="34" charset="0"/>
              <a:buChar char="‒"/>
            </a:pPr>
            <a:r>
              <a:rPr lang="en-US" sz="1350" dirty="0"/>
              <a:t>Installation strategy </a:t>
            </a:r>
          </a:p>
          <a:p>
            <a:pPr marL="971550" lvl="2" indent="-285750">
              <a:buFont typeface="Wingdings" panose="05000000000000000000" pitchFamily="2" charset="2"/>
              <a:buChar char="§"/>
            </a:pPr>
            <a:r>
              <a:rPr lang="en-US" sz="1350" dirty="0"/>
              <a:t>Task sequencing (priority, readiness of material and crew) </a:t>
            </a:r>
          </a:p>
          <a:p>
            <a:pPr marL="971550" lvl="2" indent="-285750">
              <a:buFont typeface="Wingdings" panose="05000000000000000000" pitchFamily="2" charset="2"/>
              <a:buChar char="§"/>
            </a:pPr>
            <a:r>
              <a:rPr lang="en-US" sz="1350" dirty="0"/>
              <a:t>Balancing the number and type of people involved to complete our work</a:t>
            </a:r>
          </a:p>
          <a:p>
            <a:pPr marL="971550" lvl="2" indent="-285750">
              <a:buFont typeface="Wingdings" panose="05000000000000000000" pitchFamily="2" charset="2"/>
              <a:buChar char="§"/>
            </a:pPr>
            <a:r>
              <a:rPr lang="en-US" sz="1350" dirty="0"/>
              <a:t>Lessons learned from previous shutdowns</a:t>
            </a:r>
            <a:endParaRPr lang="en-US" sz="1800" dirty="0"/>
          </a:p>
          <a:p>
            <a:pPr marL="971550" lvl="2" indent="-285750">
              <a:buFont typeface="Wingdings" panose="05000000000000000000" pitchFamily="2" charset="2"/>
              <a:buChar char="§"/>
            </a:pPr>
            <a:r>
              <a:rPr lang="en-US" sz="1350" dirty="0"/>
              <a:t>Incorporate a level of flexibility within the schedule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8289" y="77911"/>
            <a:ext cx="6456447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Shutdown 2023 Planning and Execution (Typical)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7EFED3-C0B9-1811-3A24-0E56CF5489DF}"/>
              </a:ext>
            </a:extLst>
          </p:cNvPr>
          <p:cNvGrpSpPr/>
          <p:nvPr/>
        </p:nvGrpSpPr>
        <p:grpSpPr>
          <a:xfrm>
            <a:off x="222250" y="578671"/>
            <a:ext cx="8792149" cy="2927730"/>
            <a:chOff x="883453" y="1215613"/>
            <a:chExt cx="7670154" cy="2187166"/>
          </a:xfrm>
        </p:grpSpPr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1C1F7665-70C3-B72A-9676-D1C6345B520C}"/>
                </a:ext>
              </a:extLst>
            </p:cNvPr>
            <p:cNvSpPr/>
            <p:nvPr/>
          </p:nvSpPr>
          <p:spPr>
            <a:xfrm>
              <a:off x="6917626" y="2581635"/>
              <a:ext cx="1635981" cy="289426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342900"/>
              <a:r>
                <a:rPr lang="en-US" sz="675" dirty="0">
                  <a:solidFill>
                    <a:srgbClr val="404040">
                      <a:lumMod val="50000"/>
                    </a:srgbClr>
                  </a:solidFill>
                  <a:latin typeface="Arial"/>
                </a:rPr>
                <a:t>HEP</a:t>
              </a:r>
              <a:endParaRPr lang="en-US" sz="1200" dirty="0">
                <a:solidFill>
                  <a:srgbClr val="404040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C7EA13-7252-4921-BD3D-0CB2BABC3D32}"/>
                </a:ext>
              </a:extLst>
            </p:cNvPr>
            <p:cNvSpPr/>
            <p:nvPr/>
          </p:nvSpPr>
          <p:spPr>
            <a:xfrm>
              <a:off x="902620" y="2876875"/>
              <a:ext cx="2710098" cy="209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dirty="0">
                  <a:solidFill>
                    <a:srgbClr val="404040">
                      <a:lumMod val="50000"/>
                    </a:srgb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Plan phase 1:Determine Jobs and Define schedule</a:t>
              </a:r>
              <a:endParaRPr lang="en-IN" sz="619" dirty="0">
                <a:solidFill>
                  <a:srgbClr val="40404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D9FF62-D434-3DE3-CF8F-AE7C0E853DA6}"/>
                </a:ext>
              </a:extLst>
            </p:cNvPr>
            <p:cNvSpPr/>
            <p:nvPr/>
          </p:nvSpPr>
          <p:spPr>
            <a:xfrm>
              <a:off x="5076832" y="2884869"/>
              <a:ext cx="1331695" cy="1894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dirty="0">
                  <a:solidFill>
                    <a:srgbClr val="404040">
                      <a:lumMod val="50000"/>
                    </a:srgb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Plan Phase 3:Execute Shutdown</a:t>
              </a:r>
              <a:endParaRPr lang="en-IN" sz="619" dirty="0">
                <a:solidFill>
                  <a:srgbClr val="40404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84A12F-BED2-D197-6359-A7C008581912}"/>
                </a:ext>
              </a:extLst>
            </p:cNvPr>
            <p:cNvSpPr/>
            <p:nvPr/>
          </p:nvSpPr>
          <p:spPr>
            <a:xfrm>
              <a:off x="6388320" y="2884869"/>
              <a:ext cx="553134" cy="20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dirty="0">
                  <a:solidFill>
                    <a:srgbClr val="404040">
                      <a:lumMod val="50000"/>
                    </a:srgb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Close out</a:t>
              </a:r>
              <a:endParaRPr lang="en-IN" sz="619" dirty="0">
                <a:solidFill>
                  <a:srgbClr val="40404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19886-0846-9DDC-B6F5-5228F76F6E9B}"/>
                </a:ext>
              </a:extLst>
            </p:cNvPr>
            <p:cNvSpPr/>
            <p:nvPr/>
          </p:nvSpPr>
          <p:spPr>
            <a:xfrm>
              <a:off x="3599004" y="2879376"/>
              <a:ext cx="1495976" cy="2146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dirty="0">
                  <a:solidFill>
                    <a:srgbClr val="404040">
                      <a:lumMod val="50000"/>
                    </a:srgb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Plan phase 2: Finalize Schedule</a:t>
              </a:r>
              <a:endParaRPr lang="en-IN" sz="619" dirty="0">
                <a:solidFill>
                  <a:srgbClr val="40404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F6614D-56F1-A7DA-934E-B0A09B9CF3C9}"/>
                </a:ext>
              </a:extLst>
            </p:cNvPr>
            <p:cNvSpPr/>
            <p:nvPr/>
          </p:nvSpPr>
          <p:spPr>
            <a:xfrm>
              <a:off x="4435858" y="3097879"/>
              <a:ext cx="659122" cy="2967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dirty="0">
                  <a:solidFill>
                    <a:srgbClr val="404040">
                      <a:lumMod val="50000"/>
                    </a:srgb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Crew Marching orders</a:t>
              </a:r>
              <a:endParaRPr lang="en-IN" sz="619" dirty="0">
                <a:solidFill>
                  <a:srgbClr val="404040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A5F3DE84-234B-85CE-7182-263BE88CC424}"/>
                </a:ext>
              </a:extLst>
            </p:cNvPr>
            <p:cNvSpPr/>
            <p:nvPr/>
          </p:nvSpPr>
          <p:spPr>
            <a:xfrm>
              <a:off x="883453" y="2584462"/>
              <a:ext cx="1145426" cy="298125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342900"/>
              <a:r>
                <a:rPr lang="en-US" sz="825" dirty="0">
                  <a:solidFill>
                    <a:srgbClr val="404040">
                      <a:lumMod val="50000"/>
                    </a:srgbClr>
                  </a:solidFill>
                  <a:latin typeface="Arial"/>
                </a:rPr>
                <a:t>Define </a:t>
              </a:r>
              <a:r>
                <a:rPr lang="en-US" sz="900" dirty="0">
                  <a:solidFill>
                    <a:srgbClr val="404040">
                      <a:lumMod val="50000"/>
                    </a:srgbClr>
                  </a:solidFill>
                  <a:latin typeface="Arial"/>
                </a:rPr>
                <a:t>Scope</a:t>
              </a:r>
              <a:endParaRPr lang="en-US" sz="1800" dirty="0">
                <a:solidFill>
                  <a:srgbClr val="404040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2C33AC86-B74F-274B-6ECC-B4FD70237E31}"/>
                </a:ext>
              </a:extLst>
            </p:cNvPr>
            <p:cNvSpPr/>
            <p:nvPr/>
          </p:nvSpPr>
          <p:spPr>
            <a:xfrm>
              <a:off x="2069063" y="2587449"/>
              <a:ext cx="3026082" cy="289426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342900"/>
              <a:r>
                <a:rPr lang="en-US" sz="825" dirty="0">
                  <a:solidFill>
                    <a:srgbClr val="404040">
                      <a:lumMod val="50000"/>
                    </a:srgbClr>
                  </a:solidFill>
                  <a:latin typeface="Arial"/>
                </a:rPr>
                <a:t>Plan</a:t>
              </a:r>
              <a:endParaRPr lang="en-US" sz="1800" dirty="0">
                <a:solidFill>
                  <a:srgbClr val="404040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id="{33118DFF-8B12-07DA-A923-0288999E82E5}"/>
                </a:ext>
              </a:extLst>
            </p:cNvPr>
            <p:cNvSpPr/>
            <p:nvPr/>
          </p:nvSpPr>
          <p:spPr>
            <a:xfrm>
              <a:off x="5104005" y="2594354"/>
              <a:ext cx="1243078" cy="288233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342900"/>
              <a:r>
                <a:rPr lang="en-US" sz="825" dirty="0">
                  <a:solidFill>
                    <a:srgbClr val="404040">
                      <a:lumMod val="50000"/>
                    </a:srgbClr>
                  </a:solidFill>
                  <a:latin typeface="Arial"/>
                </a:rPr>
                <a:t>Execute</a:t>
              </a:r>
              <a:endParaRPr lang="en-US" sz="1800" dirty="0">
                <a:solidFill>
                  <a:srgbClr val="404040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AC4C1E86-B6D3-75A2-44AF-528D5C6CFC63}"/>
                </a:ext>
              </a:extLst>
            </p:cNvPr>
            <p:cNvSpPr/>
            <p:nvPr/>
          </p:nvSpPr>
          <p:spPr>
            <a:xfrm>
              <a:off x="6368180" y="2570109"/>
              <a:ext cx="531740" cy="312478"/>
            </a:xfrm>
            <a:prstGeom prst="leftRightArrow">
              <a:avLst>
                <a:gd name="adj1" fmla="val 57291"/>
                <a:gd name="adj2" fmla="val 445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342900"/>
              <a:r>
                <a:rPr lang="en-US" sz="525" dirty="0">
                  <a:solidFill>
                    <a:srgbClr val="404040">
                      <a:lumMod val="50000"/>
                    </a:srgbClr>
                  </a:solidFill>
                  <a:latin typeface="Arial"/>
                </a:rPr>
                <a:t>Close out</a:t>
              </a:r>
              <a:endParaRPr lang="en-US" sz="900" dirty="0">
                <a:solidFill>
                  <a:srgbClr val="404040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08F5D0-EAA6-1F8C-B7E0-FEA449A0A9EB}"/>
                </a:ext>
              </a:extLst>
            </p:cNvPr>
            <p:cNvSpPr/>
            <p:nvPr/>
          </p:nvSpPr>
          <p:spPr>
            <a:xfrm>
              <a:off x="3579688" y="3090399"/>
              <a:ext cx="886977" cy="312380"/>
            </a:xfrm>
            <a:prstGeom prst="rect">
              <a:avLst/>
            </a:prstGeom>
            <a:gradFill flip="none" rotWithShape="1">
              <a:gsLst>
                <a:gs pos="100000">
                  <a:srgbClr val="FFC000"/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7AD05B8-C3A9-658D-4851-FFE963807945}"/>
                </a:ext>
              </a:extLst>
            </p:cNvPr>
            <p:cNvGrpSpPr/>
            <p:nvPr/>
          </p:nvGrpSpPr>
          <p:grpSpPr>
            <a:xfrm>
              <a:off x="900518" y="1215613"/>
              <a:ext cx="7564581" cy="1367596"/>
              <a:chOff x="78297" y="1381496"/>
              <a:chExt cx="9015290" cy="158491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C045A5F-C4DD-4439-B08C-9AE88A0A123D}"/>
                  </a:ext>
                </a:extLst>
              </p:cNvPr>
              <p:cNvGrpSpPr/>
              <p:nvPr/>
            </p:nvGrpSpPr>
            <p:grpSpPr>
              <a:xfrm>
                <a:off x="202605" y="1381496"/>
                <a:ext cx="8890982" cy="1584913"/>
                <a:chOff x="-288764" y="2306023"/>
                <a:chExt cx="8900201" cy="1584913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F02A831-0F32-1C64-3AE6-8486F095AD4F}"/>
                    </a:ext>
                  </a:extLst>
                </p:cNvPr>
                <p:cNvSpPr/>
                <p:nvPr/>
              </p:nvSpPr>
              <p:spPr>
                <a:xfrm>
                  <a:off x="290958" y="3464710"/>
                  <a:ext cx="675929" cy="42622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JAN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BBDA99-C304-A447-4A00-3D7C922E12FE}"/>
                    </a:ext>
                  </a:extLst>
                </p:cNvPr>
                <p:cNvSpPr/>
                <p:nvPr/>
              </p:nvSpPr>
              <p:spPr>
                <a:xfrm>
                  <a:off x="985916" y="3464710"/>
                  <a:ext cx="675929" cy="42622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FEB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73303B0-1C07-D8B1-0F9A-F678855796BE}"/>
                    </a:ext>
                  </a:extLst>
                </p:cNvPr>
                <p:cNvSpPr/>
                <p:nvPr/>
              </p:nvSpPr>
              <p:spPr>
                <a:xfrm>
                  <a:off x="1680875" y="3464710"/>
                  <a:ext cx="675929" cy="42622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MAR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4F82F71-7C0C-B41A-AE1E-EB3A5327F2F4}"/>
                    </a:ext>
                  </a:extLst>
                </p:cNvPr>
                <p:cNvSpPr/>
                <p:nvPr/>
              </p:nvSpPr>
              <p:spPr>
                <a:xfrm>
                  <a:off x="2375834" y="3464710"/>
                  <a:ext cx="675929" cy="42622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APR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8109314-878E-39C3-0603-D7AEE99997D8}"/>
                    </a:ext>
                  </a:extLst>
                </p:cNvPr>
                <p:cNvSpPr/>
                <p:nvPr/>
              </p:nvSpPr>
              <p:spPr>
                <a:xfrm>
                  <a:off x="3070794" y="3464710"/>
                  <a:ext cx="675929" cy="42622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MAY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920F3B1-D54A-D5E2-2255-25F280ABA21F}"/>
                    </a:ext>
                  </a:extLst>
                </p:cNvPr>
                <p:cNvSpPr/>
                <p:nvPr/>
              </p:nvSpPr>
              <p:spPr>
                <a:xfrm>
                  <a:off x="3765752" y="3464710"/>
                  <a:ext cx="675929" cy="4262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JUN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307C42C-4051-014D-9F94-FF77A85F23E1}"/>
                    </a:ext>
                  </a:extLst>
                </p:cNvPr>
                <p:cNvSpPr/>
                <p:nvPr/>
              </p:nvSpPr>
              <p:spPr>
                <a:xfrm>
                  <a:off x="4460710" y="3464710"/>
                  <a:ext cx="675929" cy="4262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JULY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BD0BEFB-3CE9-B410-C100-051290BAD317}"/>
                    </a:ext>
                  </a:extLst>
                </p:cNvPr>
                <p:cNvSpPr/>
                <p:nvPr/>
              </p:nvSpPr>
              <p:spPr>
                <a:xfrm>
                  <a:off x="5155669" y="3464710"/>
                  <a:ext cx="675929" cy="4262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AUG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E2997EB-1739-F5BA-FF3F-FC9E1405A38E}"/>
                    </a:ext>
                  </a:extLst>
                </p:cNvPr>
                <p:cNvSpPr/>
                <p:nvPr/>
              </p:nvSpPr>
              <p:spPr>
                <a:xfrm>
                  <a:off x="5850628" y="3464710"/>
                  <a:ext cx="675929" cy="4262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SEP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86DB749-E906-6EC7-33AA-1700CD7320EF}"/>
                    </a:ext>
                  </a:extLst>
                </p:cNvPr>
                <p:cNvSpPr/>
                <p:nvPr/>
              </p:nvSpPr>
              <p:spPr>
                <a:xfrm>
                  <a:off x="6545587" y="3464710"/>
                  <a:ext cx="675929" cy="4262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OCT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2721793-FADB-C131-DCBB-FBA30D7C737B}"/>
                    </a:ext>
                  </a:extLst>
                </p:cNvPr>
                <p:cNvSpPr/>
                <p:nvPr/>
              </p:nvSpPr>
              <p:spPr>
                <a:xfrm>
                  <a:off x="7240545" y="3464710"/>
                  <a:ext cx="675929" cy="4262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NOV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06DC909-2B92-76E9-7EEC-8A3337C63C9D}"/>
                    </a:ext>
                  </a:extLst>
                </p:cNvPr>
                <p:cNvSpPr/>
                <p:nvPr/>
              </p:nvSpPr>
              <p:spPr>
                <a:xfrm>
                  <a:off x="7935508" y="3464710"/>
                  <a:ext cx="675929" cy="4262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19" b="1" dirty="0">
                      <a:solidFill>
                        <a:prstClr val="white"/>
                      </a:solidFill>
                      <a:latin typeface="Georgia" panose="02040502050405020303" pitchFamily="18" charset="0"/>
                      <a:cs typeface="Arial" panose="020B0604020202020204" pitchFamily="34" charset="0"/>
                    </a:rPr>
                    <a:t>DEC</a:t>
                  </a:r>
                  <a:endParaRPr lang="en-IN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5BBE3BA-04EE-347B-46BF-9144C45C60BC}"/>
                    </a:ext>
                  </a:extLst>
                </p:cNvPr>
                <p:cNvCxnSpPr>
                  <a:cxnSpLocks/>
                  <a:endCxn id="27" idx="0"/>
                </p:cNvCxnSpPr>
                <p:nvPr/>
              </p:nvCxnSpPr>
              <p:spPr>
                <a:xfrm>
                  <a:off x="628923" y="2749325"/>
                  <a:ext cx="0" cy="715385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0D2085DE-3D72-F03D-3AAB-FA2A3C3E1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988" y="2969164"/>
                  <a:ext cx="0" cy="443311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C315248F-90E0-8160-1D40-AAC81D2AAC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93907" y="2691400"/>
                  <a:ext cx="0" cy="726116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3F4A777A-737C-3767-FBCB-8E9ECA9FE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35581" y="3043419"/>
                  <a:ext cx="7467" cy="394572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5B888346-E715-6F2E-6DFB-1CE076C1D3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5752" y="2818336"/>
                  <a:ext cx="0" cy="653230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1E27FEC4-91BB-971A-85AC-0D573156E1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62465" y="2369024"/>
                  <a:ext cx="0" cy="1087575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DB1F5698-A1AA-40B8-64F6-76E3AD325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5418" y="3240705"/>
                  <a:ext cx="0" cy="215892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75AC679-01B6-DCDC-213A-622806B5F230}"/>
                    </a:ext>
                  </a:extLst>
                </p:cNvPr>
                <p:cNvGrpSpPr/>
                <p:nvPr/>
              </p:nvGrpSpPr>
              <p:grpSpPr>
                <a:xfrm>
                  <a:off x="-288764" y="2306023"/>
                  <a:ext cx="2194355" cy="793141"/>
                  <a:chOff x="3667194" y="2708807"/>
                  <a:chExt cx="2679724" cy="875968"/>
                </a:xfrm>
                <a:noFill/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2B10CBBB-C411-3551-65F8-142B7AC5DA14}"/>
                      </a:ext>
                    </a:extLst>
                  </p:cNvPr>
                  <p:cNvSpPr txBox="1"/>
                  <p:nvPr/>
                </p:nvSpPr>
                <p:spPr>
                  <a:xfrm>
                    <a:off x="4732871" y="2708807"/>
                    <a:ext cx="1614047" cy="28893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defTabSz="3429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675" b="1" dirty="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Geneva" pitchFamily="121" charset="-128"/>
                        <a:cs typeface="Arial" panose="020B0604020202020204" pitchFamily="34" charset="0"/>
                      </a:rPr>
                      <a:t>Milestone 1</a:t>
                    </a: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B13212FB-B480-5DA0-5F7D-92BC99945300}"/>
                      </a:ext>
                    </a:extLst>
                  </p:cNvPr>
                  <p:cNvSpPr/>
                  <p:nvPr/>
                </p:nvSpPr>
                <p:spPr>
                  <a:xfrm>
                    <a:off x="3667194" y="2989920"/>
                    <a:ext cx="1293936" cy="594855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defTabSz="3429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675" dirty="0">
                        <a:solidFill>
                          <a:srgbClr val="000000"/>
                        </a:solidFill>
                        <a:latin typeface="Georgia Pro Light" panose="02040302050405020303" pitchFamily="18" charset="0"/>
                        <a:ea typeface="Geneva" pitchFamily="121" charset="-128"/>
                        <a:cs typeface="+mn-cs"/>
                      </a:rPr>
                      <a:t>Define Shutdown Coordinators</a:t>
                    </a:r>
                    <a:r>
                      <a:rPr lang="en-US" sz="450" dirty="0">
                        <a:solidFill>
                          <a:srgbClr val="000000"/>
                        </a:solidFill>
                        <a:latin typeface="Georgia Pro Light" panose="02040302050405020303" pitchFamily="18" charset="0"/>
                        <a:ea typeface="Geneva" pitchFamily="121" charset="-128"/>
                        <a:cs typeface="+mn-cs"/>
                      </a:rPr>
                      <a:t>.  </a:t>
                    </a: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AE1C320-72C1-51F6-D19C-6F43C900A58A}"/>
                    </a:ext>
                  </a:extLst>
                </p:cNvPr>
                <p:cNvGrpSpPr/>
                <p:nvPr/>
              </p:nvGrpSpPr>
              <p:grpSpPr>
                <a:xfrm>
                  <a:off x="959727" y="2905235"/>
                  <a:ext cx="1321698" cy="676876"/>
                  <a:chOff x="4377799" y="2124308"/>
                  <a:chExt cx="1614045" cy="747559"/>
                </a:xfrm>
                <a:noFill/>
              </p:grpSpPr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8D25139-605D-C78A-9A3F-C7CA48E027E4}"/>
                      </a:ext>
                    </a:extLst>
                  </p:cNvPr>
                  <p:cNvSpPr txBox="1"/>
                  <p:nvPr/>
                </p:nvSpPr>
                <p:spPr>
                  <a:xfrm>
                    <a:off x="4377799" y="2124308"/>
                    <a:ext cx="1614045" cy="269855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defTabSz="3429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91" b="1" dirty="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Geneva" pitchFamily="121" charset="-128"/>
                        <a:cs typeface="Arial" panose="020B0604020202020204" pitchFamily="34" charset="0"/>
                      </a:rPr>
                      <a:t>Milestone 2</a:t>
                    </a: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70A4617-97D2-04F1-85F7-E4B841244643}"/>
                      </a:ext>
                    </a:extLst>
                  </p:cNvPr>
                  <p:cNvSpPr/>
                  <p:nvPr/>
                </p:nvSpPr>
                <p:spPr>
                  <a:xfrm>
                    <a:off x="4403471" y="2277012"/>
                    <a:ext cx="1111574" cy="594855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defTabSz="3429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675" dirty="0">
                        <a:solidFill>
                          <a:srgbClr val="000000"/>
                        </a:solidFill>
                        <a:latin typeface="Georgia Pro Light" panose="02040302050405020303" pitchFamily="18" charset="0"/>
                        <a:ea typeface="Geneva" pitchFamily="121" charset="-128"/>
                        <a:cs typeface="+mn-cs"/>
                      </a:rPr>
                      <a:t>ID Jobs to the 90% level.  </a:t>
                    </a: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31FB682-3A5F-31A4-B471-1F0B8EFCF08D}"/>
                    </a:ext>
                  </a:extLst>
                </p:cNvPr>
                <p:cNvGrpSpPr/>
                <p:nvPr/>
              </p:nvGrpSpPr>
              <p:grpSpPr>
                <a:xfrm>
                  <a:off x="2003735" y="2462561"/>
                  <a:ext cx="1321699" cy="778138"/>
                  <a:chOff x="3970725" y="2557759"/>
                  <a:chExt cx="1614045" cy="859397"/>
                </a:xfrm>
                <a:noFill/>
              </p:grpSpPr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D322C46-0C3D-CB56-7623-44F9A2974EC0}"/>
                      </a:ext>
                    </a:extLst>
                  </p:cNvPr>
                  <p:cNvSpPr txBox="1"/>
                  <p:nvPr/>
                </p:nvSpPr>
                <p:spPr>
                  <a:xfrm>
                    <a:off x="3970725" y="2557759"/>
                    <a:ext cx="1614045" cy="26985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defTabSz="3429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91" b="1" dirty="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Geneva" pitchFamily="121" charset="-128"/>
                        <a:cs typeface="Arial" panose="020B0604020202020204" pitchFamily="34" charset="0"/>
                      </a:rPr>
                      <a:t>Milestone 3</a:t>
                    </a: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66DAFB47-FED3-D256-0A40-08DF75D2AFED}"/>
                      </a:ext>
                    </a:extLst>
                  </p:cNvPr>
                  <p:cNvSpPr/>
                  <p:nvPr/>
                </p:nvSpPr>
                <p:spPr>
                  <a:xfrm>
                    <a:off x="4056589" y="2669340"/>
                    <a:ext cx="1062188" cy="747816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defTabSz="3429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675" dirty="0">
                        <a:solidFill>
                          <a:srgbClr val="000000"/>
                        </a:solidFill>
                        <a:latin typeface="Georgia Pro Light" panose="02040302050405020303" pitchFamily="18" charset="0"/>
                        <a:ea typeface="Geneva" pitchFamily="121" charset="-128"/>
                        <a:cs typeface="+mn-cs"/>
                      </a:rPr>
                      <a:t>First pass resource level Schedule</a:t>
                    </a:r>
                    <a:r>
                      <a:rPr lang="en-US" sz="450" dirty="0">
                        <a:solidFill>
                          <a:srgbClr val="000000"/>
                        </a:solidFill>
                        <a:latin typeface="Georgia Pro Light" panose="02040302050405020303" pitchFamily="18" charset="0"/>
                        <a:ea typeface="Geneva" pitchFamily="121" charset="-128"/>
                        <a:cs typeface="+mn-cs"/>
                      </a:rPr>
                      <a:t>.  </a:t>
                    </a:r>
                  </a:p>
                </p:txBody>
              </p: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2CA7BD9-D22A-31BA-01B5-3D9E3AF88436}"/>
                    </a:ext>
                  </a:extLst>
                </p:cNvPr>
                <p:cNvSpPr txBox="1"/>
                <p:nvPr/>
              </p:nvSpPr>
              <p:spPr>
                <a:xfrm>
                  <a:off x="2667576" y="2714695"/>
                  <a:ext cx="1321698" cy="244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91" b="1" dirty="0">
                      <a:solidFill>
                        <a:srgbClr val="000000"/>
                      </a:solidFill>
                      <a:latin typeface="Georgia" panose="02040502050405020303" pitchFamily="18" charset="0"/>
                      <a:ea typeface="Geneva" pitchFamily="121" charset="-128"/>
                      <a:cs typeface="Arial" panose="020B0604020202020204" pitchFamily="34" charset="0"/>
                    </a:rPr>
                    <a:t>Milestone 4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63548B-7782-8BA2-74A6-2FAA0288360F}"/>
                    </a:ext>
                  </a:extLst>
                </p:cNvPr>
                <p:cNvSpPr txBox="1"/>
                <p:nvPr/>
              </p:nvSpPr>
              <p:spPr>
                <a:xfrm>
                  <a:off x="3663779" y="2556124"/>
                  <a:ext cx="1321700" cy="244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91" b="1" dirty="0">
                      <a:solidFill>
                        <a:srgbClr val="000000"/>
                      </a:solidFill>
                      <a:latin typeface="Georgia" panose="02040502050405020303" pitchFamily="18" charset="0"/>
                      <a:ea typeface="Geneva" pitchFamily="121" charset="-128"/>
                      <a:cs typeface="Arial" panose="020B0604020202020204" pitchFamily="34" charset="0"/>
                    </a:rPr>
                    <a:t>Milestone 5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74E30D2-FAFB-461C-C1B0-E2E46A56F453}"/>
                    </a:ext>
                  </a:extLst>
                </p:cNvPr>
                <p:cNvSpPr txBox="1"/>
                <p:nvPr/>
              </p:nvSpPr>
              <p:spPr>
                <a:xfrm>
                  <a:off x="4701114" y="2651198"/>
                  <a:ext cx="1321698" cy="244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91" b="1" dirty="0">
                      <a:solidFill>
                        <a:srgbClr val="000000"/>
                      </a:solidFill>
                      <a:latin typeface="Georgia" panose="02040502050405020303" pitchFamily="18" charset="0"/>
                      <a:ea typeface="Geneva" pitchFamily="121" charset="-128"/>
                      <a:cs typeface="Arial" panose="020B0604020202020204" pitchFamily="34" charset="0"/>
                    </a:rPr>
                    <a:t>Milestone 6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8E67BE6-D2D4-BE71-95B8-1043F7B67031}"/>
                    </a:ext>
                  </a:extLst>
                </p:cNvPr>
                <p:cNvSpPr txBox="1"/>
                <p:nvPr/>
              </p:nvSpPr>
              <p:spPr>
                <a:xfrm>
                  <a:off x="6498451" y="2336148"/>
                  <a:ext cx="1321701" cy="244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91" b="1" dirty="0">
                      <a:solidFill>
                        <a:srgbClr val="000000"/>
                      </a:solidFill>
                      <a:latin typeface="Georgia" panose="02040502050405020303" pitchFamily="18" charset="0"/>
                      <a:ea typeface="Geneva" pitchFamily="121" charset="-128"/>
                      <a:cs typeface="Arial" panose="020B0604020202020204" pitchFamily="34" charset="0"/>
                    </a:rPr>
                    <a:t>Milestone 7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4A8D32-F015-244D-4859-388C96188431}"/>
                    </a:ext>
                  </a:extLst>
                </p:cNvPr>
                <p:cNvSpPr/>
                <p:nvPr/>
              </p:nvSpPr>
              <p:spPr>
                <a:xfrm>
                  <a:off x="2721539" y="2925009"/>
                  <a:ext cx="869798" cy="677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75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Second pass resource level Schedule</a:t>
                  </a:r>
                  <a:r>
                    <a:rPr lang="en-US" sz="450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.  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58AF34B-1E82-986F-9B21-3095A1226867}"/>
                    </a:ext>
                  </a:extLst>
                </p:cNvPr>
                <p:cNvSpPr/>
                <p:nvPr/>
              </p:nvSpPr>
              <p:spPr>
                <a:xfrm>
                  <a:off x="3768455" y="2756111"/>
                  <a:ext cx="869798" cy="3477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75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Final resource level Schedule</a:t>
                  </a:r>
                  <a:r>
                    <a:rPr lang="en-US" sz="450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. 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B70E6BF-88A2-3D05-42CB-94D7800D3924}"/>
                    </a:ext>
                  </a:extLst>
                </p:cNvPr>
                <p:cNvSpPr/>
                <p:nvPr/>
              </p:nvSpPr>
              <p:spPr>
                <a:xfrm>
                  <a:off x="4739802" y="2807063"/>
                  <a:ext cx="869798" cy="4001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75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Start Shutdown</a:t>
                  </a:r>
                  <a:r>
                    <a:rPr lang="en-US" sz="450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.  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DA1EB2EB-096D-E98D-7C02-8472A9ADEB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14256" y="2898184"/>
                  <a:ext cx="0" cy="558413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93C7027-60CC-C647-37A6-FE16090FFBAD}"/>
                    </a:ext>
                  </a:extLst>
                </p:cNvPr>
                <p:cNvSpPr/>
                <p:nvPr/>
              </p:nvSpPr>
              <p:spPr>
                <a:xfrm>
                  <a:off x="6498569" y="2400356"/>
                  <a:ext cx="869798" cy="4001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75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Complete shutdown</a:t>
                  </a:r>
                  <a:r>
                    <a:rPr lang="en-US" sz="450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.  </a:t>
                  </a:r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49EF2D21-8824-E434-24B7-F7E92A651F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77194" y="2988387"/>
                  <a:ext cx="4174" cy="472267"/>
                </a:xfrm>
                <a:prstGeom prst="straightConnector1">
                  <a:avLst/>
                </a:prstGeom>
                <a:ln w="22225">
                  <a:solidFill>
                    <a:schemeClr val="bg1">
                      <a:lumMod val="6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5721C85-A6E9-F2E5-41D6-72B2B8D2E59B}"/>
                    </a:ext>
                  </a:extLst>
                </p:cNvPr>
                <p:cNvSpPr txBox="1"/>
                <p:nvPr/>
              </p:nvSpPr>
              <p:spPr>
                <a:xfrm>
                  <a:off x="6988195" y="3085003"/>
                  <a:ext cx="1321700" cy="244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91" b="1" dirty="0">
                      <a:solidFill>
                        <a:srgbClr val="000000"/>
                      </a:solidFill>
                      <a:latin typeface="Georgia" panose="02040502050405020303" pitchFamily="18" charset="0"/>
                      <a:ea typeface="Geneva" pitchFamily="121" charset="-128"/>
                      <a:cs typeface="Arial" panose="020B0604020202020204" pitchFamily="34" charset="0"/>
                    </a:rPr>
                    <a:t>Milestone 9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DEA2285-D0DF-4BF3-5572-061398BB8910}"/>
                    </a:ext>
                  </a:extLst>
                </p:cNvPr>
                <p:cNvSpPr txBox="1"/>
                <p:nvPr/>
              </p:nvSpPr>
              <p:spPr>
                <a:xfrm>
                  <a:off x="6707516" y="2678843"/>
                  <a:ext cx="1321701" cy="244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91" b="1" dirty="0">
                      <a:solidFill>
                        <a:srgbClr val="000000"/>
                      </a:solidFill>
                      <a:latin typeface="Georgia" panose="02040502050405020303" pitchFamily="18" charset="0"/>
                      <a:ea typeface="Geneva" pitchFamily="121" charset="-128"/>
                      <a:cs typeface="Arial" panose="020B0604020202020204" pitchFamily="34" charset="0"/>
                    </a:rPr>
                    <a:t>Milestone 8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5F7A7CD-12C2-228F-BC11-775ED2444390}"/>
                    </a:ext>
                  </a:extLst>
                </p:cNvPr>
                <p:cNvSpPr/>
                <p:nvPr/>
              </p:nvSpPr>
              <p:spPr>
                <a:xfrm>
                  <a:off x="6715114" y="2729970"/>
                  <a:ext cx="869798" cy="4001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75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Complete </a:t>
                  </a:r>
                </a:p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75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Startup</a:t>
                  </a:r>
                  <a:r>
                    <a:rPr lang="en-US" sz="450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. 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5CA1168-A614-4442-6883-87CBC57754A0}"/>
                    </a:ext>
                  </a:extLst>
                </p:cNvPr>
                <p:cNvSpPr/>
                <p:nvPr/>
              </p:nvSpPr>
              <p:spPr>
                <a:xfrm>
                  <a:off x="7011389" y="3257554"/>
                  <a:ext cx="869798" cy="169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75" dirty="0">
                      <a:solidFill>
                        <a:srgbClr val="000000"/>
                      </a:solidFill>
                      <a:latin typeface="Georgia Pro Light" panose="02040302050405020303" pitchFamily="18" charset="0"/>
                      <a:ea typeface="Geneva" pitchFamily="121" charset="-128"/>
                      <a:cs typeface="+mn-cs"/>
                    </a:rPr>
                    <a:t>Return HEP.</a:t>
                  </a:r>
                  <a:endParaRPr lang="en-US" sz="450" dirty="0">
                    <a:solidFill>
                      <a:srgbClr val="000000"/>
                    </a:solidFill>
                    <a:latin typeface="Georgia Pro Light" panose="02040302050405020303" pitchFamily="18" charset="0"/>
                    <a:ea typeface="Geneva" pitchFamily="121" charset="-128"/>
                    <a:cs typeface="+mn-cs"/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90F45ED-AE3A-509B-6129-80502C098802}"/>
                  </a:ext>
                </a:extLst>
              </p:cNvPr>
              <p:cNvSpPr/>
              <p:nvPr/>
            </p:nvSpPr>
            <p:spPr>
              <a:xfrm>
                <a:off x="78297" y="2530231"/>
                <a:ext cx="675929" cy="42622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19" b="1" dirty="0">
                    <a:solidFill>
                      <a:prstClr val="white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DEC</a:t>
                </a:r>
                <a:endParaRPr lang="en-IN" sz="619" b="1" dirty="0">
                  <a:solidFill>
                    <a:prstClr val="white"/>
                  </a:solidFill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8DDB39-6FE3-37CC-4A3C-77E4A507D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0412" y="1397838"/>
              <a:ext cx="2174" cy="734798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7677E8-31DF-CC39-B23E-FAC06C1C4F41}"/>
                </a:ext>
              </a:extLst>
            </p:cNvPr>
            <p:cNvSpPr txBox="1"/>
            <p:nvPr/>
          </p:nvSpPr>
          <p:spPr>
            <a:xfrm>
              <a:off x="936528" y="1220513"/>
              <a:ext cx="990248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b="1" dirty="0">
                  <a:solidFill>
                    <a:srgbClr val="000000"/>
                  </a:solidFill>
                  <a:latin typeface="Georgia" panose="02040502050405020303" pitchFamily="18" charset="0"/>
                  <a:ea typeface="Geneva" pitchFamily="121" charset="-128"/>
                  <a:cs typeface="Arial" panose="020B0604020202020204" pitchFamily="34" charset="0"/>
                </a:rPr>
                <a:t>Milestone 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EF2893-1B87-505F-7EC9-0AF7D49EE9D1}"/>
                </a:ext>
              </a:extLst>
            </p:cNvPr>
            <p:cNvSpPr/>
            <p:nvPr/>
          </p:nvSpPr>
          <p:spPr>
            <a:xfrm>
              <a:off x="1756021" y="1308620"/>
              <a:ext cx="793856" cy="224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  <a:ea typeface="Geneva" pitchFamily="121" charset="-128"/>
                  <a:cs typeface="+mn-cs"/>
                </a:rPr>
                <a:t>Refine  Shutdown Parameters.</a:t>
              </a:r>
            </a:p>
          </p:txBody>
        </p:sp>
      </p:grp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A85FB351-6037-E973-1C08-513A6CF67228}"/>
              </a:ext>
            </a:extLst>
          </p:cNvPr>
          <p:cNvSpPr/>
          <p:nvPr/>
        </p:nvSpPr>
        <p:spPr>
          <a:xfrm>
            <a:off x="7215008" y="2775562"/>
            <a:ext cx="1684772" cy="387424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/>
            <a:r>
              <a:rPr lang="en-US" sz="675" dirty="0">
                <a:solidFill>
                  <a:srgbClr val="404040">
                    <a:lumMod val="50000"/>
                  </a:srgbClr>
                </a:solidFill>
                <a:latin typeface="Arial"/>
              </a:rPr>
              <a:t>Lessons Learned</a:t>
            </a:r>
            <a:endParaRPr lang="en-US" sz="1200" dirty="0">
              <a:solidFill>
                <a:srgbClr val="4040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44DE876-67F7-D5C2-5125-D16C2CF976AD}"/>
              </a:ext>
            </a:extLst>
          </p:cNvPr>
          <p:cNvSpPr txBox="1"/>
          <p:nvPr/>
        </p:nvSpPr>
        <p:spPr>
          <a:xfrm>
            <a:off x="7215008" y="3264298"/>
            <a:ext cx="1502786" cy="6996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We plan for ~40 weeks </a:t>
            </a:r>
          </a:p>
          <a:p>
            <a:r>
              <a:rPr lang="en-US" dirty="0"/>
              <a:t>of</a:t>
            </a:r>
            <a:r>
              <a:rPr lang="en-US" sz="1100" dirty="0"/>
              <a:t> running and </a:t>
            </a:r>
            <a:r>
              <a:rPr lang="en-US" dirty="0"/>
              <a:t>~1</a:t>
            </a:r>
            <a:r>
              <a:rPr lang="en-US" sz="1100" dirty="0"/>
              <a:t>2 of</a:t>
            </a:r>
          </a:p>
          <a:p>
            <a:r>
              <a:rPr lang="en-US" sz="1100" dirty="0"/>
              <a:t> maintenance period. </a:t>
            </a:r>
          </a:p>
        </p:txBody>
      </p:sp>
    </p:spTree>
    <p:extLst>
      <p:ext uri="{BB962C8B-B14F-4D97-AF65-F5344CB8AC3E}">
        <p14:creationId xmlns:p14="http://schemas.microsoft.com/office/powerpoint/2010/main" val="310981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7B19C-90E5-2F39-2526-16250E24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755B-E234-B171-8AB0-5D4EDCD3C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37" y="4878160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DE1E4-9B8C-72D1-FA74-270987C7B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15D846-B64F-45B6-ACAA-8D0D2EADD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764649"/>
              </p:ext>
            </p:extLst>
          </p:nvPr>
        </p:nvGraphicFramePr>
        <p:xfrm>
          <a:off x="214314" y="188814"/>
          <a:ext cx="8686800" cy="43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28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8BE7B-F5D4-8D97-F5B3-BBC02059E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62" y="845492"/>
            <a:ext cx="5016730" cy="3939159"/>
          </a:xfrm>
        </p:spPr>
        <p:txBody>
          <a:bodyPr/>
          <a:lstStyle/>
          <a:p>
            <a:pPr lvl="2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work impact area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 work that may need to be done</a:t>
            </a:r>
          </a:p>
          <a:p>
            <a:pPr lvl="4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old equipment</a:t>
            </a:r>
          </a:p>
          <a:p>
            <a:pPr lvl="4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Reworking of general area</a:t>
            </a:r>
          </a:p>
          <a:p>
            <a:pPr lvl="4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cool off period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Upgrades be done while we are running</a:t>
            </a:r>
          </a:p>
          <a:p>
            <a:pPr lvl="2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impact issues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Vacuum, power, etc.</a:t>
            </a:r>
          </a:p>
          <a:p>
            <a:pPr lvl="2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delivery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lead time from vendor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shipments vs single shipment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Space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be conducting the work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 labor, contractors/trades</a:t>
            </a:r>
          </a:p>
          <a:p>
            <a:pPr lvl="3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 availability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09FC0D-1A1A-F6E4-28FF-1D64907B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Considerations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CEC1F-65CA-27D5-202E-E12CC8E902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1/31/2023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ACB30-A4C7-E594-0556-65C2717C0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59DFA-68DC-A493-84B6-F736DB8245EA}"/>
              </a:ext>
            </a:extLst>
          </p:cNvPr>
          <p:cNvSpPr txBox="1"/>
          <p:nvPr/>
        </p:nvSpPr>
        <p:spPr>
          <a:xfrm>
            <a:off x="-423004" y="861169"/>
            <a:ext cx="5543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Task/Project Classification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AIP (Accelerator Improvement Project)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413B (DOE Capital Asset Project)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GPP (General Plant Project)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Classification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maybe needed for formalized review and approval.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Cycle Times 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(Guidance given to LBNF)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796C5-A2DD-638C-47E6-7BE0CC02E700}"/>
              </a:ext>
            </a:extLst>
          </p:cNvPr>
          <p:cNvSpPr txBox="1"/>
          <p:nvPr/>
        </p:nvSpPr>
        <p:spPr>
          <a:xfrm>
            <a:off x="1398018" y="538004"/>
            <a:ext cx="55670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given upgrade, the following items need to be considered: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B28ECC51-C563-3EE6-2F17-8BAD1DEC1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743767"/>
            <a:ext cx="4552913" cy="19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8BE7B-F5D4-8D97-F5B3-BBC02059E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034" y="814856"/>
            <a:ext cx="4608807" cy="3934351"/>
          </a:xfrm>
        </p:spPr>
        <p:txBody>
          <a:bodyPr/>
          <a:lstStyle/>
          <a:p>
            <a:pPr lvl="2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and Quantity of Labor needed to Support Installation (Example)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currently have 5 mechanical crews to support ~ 16 miles of Accelerators/Beamlines</a:t>
            </a: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crew composition </a:t>
            </a:r>
          </a:p>
          <a:p>
            <a:pPr lvl="5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Crew leader </a:t>
            </a:r>
          </a:p>
          <a:p>
            <a:pPr lvl="5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Support technicians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the same protentional resource issue with all our support departments.</a:t>
            </a:r>
          </a:p>
          <a:p>
            <a:pPr lvl="2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Managers/Construction Coordinators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Directorate has a total of 15 individuals (some with multipole qualifications)</a:t>
            </a: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construction (5)</a:t>
            </a: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Rigging/millwright (7)</a:t>
            </a: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(3)</a:t>
            </a:r>
          </a:p>
          <a:p>
            <a:pPr lvl="4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Mech/piping/HVAC (10)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09FC0D-1A1A-F6E4-28FF-1D64907B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Considerations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CEC1F-65CA-27D5-202E-E12CC8E902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1/31/2023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ACB30-A4C7-E594-0556-65C2717C0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59DFA-68DC-A493-84B6-F736DB8245EA}"/>
              </a:ext>
            </a:extLst>
          </p:cNvPr>
          <p:cNvSpPr txBox="1"/>
          <p:nvPr/>
        </p:nvSpPr>
        <p:spPr>
          <a:xfrm>
            <a:off x="-511209" y="842051"/>
            <a:ext cx="460880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Task/Project Installation Activities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PIPII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LBNF-DUNE</a:t>
            </a:r>
          </a:p>
          <a:p>
            <a:pPr lvl="3"/>
            <a:endParaRPr 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range from: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Pre-Installation certifications/testing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Post-installation testing and commissioning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796C5-A2DD-638C-47E6-7BE0CC02E700}"/>
              </a:ext>
            </a:extLst>
          </p:cNvPr>
          <p:cNvSpPr txBox="1"/>
          <p:nvPr/>
        </p:nvSpPr>
        <p:spPr>
          <a:xfrm>
            <a:off x="1392591" y="596472"/>
            <a:ext cx="55670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given upgrade, the following items need to be considered: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0E271-CD13-D4A3-540A-DF332C7BD115}"/>
              </a:ext>
            </a:extLst>
          </p:cNvPr>
          <p:cNvSpPr txBox="1"/>
          <p:nvPr/>
        </p:nvSpPr>
        <p:spPr>
          <a:xfrm>
            <a:off x="358691" y="3125139"/>
            <a:ext cx="4310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Planning and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being made need to be incorporated into our work processes.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safety guidelines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handling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class </a:t>
            </a:r>
          </a:p>
          <a:p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A760B85-4E73-7E0C-CE8B-282DCB0E0ABE}"/>
              </a:ext>
            </a:extLst>
          </p:cNvPr>
          <p:cNvSpPr/>
          <p:nvPr/>
        </p:nvSpPr>
        <p:spPr>
          <a:xfrm>
            <a:off x="3749676" y="1027463"/>
            <a:ext cx="571384" cy="204681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9691-4551-A3E0-2215-9D8571024A91}"/>
              </a:ext>
            </a:extLst>
          </p:cNvPr>
          <p:cNvSpPr txBox="1"/>
          <p:nvPr/>
        </p:nvSpPr>
        <p:spPr>
          <a:xfrm>
            <a:off x="4321060" y="1725801"/>
            <a:ext cx="11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Projects are be counting on the same experts.</a:t>
            </a:r>
          </a:p>
        </p:txBody>
      </p:sp>
    </p:spTree>
    <p:extLst>
      <p:ext uri="{BB962C8B-B14F-4D97-AF65-F5344CB8AC3E}">
        <p14:creationId xmlns:p14="http://schemas.microsoft.com/office/powerpoint/2010/main" val="424861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CB3ADD-9148-43D2-A9A2-A8D91E63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22326"/>
            <a:ext cx="8293100" cy="486918"/>
          </a:xfrm>
        </p:spPr>
        <p:txBody>
          <a:bodyPr anchor="t" anchorCtr="0"/>
          <a:lstStyle/>
          <a:p>
            <a:r>
              <a:rPr lang="en-US" dirty="0"/>
              <a:t>Accelerator Improvement Projects (AIPs)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D073B7-2CC4-4ED6-9800-F25DD8889A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1" y="809244"/>
            <a:ext cx="8293100" cy="3991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 to $20M, but more than $5M requires DOE to notify Congress</a:t>
            </a:r>
          </a:p>
          <a:p>
            <a:r>
              <a:rPr lang="en-US" dirty="0"/>
              <a:t>Must cover a complete deliverable</a:t>
            </a:r>
          </a:p>
          <a:p>
            <a:r>
              <a:rPr lang="en-US" dirty="0"/>
              <a:t>All funds must be received the first year</a:t>
            </a:r>
          </a:p>
          <a:p>
            <a:pPr lvl="1"/>
            <a:r>
              <a:rPr lang="en-US" dirty="0"/>
              <a:t>If it is a long project, it ties up money that won’t be spent that year</a:t>
            </a:r>
          </a:p>
          <a:p>
            <a:r>
              <a:rPr lang="en-US" dirty="0"/>
              <a:t>Funds do not cover conceptual design – AIP starts when ready to “baseline” </a:t>
            </a:r>
          </a:p>
          <a:p>
            <a:r>
              <a:rPr lang="en-US" dirty="0"/>
              <a:t>Baseline (budget, milestones) is documented in a project plan</a:t>
            </a:r>
          </a:p>
          <a:p>
            <a:r>
              <a:rPr lang="en-US" dirty="0"/>
              <a:t>Follow project rules, tailored to the size and risk level</a:t>
            </a:r>
          </a:p>
          <a:p>
            <a:pPr lvl="1"/>
            <a:r>
              <a:rPr lang="en-US" dirty="0"/>
              <a:t>For example: change control, basis of estimate forms, resource-loaded schedule, earned value management, quarterly reports to DOE</a:t>
            </a:r>
          </a:p>
          <a:p>
            <a:pPr lvl="1"/>
            <a:r>
              <a:rPr lang="en-US" dirty="0"/>
              <a:t>Not constrained by critical decisions (e.g. CD-3) – can start buying/building one component while still finishing design on others</a:t>
            </a:r>
          </a:p>
          <a:p>
            <a:r>
              <a:rPr lang="en-US" dirty="0"/>
              <a:t>Good rule of thumb is 30% contingency if no major risks</a:t>
            </a:r>
          </a:p>
          <a:p>
            <a:r>
              <a:rPr lang="en-US" dirty="0"/>
              <a:t>Don’t forget project management costs (project manager and project controls specialist) and lab overheads (~7.5% on M&amp;S, fully-loaded labor costs ~$300k/FTE)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73C6B-14D3-4EA4-BC90-83C98B36D6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17E54-FBBD-4CE4-B3A7-A7306FA6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2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3F4C-0D5C-A099-D90E-E689790B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413B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64CF4-8DF7-36FE-D4E8-45408C36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B82719-AD67-A90C-F142-5F0FF9DA7C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1/31/2023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F2B27D5-959B-4C07-DC21-476D62CC6E74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370332" y="628404"/>
            <a:ext cx="8293100" cy="87998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88925" marR="5080" indent="-276860">
              <a:lnSpc>
                <a:spcPct val="77700"/>
              </a:lnSpc>
              <a:spcBef>
                <a:spcPts val="685"/>
              </a:spcBef>
              <a:buChar char="•"/>
              <a:tabLst>
                <a:tab pos="298450" algn="l"/>
                <a:tab pos="299085" algn="l"/>
              </a:tabLst>
            </a:pP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All</a:t>
            </a:r>
            <a:r>
              <a:rPr sz="2200" spc="-13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DOE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3C5A77"/>
                </a:solidFill>
                <a:latin typeface="Arial"/>
                <a:cs typeface="Arial"/>
              </a:rPr>
              <a:t>Capital</a:t>
            </a:r>
            <a:r>
              <a:rPr sz="2200" spc="-14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Asset</a:t>
            </a:r>
            <a:r>
              <a:rPr sz="2200" spc="-9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C5A77"/>
                </a:solidFill>
                <a:latin typeface="Arial"/>
                <a:cs typeface="Arial"/>
              </a:rPr>
              <a:t>projects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C5A77"/>
                </a:solidFill>
                <a:latin typeface="Arial"/>
                <a:cs typeface="Arial"/>
              </a:rPr>
              <a:t>greater</a:t>
            </a:r>
            <a:r>
              <a:rPr sz="2200" spc="-9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than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$</a:t>
            </a:r>
            <a:r>
              <a:rPr lang="en-US" sz="2200" dirty="0">
                <a:solidFill>
                  <a:srgbClr val="3C5A77"/>
                </a:solidFill>
                <a:latin typeface="Arial"/>
                <a:cs typeface="Arial"/>
              </a:rPr>
              <a:t>5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0M</a:t>
            </a:r>
            <a:r>
              <a:rPr sz="2200" spc="-114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are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C5A77"/>
                </a:solidFill>
                <a:latin typeface="Arial"/>
                <a:cs typeface="Arial"/>
              </a:rPr>
              <a:t>required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to</a:t>
            </a:r>
            <a:r>
              <a:rPr sz="2200" spc="-9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3C5A77"/>
                </a:solidFill>
                <a:latin typeface="Arial"/>
                <a:cs typeface="Arial"/>
              </a:rPr>
              <a:t>be </a:t>
            </a:r>
            <a:r>
              <a:rPr sz="2200" spc="-20" dirty="0">
                <a:solidFill>
                  <a:srgbClr val="3C5A77"/>
                </a:solidFill>
                <a:latin typeface="Arial"/>
                <a:cs typeface="Arial"/>
              </a:rPr>
              <a:t>managed</a:t>
            </a:r>
            <a:r>
              <a:rPr sz="2200" spc="-11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under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the</a:t>
            </a:r>
            <a:r>
              <a:rPr sz="2200" spc="-10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DOE</a:t>
            </a:r>
            <a:r>
              <a:rPr sz="2200" spc="-10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413.b</a:t>
            </a:r>
            <a:r>
              <a:rPr sz="2200" spc="-10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C5A77"/>
                </a:solidFill>
                <a:latin typeface="Arial"/>
                <a:cs typeface="Arial"/>
              </a:rPr>
              <a:t>Program</a:t>
            </a:r>
            <a:r>
              <a:rPr sz="2200" spc="-12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and</a:t>
            </a:r>
            <a:r>
              <a:rPr sz="2200" spc="-10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C5A77"/>
                </a:solidFill>
                <a:latin typeface="Arial"/>
                <a:cs typeface="Arial"/>
              </a:rPr>
              <a:t>Project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3C5A77"/>
                </a:solidFill>
                <a:latin typeface="Arial"/>
                <a:cs typeface="Arial"/>
              </a:rPr>
              <a:t>Management</a:t>
            </a:r>
            <a:r>
              <a:rPr sz="2200" spc="-10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3C5A77"/>
                </a:solidFill>
                <a:latin typeface="Arial"/>
                <a:cs typeface="Arial"/>
              </a:rPr>
              <a:t>for </a:t>
            </a:r>
            <a:r>
              <a:rPr sz="2200" spc="-15" dirty="0">
                <a:solidFill>
                  <a:srgbClr val="3C5A77"/>
                </a:solidFill>
                <a:latin typeface="Arial"/>
                <a:cs typeface="Arial"/>
              </a:rPr>
              <a:t>the</a:t>
            </a:r>
            <a:r>
              <a:rPr sz="2200" spc="-17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C5A77"/>
                </a:solidFill>
                <a:latin typeface="Arial"/>
                <a:cs typeface="Arial"/>
              </a:rPr>
              <a:t>Acquisition</a:t>
            </a:r>
            <a:r>
              <a:rPr sz="2200" spc="-90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C5A77"/>
                </a:solidFill>
                <a:latin typeface="Arial"/>
                <a:cs typeface="Arial"/>
              </a:rPr>
              <a:t>of</a:t>
            </a:r>
            <a:r>
              <a:rPr sz="2200" spc="-5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3C5A77"/>
                </a:solidFill>
                <a:latin typeface="Arial"/>
                <a:cs typeface="Arial"/>
              </a:rPr>
              <a:t>Capital</a:t>
            </a:r>
            <a:r>
              <a:rPr sz="2200" spc="-145" dirty="0">
                <a:solidFill>
                  <a:srgbClr val="3C5A7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C5A77"/>
                </a:solidFill>
                <a:latin typeface="Arial"/>
                <a:cs typeface="Arial"/>
              </a:rPr>
              <a:t>Assets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F41B302-57ED-6E17-1DE7-7188064D01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237" y="1709803"/>
            <a:ext cx="6066402" cy="29811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27EFC-2827-4967-ACA7-2E785D0D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Procurement 101</a:t>
            </a:r>
          </a:p>
        </p:txBody>
      </p:sp>
    </p:spTree>
    <p:extLst>
      <p:ext uri="{BB962C8B-B14F-4D97-AF65-F5344CB8AC3E}">
        <p14:creationId xmlns:p14="http://schemas.microsoft.com/office/powerpoint/2010/main" val="307869136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1EA1040-8191-4119-B1BA-EEDECA1DB577}" vid="{72751218-0E3E-436D-BB2A-54FF1E34CEA6}"/>
    </a:ext>
  </a:extLst>
</a:theme>
</file>

<file path=ppt/theme/theme2.xml><?xml version="1.0" encoding="utf-8"?>
<a:theme xmlns:a="http://schemas.openxmlformats.org/drawingml/2006/main" name="1_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FNAL-wide</Template>
  <TotalTime>8186</TotalTime>
  <Words>1390</Words>
  <Application>Microsoft Office PowerPoint</Application>
  <PresentationFormat>On-screen Show (16:9)</PresentationFormat>
  <Paragraphs>366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Lucida Grande</vt:lpstr>
      <vt:lpstr>Arial</vt:lpstr>
      <vt:lpstr>Calibri</vt:lpstr>
      <vt:lpstr>Georgia</vt:lpstr>
      <vt:lpstr>Georgia Pro Light</vt:lpstr>
      <vt:lpstr>Helvetica</vt:lpstr>
      <vt:lpstr>Times New Roman</vt:lpstr>
      <vt:lpstr>Wingdings</vt:lpstr>
      <vt:lpstr>Fermilab_PPT_090915</vt:lpstr>
      <vt:lpstr>1_FNAL_TemplateMac_060514</vt:lpstr>
      <vt:lpstr>PowerPoint Presentation</vt:lpstr>
      <vt:lpstr>Agenda</vt:lpstr>
      <vt:lpstr>Planning Cycle</vt:lpstr>
      <vt:lpstr>PowerPoint Presentation</vt:lpstr>
      <vt:lpstr>PowerPoint Presentation</vt:lpstr>
      <vt:lpstr>Planning Considerations</vt:lpstr>
      <vt:lpstr>Planning Considerations</vt:lpstr>
      <vt:lpstr>Accelerator Improvement Projects (AIPs)</vt:lpstr>
      <vt:lpstr>413B </vt:lpstr>
      <vt:lpstr>Example of MI Pulse Power and Transformer Replacement</vt:lpstr>
      <vt:lpstr>Summary Considerations</vt:lpstr>
      <vt:lpstr>PowerPoint Presentation</vt:lpstr>
      <vt:lpstr>PIP-II and LBNF accelerator milestones</vt:lpstr>
      <vt:lpstr>Accelerator ramp-up schedule</vt:lpstr>
      <vt:lpstr>About Me – Relevant Experience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Consolato Gattuso</cp:lastModifiedBy>
  <cp:revision>50</cp:revision>
  <cp:lastPrinted>2023-01-26T18:26:42Z</cp:lastPrinted>
  <dcterms:created xsi:type="dcterms:W3CDTF">2022-12-05T22:38:25Z</dcterms:created>
  <dcterms:modified xsi:type="dcterms:W3CDTF">2023-01-31T18:28:49Z</dcterms:modified>
</cp:coreProperties>
</file>