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4"/>
  </p:notesMasterIdLst>
  <p:sldIdLst>
    <p:sldId id="306" r:id="rId3"/>
    <p:sldId id="307" r:id="rId4"/>
    <p:sldId id="308" r:id="rId5"/>
    <p:sldId id="309" r:id="rId6"/>
    <p:sldId id="310" r:id="rId7"/>
    <p:sldId id="311" r:id="rId8"/>
    <p:sldId id="312" r:id="rId9"/>
    <p:sldId id="259" r:id="rId10"/>
    <p:sldId id="324" r:id="rId11"/>
    <p:sldId id="323" r:id="rId12"/>
    <p:sldId id="325" r:id="rId13"/>
    <p:sldId id="326" r:id="rId14"/>
    <p:sldId id="327" r:id="rId15"/>
    <p:sldId id="329" r:id="rId16"/>
    <p:sldId id="330" r:id="rId17"/>
    <p:sldId id="331" r:id="rId18"/>
    <p:sldId id="313" r:id="rId19"/>
    <p:sldId id="322" r:id="rId20"/>
    <p:sldId id="328" r:id="rId21"/>
    <p:sldId id="319" r:id="rId22"/>
    <p:sldId id="320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CC33"/>
    <a:srgbClr val="008000"/>
    <a:srgbClr val="FF0000"/>
    <a:srgbClr val="CC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76" autoAdjust="0"/>
    <p:restoredTop sz="94660"/>
  </p:normalViewPr>
  <p:slideViewPr>
    <p:cSldViewPr>
      <p:cViewPr>
        <p:scale>
          <a:sx n="90" d="100"/>
          <a:sy n="90" d="100"/>
        </p:scale>
        <p:origin x="-768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CC6B01E-CCD1-40AE-A47B-1AE43E9370D5}" type="datetimeFigureOut">
              <a:rPr lang="en-US"/>
              <a:pPr>
                <a:defRPr/>
              </a:pPr>
              <a:t>7/12/2012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4CBB535-B1E2-4822-9AAB-145A514DA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18315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B9B35-DD42-4A1B-9B73-FA91F6D76F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753F5-77E2-46CD-A7ED-C611661A3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9FD18-9E38-4D7A-BCA1-BFEFA3B681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spcAft>
                <a:spcPts val="6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74340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209550" y="476672"/>
            <a:ext cx="87153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209550" y="6426200"/>
            <a:ext cx="87153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14088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989888" y="6472238"/>
            <a:ext cx="935037" cy="3413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484BE-8CB7-44E9-8535-03121C0F4E34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339752" y="6461672"/>
            <a:ext cx="4896544" cy="396328"/>
          </a:xfrm>
          <a:prstGeom prst="rect">
            <a:avLst/>
          </a:prstGeom>
        </p:spPr>
        <p:txBody>
          <a:bodyPr/>
          <a:lstStyle>
            <a:lvl1pPr algn="ctr">
              <a:defRPr sz="1050">
                <a:latin typeface="Calibri" pitchFamily="34" charset="0"/>
                <a:cs typeface="Calibri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Jacek Sekutowicz, “Recent Experiences with XFEL-like Cryomodules” HOMSC12, COCKCROFT INSTITUTE, DARESBURY, UK, 25-27 June, 2012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09550" y="476672"/>
            <a:ext cx="87153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209550" y="6426200"/>
            <a:ext cx="87153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 userDrawn="1"/>
        </p:nvSpPr>
        <p:spPr>
          <a:xfrm>
            <a:off x="209550" y="116632"/>
            <a:ext cx="8229600" cy="306120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endParaRPr lang="de-DE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Picture 19" descr="DESY-Logo-cyan-RGB_Hintergrund weiss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5">
                  <a:alpha val="40000"/>
                </a:srgbClr>
              </a:clrFrom>
              <a:clrTo>
                <a:srgbClr val="FFFF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027" y="6425953"/>
            <a:ext cx="432047" cy="4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0" descr="Helmholtz_Logo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6432875"/>
            <a:ext cx="940741" cy="380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231790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137B8-97B5-4008-83A9-DCF99B4B1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8B67A-E5C8-4BDF-A9C4-BE46C824F8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DD9B8-25C8-4AA1-8F15-19731D995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FF31F-80B0-42C7-9254-711685FE68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D3A95-4717-4616-9D1F-8A6E2B3DDC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D05E4-C9B9-40D0-9114-34747853B8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556F2-13E7-484E-8AA1-3B9937689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C5793-3209-4033-9BDD-E9E16E9775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1EEBE515-7C86-45BC-8044-2F1EC4D1B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accent1">
                <a:lumMod val="78000"/>
              </a:schemeClr>
            </a:gs>
            <a:gs pos="88000">
              <a:schemeClr val="accent1">
                <a:lumMod val="90000"/>
              </a:schemeClr>
            </a:gs>
            <a:gs pos="65000">
              <a:srgbClr val="A7C6C8">
                <a:alpha val="57000"/>
              </a:srgbClr>
            </a:gs>
            <a:gs pos="78000">
              <a:schemeClr val="accent1">
                <a:lumMod val="97000"/>
              </a:schemeClr>
            </a:gs>
            <a:gs pos="0">
              <a:schemeClr val="bg1">
                <a:lumMod val="95000"/>
              </a:schemeClr>
            </a:gs>
            <a:gs pos="16000">
              <a:schemeClr val="accent1">
                <a:lumMod val="71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0" y="6129338"/>
            <a:ext cx="9144000" cy="0"/>
          </a:xfrm>
          <a:prstGeom prst="line">
            <a:avLst/>
          </a:prstGeom>
          <a:noFill/>
          <a:ln w="19050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0" y="476250"/>
            <a:ext cx="9144000" cy="0"/>
          </a:xfrm>
          <a:prstGeom prst="line">
            <a:avLst/>
          </a:prstGeom>
          <a:noFill/>
          <a:ln w="19050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89888" y="6472238"/>
            <a:ext cx="935037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4BD29BD8-0EBA-44BC-953D-A61DC0C213FD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1682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jpeg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3352800"/>
            <a:ext cx="9143999" cy="3505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00FF"/>
                </a:solidFill>
              </a:rPr>
              <a:t>Impressions from the High Order Mode Workshop,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err="1" smtClean="0">
                <a:solidFill>
                  <a:srgbClr val="0000FF"/>
                </a:solidFill>
              </a:rPr>
              <a:t>Daresbury</a:t>
            </a:r>
            <a:r>
              <a:rPr lang="en-US" b="1" dirty="0" smtClean="0">
                <a:solidFill>
                  <a:srgbClr val="0000FF"/>
                </a:solidFill>
              </a:rPr>
              <a:t>, 25-27 June 2012 </a:t>
            </a:r>
          </a:p>
          <a:p>
            <a:pPr eaLnBrk="1" hangingPunct="1">
              <a:lnSpc>
                <a:spcPct val="90000"/>
              </a:lnSpc>
            </a:pPr>
            <a:endParaRPr lang="en-US" b="1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V. Yakovlev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PX meeting, July 13, 2012</a:t>
            </a:r>
            <a:r>
              <a:rPr lang="en-US" sz="2800" b="1" dirty="0"/>
              <a:t/>
            </a:r>
            <a:br>
              <a:rPr lang="en-US" sz="2800" b="1" dirty="0"/>
            </a:br>
            <a:endParaRPr lang="en-US" sz="2800" dirty="0" smtClean="0">
              <a:solidFill>
                <a:srgbClr val="0000FF"/>
              </a:solidFill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1772"/>
            <a:ext cx="9144001" cy="3278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0547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1143000"/>
          </a:xfrm>
        </p:spPr>
        <p:txBody>
          <a:bodyPr/>
          <a:lstStyle/>
          <a:p>
            <a:r>
              <a:rPr lang="en-US" dirty="0" smtClean="0"/>
              <a:t>HOM Damping in 1.3 GHz Cavities</a:t>
            </a:r>
            <a:endParaRPr lang="en-US" dirty="0"/>
          </a:p>
        </p:txBody>
      </p:sp>
      <p:pic>
        <p:nvPicPr>
          <p:cNvPr id="6" name="Picture 4" descr="THPO003fig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3154680"/>
            <a:ext cx="3547726" cy="2400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019175" y="913003"/>
            <a:ext cx="2138363" cy="75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600">
                <a:solidFill>
                  <a:srgbClr val="0000FF"/>
                </a:solidFill>
                <a:latin typeface="Arial" charset="0"/>
              </a:rPr>
              <a:t>trapped &amp;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600">
                <a:solidFill>
                  <a:srgbClr val="0000FF"/>
                </a:solidFill>
                <a:latin typeface="Arial" charset="0"/>
              </a:rPr>
              <a:t>quasi trapped modes: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600">
                <a:solidFill>
                  <a:srgbClr val="FF0000"/>
                </a:solidFill>
                <a:latin typeface="Arial" charset="0"/>
              </a:rPr>
              <a:t>~ resonant effects</a:t>
            </a:r>
          </a:p>
        </p:txBody>
      </p:sp>
      <p:grpSp>
        <p:nvGrpSpPr>
          <p:cNvPr id="2" name="Gruppieren 4"/>
          <p:cNvGrpSpPr/>
          <p:nvPr/>
        </p:nvGrpSpPr>
        <p:grpSpPr>
          <a:xfrm>
            <a:off x="282574" y="1760140"/>
            <a:ext cx="8861425" cy="903241"/>
            <a:chOff x="665163" y="2052828"/>
            <a:chExt cx="7710487" cy="747713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665163" y="2063941"/>
              <a:ext cx="7710487" cy="736600"/>
              <a:chOff x="1000" y="1400"/>
              <a:chExt cx="4857" cy="464"/>
            </a:xfrm>
          </p:grpSpPr>
          <p:sp>
            <p:nvSpPr>
              <p:cNvPr id="8" name="Line 9"/>
              <p:cNvSpPr>
                <a:spLocks noChangeShapeType="1"/>
              </p:cNvSpPr>
              <p:nvPr/>
            </p:nvSpPr>
            <p:spPr bwMode="auto">
              <a:xfrm flipV="1">
                <a:off x="1000" y="1481"/>
                <a:ext cx="4497" cy="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" name="Text Box 10"/>
              <p:cNvSpPr txBox="1">
                <a:spLocks noChangeArrowheads="1"/>
              </p:cNvSpPr>
              <p:nvPr/>
            </p:nvSpPr>
            <p:spPr bwMode="auto">
              <a:xfrm>
                <a:off x="5224" y="1550"/>
                <a:ext cx="633" cy="2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15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7145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860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43200" defTabSz="7620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200400" defTabSz="7620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57600" defTabSz="7620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114800" defTabSz="7620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0" hangingPunct="0">
                  <a:lnSpc>
                    <a:spcPct val="90000"/>
                  </a:lnSpc>
                </a:pPr>
                <a:r>
                  <a:rPr lang="en-US" i="1" dirty="0"/>
                  <a:t>f </a:t>
                </a:r>
                <a:r>
                  <a:rPr lang="en-US" dirty="0"/>
                  <a:t>/GHz</a:t>
                </a:r>
                <a:endParaRPr lang="en-US" dirty="0">
                  <a:latin typeface="Arial" charset="0"/>
                </a:endParaRPr>
              </a:p>
            </p:txBody>
          </p:sp>
          <p:sp>
            <p:nvSpPr>
              <p:cNvPr id="10" name="Line 11"/>
              <p:cNvSpPr>
                <a:spLocks noChangeShapeType="1"/>
              </p:cNvSpPr>
              <p:nvPr/>
            </p:nvSpPr>
            <p:spPr bwMode="auto">
              <a:xfrm>
                <a:off x="1326" y="1400"/>
                <a:ext cx="0" cy="20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" name="Line 12"/>
              <p:cNvSpPr>
                <a:spLocks noChangeShapeType="1"/>
              </p:cNvSpPr>
              <p:nvPr/>
            </p:nvSpPr>
            <p:spPr bwMode="auto">
              <a:xfrm>
                <a:off x="2536" y="1400"/>
                <a:ext cx="0" cy="20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" name="Line 13"/>
              <p:cNvSpPr>
                <a:spLocks noChangeShapeType="1"/>
              </p:cNvSpPr>
              <p:nvPr/>
            </p:nvSpPr>
            <p:spPr bwMode="auto">
              <a:xfrm>
                <a:off x="3746" y="1400"/>
                <a:ext cx="0" cy="20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" name="Line 14"/>
              <p:cNvSpPr>
                <a:spLocks noChangeShapeType="1"/>
              </p:cNvSpPr>
              <p:nvPr/>
            </p:nvSpPr>
            <p:spPr bwMode="auto">
              <a:xfrm>
                <a:off x="4956" y="1400"/>
                <a:ext cx="0" cy="20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4" name="Text Box 15"/>
              <p:cNvSpPr txBox="1">
                <a:spLocks noChangeArrowheads="1"/>
              </p:cNvSpPr>
              <p:nvPr/>
            </p:nvSpPr>
            <p:spPr bwMode="auto">
              <a:xfrm>
                <a:off x="1152" y="1633"/>
                <a:ext cx="35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15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7145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860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43200" defTabSz="7620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200400" defTabSz="7620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57600" defTabSz="7620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114800" defTabSz="7620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0" hangingPunct="0">
                  <a:lnSpc>
                    <a:spcPct val="90000"/>
                  </a:lnSpc>
                </a:pPr>
                <a:r>
                  <a:rPr lang="en-US" sz="2000">
                    <a:latin typeface="Arial" charset="0"/>
                  </a:rPr>
                  <a:t>10</a:t>
                </a:r>
                <a:r>
                  <a:rPr lang="en-US" sz="2000" baseline="30000">
                    <a:latin typeface="Arial" charset="0"/>
                  </a:rPr>
                  <a:t>0</a:t>
                </a:r>
                <a:endParaRPr lang="en-US" sz="2000">
                  <a:latin typeface="Arial" charset="0"/>
                </a:endParaRPr>
              </a:p>
            </p:txBody>
          </p:sp>
          <p:sp>
            <p:nvSpPr>
              <p:cNvPr id="15" name="Text Box 16"/>
              <p:cNvSpPr txBox="1">
                <a:spLocks noChangeArrowheads="1"/>
              </p:cNvSpPr>
              <p:nvPr/>
            </p:nvSpPr>
            <p:spPr bwMode="auto">
              <a:xfrm>
                <a:off x="2359" y="1633"/>
                <a:ext cx="35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15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7145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860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43200" defTabSz="7620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200400" defTabSz="7620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57600" defTabSz="7620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114800" defTabSz="7620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0" hangingPunct="0">
                  <a:lnSpc>
                    <a:spcPct val="90000"/>
                  </a:lnSpc>
                </a:pPr>
                <a:r>
                  <a:rPr lang="en-US" sz="2000">
                    <a:latin typeface="Arial" charset="0"/>
                  </a:rPr>
                  <a:t>10</a:t>
                </a:r>
                <a:r>
                  <a:rPr lang="en-US" sz="2000" baseline="30000">
                    <a:latin typeface="Arial" charset="0"/>
                  </a:rPr>
                  <a:t>1</a:t>
                </a:r>
                <a:endParaRPr lang="en-US" sz="2000">
                  <a:latin typeface="Arial" charset="0"/>
                </a:endParaRPr>
              </a:p>
            </p:txBody>
          </p:sp>
          <p:sp>
            <p:nvSpPr>
              <p:cNvPr id="16" name="Text Box 17"/>
              <p:cNvSpPr txBox="1">
                <a:spLocks noChangeArrowheads="1"/>
              </p:cNvSpPr>
              <p:nvPr/>
            </p:nvSpPr>
            <p:spPr bwMode="auto">
              <a:xfrm>
                <a:off x="3566" y="1633"/>
                <a:ext cx="35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15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7145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860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43200" defTabSz="7620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200400" defTabSz="7620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57600" defTabSz="7620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114800" defTabSz="7620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0" hangingPunct="0">
                  <a:lnSpc>
                    <a:spcPct val="90000"/>
                  </a:lnSpc>
                </a:pPr>
                <a:r>
                  <a:rPr lang="en-US" sz="2000">
                    <a:latin typeface="Arial" charset="0"/>
                  </a:rPr>
                  <a:t>10</a:t>
                </a:r>
                <a:r>
                  <a:rPr lang="en-US" sz="2000" baseline="30000">
                    <a:latin typeface="Arial" charset="0"/>
                  </a:rPr>
                  <a:t>2</a:t>
                </a:r>
                <a:endParaRPr lang="en-US" sz="2000">
                  <a:latin typeface="Arial" charset="0"/>
                </a:endParaRPr>
              </a:p>
            </p:txBody>
          </p:sp>
          <p:sp>
            <p:nvSpPr>
              <p:cNvPr id="17" name="Text Box 18"/>
              <p:cNvSpPr txBox="1">
                <a:spLocks noChangeArrowheads="1"/>
              </p:cNvSpPr>
              <p:nvPr/>
            </p:nvSpPr>
            <p:spPr bwMode="auto">
              <a:xfrm>
                <a:off x="4774" y="1633"/>
                <a:ext cx="35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15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7145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86000" defTabSz="762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43200" defTabSz="7620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200400" defTabSz="7620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57600" defTabSz="7620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114800" defTabSz="7620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0" hangingPunct="0">
                  <a:lnSpc>
                    <a:spcPct val="90000"/>
                  </a:lnSpc>
                </a:pPr>
                <a:r>
                  <a:rPr lang="en-US" sz="2000">
                    <a:latin typeface="Arial" charset="0"/>
                  </a:rPr>
                  <a:t>10</a:t>
                </a:r>
                <a:r>
                  <a:rPr lang="en-US" sz="2000" baseline="30000">
                    <a:latin typeface="Arial" charset="0"/>
                  </a:rPr>
                  <a:t>3</a:t>
                </a:r>
                <a:endParaRPr lang="en-US" sz="2000">
                  <a:latin typeface="Arial" charset="0"/>
                </a:endParaRPr>
              </a:p>
            </p:txBody>
          </p:sp>
        </p:grp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 flipH="1">
              <a:off x="1381125" y="2052828"/>
              <a:ext cx="12700" cy="669925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1403350" y="2433828"/>
              <a:ext cx="3365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0" hangingPunct="0">
                <a:lnSpc>
                  <a:spcPct val="90000"/>
                </a:lnSpc>
              </a:pPr>
              <a:r>
                <a:rPr lang="en-US" sz="2000" i="1">
                  <a:solidFill>
                    <a:srgbClr val="FF0000"/>
                  </a:solidFill>
                </a:rPr>
                <a:t>f</a:t>
              </a:r>
              <a:r>
                <a:rPr lang="en-US" sz="2000" baseline="-25000">
                  <a:solidFill>
                    <a:srgbClr val="FF0000"/>
                  </a:solidFill>
                </a:rPr>
                <a:t>0</a:t>
              </a:r>
              <a:endParaRPr lang="en-US" sz="2000">
                <a:solidFill>
                  <a:srgbClr val="FF0000"/>
                </a:solidFill>
              </a:endParaRPr>
            </a:p>
          </p:txBody>
        </p:sp>
        <p:grpSp>
          <p:nvGrpSpPr>
            <p:cNvPr id="5" name="Group 22"/>
            <p:cNvGrpSpPr>
              <a:grpSpLocks/>
            </p:cNvGrpSpPr>
            <p:nvPr/>
          </p:nvGrpSpPr>
          <p:grpSpPr bwMode="auto">
            <a:xfrm>
              <a:off x="1417638" y="2122678"/>
              <a:ext cx="1938337" cy="0"/>
              <a:chOff x="1474" y="1437"/>
              <a:chExt cx="1022" cy="0"/>
            </a:xfrm>
          </p:grpSpPr>
          <p:sp>
            <p:nvSpPr>
              <p:cNvPr id="22" name="Line 23"/>
              <p:cNvSpPr>
                <a:spLocks noChangeShapeType="1"/>
              </p:cNvSpPr>
              <p:nvPr/>
            </p:nvSpPr>
            <p:spPr bwMode="auto">
              <a:xfrm>
                <a:off x="1474" y="1437"/>
                <a:ext cx="1022" cy="0"/>
              </a:xfrm>
              <a:prstGeom prst="line">
                <a:avLst/>
              </a:prstGeom>
              <a:noFill/>
              <a:ln w="76200">
                <a:solidFill>
                  <a:srgbClr val="0000FF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3" name="Line 24"/>
              <p:cNvSpPr>
                <a:spLocks noChangeShapeType="1"/>
              </p:cNvSpPr>
              <p:nvPr/>
            </p:nvSpPr>
            <p:spPr bwMode="auto">
              <a:xfrm>
                <a:off x="1474" y="1437"/>
                <a:ext cx="576" cy="0"/>
              </a:xfrm>
              <a:prstGeom prst="line">
                <a:avLst/>
              </a:prstGeom>
              <a:noFill/>
              <a:ln w="762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2317750" y="2292541"/>
              <a:ext cx="5594350" cy="0"/>
              <a:chOff x="2226" y="1626"/>
              <a:chExt cx="3524" cy="0"/>
            </a:xfrm>
          </p:grpSpPr>
          <p:sp>
            <p:nvSpPr>
              <p:cNvPr id="25" name="Line 26"/>
              <p:cNvSpPr>
                <a:spLocks noChangeShapeType="1"/>
              </p:cNvSpPr>
              <p:nvPr/>
            </p:nvSpPr>
            <p:spPr bwMode="auto">
              <a:xfrm>
                <a:off x="2632" y="1626"/>
                <a:ext cx="2711" cy="0"/>
              </a:xfrm>
              <a:prstGeom prst="line">
                <a:avLst/>
              </a:prstGeom>
              <a:noFill/>
              <a:ln w="76200">
                <a:solidFill>
                  <a:srgbClr val="33CC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6" name="Line 27"/>
              <p:cNvSpPr>
                <a:spLocks noChangeShapeType="1"/>
              </p:cNvSpPr>
              <p:nvPr/>
            </p:nvSpPr>
            <p:spPr bwMode="auto">
              <a:xfrm>
                <a:off x="2226" y="1626"/>
                <a:ext cx="3524" cy="0"/>
              </a:xfrm>
              <a:prstGeom prst="line">
                <a:avLst/>
              </a:prstGeom>
              <a:noFill/>
              <a:ln w="76200">
                <a:solidFill>
                  <a:srgbClr val="33CC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3505200" y="1066800"/>
            <a:ext cx="2155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600" dirty="0">
                <a:solidFill>
                  <a:srgbClr val="33CC33"/>
                </a:solidFill>
                <a:latin typeface="Arial" charset="0"/>
              </a:rPr>
              <a:t>propagating modes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600" dirty="0">
                <a:solidFill>
                  <a:srgbClr val="FF0000"/>
                </a:solidFill>
                <a:latin typeface="Arial" charset="0"/>
              </a:rPr>
              <a:t>~ single bunch effects</a:t>
            </a:r>
          </a:p>
        </p:txBody>
      </p:sp>
      <p:grpSp>
        <p:nvGrpSpPr>
          <p:cNvPr id="21" name="Gruppieren 7167"/>
          <p:cNvGrpSpPr/>
          <p:nvPr/>
        </p:nvGrpSpPr>
        <p:grpSpPr>
          <a:xfrm>
            <a:off x="1068869" y="2703798"/>
            <a:ext cx="5621006" cy="341632"/>
            <a:chOff x="1068869" y="2648934"/>
            <a:chExt cx="5621006" cy="341632"/>
          </a:xfrm>
        </p:grpSpPr>
        <p:sp>
          <p:nvSpPr>
            <p:cNvPr id="28" name="Text Box 29"/>
            <p:cNvSpPr txBox="1">
              <a:spLocks noChangeArrowheads="1"/>
            </p:cNvSpPr>
            <p:nvPr/>
          </p:nvSpPr>
          <p:spPr bwMode="auto">
            <a:xfrm>
              <a:off x="1068869" y="2648934"/>
              <a:ext cx="1749198" cy="3416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0" hangingPunct="0">
                <a:lnSpc>
                  <a:spcPct val="90000"/>
                </a:lnSpc>
              </a:pPr>
              <a:r>
                <a:rPr lang="en-US" sz="1800" b="1" dirty="0">
                  <a:solidFill>
                    <a:srgbClr val="0000FF"/>
                  </a:solidFill>
                  <a:latin typeface="Arial" charset="0"/>
                </a:rPr>
                <a:t>HOM couplers</a:t>
              </a:r>
              <a:endParaRPr lang="en-US" sz="1800" b="1" dirty="0">
                <a:latin typeface="Arial" charset="0"/>
              </a:endParaRPr>
            </a:p>
          </p:txBody>
        </p:sp>
        <p:sp>
          <p:nvSpPr>
            <p:cNvPr id="29" name="Text Box 30"/>
            <p:cNvSpPr txBox="1">
              <a:spLocks noChangeArrowheads="1"/>
            </p:cNvSpPr>
            <p:nvPr/>
          </p:nvSpPr>
          <p:spPr bwMode="auto">
            <a:xfrm>
              <a:off x="4786790" y="2648934"/>
              <a:ext cx="1903085" cy="3416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0" hangingPunct="0">
                <a:lnSpc>
                  <a:spcPct val="90000"/>
                </a:lnSpc>
              </a:pPr>
              <a:r>
                <a:rPr lang="en-US" sz="1800" b="1" dirty="0">
                  <a:solidFill>
                    <a:srgbClr val="33CC33"/>
                  </a:solidFill>
                  <a:latin typeface="Arial" charset="0"/>
                </a:rPr>
                <a:t>HOM absorbers</a:t>
              </a:r>
            </a:p>
          </p:txBody>
        </p:sp>
      </p:grpSp>
      <p:graphicFrame>
        <p:nvGraphicFramePr>
          <p:cNvPr id="30" name="Objekt 2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989624102"/>
              </p:ext>
            </p:extLst>
          </p:nvPr>
        </p:nvGraphicFramePr>
        <p:xfrm>
          <a:off x="7048564" y="2758046"/>
          <a:ext cx="1800225" cy="1089025"/>
        </p:xfrm>
        <a:graphic>
          <a:graphicData uri="http://schemas.openxmlformats.org/presentationml/2006/ole">
            <p:oleObj spid="_x0000_s3074" name="Photo Editor Photo" r:id="rId4" imgW="7163800" imgH="4334480" progId="">
              <p:embed/>
            </p:oleObj>
          </a:graphicData>
        </a:graphic>
      </p:graphicFrame>
      <p:pic>
        <p:nvPicPr>
          <p:cNvPr id="31" name="Picture 15" descr="DSC000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075" y="3261855"/>
            <a:ext cx="2380178" cy="221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9" name="Textfeld 7168"/>
          <p:cNvSpPr txBox="1"/>
          <p:nvPr/>
        </p:nvSpPr>
        <p:spPr>
          <a:xfrm>
            <a:off x="200279" y="5801642"/>
            <a:ext cx="1438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J. </a:t>
            </a:r>
            <a:r>
              <a:rPr lang="en-US" i="1" dirty="0" err="1" smtClean="0"/>
              <a:t>Sekutowicz</a:t>
            </a:r>
            <a:endParaRPr lang="de-DE" i="1" dirty="0"/>
          </a:p>
        </p:txBody>
      </p:sp>
      <p:sp>
        <p:nvSpPr>
          <p:cNvPr id="35" name="Textfeld 34"/>
          <p:cNvSpPr txBox="1"/>
          <p:nvPr/>
        </p:nvSpPr>
        <p:spPr>
          <a:xfrm>
            <a:off x="3429000" y="5715000"/>
            <a:ext cx="51098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2"/>
            <a:r>
              <a:rPr lang="en-US" i="1" dirty="0" smtClean="0"/>
              <a:t>		      J</a:t>
            </a:r>
            <a:r>
              <a:rPr lang="en-US" i="1" dirty="0"/>
              <a:t>. </a:t>
            </a:r>
            <a:r>
              <a:rPr lang="en-US" i="1" dirty="0" err="1"/>
              <a:t>Sekutowicz’s</a:t>
            </a:r>
            <a:r>
              <a:rPr lang="en-US" i="1" dirty="0"/>
              <a:t> talk</a:t>
            </a:r>
          </a:p>
          <a:p>
            <a:pPr lvl="2"/>
            <a:r>
              <a:rPr lang="en-US" i="1" dirty="0"/>
              <a:t>J. </a:t>
            </a:r>
            <a:r>
              <a:rPr lang="en-US" i="1" dirty="0" err="1"/>
              <a:t>Sekutowicz</a:t>
            </a:r>
            <a:r>
              <a:rPr lang="en-US" i="1" dirty="0"/>
              <a:t> et al., IPAC10, Kyoto, p. 4092</a:t>
            </a:r>
          </a:p>
          <a:p>
            <a:pPr lvl="2"/>
            <a:r>
              <a:rPr lang="en-US" i="1" dirty="0"/>
              <a:t>N. </a:t>
            </a:r>
            <a:r>
              <a:rPr lang="en-US" i="1" dirty="0" err="1"/>
              <a:t>Mildner</a:t>
            </a:r>
            <a:r>
              <a:rPr lang="en-US" i="1" dirty="0"/>
              <a:t> et al., SRF 2005, Cornell, p. 593</a:t>
            </a:r>
          </a:p>
        </p:txBody>
      </p:sp>
    </p:spTree>
    <p:extLst>
      <p:ext uri="{BB962C8B-B14F-4D97-AF65-F5344CB8AC3E}">
        <p14:creationId xmlns="" xmlns:p14="http://schemas.microsoft.com/office/powerpoint/2010/main" val="421993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sz="2400" dirty="0"/>
              <a:t>HOM Damping in 1.3 GHz Cavities: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Multi-bunch Beam Dynamics (w/o 3.9 GHz Cavities)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600" dirty="0" smtClean="0"/>
              <a:t>Beam</a:t>
            </a:r>
          </a:p>
          <a:p>
            <a:pPr lvl="1"/>
            <a:r>
              <a:rPr lang="en-US" sz="1600" dirty="0" smtClean="0"/>
              <a:t>Frequency: 5 MHz</a:t>
            </a:r>
          </a:p>
          <a:p>
            <a:pPr lvl="1"/>
            <a:r>
              <a:rPr lang="en-US" sz="1600" dirty="0" smtClean="0"/>
              <a:t>Train length: 800 </a:t>
            </a:r>
            <a:r>
              <a:rPr lang="en-US" sz="1600" dirty="0" err="1" smtClean="0">
                <a:latin typeface="Symbol" pitchFamily="18" charset="2"/>
              </a:rPr>
              <a:t>m</a:t>
            </a:r>
            <a:r>
              <a:rPr lang="en-US" sz="1600" dirty="0" err="1" smtClean="0"/>
              <a:t>s</a:t>
            </a:r>
            <a:endParaRPr lang="en-US" sz="1600" dirty="0" smtClean="0"/>
          </a:p>
          <a:p>
            <a:pPr lvl="1"/>
            <a:r>
              <a:rPr lang="en-US" sz="1600" dirty="0" smtClean="0"/>
              <a:t>Charge: 1 </a:t>
            </a:r>
            <a:r>
              <a:rPr lang="en-US" sz="1600" dirty="0" err="1" smtClean="0"/>
              <a:t>nC</a:t>
            </a:r>
            <a:r>
              <a:rPr lang="en-US" sz="1600" dirty="0" smtClean="0"/>
              <a:t> / bunch</a:t>
            </a:r>
          </a:p>
          <a:p>
            <a:pPr lvl="1"/>
            <a:r>
              <a:rPr lang="en-US" sz="1600" dirty="0" smtClean="0"/>
              <a:t>Energy: 20 </a:t>
            </a:r>
            <a:r>
              <a:rPr lang="en-US" sz="1600" dirty="0" err="1" smtClean="0"/>
              <a:t>GeV</a:t>
            </a:r>
            <a:endParaRPr lang="en-US" sz="1600" dirty="0" smtClean="0"/>
          </a:p>
          <a:p>
            <a:pPr lvl="1"/>
            <a:r>
              <a:rPr lang="en-US" sz="1600" dirty="0" smtClean="0"/>
              <a:t>(not latest nominal parameters)</a:t>
            </a:r>
            <a:endParaRPr lang="en-US" sz="1600" dirty="0"/>
          </a:p>
          <a:p>
            <a:r>
              <a:rPr lang="en-US" sz="1600" dirty="0" smtClean="0"/>
              <a:t>Cavities</a:t>
            </a:r>
          </a:p>
          <a:p>
            <a:pPr lvl="1"/>
            <a:r>
              <a:rPr lang="en-US" sz="1600" dirty="0" smtClean="0"/>
              <a:t>Considered dipole modes in bands 1, 2, strongest </a:t>
            </a:r>
            <a:r>
              <a:rPr lang="en-US" sz="1600" dirty="0"/>
              <a:t>in 3</a:t>
            </a:r>
            <a:r>
              <a:rPr lang="en-US" sz="1600" baseline="30000" dirty="0"/>
              <a:t>rd</a:t>
            </a:r>
            <a:r>
              <a:rPr lang="en-US" sz="1600" dirty="0"/>
              <a:t> </a:t>
            </a:r>
            <a:r>
              <a:rPr lang="en-US" sz="1600" dirty="0" smtClean="0"/>
              <a:t>band</a:t>
            </a:r>
          </a:p>
          <a:p>
            <a:pPr lvl="2"/>
            <a:r>
              <a:rPr lang="en-US" sz="1600" dirty="0" smtClean="0"/>
              <a:t>worse Qs than measured in TTF cavities (typically 10</a:t>
            </a:r>
            <a:r>
              <a:rPr lang="en-US" sz="1600" baseline="30000" dirty="0" smtClean="0"/>
              <a:t>5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 smtClean="0"/>
              <a:t>Misalignment: 0.5 mm </a:t>
            </a:r>
            <a:r>
              <a:rPr lang="en-US" sz="1600" dirty="0" err="1" smtClean="0"/>
              <a:t>rms</a:t>
            </a:r>
            <a:endParaRPr lang="en-US" sz="1600" dirty="0" smtClean="0"/>
          </a:p>
          <a:p>
            <a:pPr lvl="1"/>
            <a:r>
              <a:rPr lang="en-US" sz="1600" dirty="0" smtClean="0"/>
              <a:t>Detuning: 0.1 % </a:t>
            </a:r>
            <a:r>
              <a:rPr lang="en-US" sz="1600" dirty="0" err="1" smtClean="0"/>
              <a:t>rms</a:t>
            </a:r>
            <a:endParaRPr lang="en-US" sz="1600" dirty="0" smtClean="0"/>
          </a:p>
          <a:p>
            <a:pPr lvl="1"/>
            <a:r>
              <a:rPr lang="en-US" sz="1600" dirty="0" smtClean="0"/>
              <a:t>Inject beam on-axis</a:t>
            </a:r>
          </a:p>
          <a:p>
            <a:pPr lvl="1"/>
            <a:r>
              <a:rPr lang="en-US" sz="1600" dirty="0" smtClean="0"/>
              <a:t>100 </a:t>
            </a:r>
            <a:r>
              <a:rPr lang="en-US" sz="1600" dirty="0" err="1" smtClean="0"/>
              <a:t>linacs</a:t>
            </a:r>
            <a:r>
              <a:rPr lang="en-US" sz="1600" dirty="0" smtClean="0"/>
              <a:t> were simulated</a:t>
            </a:r>
          </a:p>
          <a:p>
            <a:endParaRPr lang="en-US" sz="1600" dirty="0"/>
          </a:p>
          <a:p>
            <a:endParaRPr lang="en-US" sz="1600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23043" y="3440326"/>
            <a:ext cx="22028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(average over 100 linacs)</a:t>
            </a:r>
            <a:endParaRPr lang="en-US" sz="1400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3962400" y="6096000"/>
            <a:ext cx="4943920" cy="38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8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sz="1600" i="1" dirty="0" smtClean="0"/>
              <a:t>N. Baboi, LINAC 2004, </a:t>
            </a:r>
            <a:r>
              <a:rPr lang="en-US" sz="1600" i="1" dirty="0" err="1" smtClean="0"/>
              <a:t>Lübeck</a:t>
            </a:r>
            <a:r>
              <a:rPr lang="en-US" sz="1600" i="1" dirty="0" smtClean="0"/>
              <a:t>, p. 357</a:t>
            </a:r>
          </a:p>
          <a:p>
            <a:pPr lvl="1"/>
            <a:endParaRPr lang="en-US" sz="1600" dirty="0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914400"/>
            <a:ext cx="2919767" cy="2438400"/>
          </a:xfrm>
          <a:prstGeom prst="rect">
            <a:avLst/>
          </a:prstGeom>
        </p:spPr>
      </p:pic>
      <p:pic>
        <p:nvPicPr>
          <p:cNvPr id="5" name="Content Placeholder 4" descr="Screen Clippin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352800"/>
            <a:ext cx="3552825" cy="2571750"/>
          </a:xfrm>
        </p:spPr>
      </p:pic>
      <p:cxnSp>
        <p:nvCxnSpPr>
          <p:cNvPr id="9" name="Gerade Verbindung mit Pfeil 8"/>
          <p:cNvCxnSpPr/>
          <p:nvPr/>
        </p:nvCxnSpPr>
        <p:spPr bwMode="auto">
          <a:xfrm flipV="1">
            <a:off x="7781544" y="3849624"/>
            <a:ext cx="0" cy="8321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feld 9"/>
          <p:cNvSpPr txBox="1"/>
          <p:nvPr/>
        </p:nvSpPr>
        <p:spPr>
          <a:xfrm>
            <a:off x="7735824" y="3931920"/>
            <a:ext cx="463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/>
              <a:t>st.</a:t>
            </a:r>
            <a:r>
              <a:rPr lang="de-DE" sz="1200" dirty="0" smtClean="0"/>
              <a:t> </a:t>
            </a:r>
            <a:br>
              <a:rPr lang="de-DE" sz="1200" dirty="0" smtClean="0"/>
            </a:br>
            <a:r>
              <a:rPr lang="de-DE" sz="1200" dirty="0" err="1" smtClean="0"/>
              <a:t>dev</a:t>
            </a:r>
            <a:r>
              <a:rPr lang="de-DE" sz="1200" dirty="0" smtClean="0"/>
              <a:t>.</a:t>
            </a:r>
            <a:endParaRPr lang="de-DE" sz="1200" dirty="0"/>
          </a:p>
        </p:txBody>
      </p:sp>
      <p:sp>
        <p:nvSpPr>
          <p:cNvPr id="11" name="Textfeld 10"/>
          <p:cNvSpPr txBox="1"/>
          <p:nvPr/>
        </p:nvSpPr>
        <p:spPr>
          <a:xfrm>
            <a:off x="8293608" y="4498848"/>
            <a:ext cx="57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FF0000"/>
                </a:solidFill>
              </a:rPr>
              <a:t>ave</a:t>
            </a:r>
            <a:r>
              <a:rPr lang="de-DE" dirty="0" smtClean="0">
                <a:solidFill>
                  <a:srgbClr val="FF0000"/>
                </a:solidFill>
              </a:rPr>
              <a:t>.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26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5113" lvl="2" indent="-265113"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</a:pPr>
            <a:r>
              <a:rPr lang="en-US" dirty="0" smtClean="0"/>
              <a:t>From </a:t>
            </a:r>
            <a:r>
              <a:rPr lang="en-US" i="1" dirty="0" smtClean="0"/>
              <a:t>HOM </a:t>
            </a:r>
            <a:r>
              <a:rPr lang="en-US" i="1" dirty="0"/>
              <a:t>Workshop, Cornell, 2010 (J. </a:t>
            </a:r>
            <a:r>
              <a:rPr lang="en-US" i="1" dirty="0" err="1"/>
              <a:t>Sekutowicz</a:t>
            </a:r>
            <a:r>
              <a:rPr lang="en-US" i="1" dirty="0"/>
              <a:t>)</a:t>
            </a:r>
          </a:p>
          <a:p>
            <a:endParaRPr lang="en-US" dirty="0" smtClean="0"/>
          </a:p>
          <a:p>
            <a:r>
              <a:rPr lang="en-US" dirty="0" smtClean="0"/>
              <a:t>Average HOM Power / Cavity: </a:t>
            </a:r>
          </a:p>
          <a:p>
            <a:pPr lvl="1"/>
            <a:r>
              <a:rPr lang="en-US" dirty="0" smtClean="0"/>
              <a:t>0.5 W</a:t>
            </a:r>
          </a:p>
          <a:p>
            <a:r>
              <a:rPr lang="en-US" dirty="0" smtClean="0"/>
              <a:t>Worst case HOM peak power per cavity in case of resonant mode excitation: </a:t>
            </a:r>
          </a:p>
          <a:p>
            <a:pPr lvl="1"/>
            <a:r>
              <a:rPr lang="en-US" dirty="0" smtClean="0"/>
              <a:t>2 kW</a:t>
            </a:r>
          </a:p>
          <a:p>
            <a:r>
              <a:rPr lang="en-US" dirty="0" smtClean="0"/>
              <a:t>90% of HOM power: </a:t>
            </a:r>
          </a:p>
          <a:p>
            <a:pPr lvl="1"/>
            <a:r>
              <a:rPr lang="en-US" dirty="0" smtClean="0"/>
              <a:t>&lt; 100 GHz</a:t>
            </a:r>
          </a:p>
          <a:p>
            <a:r>
              <a:rPr lang="en-US" dirty="0" smtClean="0"/>
              <a:t>Required HOM damping for strongest modes</a:t>
            </a:r>
          </a:p>
          <a:p>
            <a:pPr lvl="1"/>
            <a:r>
              <a:rPr lang="en-US" dirty="0" smtClean="0"/>
              <a:t>Monopole modes: Q &lt; 10</a:t>
            </a:r>
            <a:r>
              <a:rPr lang="en-US" baseline="30000" dirty="0" smtClean="0"/>
              <a:t>5</a:t>
            </a:r>
          </a:p>
          <a:p>
            <a:pPr lvl="1"/>
            <a:r>
              <a:rPr lang="en-US" dirty="0" smtClean="0"/>
              <a:t>Dipole modes: Q &lt; 10</a:t>
            </a:r>
            <a:r>
              <a:rPr lang="en-US" baseline="30000" dirty="0" smtClean="0"/>
              <a:t>5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HOM Damping in 1.3 GHz Cavities: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HOM Damping Requirements in the 1.3 GHz Cavities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02968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Modes in the 1.3 GHz cavities</a:t>
            </a:r>
          </a:p>
          <a:p>
            <a:pPr lvl="1"/>
            <a:r>
              <a:rPr lang="en-US" dirty="0" smtClean="0"/>
              <a:t>High R/Q modes are damped to Q ≈ 10</a:t>
            </a:r>
            <a:r>
              <a:rPr lang="en-US" baseline="30000" dirty="0" smtClean="0"/>
              <a:t>5</a:t>
            </a:r>
            <a:r>
              <a:rPr lang="en-US" dirty="0" smtClean="0"/>
              <a:t> or better</a:t>
            </a:r>
          </a:p>
          <a:p>
            <a:pPr lvl="1"/>
            <a:r>
              <a:rPr lang="en-US" dirty="0" smtClean="0"/>
              <a:t>Beam dynamics (w/o 3.9 GHz cavities) show small multi-bunch emittance growth</a:t>
            </a:r>
          </a:p>
          <a:p>
            <a:endParaRPr lang="en-US" dirty="0" smtClean="0"/>
          </a:p>
          <a:p>
            <a:r>
              <a:rPr lang="en-US" dirty="0" smtClean="0"/>
              <a:t>HOMs in 3.9 GHz cavities</a:t>
            </a:r>
          </a:p>
          <a:p>
            <a:pPr lvl="1"/>
            <a:r>
              <a:rPr lang="en-US" dirty="0" smtClean="0"/>
              <a:t>Even better damped than in 1.3 </a:t>
            </a:r>
            <a:r>
              <a:rPr lang="en-US" smtClean="0"/>
              <a:t>GHz cavities</a:t>
            </a:r>
          </a:p>
          <a:p>
            <a:pPr lvl="1"/>
            <a:r>
              <a:rPr lang="en-US" smtClean="0"/>
              <a:t>No </a:t>
            </a:r>
            <a:r>
              <a:rPr lang="en-US" dirty="0" smtClean="0"/>
              <a:t>multi-bunch problems observed (yet) at FLASH</a:t>
            </a:r>
          </a:p>
          <a:p>
            <a:pPr lvl="1"/>
            <a:r>
              <a:rPr lang="en-US" dirty="0" smtClean="0"/>
              <a:t>Every second cavity is rotated → compensate coupler kicks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6641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4572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Same </a:t>
            </a:r>
            <a:r>
              <a:rPr lang="en-US" b="1" dirty="0" smtClean="0">
                <a:solidFill>
                  <a:srgbClr val="0000FF"/>
                </a:solidFill>
              </a:rPr>
              <a:t>order Modes </a:t>
            </a:r>
            <a:r>
              <a:rPr lang="en-US" b="1" dirty="0" smtClean="0">
                <a:solidFill>
                  <a:srgbClr val="0000FF"/>
                </a:solidFill>
              </a:rPr>
              <a:t>and </a:t>
            </a:r>
            <a:r>
              <a:rPr lang="en-US" b="1" dirty="0" smtClean="0">
                <a:solidFill>
                  <a:srgbClr val="0000FF"/>
                </a:solidFill>
              </a:rPr>
              <a:t>Higher order </a:t>
            </a:r>
            <a:r>
              <a:rPr lang="en-US" b="1" dirty="0" smtClean="0">
                <a:solidFill>
                  <a:srgbClr val="0000FF"/>
                </a:solidFill>
              </a:rPr>
              <a:t>modes </a:t>
            </a:r>
            <a:r>
              <a:rPr lang="en-US" b="1" dirty="0" smtClean="0">
                <a:solidFill>
                  <a:srgbClr val="0000FF"/>
                </a:solidFill>
              </a:rPr>
              <a:t>for ESS </a:t>
            </a:r>
            <a:r>
              <a:rPr lang="en-US" b="1" dirty="0" err="1" smtClean="0">
                <a:solidFill>
                  <a:srgbClr val="0000FF"/>
                </a:solidFill>
              </a:rPr>
              <a:t>linac</a:t>
            </a:r>
            <a:r>
              <a:rPr lang="en-US" b="1" dirty="0" smtClean="0">
                <a:solidFill>
                  <a:srgbClr val="0000FF"/>
                </a:solidFill>
              </a:rPr>
              <a:t> – </a:t>
            </a:r>
            <a:r>
              <a:rPr lang="en-US" dirty="0" smtClean="0">
                <a:solidFill>
                  <a:srgbClr val="0000FF"/>
                </a:solidFill>
              </a:rPr>
              <a:t>Rob Ainsworth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90600"/>
            <a:ext cx="6955448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92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300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806" y="1524000"/>
            <a:ext cx="4343400" cy="2925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2485" y="1981200"/>
            <a:ext cx="4491515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5000" y="685800"/>
            <a:ext cx="2032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WGs B&amp;E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0876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 WG D: HOM Couplers and </a:t>
            </a:r>
            <a:r>
              <a:rPr lang="en-US" dirty="0" smtClean="0"/>
              <a:t>Loads</a:t>
            </a:r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273" y="910373"/>
            <a:ext cx="4684528" cy="3144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0" y="2209800"/>
            <a:ext cx="2159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Taro </a:t>
            </a:r>
            <a:r>
              <a:rPr lang="en-US" dirty="0" err="1" smtClean="0"/>
              <a:t>Konomi</a:t>
            </a:r>
            <a:r>
              <a:rPr lang="en-US" dirty="0" smtClean="0"/>
              <a:t> (KEK)</a:t>
            </a:r>
            <a:endParaRPr lang="en-US" dirty="0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054959"/>
            <a:ext cx="5662613" cy="2723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2273" y="5073134"/>
            <a:ext cx="2963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M. </a:t>
            </a:r>
            <a:r>
              <a:rPr lang="en-US" dirty="0" err="1" smtClean="0"/>
              <a:t>Liepe</a:t>
            </a:r>
            <a:r>
              <a:rPr lang="en-US" dirty="0" smtClean="0"/>
              <a:t>, N. </a:t>
            </a:r>
            <a:r>
              <a:rPr lang="en-US" dirty="0" err="1" smtClean="0"/>
              <a:t>Valles</a:t>
            </a:r>
            <a:r>
              <a:rPr lang="en-US" dirty="0" smtClean="0"/>
              <a:t>, Cornell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6477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" y="4763"/>
            <a:ext cx="91059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04800"/>
            <a:ext cx="4785634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2819400"/>
            <a:ext cx="320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The first HOM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Workshop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Cornell, </a:t>
            </a:r>
            <a:r>
              <a:rPr lang="en-US" sz="2800" dirty="0" smtClean="0">
                <a:solidFill>
                  <a:srgbClr val="FF0000"/>
                </a:solidFill>
              </a:rPr>
              <a:t>2010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en-US" sz="2800" dirty="0" err="1" smtClean="0">
                <a:solidFill>
                  <a:srgbClr val="FF0000"/>
                </a:solidFill>
              </a:rPr>
              <a:t>M.Liepe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55598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C484BE-8CB7-44E9-8535-03121C0F4E34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Jacek Sekutowicz, “Recent Experiences with XFEL-like Cryomodules” HOMSC12, COCKCROFT INSTITUTE, DARESBURY, UK, 25-27 June, 2012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171450" y="908720"/>
            <a:ext cx="8801100" cy="357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lvl="1" indent="177800" algn="just" fontAlgn="auto">
              <a:spcBef>
                <a:spcPts val="0"/>
              </a:spcBef>
              <a:spcAft>
                <a:spcPts val="0"/>
              </a:spcAft>
              <a:buSzPct val="79000"/>
              <a:buFontTx/>
              <a:buBlip>
                <a:blip r:embed="rId2"/>
              </a:buBlip>
              <a:tabLst>
                <a:tab pos="361950" algn="l"/>
                <a:tab pos="723900" algn="l"/>
              </a:tabLst>
            </a:pPr>
            <a:r>
              <a:rPr lang="en-GB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The 27000 high quality bunches/s will generate </a:t>
            </a:r>
            <a:r>
              <a:rPr lang="en-GB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high </a:t>
            </a:r>
            <a:r>
              <a:rPr lang="en-GB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average </a:t>
            </a:r>
            <a:r>
              <a:rPr lang="en-GB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brilliance photon beam </a:t>
            </a:r>
            <a:r>
              <a:rPr lang="en-GB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at </a:t>
            </a:r>
            <a:r>
              <a:rPr lang="en-GB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0" lvl="1" algn="just" fontAlgn="auto">
              <a:spcBef>
                <a:spcPts val="0"/>
              </a:spcBef>
              <a:spcAft>
                <a:spcPts val="0"/>
              </a:spcAft>
              <a:buSzPct val="79000"/>
              <a:tabLst>
                <a:tab pos="361950" algn="l"/>
                <a:tab pos="723900" algn="l"/>
              </a:tabLst>
            </a:pPr>
            <a:r>
              <a:rPr lang="en-GB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very </a:t>
            </a:r>
            <a:r>
              <a:rPr lang="en-GB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short </a:t>
            </a:r>
            <a:r>
              <a:rPr lang="en-GB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wavelength:  </a:t>
            </a:r>
          </a:p>
          <a:p>
            <a:pPr marL="0" lvl="1" algn="just" fontAlgn="auto">
              <a:spcBef>
                <a:spcPts val="0"/>
              </a:spcBef>
              <a:spcAft>
                <a:spcPts val="0"/>
              </a:spcAft>
              <a:buSzPct val="79000"/>
              <a:tabLst>
                <a:tab pos="361950" algn="l"/>
                <a:tab pos="723900" algn="l"/>
              </a:tabLst>
            </a:pPr>
            <a:endParaRPr lang="en-GB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lvl="1" algn="just" fontAlgn="auto">
              <a:spcBef>
                <a:spcPts val="0"/>
              </a:spcBef>
              <a:spcAft>
                <a:spcPts val="0"/>
              </a:spcAft>
              <a:buSzPct val="79000"/>
              <a:tabLst>
                <a:tab pos="361950" algn="l"/>
                <a:tab pos="723900" algn="l"/>
              </a:tabLst>
            </a:pPr>
            <a:r>
              <a:rPr lang="en-GB" i="1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	</a:t>
            </a:r>
            <a:r>
              <a:rPr lang="en-GB" i="1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			</a:t>
            </a:r>
            <a:r>
              <a:rPr lang="en-US" b="1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1.6·10</a:t>
            </a:r>
            <a:r>
              <a:rPr lang="en-US" b="1" baseline="300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25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photons/0.1%bw/s/mm</a:t>
            </a:r>
            <a:r>
              <a:rPr lang="en-US" baseline="30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/mrad</a:t>
            </a:r>
            <a:r>
              <a:rPr lang="en-US" baseline="30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@  1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Å</a:t>
            </a:r>
            <a:r>
              <a:rPr lang="en-GB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GB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indent="177800" algn="just" fontAlgn="auto">
              <a:spcBef>
                <a:spcPts val="0"/>
              </a:spcBef>
              <a:spcAft>
                <a:spcPts val="0"/>
              </a:spcAft>
              <a:buSzPct val="80000"/>
              <a:tabLst>
                <a:tab pos="361950" algn="l"/>
                <a:tab pos="723900" algn="l"/>
              </a:tabLst>
            </a:pPr>
            <a:endParaRPr lang="en-GB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indent="177800" algn="just" fontAlgn="auto">
              <a:spcBef>
                <a:spcPts val="0"/>
              </a:spcBef>
              <a:spcAft>
                <a:spcPts val="0"/>
              </a:spcAft>
              <a:buSzPct val="80000"/>
              <a:buFontTx/>
              <a:buBlip>
                <a:blip r:embed="rId2"/>
              </a:buBlip>
              <a:tabLst>
                <a:tab pos="361950" algn="l"/>
                <a:tab pos="723900" algn="l"/>
              </a:tabLst>
            </a:pPr>
            <a:r>
              <a:rPr lang="en-GB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Two addition features could make the XFEL photon beam even more attractive. </a:t>
            </a:r>
          </a:p>
          <a:p>
            <a:pPr indent="177800" algn="just" fontAlgn="auto">
              <a:spcBef>
                <a:spcPts val="0"/>
              </a:spcBef>
              <a:spcAft>
                <a:spcPts val="0"/>
              </a:spcAft>
              <a:buSzPct val="80000"/>
              <a:tabLst>
                <a:tab pos="361950" algn="l"/>
                <a:tab pos="723900" algn="l"/>
              </a:tabLst>
            </a:pPr>
            <a:endParaRPr lang="en-GB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57188" lvl="1" algn="just" fontAlgn="auto">
              <a:spcBef>
                <a:spcPts val="0"/>
              </a:spcBef>
              <a:spcAft>
                <a:spcPts val="0"/>
              </a:spcAft>
              <a:buSzPct val="80000"/>
              <a:buFontTx/>
              <a:buBlip>
                <a:blip r:embed="rId2"/>
              </a:buBlip>
              <a:tabLst>
                <a:tab pos="361950" algn="l"/>
                <a:tab pos="723900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n-GB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The </a:t>
            </a:r>
            <a:r>
              <a:rPr lang="en-GB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first is </a:t>
            </a:r>
            <a:r>
              <a:rPr lang="en-GB" sz="1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 </a:t>
            </a:r>
            <a:r>
              <a:rPr lang="en-GB" sz="1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increased, </a:t>
            </a:r>
            <a:r>
              <a:rPr lang="en-GB" sz="1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 several </a:t>
            </a:r>
            <a:r>
              <a:rPr lang="en-GB" sz="1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µ-seconds, </a:t>
            </a:r>
            <a:r>
              <a:rPr lang="en-GB" sz="1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intra pulse distance </a:t>
            </a:r>
            <a:r>
              <a:rPr lang="en-GB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between bunches,  </a:t>
            </a:r>
            <a:endParaRPr lang="en-GB" sz="16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57188" lvl="1" algn="just" fontAlgn="auto">
              <a:spcBef>
                <a:spcPts val="0"/>
              </a:spcBef>
              <a:spcAft>
                <a:spcPts val="0"/>
              </a:spcAft>
              <a:buSzPct val="80000"/>
              <a:tabLst>
                <a:tab pos="361950" algn="l"/>
                <a:tab pos="723900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GB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GB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which </a:t>
            </a:r>
            <a:r>
              <a:rPr lang="en-GB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will allow for less technically demanding detectors. </a:t>
            </a:r>
          </a:p>
          <a:p>
            <a:pPr marL="357188" lvl="1" algn="just" fontAlgn="auto">
              <a:spcBef>
                <a:spcPts val="0"/>
              </a:spcBef>
              <a:spcAft>
                <a:spcPts val="0"/>
              </a:spcAft>
              <a:buSzPct val="80000"/>
              <a:tabLst>
                <a:tab pos="361950" algn="l"/>
                <a:tab pos="723900" algn="l"/>
              </a:tabLst>
            </a:pPr>
            <a:endParaRPr lang="en-GB" sz="16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57188" lvl="1" algn="just" fontAlgn="auto">
              <a:spcBef>
                <a:spcPts val="0"/>
              </a:spcBef>
              <a:spcAft>
                <a:spcPts val="0"/>
              </a:spcAft>
              <a:buSzPct val="80000"/>
              <a:buFontTx/>
              <a:buBlip>
                <a:blip r:embed="rId2"/>
              </a:buBlip>
              <a:tabLst>
                <a:tab pos="623888" algn="l"/>
                <a:tab pos="723900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en-GB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	The </a:t>
            </a:r>
            <a:r>
              <a:rPr lang="en-GB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second is a </a:t>
            </a:r>
            <a:r>
              <a:rPr lang="en-GB" sz="1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few kHz photon burst repetition rate</a:t>
            </a:r>
            <a:r>
              <a:rPr lang="en-GB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which will allow to use </a:t>
            </a:r>
            <a:r>
              <a:rPr lang="en-GB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less expensive  </a:t>
            </a:r>
            <a:r>
              <a:rPr lang="en-GB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 </a:t>
            </a:r>
            <a:r>
              <a:rPr lang="en-GB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optical </a:t>
            </a:r>
            <a:r>
              <a:rPr lang="en-GB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lasers  (few kHz rep.-rate) for pump-and-probe experiments</a:t>
            </a:r>
            <a:r>
              <a:rPr lang="en-GB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</a:t>
            </a:r>
          </a:p>
          <a:p>
            <a:pPr marL="357188" lvl="1" algn="just" fontAlgn="auto">
              <a:spcBef>
                <a:spcPts val="0"/>
              </a:spcBef>
              <a:spcAft>
                <a:spcPts val="0"/>
              </a:spcAft>
              <a:buSzPct val="80000"/>
              <a:tabLst>
                <a:tab pos="361950" algn="l"/>
                <a:tab pos="723900" algn="l"/>
              </a:tabLst>
            </a:pPr>
            <a:endParaRPr lang="en-GB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72954" y="4869160"/>
            <a:ext cx="8667750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With the present nominal beam these features will lead to substantially reduced number of bunches/s  and significantly lower average brilliance.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09549" y="116632"/>
            <a:ext cx="8778225" cy="30612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72000" lvl="1" indent="-457200" algn="l">
              <a:buFont typeface="+mj-lt"/>
              <a:buAutoNum type="arabicPeriod"/>
            </a:pPr>
            <a:r>
              <a:rPr lang="en-US" sz="1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Introduction and </a:t>
            </a:r>
            <a:r>
              <a:rPr lang="en-US" sz="1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Motivation: </a:t>
            </a:r>
            <a:r>
              <a:rPr lang="en-US" sz="1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          			              </a:t>
            </a: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b. European XFEL</a:t>
            </a:r>
            <a:endParaRPr lang="en-US" sz="16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554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325814"/>
            <a:ext cx="74783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HOMSC-2013 at </a:t>
            </a:r>
            <a:r>
              <a:rPr lang="en-US" sz="4800" dirty="0" err="1" smtClean="0">
                <a:solidFill>
                  <a:srgbClr val="FF0000"/>
                </a:solidFill>
              </a:rPr>
              <a:t>Fermilab</a:t>
            </a:r>
            <a:r>
              <a:rPr lang="en-US" sz="4800" dirty="0" smtClean="0">
                <a:solidFill>
                  <a:srgbClr val="FF0000"/>
                </a:solidFill>
              </a:rPr>
              <a:t>!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6937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85725"/>
            <a:ext cx="6134100" cy="668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2819400"/>
            <a:ext cx="2133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The second HOM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Workshop</a:t>
            </a: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Daresbury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smtClean="0">
                <a:solidFill>
                  <a:srgbClr val="FF0000"/>
                </a:solidFill>
              </a:rPr>
              <a:t>2012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(R. Jones)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956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304800"/>
            <a:ext cx="8991600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Topics:</a:t>
            </a:r>
            <a:endParaRPr lang="en-US" sz="2000" b="1" dirty="0">
              <a:solidFill>
                <a:srgbClr val="0000FF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HOM BPM diagnostics and measurement methods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HOM couplers and influence of FP couplers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Novel HOM suppression in TEM and other cavity shapes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Special considerations in third harmonic, deflecting and crab cavities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RF absorbing materials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Antenna HOM absorbers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Beam-pipe HOM absorbers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Waveguide HOM absorbers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HOM simulation tools and </a:t>
            </a:r>
            <a:r>
              <a:rPr lang="en-US" sz="2000" dirty="0" smtClean="0">
                <a:solidFill>
                  <a:srgbClr val="0000FF"/>
                </a:solidFill>
              </a:rPr>
              <a:t>models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Working </a:t>
            </a:r>
            <a:r>
              <a:rPr lang="en-US" sz="2000" b="1" dirty="0" smtClean="0">
                <a:solidFill>
                  <a:srgbClr val="FF0000"/>
                </a:solidFill>
              </a:rPr>
              <a:t>Groups: </a:t>
            </a:r>
            <a:endParaRPr lang="en-US" sz="2000" dirty="0">
              <a:solidFill>
                <a:srgbClr val="FF0000"/>
              </a:solidFill>
            </a:endParaRPr>
          </a:p>
          <a:p>
            <a:pPr marL="457200" indent="-457200">
              <a:buAutoNum type="alphaUcPeriod"/>
            </a:pPr>
            <a:r>
              <a:rPr lang="en-US" sz="2000" dirty="0" smtClean="0">
                <a:solidFill>
                  <a:srgbClr val="FF0000"/>
                </a:solidFill>
              </a:rPr>
              <a:t>    HOM </a:t>
            </a:r>
            <a:r>
              <a:rPr lang="en-US" sz="2000" dirty="0">
                <a:solidFill>
                  <a:srgbClr val="FF0000"/>
                </a:solidFill>
              </a:rPr>
              <a:t>Damping Requirements on a </a:t>
            </a:r>
            <a:r>
              <a:rPr lang="en-US" sz="2000" dirty="0" smtClean="0">
                <a:solidFill>
                  <a:srgbClr val="FF0000"/>
                </a:solidFill>
              </a:rPr>
              <a:t>Project </a:t>
            </a:r>
            <a:r>
              <a:rPr lang="en-US" sz="2000" dirty="0">
                <a:solidFill>
                  <a:srgbClr val="FF0000"/>
                </a:solidFill>
              </a:rPr>
              <a:t>Basis </a:t>
            </a:r>
            <a:r>
              <a:rPr lang="en-US" sz="2000" b="1" dirty="0">
                <a:solidFill>
                  <a:srgbClr val="FF0000"/>
                </a:solidFill>
              </a:rPr>
              <a:t>(J. </a:t>
            </a:r>
            <a:r>
              <a:rPr lang="en-US" sz="2000" b="1" dirty="0" err="1">
                <a:solidFill>
                  <a:srgbClr val="FF0000"/>
                </a:solidFill>
              </a:rPr>
              <a:t>Sekutowicz</a:t>
            </a:r>
            <a:r>
              <a:rPr lang="en-US" sz="2000" b="1" dirty="0">
                <a:solidFill>
                  <a:srgbClr val="FF0000"/>
                </a:solidFill>
              </a:rPr>
              <a:t>,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457200" indent="-457200"/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          </a:t>
            </a:r>
            <a:r>
              <a:rPr lang="en-US" sz="2000" b="1" dirty="0" smtClean="0">
                <a:solidFill>
                  <a:srgbClr val="FF0000"/>
                </a:solidFill>
              </a:rPr>
              <a:t>V.P</a:t>
            </a:r>
            <a:r>
              <a:rPr lang="en-US" sz="2000" b="1" dirty="0">
                <a:solidFill>
                  <a:srgbClr val="FF0000"/>
                </a:solidFill>
              </a:rPr>
              <a:t>. Yakovlev </a:t>
            </a:r>
            <a:r>
              <a:rPr lang="en-US" sz="2000" b="1" dirty="0" smtClean="0">
                <a:solidFill>
                  <a:srgbClr val="FF0000"/>
                </a:solidFill>
              </a:rPr>
              <a:t>and </a:t>
            </a:r>
            <a:r>
              <a:rPr lang="en-US" sz="2000" b="1" dirty="0">
                <a:solidFill>
                  <a:srgbClr val="FF0000"/>
                </a:solidFill>
              </a:rPr>
              <a:t>N.A. Solyak )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B </a:t>
            </a:r>
            <a:r>
              <a:rPr lang="en-US" sz="2000" b="1" dirty="0" smtClean="0">
                <a:solidFill>
                  <a:srgbClr val="FF0000"/>
                </a:solidFill>
              </a:rPr>
              <a:t>.      </a:t>
            </a:r>
            <a:r>
              <a:rPr lang="en-US" sz="2000" dirty="0" smtClean="0">
                <a:solidFill>
                  <a:srgbClr val="FF0000"/>
                </a:solidFill>
              </a:rPr>
              <a:t>HOM-based Diagnostics </a:t>
            </a:r>
            <a:r>
              <a:rPr lang="en-US" sz="2000" b="1" dirty="0" smtClean="0">
                <a:solidFill>
                  <a:srgbClr val="FF0000"/>
                </a:solidFill>
              </a:rPr>
              <a:t>(N</a:t>
            </a:r>
            <a:r>
              <a:rPr lang="en-US" sz="2000" b="1" dirty="0">
                <a:solidFill>
                  <a:srgbClr val="FF0000"/>
                </a:solidFill>
              </a:rPr>
              <a:t>. </a:t>
            </a:r>
            <a:r>
              <a:rPr lang="en-US" sz="2000" b="1" dirty="0" err="1">
                <a:solidFill>
                  <a:srgbClr val="FF0000"/>
                </a:solidFill>
              </a:rPr>
              <a:t>Baboi</a:t>
            </a:r>
            <a:r>
              <a:rPr lang="en-US" sz="2000" b="1" dirty="0">
                <a:solidFill>
                  <a:srgbClr val="FF0000"/>
                </a:solidFill>
              </a:rPr>
              <a:t>, C. </a:t>
            </a:r>
            <a:r>
              <a:rPr lang="en-US" sz="2000" b="1" dirty="0" err="1">
                <a:solidFill>
                  <a:srgbClr val="FF0000"/>
                </a:solidFill>
              </a:rPr>
              <a:t>Welsch</a:t>
            </a:r>
            <a:r>
              <a:rPr lang="en-US" sz="2000" b="1" dirty="0">
                <a:solidFill>
                  <a:srgbClr val="FF0000"/>
                </a:solidFill>
              </a:rPr>
              <a:t> and R.M. Jones)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</a:p>
          <a:p>
            <a:pPr marL="457200" indent="-457200">
              <a:buAutoNum type="alphaUcPeriod" startAt="3"/>
            </a:pPr>
            <a:r>
              <a:rPr lang="en-US" sz="2000" dirty="0" smtClean="0">
                <a:solidFill>
                  <a:srgbClr val="FF0000"/>
                </a:solidFill>
              </a:rPr>
              <a:t>    RF </a:t>
            </a:r>
            <a:r>
              <a:rPr lang="en-US" sz="2000" dirty="0">
                <a:solidFill>
                  <a:srgbClr val="FF0000"/>
                </a:solidFill>
              </a:rPr>
              <a:t>Simulations and Beam Dynamics </a:t>
            </a:r>
            <a:r>
              <a:rPr lang="en-US" sz="2000" b="1" dirty="0" smtClean="0">
                <a:solidFill>
                  <a:srgbClr val="FF0000"/>
                </a:solidFill>
              </a:rPr>
              <a:t>(</a:t>
            </a:r>
            <a:r>
              <a:rPr lang="en-US" sz="2000" b="1" dirty="0">
                <a:solidFill>
                  <a:srgbClr val="FF0000"/>
                </a:solidFill>
              </a:rPr>
              <a:t>M. </a:t>
            </a:r>
            <a:r>
              <a:rPr lang="en-US" sz="2000" b="1" dirty="0" err="1">
                <a:solidFill>
                  <a:srgbClr val="FF0000"/>
                </a:solidFill>
              </a:rPr>
              <a:t>Liepe</a:t>
            </a:r>
            <a:r>
              <a:rPr lang="en-US" sz="2000" b="1" dirty="0">
                <a:solidFill>
                  <a:srgbClr val="FF0000"/>
                </a:solidFill>
              </a:rPr>
              <a:t>,  O. </a:t>
            </a:r>
            <a:r>
              <a:rPr lang="en-US" sz="2000" b="1" dirty="0" err="1">
                <a:solidFill>
                  <a:srgbClr val="FF0000"/>
                </a:solidFill>
              </a:rPr>
              <a:t>Napoly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457200" indent="-457200"/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          </a:t>
            </a:r>
            <a:r>
              <a:rPr lang="en-US" sz="2000" b="1" dirty="0" smtClean="0">
                <a:solidFill>
                  <a:srgbClr val="FF0000"/>
                </a:solidFill>
              </a:rPr>
              <a:t>and </a:t>
            </a:r>
            <a:r>
              <a:rPr lang="en-US" sz="2000" b="1" dirty="0">
                <a:solidFill>
                  <a:srgbClr val="FF0000"/>
                </a:solidFill>
              </a:rPr>
              <a:t>S. Molloy)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D.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   HOM </a:t>
            </a:r>
            <a:r>
              <a:rPr lang="en-US" sz="2000" dirty="0">
                <a:solidFill>
                  <a:srgbClr val="FF0000"/>
                </a:solidFill>
              </a:rPr>
              <a:t>Damping Couplers and Loads </a:t>
            </a:r>
            <a:r>
              <a:rPr lang="en-US" sz="2000" b="1" dirty="0" smtClean="0">
                <a:solidFill>
                  <a:srgbClr val="FF0000"/>
                </a:solidFill>
              </a:rPr>
              <a:t>(</a:t>
            </a:r>
            <a:r>
              <a:rPr lang="en-US" sz="2000" b="1" dirty="0">
                <a:solidFill>
                  <a:srgbClr val="FF0000"/>
                </a:solidFill>
              </a:rPr>
              <a:t>J. </a:t>
            </a:r>
            <a:r>
              <a:rPr lang="en-US" sz="2000" b="1" dirty="0" err="1">
                <a:solidFill>
                  <a:srgbClr val="FF0000"/>
                </a:solidFill>
              </a:rPr>
              <a:t>Delayen</a:t>
            </a:r>
            <a:r>
              <a:rPr lang="en-US" sz="2000" b="1" dirty="0">
                <a:solidFill>
                  <a:srgbClr val="FF0000"/>
                </a:solidFill>
              </a:rPr>
              <a:t> and G. Burt)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E.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   Low-level </a:t>
            </a:r>
            <a:r>
              <a:rPr lang="en-US" sz="2000" dirty="0">
                <a:solidFill>
                  <a:srgbClr val="FF0000"/>
                </a:solidFill>
              </a:rPr>
              <a:t>RF, Controls and System Integration </a:t>
            </a:r>
            <a:r>
              <a:rPr lang="en-US" sz="2000" b="1" dirty="0" smtClean="0">
                <a:solidFill>
                  <a:srgbClr val="FF0000"/>
                </a:solidFill>
              </a:rPr>
              <a:t>(</a:t>
            </a:r>
            <a:r>
              <a:rPr lang="en-US" sz="2000" b="1" dirty="0">
                <a:solidFill>
                  <a:srgbClr val="FF0000"/>
                </a:solidFill>
              </a:rPr>
              <a:t>T. Power)</a:t>
            </a:r>
            <a:endParaRPr lang="en-US" sz="2000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9168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2800" y="47201"/>
            <a:ext cx="128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Attendees: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94692"/>
            <a:ext cx="4693208" cy="63401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• Rob Ainsworth Royal Holloway, University of London</a:t>
            </a:r>
          </a:p>
          <a:p>
            <a:r>
              <a:rPr lang="en-US" sz="1400" dirty="0">
                <a:solidFill>
                  <a:srgbClr val="0000FF"/>
                </a:solidFill>
              </a:rPr>
              <a:t>• Rob Appleby, </a:t>
            </a:r>
            <a:r>
              <a:rPr lang="en-US" sz="1400" dirty="0" err="1">
                <a:solidFill>
                  <a:srgbClr val="0000FF"/>
                </a:solidFill>
              </a:rPr>
              <a:t>Uniman</a:t>
            </a:r>
            <a:r>
              <a:rPr lang="en-US" sz="1400" dirty="0">
                <a:solidFill>
                  <a:srgbClr val="0000FF"/>
                </a:solidFill>
              </a:rPr>
              <a:t>/CI</a:t>
            </a:r>
          </a:p>
          <a:p>
            <a:r>
              <a:rPr lang="en-US" sz="1400" dirty="0">
                <a:solidFill>
                  <a:srgbClr val="0000FF"/>
                </a:solidFill>
              </a:rPr>
              <a:t>• </a:t>
            </a:r>
            <a:r>
              <a:rPr lang="en-US" sz="1400" dirty="0" err="1">
                <a:solidFill>
                  <a:srgbClr val="0000FF"/>
                </a:solidFill>
              </a:rPr>
              <a:t>Nicoleta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Baboi</a:t>
            </a:r>
            <a:r>
              <a:rPr lang="en-US" sz="1400" dirty="0">
                <a:solidFill>
                  <a:srgbClr val="0000FF"/>
                </a:solidFill>
              </a:rPr>
              <a:t>,  DESY</a:t>
            </a:r>
          </a:p>
          <a:p>
            <a:r>
              <a:rPr lang="en-US" sz="1400" dirty="0">
                <a:solidFill>
                  <a:srgbClr val="0000FF"/>
                </a:solidFill>
              </a:rPr>
              <a:t>• David Brett, University of Manchester/Cockcroft</a:t>
            </a:r>
          </a:p>
          <a:p>
            <a:r>
              <a:rPr lang="en-US" sz="1400" dirty="0">
                <a:solidFill>
                  <a:srgbClr val="0000FF"/>
                </a:solidFill>
              </a:rPr>
              <a:t>• Rachael Buckley, STFC/</a:t>
            </a:r>
            <a:r>
              <a:rPr lang="en-US" sz="1400" dirty="0" err="1">
                <a:solidFill>
                  <a:srgbClr val="0000FF"/>
                </a:solidFill>
              </a:rPr>
              <a:t>ASTeC</a:t>
            </a:r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dirty="0">
                <a:solidFill>
                  <a:srgbClr val="0000FF"/>
                </a:solidFill>
              </a:rPr>
              <a:t>• Stephen Buckley, STFC/</a:t>
            </a:r>
            <a:r>
              <a:rPr lang="en-US" sz="1400" dirty="0" err="1">
                <a:solidFill>
                  <a:srgbClr val="0000FF"/>
                </a:solidFill>
              </a:rPr>
              <a:t>ASTeC</a:t>
            </a:r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dirty="0">
                <a:solidFill>
                  <a:srgbClr val="0000FF"/>
                </a:solidFill>
              </a:rPr>
              <a:t>• Graeme Burt, Lancaster University</a:t>
            </a:r>
          </a:p>
          <a:p>
            <a:r>
              <a:rPr lang="en-US" sz="1400" dirty="0">
                <a:solidFill>
                  <a:srgbClr val="0000FF"/>
                </a:solidFill>
              </a:rPr>
              <a:t>• John Byrd, LBNL</a:t>
            </a:r>
          </a:p>
          <a:p>
            <a:r>
              <a:rPr lang="en-US" sz="1400" dirty="0">
                <a:solidFill>
                  <a:srgbClr val="0000FF"/>
                </a:solidFill>
              </a:rPr>
              <a:t>• Lee Carver, University of Manchester</a:t>
            </a:r>
          </a:p>
          <a:p>
            <a:r>
              <a:rPr lang="en-US" sz="1400" dirty="0">
                <a:solidFill>
                  <a:srgbClr val="0000FF"/>
                </a:solidFill>
              </a:rPr>
              <a:t>• </a:t>
            </a:r>
            <a:r>
              <a:rPr lang="en-US" sz="1400" dirty="0" err="1">
                <a:solidFill>
                  <a:srgbClr val="0000FF"/>
                </a:solidFill>
              </a:rPr>
              <a:t>Swapan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Chattopadhyay</a:t>
            </a:r>
            <a:r>
              <a:rPr lang="en-US" sz="1400" dirty="0">
                <a:solidFill>
                  <a:srgbClr val="0000FF"/>
                </a:solidFill>
              </a:rPr>
              <a:t>, Cockcroft Institute</a:t>
            </a:r>
          </a:p>
          <a:p>
            <a:r>
              <a:rPr lang="en-US" sz="1400" dirty="0">
                <a:solidFill>
                  <a:srgbClr val="0000FF"/>
                </a:solidFill>
              </a:rPr>
              <a:t>• </a:t>
            </a:r>
            <a:r>
              <a:rPr lang="en-US" sz="1400" dirty="0" err="1">
                <a:solidFill>
                  <a:srgbClr val="0000FF"/>
                </a:solidFill>
              </a:rPr>
              <a:t>Yahia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Chergui</a:t>
            </a:r>
            <a:r>
              <a:rPr lang="en-US" sz="1400" dirty="0">
                <a:solidFill>
                  <a:srgbClr val="0000FF"/>
                </a:solidFill>
              </a:rPr>
              <a:t>,  engineering, electricity and electronics</a:t>
            </a:r>
          </a:p>
          <a:p>
            <a:r>
              <a:rPr lang="en-US" sz="1400" dirty="0">
                <a:solidFill>
                  <a:srgbClr val="0000FF"/>
                </a:solidFill>
              </a:rPr>
              <a:t>• John Corlett, LBNL</a:t>
            </a:r>
          </a:p>
          <a:p>
            <a:r>
              <a:rPr lang="en-US" sz="1400" dirty="0">
                <a:solidFill>
                  <a:srgbClr val="0000FF"/>
                </a:solidFill>
              </a:rPr>
              <a:t>• Kathrin </a:t>
            </a:r>
            <a:r>
              <a:rPr lang="en-US" sz="1400" dirty="0" err="1">
                <a:solidFill>
                  <a:srgbClr val="0000FF"/>
                </a:solidFill>
              </a:rPr>
              <a:t>Cottel</a:t>
            </a:r>
            <a:r>
              <a:rPr lang="en-US" sz="1400" dirty="0">
                <a:solidFill>
                  <a:srgbClr val="0000FF"/>
                </a:solidFill>
              </a:rPr>
              <a:t>, DESY</a:t>
            </a:r>
          </a:p>
          <a:p>
            <a:r>
              <a:rPr lang="en-US" sz="1400" dirty="0">
                <a:solidFill>
                  <a:srgbClr val="0000FF"/>
                </a:solidFill>
              </a:rPr>
              <a:t>• Tomasz </a:t>
            </a:r>
            <a:r>
              <a:rPr lang="en-US" sz="1400" dirty="0" err="1">
                <a:solidFill>
                  <a:srgbClr val="0000FF"/>
                </a:solidFill>
              </a:rPr>
              <a:t>Cybulski</a:t>
            </a:r>
            <a:r>
              <a:rPr lang="en-US" sz="1400" dirty="0">
                <a:solidFill>
                  <a:srgbClr val="0000FF"/>
                </a:solidFill>
              </a:rPr>
              <a:t>, </a:t>
            </a:r>
            <a:r>
              <a:rPr lang="en-US" sz="1400" dirty="0" smtClean="0">
                <a:solidFill>
                  <a:srgbClr val="0000FF"/>
                </a:solidFill>
              </a:rPr>
              <a:t>Cockcroft </a:t>
            </a:r>
            <a:r>
              <a:rPr lang="en-US" sz="1400" dirty="0">
                <a:solidFill>
                  <a:srgbClr val="0000FF"/>
                </a:solidFill>
              </a:rPr>
              <a:t>Institute</a:t>
            </a:r>
          </a:p>
          <a:p>
            <a:r>
              <a:rPr lang="en-US" sz="1400" dirty="0">
                <a:solidFill>
                  <a:srgbClr val="0000FF"/>
                </a:solidFill>
              </a:rPr>
              <a:t>• Jean </a:t>
            </a:r>
            <a:r>
              <a:rPr lang="en-US" sz="1400" dirty="0" err="1">
                <a:solidFill>
                  <a:srgbClr val="0000FF"/>
                </a:solidFill>
              </a:rPr>
              <a:t>Delayen</a:t>
            </a:r>
            <a:r>
              <a:rPr lang="en-US" sz="1400" dirty="0">
                <a:solidFill>
                  <a:srgbClr val="0000FF"/>
                </a:solidFill>
              </a:rPr>
              <a:t>, Old Dominion University</a:t>
            </a:r>
          </a:p>
          <a:p>
            <a:r>
              <a:rPr lang="en-US" sz="1400" dirty="0">
                <a:solidFill>
                  <a:srgbClr val="0000FF"/>
                </a:solidFill>
              </a:rPr>
              <a:t>• Daniel Doherty, Lancaster University</a:t>
            </a:r>
          </a:p>
          <a:p>
            <a:r>
              <a:rPr lang="en-US" sz="1400" b="1" dirty="0">
                <a:solidFill>
                  <a:srgbClr val="C00000"/>
                </a:solidFill>
              </a:rPr>
              <a:t>• Nathan Eddy, Fermilab</a:t>
            </a:r>
          </a:p>
          <a:p>
            <a:r>
              <a:rPr lang="en-US" sz="1400" dirty="0">
                <a:solidFill>
                  <a:srgbClr val="0000FF"/>
                </a:solidFill>
              </a:rPr>
              <a:t>• Thomas </a:t>
            </a:r>
            <a:r>
              <a:rPr lang="en-US" sz="1400" dirty="0" err="1">
                <a:solidFill>
                  <a:srgbClr val="0000FF"/>
                </a:solidFill>
              </a:rPr>
              <a:t>Flisgen</a:t>
            </a:r>
            <a:r>
              <a:rPr lang="en-US" sz="1400" dirty="0">
                <a:solidFill>
                  <a:srgbClr val="0000FF"/>
                </a:solidFill>
              </a:rPr>
              <a:t>, University of Rostock</a:t>
            </a:r>
          </a:p>
          <a:p>
            <a:r>
              <a:rPr lang="en-US" sz="1400" dirty="0">
                <a:solidFill>
                  <a:srgbClr val="0000FF"/>
                </a:solidFill>
              </a:rPr>
              <a:t>• Tomasz </a:t>
            </a:r>
            <a:r>
              <a:rPr lang="en-US" sz="1400" dirty="0" err="1">
                <a:solidFill>
                  <a:srgbClr val="0000FF"/>
                </a:solidFill>
              </a:rPr>
              <a:t>Galek</a:t>
            </a:r>
            <a:r>
              <a:rPr lang="en-US" sz="1400" dirty="0">
                <a:solidFill>
                  <a:srgbClr val="0000FF"/>
                </a:solidFill>
              </a:rPr>
              <a:t>, </a:t>
            </a:r>
            <a:r>
              <a:rPr lang="en-US" sz="1400" dirty="0" err="1">
                <a:solidFill>
                  <a:srgbClr val="0000FF"/>
                </a:solidFill>
              </a:rPr>
              <a:t>Universität</a:t>
            </a:r>
            <a:r>
              <a:rPr lang="en-US" sz="1400" dirty="0">
                <a:solidFill>
                  <a:srgbClr val="0000FF"/>
                </a:solidFill>
              </a:rPr>
              <a:t> Rostock</a:t>
            </a:r>
          </a:p>
          <a:p>
            <a:r>
              <a:rPr lang="en-US" sz="1400" dirty="0">
                <a:solidFill>
                  <a:srgbClr val="0000FF"/>
                </a:solidFill>
              </a:rPr>
              <a:t>• Philippe </a:t>
            </a:r>
            <a:r>
              <a:rPr lang="en-US" sz="1400" dirty="0" err="1">
                <a:solidFill>
                  <a:srgbClr val="0000FF"/>
                </a:solidFill>
              </a:rPr>
              <a:t>Goudket</a:t>
            </a:r>
            <a:r>
              <a:rPr lang="en-US" sz="1400" dirty="0">
                <a:solidFill>
                  <a:srgbClr val="0000FF"/>
                </a:solidFill>
              </a:rPr>
              <a:t>, </a:t>
            </a:r>
            <a:r>
              <a:rPr lang="en-US" sz="1400" dirty="0" err="1">
                <a:solidFill>
                  <a:srgbClr val="0000FF"/>
                </a:solidFill>
              </a:rPr>
              <a:t>ASTeC</a:t>
            </a:r>
            <a:r>
              <a:rPr lang="en-US" sz="1400" dirty="0">
                <a:solidFill>
                  <a:srgbClr val="0000FF"/>
                </a:solidFill>
              </a:rPr>
              <a:t>/STFC</a:t>
            </a:r>
          </a:p>
          <a:p>
            <a:r>
              <a:rPr lang="en-US" sz="1400" dirty="0">
                <a:solidFill>
                  <a:srgbClr val="0000FF"/>
                </a:solidFill>
              </a:rPr>
              <a:t>• </a:t>
            </a:r>
            <a:r>
              <a:rPr lang="en-US" sz="1400" dirty="0" err="1">
                <a:solidFill>
                  <a:srgbClr val="0000FF"/>
                </a:solidFill>
              </a:rPr>
              <a:t>Pengda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Gu</a:t>
            </a:r>
            <a:r>
              <a:rPr lang="en-US" sz="1400" dirty="0">
                <a:solidFill>
                  <a:srgbClr val="0000FF"/>
                </a:solidFill>
              </a:rPr>
              <a:t>, Diamond Light Source</a:t>
            </a:r>
          </a:p>
          <a:p>
            <a:r>
              <a:rPr lang="en-US" sz="1400" dirty="0">
                <a:solidFill>
                  <a:srgbClr val="0000FF"/>
                </a:solidFill>
              </a:rPr>
              <a:t>• </a:t>
            </a:r>
            <a:r>
              <a:rPr lang="en-US" sz="1400" dirty="0" err="1">
                <a:solidFill>
                  <a:srgbClr val="0000FF"/>
                </a:solidFill>
              </a:rPr>
              <a:t>Harald</a:t>
            </a:r>
            <a:r>
              <a:rPr lang="en-US" sz="1400" dirty="0">
                <a:solidFill>
                  <a:srgbClr val="0000FF"/>
                </a:solidFill>
              </a:rPr>
              <a:t> Hahn, BNL</a:t>
            </a:r>
          </a:p>
          <a:p>
            <a:r>
              <a:rPr lang="en-US" sz="1400" dirty="0">
                <a:solidFill>
                  <a:srgbClr val="0000FF"/>
                </a:solidFill>
              </a:rPr>
              <a:t>• Ben Hall, Lancaster University</a:t>
            </a:r>
          </a:p>
          <a:p>
            <a:r>
              <a:rPr lang="en-US" sz="1400" dirty="0">
                <a:solidFill>
                  <a:srgbClr val="0000FF"/>
                </a:solidFill>
              </a:rPr>
              <a:t>• Lee Hammons, Brookhaven National Laboratory</a:t>
            </a:r>
          </a:p>
          <a:p>
            <a:r>
              <a:rPr lang="en-US" sz="1400" dirty="0">
                <a:solidFill>
                  <a:srgbClr val="0000FF"/>
                </a:solidFill>
              </a:rPr>
              <a:t>• Roger Jones, University of Manchester/Cockcroft Inst.</a:t>
            </a:r>
          </a:p>
          <a:p>
            <a:r>
              <a:rPr lang="en-US" sz="1400" dirty="0">
                <a:solidFill>
                  <a:srgbClr val="0000FF"/>
                </a:solidFill>
              </a:rPr>
              <a:t>• Alexander Kalinin, </a:t>
            </a:r>
            <a:r>
              <a:rPr lang="en-US" sz="1400" dirty="0" err="1">
                <a:solidFill>
                  <a:srgbClr val="0000FF"/>
                </a:solidFill>
              </a:rPr>
              <a:t>ASTeC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Daresbury</a:t>
            </a:r>
            <a:r>
              <a:rPr lang="en-US" sz="1400" dirty="0">
                <a:solidFill>
                  <a:srgbClr val="0000FF"/>
                </a:solidFill>
              </a:rPr>
              <a:t> Laboratory STFC</a:t>
            </a:r>
          </a:p>
          <a:p>
            <a:r>
              <a:rPr lang="en-US" sz="1400" dirty="0">
                <a:solidFill>
                  <a:srgbClr val="0000FF"/>
                </a:solidFill>
              </a:rPr>
              <a:t>• Philipp Kolb, TRIUMF</a:t>
            </a:r>
          </a:p>
          <a:p>
            <a:r>
              <a:rPr lang="en-US" sz="1400" dirty="0">
                <a:solidFill>
                  <a:srgbClr val="0000FF"/>
                </a:solidFill>
              </a:rPr>
              <a:t>• Taro </a:t>
            </a:r>
            <a:r>
              <a:rPr lang="en-US" sz="1400" dirty="0" err="1">
                <a:solidFill>
                  <a:srgbClr val="0000FF"/>
                </a:solidFill>
              </a:rPr>
              <a:t>Konomi</a:t>
            </a:r>
            <a:r>
              <a:rPr lang="en-US" sz="1400" dirty="0">
                <a:solidFill>
                  <a:srgbClr val="0000FF"/>
                </a:solidFill>
              </a:rPr>
              <a:t>, Institute for Molecular Science</a:t>
            </a:r>
          </a:p>
          <a:p>
            <a:r>
              <a:rPr lang="en-US" sz="1400" dirty="0">
                <a:solidFill>
                  <a:srgbClr val="0000FF"/>
                </a:solidFill>
              </a:rPr>
              <a:t>• Frank </a:t>
            </a:r>
            <a:r>
              <a:rPr lang="en-US" sz="1400" dirty="0" err="1">
                <a:solidFill>
                  <a:srgbClr val="0000FF"/>
                </a:solidFill>
              </a:rPr>
              <a:t>Krawczyk</a:t>
            </a:r>
            <a:r>
              <a:rPr lang="en-US" sz="1400" dirty="0">
                <a:solidFill>
                  <a:srgbClr val="0000FF"/>
                </a:solidFill>
              </a:rPr>
              <a:t>, Los Alamos National </a:t>
            </a:r>
            <a:r>
              <a:rPr lang="en-US" sz="1400" dirty="0" smtClean="0">
                <a:solidFill>
                  <a:srgbClr val="0000FF"/>
                </a:solidFill>
              </a:rPr>
              <a:t>Laboratory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5800" y="394692"/>
            <a:ext cx="4143763" cy="6832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• </a:t>
            </a:r>
            <a:r>
              <a:rPr lang="en-US" sz="1400" dirty="0" smtClean="0">
                <a:solidFill>
                  <a:srgbClr val="0000FF"/>
                </a:solidFill>
              </a:rPr>
              <a:t>Vladimir </a:t>
            </a:r>
            <a:r>
              <a:rPr lang="en-US" sz="1400" dirty="0" err="1">
                <a:solidFill>
                  <a:srgbClr val="0000FF"/>
                </a:solidFill>
              </a:rPr>
              <a:t>Kudrin</a:t>
            </a:r>
            <a:r>
              <a:rPr lang="en-US" sz="1400" dirty="0">
                <a:solidFill>
                  <a:srgbClr val="0000FF"/>
                </a:solidFill>
              </a:rPr>
              <a:t>, </a:t>
            </a:r>
            <a:r>
              <a:rPr lang="en-US" sz="1400" dirty="0" smtClean="0">
                <a:solidFill>
                  <a:srgbClr val="0000FF"/>
                </a:solidFill>
              </a:rPr>
              <a:t>ITE, Darmstadt</a:t>
            </a:r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dirty="0">
                <a:solidFill>
                  <a:srgbClr val="0000FF"/>
                </a:solidFill>
              </a:rPr>
              <a:t>• Matthias </a:t>
            </a:r>
            <a:r>
              <a:rPr lang="en-US" sz="1400" dirty="0" err="1">
                <a:solidFill>
                  <a:srgbClr val="0000FF"/>
                </a:solidFill>
              </a:rPr>
              <a:t>Liepe</a:t>
            </a:r>
            <a:r>
              <a:rPr lang="en-US" sz="1400" dirty="0">
                <a:solidFill>
                  <a:srgbClr val="0000FF"/>
                </a:solidFill>
              </a:rPr>
              <a:t>, Cornell University</a:t>
            </a:r>
          </a:p>
          <a:p>
            <a:r>
              <a:rPr lang="en-US" sz="1400" dirty="0">
                <a:solidFill>
                  <a:srgbClr val="0000FF"/>
                </a:solidFill>
              </a:rPr>
              <a:t>• Chris </a:t>
            </a:r>
            <a:r>
              <a:rPr lang="en-US" sz="1400" dirty="0" err="1">
                <a:solidFill>
                  <a:srgbClr val="0000FF"/>
                </a:solidFill>
              </a:rPr>
              <a:t>Lingwood</a:t>
            </a:r>
            <a:r>
              <a:rPr lang="en-US" sz="1400" dirty="0">
                <a:solidFill>
                  <a:srgbClr val="0000FF"/>
                </a:solidFill>
              </a:rPr>
              <a:t>, Lancaster University</a:t>
            </a:r>
          </a:p>
          <a:p>
            <a:r>
              <a:rPr lang="en-US" sz="1400" dirty="0">
                <a:solidFill>
                  <a:srgbClr val="0000FF"/>
                </a:solidFill>
              </a:rPr>
              <a:t>• </a:t>
            </a:r>
            <a:r>
              <a:rPr lang="en-US" sz="1400" dirty="0" smtClean="0">
                <a:solidFill>
                  <a:srgbClr val="0000FF"/>
                </a:solidFill>
              </a:rPr>
              <a:t>Cong </a:t>
            </a:r>
            <a:r>
              <a:rPr lang="en-US" sz="1400" dirty="0">
                <a:solidFill>
                  <a:srgbClr val="0000FF"/>
                </a:solidFill>
              </a:rPr>
              <a:t>Liu, TEMF TU Darmstadt</a:t>
            </a:r>
          </a:p>
          <a:p>
            <a:r>
              <a:rPr lang="en-US" sz="1400" dirty="0">
                <a:solidFill>
                  <a:srgbClr val="0000FF"/>
                </a:solidFill>
              </a:rPr>
              <a:t>• Peter McIntosh, STFC</a:t>
            </a:r>
          </a:p>
          <a:p>
            <a:r>
              <a:rPr lang="en-US" sz="1400" dirty="0">
                <a:solidFill>
                  <a:srgbClr val="0000FF"/>
                </a:solidFill>
              </a:rPr>
              <a:t>• Fan-</a:t>
            </a:r>
            <a:r>
              <a:rPr lang="en-US" sz="1400" dirty="0" err="1">
                <a:solidFill>
                  <a:srgbClr val="0000FF"/>
                </a:solidFill>
              </a:rPr>
              <a:t>bo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Meng</a:t>
            </a:r>
            <a:r>
              <a:rPr lang="en-US" sz="1400" dirty="0">
                <a:solidFill>
                  <a:srgbClr val="0000FF"/>
                </a:solidFill>
              </a:rPr>
              <a:t>, Institute of High Energy Physics</a:t>
            </a:r>
          </a:p>
          <a:p>
            <a:r>
              <a:rPr lang="en-US" sz="1400" dirty="0">
                <a:solidFill>
                  <a:srgbClr val="0000FF"/>
                </a:solidFill>
              </a:rPr>
              <a:t>• Boris </a:t>
            </a:r>
            <a:r>
              <a:rPr lang="en-US" sz="1400" dirty="0" err="1">
                <a:solidFill>
                  <a:srgbClr val="0000FF"/>
                </a:solidFill>
              </a:rPr>
              <a:t>Militsyn</a:t>
            </a:r>
            <a:r>
              <a:rPr lang="en-US" sz="1400" dirty="0">
                <a:solidFill>
                  <a:srgbClr val="0000FF"/>
                </a:solidFill>
              </a:rPr>
              <a:t>, STFC </a:t>
            </a:r>
            <a:r>
              <a:rPr lang="en-US" sz="1400" dirty="0" err="1">
                <a:solidFill>
                  <a:srgbClr val="0000FF"/>
                </a:solidFill>
              </a:rPr>
              <a:t>ASTeC</a:t>
            </a:r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dirty="0">
                <a:solidFill>
                  <a:srgbClr val="0000FF"/>
                </a:solidFill>
              </a:rPr>
              <a:t>• Stephen Molloy, ESS</a:t>
            </a:r>
          </a:p>
          <a:p>
            <a:r>
              <a:rPr lang="en-US" sz="1400" dirty="0">
                <a:solidFill>
                  <a:srgbClr val="0000FF"/>
                </a:solidFill>
              </a:rPr>
              <a:t>• </a:t>
            </a:r>
            <a:r>
              <a:rPr lang="en-US" sz="1400" dirty="0" err="1">
                <a:solidFill>
                  <a:srgbClr val="0000FF"/>
                </a:solidFill>
              </a:rPr>
              <a:t>Alireza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Nassiri</a:t>
            </a:r>
            <a:r>
              <a:rPr lang="en-US" sz="1400" dirty="0">
                <a:solidFill>
                  <a:srgbClr val="0000FF"/>
                </a:solidFill>
              </a:rPr>
              <a:t>, ANL</a:t>
            </a:r>
          </a:p>
          <a:p>
            <a:r>
              <a:rPr lang="en-US" sz="1400" dirty="0">
                <a:solidFill>
                  <a:srgbClr val="0000FF"/>
                </a:solidFill>
              </a:rPr>
              <a:t>• Inna </a:t>
            </a:r>
            <a:r>
              <a:rPr lang="en-US" sz="1400" dirty="0" err="1">
                <a:solidFill>
                  <a:srgbClr val="0000FF"/>
                </a:solidFill>
              </a:rPr>
              <a:t>Nesmiyan</a:t>
            </a:r>
            <a:r>
              <a:rPr lang="en-US" sz="1400" dirty="0">
                <a:solidFill>
                  <a:srgbClr val="0000FF"/>
                </a:solidFill>
              </a:rPr>
              <a:t>, University of Manchester/CI</a:t>
            </a:r>
          </a:p>
          <a:p>
            <a:r>
              <a:rPr lang="en-US" sz="1400" dirty="0">
                <a:solidFill>
                  <a:srgbClr val="0000FF"/>
                </a:solidFill>
              </a:rPr>
              <a:t>• Axel Neumann, Helmholtz </a:t>
            </a:r>
            <a:r>
              <a:rPr lang="en-US" sz="1400" dirty="0" err="1">
                <a:solidFill>
                  <a:srgbClr val="0000FF"/>
                </a:solidFill>
              </a:rPr>
              <a:t>Zentrum</a:t>
            </a:r>
            <a:r>
              <a:rPr lang="en-US" sz="1400" dirty="0">
                <a:solidFill>
                  <a:srgbClr val="0000FF"/>
                </a:solidFill>
              </a:rPr>
              <a:t> Berlin</a:t>
            </a:r>
          </a:p>
          <a:p>
            <a:r>
              <a:rPr lang="en-US" sz="1400" dirty="0">
                <a:solidFill>
                  <a:srgbClr val="0000FF"/>
                </a:solidFill>
              </a:rPr>
              <a:t>• </a:t>
            </a:r>
            <a:r>
              <a:rPr lang="en-US" sz="1400" dirty="0" err="1">
                <a:solidFill>
                  <a:srgbClr val="0000FF"/>
                </a:solidFill>
              </a:rPr>
              <a:t>Ruediger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Onken</a:t>
            </a:r>
            <a:r>
              <a:rPr lang="en-US" sz="1400" dirty="0">
                <a:solidFill>
                  <a:srgbClr val="0000FF"/>
                </a:solidFill>
              </a:rPr>
              <a:t>, DESY</a:t>
            </a:r>
          </a:p>
          <a:p>
            <a:r>
              <a:rPr lang="en-US" sz="1400" dirty="0">
                <a:solidFill>
                  <a:srgbClr val="0000FF"/>
                </a:solidFill>
              </a:rPr>
              <a:t>• </a:t>
            </a:r>
            <a:r>
              <a:rPr lang="en-US" sz="1400" dirty="0" err="1">
                <a:solidFill>
                  <a:srgbClr val="0000FF"/>
                </a:solidFill>
              </a:rPr>
              <a:t>Shivaji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Pande</a:t>
            </a:r>
            <a:r>
              <a:rPr lang="en-US" sz="1400" dirty="0">
                <a:solidFill>
                  <a:srgbClr val="0000FF"/>
                </a:solidFill>
              </a:rPr>
              <a:t>,  Diamond Light Source Ltd</a:t>
            </a:r>
          </a:p>
          <a:p>
            <a:r>
              <a:rPr lang="en-US" sz="1400" dirty="0">
                <a:solidFill>
                  <a:srgbClr val="0000FF"/>
                </a:solidFill>
              </a:rPr>
              <a:t>• </a:t>
            </a:r>
            <a:r>
              <a:rPr lang="en-US" sz="1400" dirty="0" err="1">
                <a:solidFill>
                  <a:srgbClr val="0000FF"/>
                </a:solidFill>
              </a:rPr>
              <a:t>Shrikant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Pattalwar</a:t>
            </a:r>
            <a:r>
              <a:rPr lang="en-US" sz="1400" dirty="0">
                <a:solidFill>
                  <a:srgbClr val="0000FF"/>
                </a:solidFill>
              </a:rPr>
              <a:t>, </a:t>
            </a:r>
            <a:r>
              <a:rPr lang="en-US" sz="1400" dirty="0" err="1">
                <a:solidFill>
                  <a:srgbClr val="0000FF"/>
                </a:solidFill>
              </a:rPr>
              <a:t>ASTeC</a:t>
            </a:r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dirty="0">
                <a:solidFill>
                  <a:srgbClr val="0000FF"/>
                </a:solidFill>
              </a:rPr>
              <a:t>• Tom Powers, Jefferson Lab</a:t>
            </a:r>
          </a:p>
          <a:p>
            <a:r>
              <a:rPr lang="en-US" sz="1400" dirty="0">
                <a:solidFill>
                  <a:srgbClr val="0000FF"/>
                </a:solidFill>
              </a:rPr>
              <a:t>• </a:t>
            </a:r>
            <a:r>
              <a:rPr lang="en-US" sz="1400" dirty="0" err="1">
                <a:solidFill>
                  <a:srgbClr val="0000FF"/>
                </a:solidFill>
              </a:rPr>
              <a:t>Massimiliano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Putignano</a:t>
            </a:r>
            <a:r>
              <a:rPr lang="en-US" sz="1400" dirty="0">
                <a:solidFill>
                  <a:srgbClr val="0000FF"/>
                </a:solidFill>
              </a:rPr>
              <a:t>, University of Liverpool</a:t>
            </a:r>
          </a:p>
          <a:p>
            <a:r>
              <a:rPr lang="en-US" sz="1400" dirty="0">
                <a:solidFill>
                  <a:srgbClr val="0000FF"/>
                </a:solidFill>
              </a:rPr>
              <a:t>• Bernard Riemann, Dortmund University</a:t>
            </a:r>
          </a:p>
          <a:p>
            <a:r>
              <a:rPr lang="en-US" sz="1400" dirty="0">
                <a:solidFill>
                  <a:srgbClr val="0000FF"/>
                </a:solidFill>
              </a:rPr>
              <a:t>• </a:t>
            </a:r>
            <a:r>
              <a:rPr lang="en-US" sz="1400" dirty="0" err="1">
                <a:solidFill>
                  <a:srgbClr val="0000FF"/>
                </a:solidFill>
              </a:rPr>
              <a:t>Jacek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Sekutowicz</a:t>
            </a:r>
            <a:r>
              <a:rPr lang="en-US" sz="1400" dirty="0">
                <a:solidFill>
                  <a:srgbClr val="0000FF"/>
                </a:solidFill>
              </a:rPr>
              <a:t>, DESY</a:t>
            </a:r>
          </a:p>
          <a:p>
            <a:r>
              <a:rPr lang="en-US" sz="1400" dirty="0">
                <a:solidFill>
                  <a:srgbClr val="0000FF"/>
                </a:solidFill>
              </a:rPr>
              <a:t>• Ian </a:t>
            </a:r>
            <a:r>
              <a:rPr lang="en-US" sz="1400" dirty="0" err="1">
                <a:solidFill>
                  <a:srgbClr val="0000FF"/>
                </a:solidFill>
              </a:rPr>
              <a:t>Shinton</a:t>
            </a:r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dirty="0">
                <a:solidFill>
                  <a:srgbClr val="0000FF"/>
                </a:solidFill>
              </a:rPr>
              <a:t>• Jonathan Smith, Tech-X UK Ltd</a:t>
            </a:r>
          </a:p>
          <a:p>
            <a:r>
              <a:rPr lang="en-US" sz="1400" dirty="0">
                <a:solidFill>
                  <a:srgbClr val="0000FF"/>
                </a:solidFill>
              </a:rPr>
              <a:t>• Susan Smith, STFC</a:t>
            </a:r>
          </a:p>
          <a:p>
            <a:r>
              <a:rPr lang="en-US" sz="1400" dirty="0">
                <a:solidFill>
                  <a:srgbClr val="0000FF"/>
                </a:solidFill>
              </a:rPr>
              <a:t>• Nicholas </a:t>
            </a:r>
            <a:r>
              <a:rPr lang="en-US" sz="1400" dirty="0" err="1">
                <a:solidFill>
                  <a:srgbClr val="0000FF"/>
                </a:solidFill>
              </a:rPr>
              <a:t>Valles</a:t>
            </a:r>
            <a:r>
              <a:rPr lang="en-US" sz="1400" dirty="0">
                <a:solidFill>
                  <a:srgbClr val="0000FF"/>
                </a:solidFill>
              </a:rPr>
              <a:t>, Cornell University</a:t>
            </a:r>
          </a:p>
          <a:p>
            <a:r>
              <a:rPr lang="en-US" sz="1400" dirty="0">
                <a:solidFill>
                  <a:srgbClr val="0000FF"/>
                </a:solidFill>
              </a:rPr>
              <a:t>• Ursula van </a:t>
            </a:r>
            <a:r>
              <a:rPr lang="en-US" sz="1400" dirty="0" err="1">
                <a:solidFill>
                  <a:srgbClr val="0000FF"/>
                </a:solidFill>
              </a:rPr>
              <a:t>Rienen</a:t>
            </a:r>
            <a:r>
              <a:rPr lang="en-US" sz="1400" dirty="0">
                <a:solidFill>
                  <a:srgbClr val="0000FF"/>
                </a:solidFill>
              </a:rPr>
              <a:t>, Rostock University</a:t>
            </a:r>
          </a:p>
          <a:p>
            <a:r>
              <a:rPr lang="en-US" sz="1400" dirty="0">
                <a:solidFill>
                  <a:srgbClr val="0000FF"/>
                </a:solidFill>
              </a:rPr>
              <a:t>• Ken Watanabe, KEK</a:t>
            </a:r>
          </a:p>
          <a:p>
            <a:r>
              <a:rPr lang="en-US" sz="1400" dirty="0">
                <a:solidFill>
                  <a:srgbClr val="0000FF"/>
                </a:solidFill>
              </a:rPr>
              <a:t>• </a:t>
            </a:r>
            <a:r>
              <a:rPr lang="en-US" sz="1400" dirty="0" err="1">
                <a:solidFill>
                  <a:srgbClr val="0000FF"/>
                </a:solidFill>
              </a:rPr>
              <a:t>Carsten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Welsch</a:t>
            </a:r>
            <a:r>
              <a:rPr lang="en-US" sz="1400" dirty="0">
                <a:solidFill>
                  <a:srgbClr val="0000FF"/>
                </a:solidFill>
              </a:rPr>
              <a:t>, Cockcroft </a:t>
            </a:r>
            <a:endParaRPr lang="en-US" sz="1400" dirty="0" smtClean="0">
              <a:solidFill>
                <a:srgbClr val="0000FF"/>
              </a:solidFill>
            </a:endParaRPr>
          </a:p>
          <a:p>
            <a:r>
              <a:rPr lang="en-US" sz="1400" dirty="0" smtClean="0">
                <a:solidFill>
                  <a:srgbClr val="0000FF"/>
                </a:solidFill>
              </a:rPr>
              <a:t>• </a:t>
            </a:r>
            <a:r>
              <a:rPr lang="en-US" sz="1400" dirty="0">
                <a:solidFill>
                  <a:srgbClr val="0000FF"/>
                </a:solidFill>
              </a:rPr>
              <a:t>Alan Wheelhouse, </a:t>
            </a:r>
            <a:r>
              <a:rPr lang="en-US" sz="1400" dirty="0" err="1">
                <a:solidFill>
                  <a:srgbClr val="0000FF"/>
                </a:solidFill>
              </a:rPr>
              <a:t>ASTeC</a:t>
            </a:r>
            <a:r>
              <a:rPr lang="en-US" sz="1400" dirty="0">
                <a:solidFill>
                  <a:srgbClr val="0000FF"/>
                </a:solidFill>
              </a:rPr>
              <a:t>/STFC</a:t>
            </a:r>
          </a:p>
          <a:p>
            <a:r>
              <a:rPr lang="en-US" sz="1400" dirty="0">
                <a:solidFill>
                  <a:srgbClr val="0000FF"/>
                </a:solidFill>
              </a:rPr>
              <a:t>• </a:t>
            </a:r>
            <a:r>
              <a:rPr lang="en-US" sz="1400" dirty="0" err="1">
                <a:solidFill>
                  <a:srgbClr val="0000FF"/>
                </a:solidFill>
              </a:rPr>
              <a:t>Guoxing</a:t>
            </a:r>
            <a:r>
              <a:rPr lang="en-US" sz="1400" dirty="0">
                <a:solidFill>
                  <a:srgbClr val="0000FF"/>
                </a:solidFill>
              </a:rPr>
              <a:t>  Xia, University of Manchester</a:t>
            </a:r>
          </a:p>
          <a:p>
            <a:r>
              <a:rPr lang="en-US" sz="1400" b="1" dirty="0">
                <a:solidFill>
                  <a:srgbClr val="C00000"/>
                </a:solidFill>
              </a:rPr>
              <a:t>• Vyacheslav Yakovlev, Fermilab</a:t>
            </a:r>
          </a:p>
          <a:p>
            <a:r>
              <a:rPr lang="en-US" sz="1400" dirty="0">
                <a:solidFill>
                  <a:srgbClr val="0000FF"/>
                </a:solidFill>
              </a:rPr>
              <a:t>• Pei Zhang, The University of Manchester/ DESY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7121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686800" cy="4255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5715000"/>
            <a:ext cx="830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http://www.cockcroft.ac.uk/events/HOMSC12/programme.html</a:t>
            </a:r>
          </a:p>
        </p:txBody>
      </p:sp>
    </p:spTree>
    <p:extLst>
      <p:ext uri="{BB962C8B-B14F-4D97-AF65-F5344CB8AC3E}">
        <p14:creationId xmlns:p14="http://schemas.microsoft.com/office/powerpoint/2010/main" xmlns="" val="3467516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4809"/>
            <a:ext cx="494303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1532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74283071"/>
              </p:ext>
            </p:extLst>
          </p:nvPr>
        </p:nvGraphicFramePr>
        <p:xfrm>
          <a:off x="685800" y="1371600"/>
          <a:ext cx="7924800" cy="5156676"/>
        </p:xfrm>
        <a:graphic>
          <a:graphicData uri="http://schemas.openxmlformats.org/drawingml/2006/table">
            <a:tbl>
              <a:tblPr firstRow="1" firstCol="1" bandRow="1"/>
              <a:tblGrid>
                <a:gridCol w="1727542"/>
                <a:gridCol w="1468649"/>
                <a:gridCol w="4728609"/>
              </a:tblGrid>
              <a:tr h="7376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MS Mincho"/>
                          <a:cs typeface="Times New Roman"/>
                        </a:rPr>
                        <a:t>A. Neumann</a:t>
                      </a:r>
                      <a:endParaRPr lang="en-US" sz="1600" b="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36195" marB="3619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MS Mincho"/>
                          <a:cs typeface="Times New Roman"/>
                        </a:rPr>
                        <a:t>HZB</a:t>
                      </a:r>
                      <a:endParaRPr lang="en-US" sz="1600" b="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36195" marB="3619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MS Mincho"/>
                          <a:cs typeface="Times New Roman"/>
                        </a:rPr>
                        <a:t>Cavity and HOM design for the </a:t>
                      </a:r>
                      <a:r>
                        <a:rPr lang="en-US" sz="1600" b="0" dirty="0" err="1">
                          <a:solidFill>
                            <a:srgbClr val="FF0000"/>
                          </a:solidFill>
                          <a:effectLst/>
                          <a:latin typeface="Cambria"/>
                          <a:ea typeface="MS Mincho"/>
                          <a:cs typeface="Times New Roman"/>
                        </a:rPr>
                        <a:t>BERLinPro</a:t>
                      </a:r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MS Mincho"/>
                          <a:cs typeface="Times New Roman"/>
                        </a:rPr>
                        <a:t> ERL project</a:t>
                      </a:r>
                      <a:endParaRPr lang="en-US" sz="1600" b="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36195" marB="36195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76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MS Mincho"/>
                          <a:cs typeface="Times New Roman"/>
                        </a:rPr>
                        <a:t>Ken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MS Mincho"/>
                          <a:cs typeface="Times New Roman"/>
                        </a:rPr>
                        <a:t>Wanatabe</a:t>
                      </a:r>
                      <a:endParaRPr lang="en-US" sz="1600" b="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36195" marB="3619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MS Mincho"/>
                          <a:cs typeface="Times New Roman"/>
                        </a:rPr>
                        <a:t>KEK</a:t>
                      </a:r>
                      <a:endParaRPr lang="en-US" sz="1600" b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36195" marB="3619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MS Mincho"/>
                          <a:cs typeface="Times New Roman"/>
                        </a:rPr>
                        <a:t>Development of the HOM coupler and the rf feedthrough for cERL injector at KEK</a:t>
                      </a:r>
                      <a:endParaRPr lang="en-US" sz="1600" b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36195" marB="36195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56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MS Mincho"/>
                          <a:cs typeface="Times New Roman"/>
                        </a:rPr>
                        <a:t>Ali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MS Mincho"/>
                          <a:cs typeface="Times New Roman"/>
                        </a:rPr>
                        <a:t>Nassiri</a:t>
                      </a:r>
                      <a:endParaRPr lang="en-US" sz="1600" b="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36195" marB="3619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MS Mincho"/>
                          <a:cs typeface="Times New Roman"/>
                        </a:rPr>
                        <a:t>ANL</a:t>
                      </a:r>
                      <a:endParaRPr lang="en-US" sz="1600" b="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36195" marB="3619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marR="4445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MS Mincho"/>
                          <a:cs typeface="Times New Roman"/>
                        </a:rPr>
                        <a:t>Status of </a:t>
                      </a:r>
                      <a:r>
                        <a:rPr lang="en-US" sz="1600" b="0" dirty="0" err="1">
                          <a:solidFill>
                            <a:srgbClr val="FF0000"/>
                          </a:solidFill>
                          <a:effectLst/>
                          <a:latin typeface="Cambria"/>
                          <a:ea typeface="MS Mincho"/>
                          <a:cs typeface="Times New Roman"/>
                        </a:rPr>
                        <a:t>SiC</a:t>
                      </a:r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MS Mincho"/>
                          <a:cs typeface="Times New Roman"/>
                        </a:rPr>
                        <a:t>-Based High-Power Waveguide Dampers R&amp;D for the Short –Pulse X-Ray Project at the Advanced Photon Source</a:t>
                      </a:r>
                      <a:endParaRPr lang="en-US" sz="1600" b="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36195" marB="36195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4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MS Mincho"/>
                          <a:cs typeface="Times New Roman"/>
                        </a:rPr>
                        <a:t>Philippe Kolb</a:t>
                      </a:r>
                      <a:endParaRPr lang="en-US" sz="1600" b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36195" marB="3619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MS Mincho"/>
                          <a:cs typeface="Times New Roman"/>
                        </a:rPr>
                        <a:t>Triumf</a:t>
                      </a:r>
                      <a:endParaRPr lang="en-US" sz="1600" b="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36195" marB="3619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MS Mincho"/>
                          <a:cs typeface="Times New Roman"/>
                        </a:rPr>
                        <a:t>HOM considerations for the TRIUMF </a:t>
                      </a:r>
                      <a:r>
                        <a:rPr lang="en-US" sz="1600" b="0" dirty="0" err="1">
                          <a:solidFill>
                            <a:srgbClr val="FF0000"/>
                          </a:solidFill>
                          <a:effectLst/>
                          <a:latin typeface="Cambria"/>
                          <a:ea typeface="MS Mincho"/>
                          <a:cs typeface="Times New Roman"/>
                        </a:rPr>
                        <a:t>eLINAC</a:t>
                      </a:r>
                      <a:endParaRPr lang="en-US" sz="1600" b="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36195" marB="36195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4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MS Mincho"/>
                          <a:cs typeface="Times New Roman"/>
                        </a:rPr>
                        <a:t>Lee Hammons</a:t>
                      </a:r>
                      <a:endParaRPr lang="en-US" sz="1600" b="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MS Mincho"/>
                          <a:cs typeface="Times New Roman"/>
                        </a:rPr>
                        <a:t>BNL</a:t>
                      </a:r>
                      <a:endParaRPr lang="en-US" sz="1600" b="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MS Mincho"/>
                          <a:cs typeface="Times New Roman"/>
                        </a:rPr>
                        <a:t>Development of SRF gun and HOM consideration at BNL </a:t>
                      </a:r>
                      <a:endParaRPr lang="en-US" sz="1600" b="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4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err="1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Nicoleta</a:t>
                      </a:r>
                      <a:r>
                        <a:rPr lang="en-US" sz="1600" b="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Baboi</a:t>
                      </a:r>
                      <a:endParaRPr lang="en-US" sz="1600" b="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36195" marB="3619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MS Mincho"/>
                          <a:cs typeface="Times New Roman"/>
                        </a:rPr>
                        <a:t>DESY</a:t>
                      </a:r>
                      <a:endParaRPr lang="en-US" sz="1600" b="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36195" marB="3619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MS Mincho"/>
                          <a:cs typeface="Times New Roman"/>
                        </a:rPr>
                        <a:t>HOM Damping Requirements at the European XFEL</a:t>
                      </a:r>
                      <a:endParaRPr lang="en-US" sz="1600" b="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36195" marB="36195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4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MS Mincho"/>
                          <a:cs typeface="Times New Roman"/>
                        </a:rPr>
                        <a:t>Matthias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MS Mincho"/>
                          <a:cs typeface="Times New Roman"/>
                        </a:rPr>
                        <a:t>Liepe</a:t>
                      </a:r>
                      <a:endParaRPr lang="en-US" sz="1600" b="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MS Mincho"/>
                          <a:cs typeface="Times New Roman"/>
                        </a:rPr>
                        <a:t>Cornell </a:t>
                      </a:r>
                      <a:endParaRPr lang="en-US" sz="1600" b="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MS Mincho"/>
                          <a:cs typeface="Times New Roman"/>
                        </a:rPr>
                        <a:t>HOM damping in the Cornell ERL SRF injector module: HOM measurements and high current beam operation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4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MS Mincho"/>
                          <a:cs typeface="Times New Roman"/>
                        </a:rPr>
                        <a:t>Rob Ainsworth</a:t>
                      </a:r>
                      <a:endParaRPr lang="en-US" sz="1600" b="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MS Mincho"/>
                          <a:cs typeface="Times New Roman"/>
                        </a:rPr>
                        <a:t>RHUL</a:t>
                      </a:r>
                      <a:endParaRPr lang="en-US" sz="1600" b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MS Mincho"/>
                          <a:cs typeface="Times New Roman"/>
                        </a:rPr>
                        <a:t>HOM damping requirements and accelerating structure design for ESS</a:t>
                      </a:r>
                      <a:endParaRPr lang="en-US" sz="1600" b="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9600" y="533400"/>
            <a:ext cx="687694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Working group </a:t>
            </a:r>
            <a:r>
              <a:rPr lang="en-US" sz="3200" b="1" dirty="0" smtClean="0">
                <a:solidFill>
                  <a:srgbClr val="0000FF"/>
                </a:solidFill>
              </a:rPr>
              <a:t>A: 8 presentations.</a:t>
            </a:r>
            <a:endParaRPr lang="en-US" sz="3200" b="1" dirty="0">
              <a:solidFill>
                <a:srgbClr val="0000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8535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sz="2800" dirty="0" smtClean="0"/>
              <a:t>Introduction: TESLA and 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</a:t>
            </a:r>
            <a:r>
              <a:rPr lang="en-US" sz="2800" dirty="0"/>
              <a:t>H</a:t>
            </a:r>
            <a:r>
              <a:rPr lang="en-US" sz="2800" dirty="0" smtClean="0"/>
              <a:t>armonic Cavities</a:t>
            </a:r>
            <a:endParaRPr lang="en-US" sz="2800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905476"/>
            <a:ext cx="3887788" cy="299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81000" y="1828800"/>
            <a:ext cx="8520113" cy="4792663"/>
          </a:xfrm>
        </p:spPr>
        <p:txBody>
          <a:bodyPr/>
          <a:lstStyle/>
          <a:p>
            <a:r>
              <a:rPr lang="en-US" dirty="0"/>
              <a:t>Common features</a:t>
            </a:r>
          </a:p>
          <a:p>
            <a:pPr lvl="1"/>
            <a:r>
              <a:rPr lang="en-US" dirty="0"/>
              <a:t>9 cells/cavity</a:t>
            </a:r>
          </a:p>
          <a:p>
            <a:pPr lvl="1"/>
            <a:r>
              <a:rPr lang="en-US" dirty="0"/>
              <a:t>8 cavities / module</a:t>
            </a:r>
          </a:p>
          <a:p>
            <a:pPr lvl="1"/>
            <a:r>
              <a:rPr lang="en-US" dirty="0"/>
              <a:t>2 HOM couplers in adjacent </a:t>
            </a:r>
            <a:r>
              <a:rPr lang="en-US" dirty="0" smtClean="0"/>
              <a:t>pipes</a:t>
            </a:r>
            <a:endParaRPr lang="en-US" dirty="0"/>
          </a:p>
          <a:p>
            <a:r>
              <a:rPr lang="en-US" dirty="0" smtClean="0"/>
              <a:t>TESLA cavities</a:t>
            </a:r>
          </a:p>
          <a:p>
            <a:pPr lvl="1"/>
            <a:r>
              <a:rPr lang="en-US" dirty="0" smtClean="0"/>
              <a:t>1.3 GHz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harmonic cavity</a:t>
            </a:r>
          </a:p>
          <a:p>
            <a:pPr lvl="1"/>
            <a:r>
              <a:rPr lang="en-US" dirty="0" smtClean="0"/>
              <a:t>3.9 GHz</a:t>
            </a:r>
          </a:p>
          <a:p>
            <a:pPr lvl="1"/>
            <a:r>
              <a:rPr lang="en-US" dirty="0" smtClean="0"/>
              <a:t>Purpose: flatten RF field</a:t>
            </a:r>
          </a:p>
          <a:p>
            <a:pPr lvl="1"/>
            <a:r>
              <a:rPr lang="en-US" dirty="0" smtClean="0"/>
              <a:t>Scaled down from 1.3 GHz cavity, but pipes larger for better damping</a:t>
            </a:r>
            <a:endParaRPr lang="en-US" dirty="0"/>
          </a:p>
          <a:p>
            <a:pPr lvl="1"/>
            <a:r>
              <a:rPr lang="en-US" dirty="0" smtClean="0"/>
              <a:t>Built at </a:t>
            </a:r>
            <a:r>
              <a:rPr lang="en-US" dirty="0" err="1" smtClean="0"/>
              <a:t>Fermilab</a:t>
            </a:r>
            <a:endParaRPr lang="en-US" dirty="0" smtClean="0"/>
          </a:p>
          <a:p>
            <a:pPr lvl="1">
              <a:buNone/>
            </a:pPr>
            <a:r>
              <a:rPr lang="de-DE" b="1" dirty="0" smtClean="0">
                <a:solidFill>
                  <a:srgbClr val="00A5EB"/>
                </a:solidFill>
              </a:rPr>
              <a:t>Nicoleta Baboi, DESY</a:t>
            </a:r>
          </a:p>
          <a:p>
            <a:pPr lvl="1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419722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>
        <a:normAutofit fontScale="97500"/>
      </a:bodyPr>
      <a:lstStyle>
        <a:defPPr algn="l">
          <a:defRPr sz="1800" dirty="0" smtClean="0">
            <a:latin typeface="Calibri" pitchFamily="34" charset="0"/>
            <a:cs typeface="Calibri" pitchFamily="34" charset="0"/>
          </a:defRPr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6852</TotalTime>
  <Words>1066</Words>
  <Application>Microsoft Office PowerPoint</Application>
  <PresentationFormat>On-screen Show (4:3)</PresentationFormat>
  <Paragraphs>210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Default Design</vt:lpstr>
      <vt:lpstr>1_Default Design</vt:lpstr>
      <vt:lpstr>Photo Editor Photo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Introduction: TESLA and 3rd Harmonic Cavities</vt:lpstr>
      <vt:lpstr>HOM Damping in 1.3 GHz Cavities</vt:lpstr>
      <vt:lpstr>HOM Damping in 1.3 GHz Cavities:  Multi-bunch Beam Dynamics (w/o 3.9 GHz Cavities)</vt:lpstr>
      <vt:lpstr>HOM Damping in 1.3 GHz Cavities:  HOM Damping Requirements in the 1.3 GHz Cavities</vt:lpstr>
      <vt:lpstr>Summary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Fermilab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X Technical Meeting Tuesday, Dec. 15</dc:title>
  <dc:creator>yakovlev</dc:creator>
  <cp:lastModifiedBy>Slava</cp:lastModifiedBy>
  <cp:revision>509</cp:revision>
  <dcterms:created xsi:type="dcterms:W3CDTF">2009-12-14T16:52:19Z</dcterms:created>
  <dcterms:modified xsi:type="dcterms:W3CDTF">2012-07-13T02:07:21Z</dcterms:modified>
</cp:coreProperties>
</file>