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8" r:id="rId5"/>
  </p:sldMasterIdLst>
  <p:notesMasterIdLst>
    <p:notesMasterId r:id="rId16"/>
  </p:notesMasterIdLst>
  <p:handoutMasterIdLst>
    <p:handoutMasterId r:id="rId17"/>
  </p:handoutMasterIdLst>
  <p:sldIdLst>
    <p:sldId id="263" r:id="rId6"/>
    <p:sldId id="443" r:id="rId7"/>
    <p:sldId id="306" r:id="rId8"/>
    <p:sldId id="436" r:id="rId9"/>
    <p:sldId id="307" r:id="rId10"/>
    <p:sldId id="446" r:id="rId11"/>
    <p:sldId id="439" r:id="rId12"/>
    <p:sldId id="1050" r:id="rId13"/>
    <p:sldId id="450" r:id="rId14"/>
    <p:sldId id="1049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100" d="100"/>
          <a:sy n="100" d="100"/>
        </p:scale>
        <p:origin x="840" y="5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57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67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17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743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MQXFA14 Coil Acceptance Review 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lnSpcReduction="10000"/>
          </a:bodyPr>
          <a:lstStyle/>
          <a:p>
            <a:r>
              <a:rPr lang="en-US" sz="1400" b="1" dirty="0"/>
              <a:t>MQXFA14 Coil Acceptance Review</a:t>
            </a:r>
          </a:p>
          <a:p>
            <a:r>
              <a:rPr lang="en-GB" sz="1400" dirty="0"/>
              <a:t>December 16,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MQXFA14 Coil Acceptance Review 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72" y="764704"/>
            <a:ext cx="79200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it-IT" dirty="0"/>
              <a:t>Steve Gourlay (chairperson), LBNL</a:t>
            </a:r>
            <a:endParaRPr lang="en-US" dirty="0"/>
          </a:p>
          <a:p>
            <a:r>
              <a:rPr lang="en-US" dirty="0"/>
              <a:t>Arup Ghosh, BNL retired</a:t>
            </a:r>
          </a:p>
          <a:p>
            <a:r>
              <a:rPr lang="en-US" dirty="0"/>
              <a:t>Susana Izquierdo Bermudez, CERN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r>
              <a:rPr lang="en-US" dirty="0"/>
              <a:t>December 16, 2022. </a:t>
            </a:r>
          </a:p>
          <a:p>
            <a:r>
              <a:rPr lang="en-US" dirty="0"/>
              <a:t>Start time is </a:t>
            </a:r>
            <a:r>
              <a:rPr lang="en-US" u="sng" dirty="0"/>
              <a:t>7/9/10/15 (LBNL/FNAL/BNL-FSU/CERN)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  <a:endParaRPr lang="en-US" dirty="0"/>
          </a:p>
          <a:p>
            <a:r>
              <a:rPr lang="en-US" dirty="0">
                <a:hlinkClick r:id="rId2"/>
              </a:rPr>
              <a:t>https://indico.fnal.gov/event/57433/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98" y="-84544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1" y="533328"/>
            <a:ext cx="8967286" cy="59920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HL-LHC AUP project is planning to start assembly of </a:t>
            </a:r>
            <a:r>
              <a:rPr lang="en-US" b="1" dirty="0"/>
              <a:t>MQXFA14</a:t>
            </a:r>
            <a:r>
              <a:rPr lang="en-US" dirty="0"/>
              <a:t>. This is the </a:t>
            </a:r>
            <a:r>
              <a:rPr lang="en-US" b="1" dirty="0"/>
              <a:t>7th series </a:t>
            </a:r>
            <a:r>
              <a:rPr lang="en-US" dirty="0"/>
              <a:t>low-beta quadrupole magnet (MQXFA) for the Inner Triplet of the High Luminosity LHC. If MQXFA14 meets MQXFA requirements [1] it will be used in a Q1/Q3 cryo-assembly to be installed in the HL-LHC.</a:t>
            </a:r>
          </a:p>
          <a:p>
            <a:pPr>
              <a:lnSpc>
                <a:spcPct val="110000"/>
              </a:lnSpc>
            </a:pPr>
            <a:r>
              <a:rPr lang="en-US" dirty="0"/>
              <a:t>For MQXFA14 assembly AUP is planning to use these QXFA coils (including a spare one): </a:t>
            </a:r>
            <a:r>
              <a:rPr lang="en-US" b="1" dirty="0"/>
              <a:t>142, 143, 230, 231</a:t>
            </a:r>
            <a:r>
              <a:rPr lang="en-US" dirty="0"/>
              <a:t>, and </a:t>
            </a:r>
            <a:r>
              <a:rPr lang="en-US" b="1" dirty="0"/>
              <a:t>220</a:t>
            </a:r>
            <a:r>
              <a:rPr lang="en-US" dirty="0"/>
              <a:t>. Coil 220 was reviewed during the MQXFA10 Coils Acceptance Review [2] and during the MQXFA12 Coils Acceptance Review [3].</a:t>
            </a:r>
          </a:p>
          <a:p>
            <a:pPr>
              <a:lnSpc>
                <a:spcPct val="110000"/>
              </a:lnSpc>
            </a:pPr>
            <a:r>
              <a:rPr lang="en-US" dirty="0"/>
              <a:t>Conductor and series coil specifications are presented in [4-8]. Discrepancy or Non-conformity Reports are generated whenever a component does not meet specifications.</a:t>
            </a:r>
          </a:p>
          <a:p>
            <a:pPr>
              <a:lnSpc>
                <a:spcPct val="110000"/>
              </a:lnSpc>
            </a:pPr>
            <a:r>
              <a:rPr lang="en-US" dirty="0"/>
              <a:t>The reviewers are requested to review discrepancies and non-conformities in strands, cables, and coils for the following coils: </a:t>
            </a:r>
            <a:r>
              <a:rPr lang="en-US" b="1" dirty="0"/>
              <a:t>142 (cable P43OL1172), 143 (P43OL1173), 230 (P43OL1166), 231 (P43OL1168).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836712"/>
            <a:ext cx="8712968" cy="5376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 Functional Requirements Specification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US-HiLumi-doc-36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MQXFA10 Coils Acceptance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US-HiLumi-doc-4186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MQXFA12 Coils Acceptance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US-HiLumi-doc-4321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4)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Specification for Quadrupole Magnet Conductor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US-HiLumi-doc-40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5)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Cable Specification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US-HiLumi-doc-74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6)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Quadrupole Magnet Cable Insulation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US-HiLumi-doc-75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7)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QXFA Series Coil Production Specification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US-HiLumi-doc-2986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8)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QXFA Series Coil Fabrication Electrical QC plan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US-HiLumi-doc-521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9)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MQXFA13 Coils Acceptance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US-HiLumi-doc-4609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i="1" dirty="0"/>
              <a:t>All docs are on the Review Indico page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Coil CMM measurements for acceptance are performed at LBNL</a:t>
            </a:r>
            <a:endParaRPr lang="en-US" sz="1800" u="sng" dirty="0"/>
          </a:p>
          <a:p>
            <a:pPr>
              <a:lnSpc>
                <a:spcPct val="120000"/>
              </a:lnSpc>
            </a:pPr>
            <a:r>
              <a:rPr lang="en-US" sz="1800" dirty="0"/>
              <a:t>Coil CMM at BNL and FNAL are used for feedback to L3s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52" y="57249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2349"/>
            <a:ext cx="8568952" cy="497094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committee is requested to answer the following questions: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dirty="0"/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all recommendations from previous reviews [9] been adequately addressed?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Discrepancies and Non-conformities been adequately documented and processed?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there are critical Discrepancies/Non-conformities, have they been adequately documented and processed?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the L3s properly identified critical Discrepancies/Non-conformities?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there any coil that you recommend not to use in MQXFA14?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have any other comment or recommendation regarding these coils and their conductor for allowing MQXFA14 to meet MQXFA requirements [1]?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damage, or suspected damage, to the </a:t>
            </a:r>
            <a:r>
              <a:rPr lang="en-US" u="sng" dirty="0"/>
              <a:t>coil conductor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42147"/>
            <a:ext cx="8636429" cy="5223157"/>
          </a:xfrm>
        </p:spPr>
        <p:txBody>
          <a:bodyPr>
            <a:normAutofit fontScale="92500"/>
          </a:bodyPr>
          <a:lstStyle/>
          <a:p>
            <a:r>
              <a:rPr lang="en-US" dirty="0"/>
              <a:t>The use of coils with different conductor properties (RRR and Cu/</a:t>
            </a:r>
            <a:r>
              <a:rPr lang="en-US" dirty="0" err="1"/>
              <a:t>NCu</a:t>
            </a:r>
            <a:r>
              <a:rPr lang="en-US" dirty="0"/>
              <a:t>) may increase Coil-Ground voltages</a:t>
            </a:r>
          </a:p>
          <a:p>
            <a:r>
              <a:rPr lang="en-US" dirty="0"/>
              <a:t>Since CLIQ is introducing an asymmetric behavior, coil ordering may be used to compensate for different conductor properties</a:t>
            </a:r>
          </a:p>
          <a:p>
            <a:r>
              <a:rPr lang="en-US" dirty="0"/>
              <a:t>Therefore, starting from MQXFA03, AUP is checking peak Coil-Ground voltages for any possible coil ordering</a:t>
            </a:r>
          </a:p>
          <a:p>
            <a:pPr lvl="1"/>
            <a:r>
              <a:rPr lang="en-US" dirty="0"/>
              <a:t>All options with peak voltage above spec </a:t>
            </a:r>
            <a:r>
              <a:rPr lang="en-US" u="sng" dirty="0"/>
              <a:t>will be forbidden</a:t>
            </a:r>
          </a:p>
          <a:p>
            <a:pPr lvl="1"/>
            <a:r>
              <a:rPr lang="en-US" dirty="0"/>
              <a:t>Voltages of other options will be taken into account together with other data, when deciding coil ordering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talk “Coil Ordering based on Conductor Properties”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71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316EE-26D2-46ED-BAA1-B3882FD4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 status on MTF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E03B-4172-4203-B73A-19B194B1B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added this topic following a request from Susana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B22AF-6EE8-45C8-A095-E7473FD9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EA5D4-3650-404A-A6BF-B14AB478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44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EF8-C361-4EA0-AC16-46E5B71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6CE-3EFC-45A1-9C7E-FF5D0362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256584"/>
          </a:xfrm>
        </p:spPr>
        <p:txBody>
          <a:bodyPr>
            <a:normAutofit/>
          </a:bodyPr>
          <a:lstStyle/>
          <a:p>
            <a:r>
              <a:rPr lang="en-US" dirty="0"/>
              <a:t>No recommendation from </a:t>
            </a:r>
            <a:r>
              <a:rPr lang="en-US" i="1" dirty="0"/>
              <a:t>MQXFA13 Coil Acceptance Review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3DEE-B773-43C0-9DD9-D79F7F6D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MQXFA14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33C30-52D9-4EC0-915A-7F298095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08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10685</TotalTime>
  <Words>754</Words>
  <Application>Microsoft Office PowerPoint</Application>
  <PresentationFormat>On-screen Show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1_Thème Office</vt:lpstr>
      <vt:lpstr>MQXFA14 Coil Acceptance Review  Introduction &amp; Charge</vt:lpstr>
      <vt:lpstr>PowerPoint Presentation</vt:lpstr>
      <vt:lpstr>Review Goals</vt:lpstr>
      <vt:lpstr>References</vt:lpstr>
      <vt:lpstr>CHARGE Questions</vt:lpstr>
      <vt:lpstr>Critical DR/NCR:</vt:lpstr>
      <vt:lpstr>Coil Ordering</vt:lpstr>
      <vt:lpstr>Traveler status on MTF</vt:lpstr>
      <vt:lpstr>Past Recommendations</vt:lpstr>
      <vt:lpstr>Schedule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491</cp:revision>
  <cp:lastPrinted>2016-09-22T19:01:15Z</cp:lastPrinted>
  <dcterms:created xsi:type="dcterms:W3CDTF">2016-03-23T12:58:39Z</dcterms:created>
  <dcterms:modified xsi:type="dcterms:W3CDTF">2022-12-09T15:38:18Z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