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9F0F0D-ACE7-4013-9F65-7C763DE61E8A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3C71F-21F1-4041-BC40-D398F7259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formulae prove it is not numerology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3C71F-21F1-4041-BC40-D398F725984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 for dQ/dE</a:t>
            </a:r>
            <a:r>
              <a:rPr lang="en-US" baseline="0" dirty="0" smtClean="0"/>
              <a:t> makes it coulombs or </a:t>
            </a:r>
            <a:r>
              <a:rPr lang="en-US" baseline="0" dirty="0" err="1" smtClean="0"/>
              <a:t>rel</a:t>
            </a:r>
            <a:r>
              <a:rPr lang="en-US" baseline="0" dirty="0" smtClean="0"/>
              <a:t> whatever you want</a:t>
            </a:r>
            <a:r>
              <a:rPr lang="en-US" dirty="0" smtClean="0"/>
              <a:t>; Mention </a:t>
            </a:r>
            <a:r>
              <a:rPr lang="en-US" dirty="0" smtClean="0"/>
              <a:t>density (abs into const), and mention the fact that -1 is a power. Duh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3C71F-21F1-4041-BC40-D398F725984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Mention</a:t>
            </a:r>
            <a:r>
              <a:rPr lang="en-US" baseline="0" dirty="0" smtClean="0"/>
              <a:t> optical properties like </a:t>
            </a:r>
            <a:r>
              <a:rPr lang="en-US" baseline="0" dirty="0" err="1" smtClean="0"/>
              <a:t>Rayl</a:t>
            </a:r>
            <a:r>
              <a:rPr lang="en-US" baseline="0" dirty="0" smtClean="0"/>
              <a:t> scat length and abs length and index of refraction and </a:t>
            </a:r>
            <a:r>
              <a:rPr lang="en-US" baseline="0" dirty="0" err="1" smtClean="0"/>
              <a:t>refl</a:t>
            </a:r>
            <a:r>
              <a:rPr lang="en-US" baseline="0" dirty="0" smtClean="0"/>
              <a:t> of walls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3C71F-21F1-4041-BC40-D398F725984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695D-FAE0-4208-B720-5A5D36B77BC3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9291F-AF39-4F60-AF7E-F898D35663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695D-FAE0-4208-B720-5A5D36B77BC3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9291F-AF39-4F60-AF7E-F898D35663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695D-FAE0-4208-B720-5A5D36B77BC3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9291F-AF39-4F60-AF7E-F898D35663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695D-FAE0-4208-B720-5A5D36B77BC3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9291F-AF39-4F60-AF7E-F898D35663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695D-FAE0-4208-B720-5A5D36B77BC3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9291F-AF39-4F60-AF7E-F898D35663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695D-FAE0-4208-B720-5A5D36B77BC3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9291F-AF39-4F60-AF7E-F898D35663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695D-FAE0-4208-B720-5A5D36B77BC3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9291F-AF39-4F60-AF7E-F898D35663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695D-FAE0-4208-B720-5A5D36B77BC3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9291F-AF39-4F60-AF7E-F898D35663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695D-FAE0-4208-B720-5A5D36B77BC3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9291F-AF39-4F60-AF7E-F898D35663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695D-FAE0-4208-B720-5A5D36B77BC3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9291F-AF39-4F60-AF7E-F898D35663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695D-FAE0-4208-B720-5A5D36B77BC3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9291F-AF39-4F60-AF7E-F898D35663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7695D-FAE0-4208-B720-5A5D36B77BC3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9291F-AF39-4F60-AF7E-F898D35663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New Ways and the Old Ways of How to View* Scintillation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*in the metaphorical </a:t>
            </a:r>
            <a:r>
              <a:rPr lang="en-US" dirty="0" smtClean="0"/>
              <a:t>sense, not the photon detection sense!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The Work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From </a:t>
            </a:r>
            <a:r>
              <a:rPr lang="en-US" sz="2400" dirty="0" smtClean="0"/>
              <a:t>Craig Thorn’s LAr summary </a:t>
            </a:r>
            <a:r>
              <a:rPr lang="en-US" sz="2400" dirty="0" smtClean="0"/>
              <a:t>document: </a:t>
            </a:r>
            <a:r>
              <a:rPr lang="en-US" sz="2400" b="1" dirty="0" smtClean="0"/>
              <a:t>W = 19.5 </a:t>
            </a:r>
            <a:r>
              <a:rPr lang="en-US" sz="2400" b="1" dirty="0" smtClean="0"/>
              <a:t>eV </a:t>
            </a:r>
            <a:r>
              <a:rPr lang="en-US" sz="2400" dirty="0" smtClean="0"/>
              <a:t>for scintillation and </a:t>
            </a:r>
            <a:r>
              <a:rPr lang="en-US" sz="2400" b="1" dirty="0" smtClean="0"/>
              <a:t>23.6 eV </a:t>
            </a:r>
            <a:r>
              <a:rPr lang="en-US" sz="2400" dirty="0" smtClean="0"/>
              <a:t>for ionization</a:t>
            </a:r>
          </a:p>
          <a:p>
            <a:r>
              <a:rPr lang="en-US" sz="2400" dirty="0" smtClean="0"/>
              <a:t>NEST unifies </a:t>
            </a:r>
            <a:r>
              <a:rPr lang="en-US" sz="2400" dirty="0" smtClean="0"/>
              <a:t>these </a:t>
            </a:r>
            <a:r>
              <a:rPr lang="en-US" sz="2400" dirty="0" smtClean="0"/>
              <a:t>two processes into </a:t>
            </a:r>
            <a:r>
              <a:rPr lang="en-US" sz="2400" dirty="0" smtClean="0"/>
              <a:t>just one </a:t>
            </a:r>
            <a:r>
              <a:rPr lang="en-US" sz="2400" dirty="0" smtClean="0"/>
              <a:t>work function</a:t>
            </a:r>
          </a:p>
          <a:p>
            <a:r>
              <a:rPr lang="en-US" sz="2400" dirty="0" smtClean="0"/>
              <a:t>W_scint = </a:t>
            </a:r>
            <a:r>
              <a:rPr lang="en-US" sz="2400" dirty="0" smtClean="0"/>
              <a:t>E / (</a:t>
            </a:r>
            <a:r>
              <a:rPr lang="en-US" sz="2400" dirty="0" smtClean="0"/>
              <a:t>N</a:t>
            </a:r>
            <a:r>
              <a:rPr lang="en-US" sz="2400" baseline="-25000" dirty="0" smtClean="0"/>
              <a:t>ex</a:t>
            </a:r>
            <a:r>
              <a:rPr lang="en-US" sz="2400" dirty="0" smtClean="0"/>
              <a:t> + N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) = 19.5 eV (complete recombination)</a:t>
            </a:r>
            <a:endParaRPr lang="en-US" sz="2400" dirty="0"/>
          </a:p>
          <a:p>
            <a:r>
              <a:rPr lang="en-US" sz="2400" dirty="0" smtClean="0"/>
              <a:t>W_ion = </a:t>
            </a:r>
            <a:r>
              <a:rPr lang="en-US" sz="2400" dirty="0" smtClean="0"/>
              <a:t>E / Ni </a:t>
            </a:r>
            <a:r>
              <a:rPr lang="en-US" sz="2400" dirty="0" smtClean="0"/>
              <a:t>= (E/Ni)*(</a:t>
            </a:r>
            <a:r>
              <a:rPr lang="en-US" sz="2400" dirty="0" smtClean="0"/>
              <a:t>N</a:t>
            </a:r>
            <a:r>
              <a:rPr lang="en-US" sz="2400" baseline="-25000" dirty="0" smtClean="0"/>
              <a:t>ex </a:t>
            </a:r>
            <a:r>
              <a:rPr lang="en-US" sz="2400" dirty="0" smtClean="0"/>
              <a:t>+ N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)/(</a:t>
            </a:r>
            <a:r>
              <a:rPr lang="en-US" sz="2400" dirty="0" smtClean="0"/>
              <a:t>N</a:t>
            </a:r>
            <a:r>
              <a:rPr lang="en-US" sz="2400" baseline="-25000" dirty="0" smtClean="0"/>
              <a:t>ex </a:t>
            </a:r>
            <a:r>
              <a:rPr lang="en-US" sz="2400" dirty="0" smtClean="0"/>
              <a:t>+ N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) = (</a:t>
            </a:r>
            <a:r>
              <a:rPr lang="en-US" sz="2400" dirty="0" smtClean="0"/>
              <a:t>N</a:t>
            </a:r>
            <a:r>
              <a:rPr lang="en-US" sz="2400" baseline="-25000" dirty="0" smtClean="0"/>
              <a:t>ex </a:t>
            </a:r>
            <a:r>
              <a:rPr lang="en-US" sz="2400" dirty="0" smtClean="0"/>
              <a:t>+ N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)/N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* E/(N</a:t>
            </a:r>
            <a:r>
              <a:rPr lang="en-US" sz="2400" baseline="-25000" dirty="0" smtClean="0"/>
              <a:t>ex</a:t>
            </a:r>
            <a:r>
              <a:rPr lang="en-US" sz="2400" dirty="0" smtClean="0"/>
              <a:t>+N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) = (N</a:t>
            </a:r>
            <a:r>
              <a:rPr lang="en-US" sz="2400" baseline="-25000" dirty="0" smtClean="0"/>
              <a:t>ex</a:t>
            </a:r>
            <a:r>
              <a:rPr lang="en-US" sz="2400" dirty="0" smtClean="0"/>
              <a:t>/N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+ 1) * E/(N</a:t>
            </a:r>
            <a:r>
              <a:rPr lang="en-US" sz="2400" baseline="-25000" dirty="0" smtClean="0"/>
              <a:t>ex</a:t>
            </a:r>
            <a:r>
              <a:rPr lang="en-US" sz="2400" dirty="0" smtClean="0"/>
              <a:t>+N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) = </a:t>
            </a:r>
            <a:r>
              <a:rPr lang="en-US" sz="2400" dirty="0" smtClean="0"/>
              <a:t>1.21*</a:t>
            </a:r>
            <a:r>
              <a:rPr lang="en-US" sz="2400" b="1" dirty="0" smtClean="0"/>
              <a:t>19.5</a:t>
            </a:r>
            <a:r>
              <a:rPr lang="en-US" sz="2400" dirty="0" smtClean="0"/>
              <a:t> </a:t>
            </a:r>
            <a:r>
              <a:rPr lang="en-US" sz="2400" dirty="0" smtClean="0"/>
              <a:t>= </a:t>
            </a:r>
            <a:r>
              <a:rPr lang="en-US" sz="2400" b="1" dirty="0" smtClean="0"/>
              <a:t>23.6 </a:t>
            </a:r>
            <a:r>
              <a:rPr lang="en-US" sz="2400" b="1" dirty="0" smtClean="0"/>
              <a:t>eV </a:t>
            </a:r>
            <a:r>
              <a:rPr lang="en-US" sz="2400" dirty="0" smtClean="0"/>
              <a:t>(complete non-recombination, at infinite field)</a:t>
            </a:r>
            <a:endParaRPr lang="en-US" sz="2400" dirty="0"/>
          </a:p>
          <a:p>
            <a:r>
              <a:rPr lang="en-US" sz="2400" dirty="0" smtClean="0"/>
              <a:t>Answers </a:t>
            </a:r>
            <a:r>
              <a:rPr lang="en-US" sz="2400" dirty="0" smtClean="0"/>
              <a:t>Tom</a:t>
            </a:r>
            <a:r>
              <a:rPr lang="en-US" sz="2400" dirty="0" smtClean="0"/>
              <a:t> </a:t>
            </a:r>
            <a:r>
              <a:rPr lang="en-US" sz="2400" dirty="0" smtClean="0"/>
              <a:t>Junk’s</a:t>
            </a:r>
            <a:r>
              <a:rPr lang="en-US" sz="2400" dirty="0" smtClean="0"/>
              <a:t> </a:t>
            </a:r>
            <a:r>
              <a:rPr lang="en-US" sz="2400" dirty="0" smtClean="0"/>
              <a:t>question of why combine into one W?</a:t>
            </a:r>
            <a:endParaRPr lang="en-US" sz="2400" dirty="0"/>
          </a:p>
          <a:p>
            <a:r>
              <a:rPr lang="en-US" sz="2400" dirty="0" smtClean="0"/>
              <a:t>This is not just numerology: it works, and it’s not my own idea: See the Ph.D. Thesis of Eric Dahl (Princeton, 2009). I’m sure </a:t>
            </a:r>
            <a:r>
              <a:rPr lang="en-US" sz="2400" dirty="0" smtClean="0"/>
              <a:t>that others </a:t>
            </a:r>
            <a:r>
              <a:rPr lang="en-US" sz="2400" dirty="0" smtClean="0"/>
              <a:t>have thought of this </a:t>
            </a:r>
            <a:r>
              <a:rPr lang="en-US" sz="2400" dirty="0" smtClean="0"/>
              <a:t>as well…</a:t>
            </a:r>
            <a:endParaRPr lang="en-US" sz="2400" dirty="0" smtClean="0"/>
          </a:p>
          <a:p>
            <a:r>
              <a:rPr lang="en-US" sz="2400" dirty="0" smtClean="0"/>
              <a:t>dE/</a:t>
            </a:r>
            <a:r>
              <a:rPr lang="en-US" sz="2400" dirty="0" err="1" smtClean="0"/>
              <a:t>dx</a:t>
            </a:r>
            <a:r>
              <a:rPr lang="en-US" sz="2400" dirty="0" smtClean="0"/>
              <a:t> dependences goes into the recombination probability, and not the work function: </a:t>
            </a:r>
            <a:r>
              <a:rPr lang="en-US" sz="2400" dirty="0" smtClean="0"/>
              <a:t>at </a:t>
            </a:r>
            <a:r>
              <a:rPr lang="en-US" sz="2400" dirty="0" smtClean="0"/>
              <a:t>low LET no “quenching,” just different </a:t>
            </a:r>
            <a:r>
              <a:rPr lang="en-US" sz="2400" dirty="0" smtClean="0"/>
              <a:t>amount </a:t>
            </a:r>
            <a:r>
              <a:rPr lang="en-US" sz="2400" dirty="0" smtClean="0"/>
              <a:t>of recombination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dE</a:t>
            </a:r>
            <a:r>
              <a:rPr lang="en-US" dirty="0" smtClean="0"/>
              <a:t>/</a:t>
            </a:r>
            <a:r>
              <a:rPr lang="en-US" dirty="0" err="1" smtClean="0"/>
              <a:t>dx</a:t>
            </a:r>
            <a:r>
              <a:rPr lang="en-US" dirty="0" smtClean="0"/>
              <a:t> 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2578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NEST takes the Birks’ Law for yield and converts </a:t>
            </a:r>
            <a:r>
              <a:rPr lang="en-US" sz="2400" dirty="0" smtClean="0"/>
              <a:t>it into </a:t>
            </a:r>
            <a:r>
              <a:rPr lang="en-US" sz="2400" dirty="0" smtClean="0"/>
              <a:t>the</a:t>
            </a:r>
            <a:r>
              <a:rPr lang="en-US" sz="2400" dirty="0" smtClean="0"/>
              <a:t> </a:t>
            </a:r>
            <a:r>
              <a:rPr lang="en-US" sz="2400" dirty="0" smtClean="0"/>
              <a:t>recombination probability</a:t>
            </a:r>
          </a:p>
          <a:p>
            <a:r>
              <a:rPr lang="en-US" sz="2400" dirty="0" smtClean="0"/>
              <a:t>dL/dE = A*(dE/</a:t>
            </a:r>
            <a:r>
              <a:rPr lang="en-US" sz="2400" dirty="0" err="1" smtClean="0"/>
              <a:t>dx</a:t>
            </a:r>
            <a:r>
              <a:rPr lang="en-US" sz="2400" dirty="0" smtClean="0"/>
              <a:t>)/(1+B*dE/</a:t>
            </a:r>
            <a:r>
              <a:rPr lang="en-US" sz="2400" dirty="0" err="1" smtClean="0"/>
              <a:t>dx</a:t>
            </a:r>
            <a:r>
              <a:rPr lang="en-US" sz="2400" dirty="0" smtClean="0"/>
              <a:t>) becomes</a:t>
            </a:r>
          </a:p>
          <a:p>
            <a:r>
              <a:rPr lang="en-US" sz="2400" dirty="0" smtClean="0"/>
              <a:t>r</a:t>
            </a:r>
            <a:r>
              <a:rPr lang="en-US" sz="2400" dirty="0" smtClean="0"/>
              <a:t> </a:t>
            </a:r>
            <a:r>
              <a:rPr lang="en-US" sz="2400" dirty="0" smtClean="0"/>
              <a:t>= A*(dE/</a:t>
            </a:r>
            <a:r>
              <a:rPr lang="en-US" sz="2400" dirty="0" err="1" smtClean="0"/>
              <a:t>dx</a:t>
            </a:r>
            <a:r>
              <a:rPr lang="en-US" sz="2400" dirty="0" smtClean="0"/>
              <a:t>)/(1+A*dE/</a:t>
            </a:r>
            <a:r>
              <a:rPr lang="en-US" sz="2400" dirty="0" err="1" smtClean="0"/>
              <a:t>dx</a:t>
            </a:r>
            <a:r>
              <a:rPr lang="en-US" sz="2400" dirty="0" smtClean="0"/>
              <a:t>), which goes from 0 </a:t>
            </a:r>
            <a:r>
              <a:rPr lang="en-US" sz="2400" dirty="0" smtClean="0"/>
              <a:t>-</a:t>
            </a:r>
            <a:r>
              <a:rPr lang="en-US" sz="2400" dirty="0" smtClean="0"/>
              <a:t>1 (if A = B)</a:t>
            </a:r>
            <a:endParaRPr lang="en-US" sz="2400" dirty="0" smtClean="0"/>
          </a:p>
          <a:p>
            <a:r>
              <a:rPr lang="en-US" sz="2400" dirty="0" smtClean="0"/>
              <a:t>And then, N</a:t>
            </a:r>
            <a:r>
              <a:rPr lang="en-US" sz="2400" baseline="-25000" dirty="0" smtClean="0"/>
              <a:t>ph</a:t>
            </a:r>
            <a:r>
              <a:rPr lang="en-US" sz="2400" dirty="0" smtClean="0"/>
              <a:t> = N</a:t>
            </a:r>
            <a:r>
              <a:rPr lang="en-US" sz="2400" baseline="-25000" dirty="0" smtClean="0"/>
              <a:t>ex</a:t>
            </a:r>
            <a:r>
              <a:rPr lang="en-US" sz="2400" dirty="0" smtClean="0"/>
              <a:t> + </a:t>
            </a:r>
            <a:r>
              <a:rPr lang="en-US" sz="2400" dirty="0" smtClean="0"/>
              <a:t>r * N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</a:t>
            </a:r>
            <a:r>
              <a:rPr lang="en-US" sz="2400" dirty="0" smtClean="0"/>
              <a:t>and N</a:t>
            </a:r>
            <a:r>
              <a:rPr lang="en-US" sz="2400" baseline="-25000" dirty="0" smtClean="0"/>
              <a:t>e</a:t>
            </a:r>
            <a:r>
              <a:rPr lang="en-US" sz="2400" dirty="0" smtClean="0"/>
              <a:t> = (1 - r) * N</a:t>
            </a:r>
            <a:r>
              <a:rPr lang="en-US" sz="2400" baseline="-25000" dirty="0" smtClean="0"/>
              <a:t>i</a:t>
            </a:r>
          </a:p>
          <a:p>
            <a:r>
              <a:rPr lang="en-US" sz="2400" dirty="0" smtClean="0"/>
              <a:t>dQ/dE can be thought of </a:t>
            </a:r>
            <a:r>
              <a:rPr lang="en-US" sz="2400" dirty="0" smtClean="0"/>
              <a:t>as escape </a:t>
            </a:r>
            <a:r>
              <a:rPr lang="en-US" sz="2400" dirty="0" smtClean="0"/>
              <a:t>probability.  Let’s derive the Obodovskiy formula, used also in </a:t>
            </a:r>
            <a:r>
              <a:rPr lang="en-US" sz="2400" dirty="0" smtClean="0"/>
              <a:t>LArSoft…</a:t>
            </a:r>
            <a:endParaRPr lang="en-US" sz="2400" dirty="0" smtClean="0"/>
          </a:p>
          <a:p>
            <a:r>
              <a:rPr lang="en-US" sz="2400" dirty="0" smtClean="0"/>
              <a:t>1 – </a:t>
            </a:r>
            <a:r>
              <a:rPr lang="en-US" sz="2400" dirty="0" smtClean="0"/>
              <a:t>r </a:t>
            </a:r>
            <a:r>
              <a:rPr lang="en-US" sz="2400" dirty="0" smtClean="0"/>
              <a:t>= 1 - A*(dE/</a:t>
            </a:r>
            <a:r>
              <a:rPr lang="en-US" sz="2400" dirty="0" err="1" smtClean="0"/>
              <a:t>dx</a:t>
            </a:r>
            <a:r>
              <a:rPr lang="en-US" sz="2400" dirty="0" smtClean="0"/>
              <a:t>)/(1+A*dE/</a:t>
            </a:r>
            <a:r>
              <a:rPr lang="en-US" sz="2400" dirty="0" err="1" smtClean="0"/>
              <a:t>dx</a:t>
            </a:r>
            <a:r>
              <a:rPr lang="en-US" sz="2400" dirty="0" smtClean="0"/>
              <a:t>) = (1+A*dE/</a:t>
            </a:r>
            <a:r>
              <a:rPr lang="en-US" sz="2400" dirty="0" err="1" smtClean="0"/>
              <a:t>dx</a:t>
            </a:r>
            <a:r>
              <a:rPr lang="en-US" sz="2400" dirty="0" smtClean="0"/>
              <a:t>) / (1+A*dE/</a:t>
            </a:r>
            <a:r>
              <a:rPr lang="en-US" sz="2400" dirty="0" err="1" smtClean="0"/>
              <a:t>dx</a:t>
            </a:r>
            <a:r>
              <a:rPr lang="en-US" sz="2400" dirty="0" smtClean="0"/>
              <a:t>)  - A*(dE/</a:t>
            </a:r>
            <a:r>
              <a:rPr lang="en-US" sz="2400" dirty="0" err="1" smtClean="0"/>
              <a:t>dx</a:t>
            </a:r>
            <a:r>
              <a:rPr lang="en-US" sz="2400" dirty="0" smtClean="0"/>
              <a:t>)/(1+A*dE/</a:t>
            </a:r>
            <a:r>
              <a:rPr lang="en-US" sz="2400" dirty="0" err="1" smtClean="0"/>
              <a:t>dx</a:t>
            </a:r>
            <a:r>
              <a:rPr lang="en-US" sz="2400" dirty="0" smtClean="0"/>
              <a:t>) = 1 / (1+A*dE/</a:t>
            </a:r>
            <a:r>
              <a:rPr lang="en-US" sz="2400" dirty="0" err="1" smtClean="0"/>
              <a:t>dx</a:t>
            </a:r>
            <a:r>
              <a:rPr lang="en-US" sz="2400" dirty="0" smtClean="0"/>
              <a:t>) , which is the same as Obodovskiy’s formula, up to </a:t>
            </a:r>
            <a:r>
              <a:rPr lang="en-US" sz="2400" dirty="0" smtClean="0"/>
              <a:t>a normalization</a:t>
            </a:r>
            <a:endParaRPr lang="en-US" sz="2400" dirty="0" smtClean="0"/>
          </a:p>
          <a:p>
            <a:r>
              <a:rPr lang="en-US" sz="2400" dirty="0" smtClean="0"/>
              <a:t>But now the question is how does this A (or k</a:t>
            </a:r>
            <a:r>
              <a:rPr lang="en-US" sz="2400" baseline="-25000" dirty="0" smtClean="0"/>
              <a:t>B</a:t>
            </a:r>
            <a:r>
              <a:rPr lang="en-US" sz="2400" dirty="0" smtClean="0"/>
              <a:t>) vary with electric field: at least two possible models: power law, or constant divided by field (these are almost the same)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Comparison to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3048000" cy="56388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Obodovskiy has a literature-averaged formula of k</a:t>
            </a:r>
            <a:r>
              <a:rPr lang="en-US" sz="2400" baseline="-25000" dirty="0" smtClean="0"/>
              <a:t>B</a:t>
            </a:r>
            <a:r>
              <a:rPr lang="en-US" sz="2400" dirty="0" smtClean="0"/>
              <a:t> = 0.05*F</a:t>
            </a:r>
            <a:r>
              <a:rPr lang="en-US" sz="2400" baseline="30000" dirty="0" smtClean="0"/>
              <a:t>-0.85</a:t>
            </a:r>
            <a:r>
              <a:rPr lang="en-US" sz="2400" dirty="0" smtClean="0"/>
              <a:t>, where F is the field </a:t>
            </a:r>
            <a:r>
              <a:rPr lang="en-US" sz="2400" dirty="0" smtClean="0"/>
              <a:t>(</a:t>
            </a:r>
            <a:r>
              <a:rPr lang="en-US" sz="2400" dirty="0" smtClean="0"/>
              <a:t>kV/cm)</a:t>
            </a:r>
          </a:p>
          <a:p>
            <a:r>
              <a:rPr lang="en-US" sz="2400" dirty="0" smtClean="0"/>
              <a:t>The 1 MeV data I showed from Doke 2002 at the collaboration meeting fits better with a different amplitude, but the shape, driven by the exponent, looks great!</a:t>
            </a:r>
          </a:p>
          <a:p>
            <a:r>
              <a:rPr lang="en-US" sz="2400" dirty="0" smtClean="0"/>
              <a:t>Issue: at high LET, using this formula makes the light yield go above the zero field value I showed, at low fields</a:t>
            </a:r>
            <a:endParaRPr lang="en-US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1638300"/>
            <a:ext cx="5702300" cy="461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Task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We need to use the literature and check:</a:t>
            </a:r>
          </a:p>
          <a:p>
            <a:pPr lvl="1"/>
            <a:r>
              <a:rPr lang="en-US" dirty="0" smtClean="0"/>
              <a:t>Light yield versus energy at a fixed field</a:t>
            </a:r>
          </a:p>
          <a:p>
            <a:pPr lvl="1"/>
            <a:r>
              <a:rPr lang="en-US" dirty="0" smtClean="0"/>
              <a:t>Charge yield versus energy</a:t>
            </a:r>
          </a:p>
          <a:p>
            <a:pPr lvl="1"/>
            <a:r>
              <a:rPr lang="en-US" dirty="0" smtClean="0"/>
              <a:t>Light yield versus field at fixed energies</a:t>
            </a:r>
          </a:p>
          <a:p>
            <a:pPr lvl="1"/>
            <a:r>
              <a:rPr lang="en-US" dirty="0" smtClean="0"/>
              <a:t>Ditto again, for charge yield</a:t>
            </a:r>
          </a:p>
          <a:p>
            <a:pPr lvl="1"/>
            <a:r>
              <a:rPr lang="en-US" dirty="0" smtClean="0"/>
              <a:t>Corrections for different particle </a:t>
            </a:r>
            <a:r>
              <a:rPr lang="en-US" dirty="0" smtClean="0"/>
              <a:t>type: </a:t>
            </a:r>
            <a:r>
              <a:rPr lang="en-US" dirty="0" smtClean="0"/>
              <a:t>quenching at </a:t>
            </a:r>
            <a:r>
              <a:rPr lang="en-US" dirty="0" smtClean="0"/>
              <a:t>very </a:t>
            </a:r>
            <a:r>
              <a:rPr lang="en-US" dirty="0" smtClean="0"/>
              <a:t>high LET (HIPs) or maybe we don’t care</a:t>
            </a:r>
            <a:endParaRPr lang="en-US" dirty="0" smtClean="0"/>
          </a:p>
          <a:p>
            <a:pPr lvl="1"/>
            <a:r>
              <a:rPr lang="en-US" dirty="0" smtClean="0"/>
              <a:t>(Drifting electrons: drift velocity and diffusion)</a:t>
            </a:r>
          </a:p>
          <a:p>
            <a:pPr lvl="1"/>
            <a:r>
              <a:rPr lang="en-US" dirty="0" smtClean="0"/>
              <a:t>Soon it will be appropriate to get volunteers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583</Words>
  <Application>Microsoft Office PowerPoint</Application>
  <PresentationFormat>On-screen Show (4:3)</PresentationFormat>
  <Paragraphs>37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 New Ways and the Old Ways of How to View* Scintillation</vt:lpstr>
      <vt:lpstr>The Work Function</vt:lpstr>
      <vt:lpstr>The dE/dx Dependence</vt:lpstr>
      <vt:lpstr>Comparison to Data</vt:lpstr>
      <vt:lpstr>Task List</vt:lpstr>
    </vt:vector>
  </TitlesOfParts>
  <Company>University of Chicago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Matthew Szydagis</dc:creator>
  <cp:lastModifiedBy>Matthew Szydagis</cp:lastModifiedBy>
  <cp:revision>66</cp:revision>
  <dcterms:created xsi:type="dcterms:W3CDTF">2012-05-16T06:25:48Z</dcterms:created>
  <dcterms:modified xsi:type="dcterms:W3CDTF">2012-05-16T16:18:18Z</dcterms:modified>
</cp:coreProperties>
</file>