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65" r:id="rId3"/>
    <p:sldId id="264" r:id="rId4"/>
    <p:sldId id="261" r:id="rId5"/>
    <p:sldId id="270" r:id="rId6"/>
    <p:sldId id="271" r:id="rId7"/>
    <p:sldId id="273" r:id="rId8"/>
    <p:sldId id="285" r:id="rId9"/>
    <p:sldId id="277" r:id="rId10"/>
    <p:sldId id="259" r:id="rId11"/>
    <p:sldId id="257" r:id="rId12"/>
    <p:sldId id="274" r:id="rId13"/>
    <p:sldId id="275" r:id="rId14"/>
    <p:sldId id="280" r:id="rId15"/>
    <p:sldId id="268" r:id="rId16"/>
    <p:sldId id="269" r:id="rId17"/>
    <p:sldId id="262" r:id="rId18"/>
    <p:sldId id="278" r:id="rId19"/>
    <p:sldId id="279" r:id="rId20"/>
    <p:sldId id="283" r:id="rId21"/>
    <p:sldId id="276" r:id="rId22"/>
    <p:sldId id="282" r:id="rId23"/>
    <p:sldId id="286" r:id="rId24"/>
    <p:sldId id="287"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70" d="100"/>
          <a:sy n="70" d="100"/>
        </p:scale>
        <p:origin x="-522" y="882"/>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notesViewPr>
    <p:cSldViewPr>
      <p:cViewPr>
        <p:scale>
          <a:sx n="90" d="100"/>
          <a:sy n="90" d="100"/>
        </p:scale>
        <p:origin x="-2118" y="10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C3B6E-5BF8-43D8-9B68-EC6B61939466}" type="datetimeFigureOut">
              <a:rPr lang="en-US" smtClean="0"/>
              <a:pPr/>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DB324-AE45-4EE9-8347-FD72EF653E42}" type="slidenum">
              <a:rPr lang="en-US" smtClean="0"/>
              <a:pPr/>
              <a:t>‹#›</a:t>
            </a:fld>
            <a:endParaRPr lang="en-US"/>
          </a:p>
        </p:txBody>
      </p:sp>
    </p:spTree>
    <p:extLst>
      <p:ext uri="{BB962C8B-B14F-4D97-AF65-F5344CB8AC3E}">
        <p14:creationId xmlns:p14="http://schemas.microsoft.com/office/powerpoint/2010/main" xmlns="" val="401184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rPr>
              <a:t>The Dark Energy Survey (DES) is a project funded by Department of Energy (DOE), NSF and other agencies according to Fermilab (2010).  Dark Energy Survey (2010) is designed to probe the origin of the accelerating universe and help uncover the nature of dark energy by measuring the 14-billion-year history of cosmic expansion with high precision. To achieve this goal more than 120 scientist of all over the world, students and postdocs are collaborating.  This effort requires the construction of a unique astronomical instrument composed of an array of digital chips called charge-coupled devices (CCDs).</a:t>
            </a:r>
            <a:endParaRPr lang="en-US" sz="1600"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3</a:t>
            </a:fld>
            <a:endParaRPr lang="en-US"/>
          </a:p>
        </p:txBody>
      </p:sp>
    </p:spTree>
    <p:extLst>
      <p:ext uri="{BB962C8B-B14F-4D97-AF65-F5344CB8AC3E}">
        <p14:creationId xmlns:p14="http://schemas.microsoft.com/office/powerpoint/2010/main" xmlns="" val="303218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Fukugita</a:t>
            </a:r>
            <a:r>
              <a:rPr lang="en-US" sz="1200" kern="1200" dirty="0" smtClean="0">
                <a:solidFill>
                  <a:schemeClr val="tx1"/>
                </a:solidFill>
                <a:effectLst/>
                <a:latin typeface="+mn-lt"/>
                <a:ea typeface="+mn-ea"/>
                <a:cs typeface="+mn-cs"/>
              </a:rPr>
              <a:t>, Ichikawa, Gunn,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Shimasaku</a:t>
            </a:r>
            <a:r>
              <a:rPr lang="en-US" sz="1200" kern="1200" dirty="0" smtClean="0">
                <a:solidFill>
                  <a:schemeClr val="tx1"/>
                </a:solidFill>
                <a:effectLst/>
                <a:latin typeface="+mn-lt"/>
                <a:ea typeface="+mn-ea"/>
                <a:cs typeface="+mn-cs"/>
              </a:rPr>
              <a:t> and Schneider (1996) explains that the </a:t>
            </a:r>
          </a:p>
          <a:p>
            <a:r>
              <a:rPr lang="en-US" sz="1200" kern="1200" dirty="0" err="1" smtClean="0">
                <a:solidFill>
                  <a:schemeClr val="tx1"/>
                </a:solidFill>
                <a:effectLst/>
                <a:latin typeface="+mn-lt"/>
                <a:ea typeface="+mn-ea"/>
                <a:cs typeface="+mn-cs"/>
              </a:rPr>
              <a:t>u'g'r'i'z</a:t>
            </a:r>
            <a:r>
              <a:rPr lang="en-US" sz="1200" kern="1200" dirty="0" smtClean="0">
                <a:solidFill>
                  <a:schemeClr val="tx1"/>
                </a:solidFill>
                <a:effectLst/>
                <a:latin typeface="+mn-lt"/>
                <a:ea typeface="+mn-ea"/>
                <a:cs typeface="+mn-cs"/>
              </a:rPr>
              <a:t>' are the transformations for calibration of the Sloan Digital Sky Survey Photometric System.  Also they are five color bands that divide the entire range of wavelength from 3000 Å to the sensitivity limit of silicon CCD at 11000 Å. as seen in the following table:</a:t>
            </a:r>
          </a:p>
          <a:p>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17</a:t>
            </a:fld>
            <a:endParaRPr lang="en-US"/>
          </a:p>
        </p:txBody>
      </p:sp>
    </p:spTree>
    <p:extLst>
      <p:ext uri="{BB962C8B-B14F-4D97-AF65-F5344CB8AC3E}">
        <p14:creationId xmlns:p14="http://schemas.microsoft.com/office/powerpoint/2010/main" xmlns="" val="92394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CCD Camera</a:t>
            </a:r>
          </a:p>
          <a:p>
            <a:endParaRPr lang="en-US" sz="1600" kern="1200" dirty="0" smtClean="0">
              <a:solidFill>
                <a:schemeClr val="tx1"/>
              </a:solidFill>
              <a:effectLst/>
            </a:endParaRPr>
          </a:p>
          <a:p>
            <a:r>
              <a:rPr lang="en-US" sz="1600" kern="1200" dirty="0" smtClean="0">
                <a:solidFill>
                  <a:schemeClr val="tx1"/>
                </a:solidFill>
                <a:effectLst/>
              </a:rPr>
              <a:t>DES (2010) explains that charge-coupled devices (CCDs) are composed of photosensitive chips that convert light into electrons. Each chip is divided into millions of pixels. It works like an ordinary digital camera but with larger resolution.  These chips are more sensitive than a conventional digital camera, particularly for red and near-infrared wavelengths. They can record more light for a given exposure time. The electrons generated by the light that hits each pixel, then are converted to a digital value that a computer can store or display.  This permits to have a wide sharp image of the sky area recorded in plates and digitally files.</a:t>
            </a:r>
            <a:endParaRPr lang="en-US" sz="1600"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4</a:t>
            </a:fld>
            <a:endParaRPr lang="en-US"/>
          </a:p>
        </p:txBody>
      </p:sp>
    </p:spTree>
    <p:extLst>
      <p:ext uri="{BB962C8B-B14F-4D97-AF65-F5344CB8AC3E}">
        <p14:creationId xmlns:p14="http://schemas.microsoft.com/office/powerpoint/2010/main" xmlns="" val="19519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600" dirty="0"/>
                  <a:t>In astrophysics, redshift happens when light seen coming from an object that is moving away, is proportionally increased in wavelength, or shifted to the red end of the spectrum.  Lang (2011) exposed that the redshift can be explained by Doppler shift or by loss in photon energy increased with distance.  In space is caused only by Doppler shift because in vacuum there is no way for photons to lose energy and there is no place for lost energy to go.  </a:t>
                </a:r>
                <a:r>
                  <a:rPr lang="en-US" sz="1600" dirty="0" err="1"/>
                  <a:t>Appenzeller</a:t>
                </a:r>
                <a:r>
                  <a:rPr lang="en-US" sz="1600" dirty="0"/>
                  <a:t> (2009) explains that when observing distant objects is observing the past of the universe to obtain information on the history and evolution of our world.  In astronomy the wavelength change is expressed by the “redshift” z which is defined as:</a:t>
                </a:r>
              </a:p>
              <a:p>
                <a:pPr/>
                <a14:m>
                  <m:oMathPara xmlns:m="http://schemas.openxmlformats.org/officeDocument/2006/math">
                    <m:oMathParaPr>
                      <m:jc m:val="centerGroup"/>
                    </m:oMathParaPr>
                    <m:oMath xmlns:m="http://schemas.openxmlformats.org/officeDocument/2006/math">
                      <m:r>
                        <a:rPr lang="en-US" sz="1600" i="1">
                          <a:latin typeface="Cambria Math"/>
                        </a:rPr>
                        <m:t>𝑧</m:t>
                      </m:r>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𝜆</m:t>
                              </m:r>
                            </m:e>
                            <m:sub>
                              <m:r>
                                <a:rPr lang="en-US" sz="1600" i="1">
                                  <a:latin typeface="Cambria Math"/>
                                </a:rPr>
                                <m:t>𝑜𝑏𝑠𝑒𝑟𝑣𝑒𝑑</m:t>
                              </m:r>
                            </m:sub>
                          </m:sSub>
                          <m:r>
                            <a:rPr lang="en-US" sz="1600" i="1">
                              <a:latin typeface="Cambria Math"/>
                            </a:rPr>
                            <m:t>−</m:t>
                          </m:r>
                          <m:sSub>
                            <m:sSubPr>
                              <m:ctrlPr>
                                <a:rPr lang="en-US" sz="1600" i="1">
                                  <a:latin typeface="Cambria Math"/>
                                </a:rPr>
                              </m:ctrlPr>
                            </m:sSubPr>
                            <m:e>
                              <m:r>
                                <a:rPr lang="en-US" sz="1600" i="1">
                                  <a:latin typeface="Cambria Math"/>
                                </a:rPr>
                                <m:t>𝜆</m:t>
                              </m:r>
                            </m:e>
                            <m:sub>
                              <m:r>
                                <a:rPr lang="en-US" sz="1600" i="1">
                                  <a:latin typeface="Cambria Math"/>
                                </a:rPr>
                                <m:t>𝑒𝑚𝑖𝑡𝑡𝑒𝑑</m:t>
                              </m:r>
                            </m:sub>
                          </m:sSub>
                        </m:num>
                        <m:den>
                          <m:sSub>
                            <m:sSubPr>
                              <m:ctrlPr>
                                <a:rPr lang="en-US" sz="1600" i="1">
                                  <a:latin typeface="Cambria Math"/>
                                </a:rPr>
                              </m:ctrlPr>
                            </m:sSubPr>
                            <m:e>
                              <m:r>
                                <a:rPr lang="en-US" sz="1600" i="1">
                                  <a:latin typeface="Cambria Math"/>
                                </a:rPr>
                                <m:t>𝜆</m:t>
                              </m:r>
                            </m:e>
                            <m:sub>
                              <m:r>
                                <a:rPr lang="en-US" sz="1600" i="1">
                                  <a:latin typeface="Cambria Math"/>
                                </a:rPr>
                                <m:t>𝑒𝑚𝑖𝑡𝑡𝑒𝑑</m:t>
                              </m:r>
                            </m:sub>
                          </m:sSub>
                        </m:den>
                      </m:f>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𝑎</m:t>
                              </m:r>
                            </m:e>
                            <m:sub>
                              <m:r>
                                <a:rPr lang="en-US" sz="1600" i="1">
                                  <a:latin typeface="Cambria Math"/>
                                </a:rPr>
                                <m:t>𝑜𝑏𝑠𝑒𝑟𝑣𝑒𝑑</m:t>
                              </m:r>
                            </m:sub>
                          </m:sSub>
                        </m:num>
                        <m:den>
                          <m:sSub>
                            <m:sSubPr>
                              <m:ctrlPr>
                                <a:rPr lang="en-US" sz="1600" i="1">
                                  <a:latin typeface="Cambria Math"/>
                                </a:rPr>
                              </m:ctrlPr>
                            </m:sSubPr>
                            <m:e>
                              <m:r>
                                <a:rPr lang="en-US" sz="1600" i="1">
                                  <a:latin typeface="Cambria Math"/>
                                </a:rPr>
                                <m:t>𝑎</m:t>
                              </m:r>
                            </m:e>
                            <m:sub>
                              <m:r>
                                <a:rPr lang="en-US" sz="1600" i="1">
                                  <a:latin typeface="Cambria Math"/>
                                </a:rPr>
                                <m:t>𝑒𝑚𝑖𝑡𝑡𝑒𝑑</m:t>
                              </m:r>
                            </m:sub>
                          </m:sSub>
                        </m:den>
                      </m:f>
                      <m:r>
                        <a:rPr lang="en-US" sz="1600" i="1">
                          <a:latin typeface="Cambria Math"/>
                        </a:rPr>
                        <m:t>−1</m:t>
                      </m:r>
                    </m:oMath>
                  </m:oMathPara>
                </a14:m>
                <a:endParaRPr lang="en-US" sz="1600" dirty="0" smtClean="0"/>
              </a:p>
              <a:p>
                <a:r>
                  <a:rPr lang="en-US" sz="1600" dirty="0"/>
                  <a:t>where </a:t>
                </a:r>
                <a:r>
                  <a:rPr lang="en-US" sz="1600" dirty="0" err="1"/>
                  <a:t>λ</a:t>
                </a:r>
                <a:r>
                  <a:rPr lang="en-US" sz="1600" baseline="-25000" dirty="0" err="1"/>
                  <a:t>observed</a:t>
                </a:r>
                <a:r>
                  <a:rPr lang="en-US" sz="1600" dirty="0"/>
                  <a:t> is the observed wavelength, </a:t>
                </a:r>
                <a:r>
                  <a:rPr lang="en-US" sz="1600" dirty="0" err="1"/>
                  <a:t>λ</a:t>
                </a:r>
                <a:r>
                  <a:rPr lang="en-US" sz="1600" baseline="-25000" dirty="0" err="1"/>
                  <a:t>emitted</a:t>
                </a:r>
                <a:r>
                  <a:rPr lang="en-US" sz="1600" dirty="0"/>
                  <a:t> is the emitted wavelength and </a:t>
                </a:r>
                <a:r>
                  <a:rPr lang="en-US" sz="1600" dirty="0" err="1"/>
                  <a:t>a</a:t>
                </a:r>
                <a:r>
                  <a:rPr lang="en-US" sz="1600" baseline="-25000" dirty="0" err="1"/>
                  <a:t>observed</a:t>
                </a:r>
                <a:r>
                  <a:rPr lang="en-US" sz="1600" dirty="0"/>
                  <a:t>/</a:t>
                </a:r>
                <a:r>
                  <a:rPr lang="en-US" sz="1600" dirty="0" err="1"/>
                  <a:t>a</a:t>
                </a:r>
                <a:r>
                  <a:rPr lang="en-US" sz="1600" baseline="-25000" dirty="0" err="1"/>
                  <a:t>emitted</a:t>
                </a:r>
                <a:r>
                  <a:rPr lang="en-US" sz="1600" dirty="0"/>
                  <a:t> is the ratio of the cosmic scale when observed or emitted.</a:t>
                </a:r>
              </a:p>
            </p:txBody>
          </p:sp>
        </mc:Choice>
        <mc:Fallback>
          <p:sp>
            <p:nvSpPr>
              <p:cNvPr id="3" name="Notes Placeholder 2"/>
              <p:cNvSpPr>
                <a:spLocks noGrp="1"/>
              </p:cNvSpPr>
              <p:nvPr>
                <p:ph type="body" idx="1"/>
              </p:nvPr>
            </p:nvSpPr>
            <p:spPr/>
            <p:txBody>
              <a:bodyPr/>
              <a:lstStyle/>
              <a:p>
                <a:r>
                  <a:rPr lang="en-US" sz="1600" dirty="0"/>
                  <a:t>In astrophysics, redshift happens when light seen coming from an object that is moving away, is proportionally increased in wavelength, or shifted to the red end of the spectrum.  Lang (2011) exposed that the redshift can be explained by Doppler shift or by loss in photon energy increased with distance.  In space is caused only by Doppler shift because in vacuum there is no way for photons to lose energy and there is no place for lost energy to go.  </a:t>
                </a:r>
                <a:r>
                  <a:rPr lang="en-US" sz="1600" dirty="0" err="1"/>
                  <a:t>Appenzeller</a:t>
                </a:r>
                <a:r>
                  <a:rPr lang="en-US" sz="1600" dirty="0"/>
                  <a:t> (2009) explains that when observing distant objects is observing the past of the universe to obtain information on the history and evolution of our world.  In astronomy the wavelength change is expressed by the “redshift” z which is defined as:</a:t>
                </a:r>
              </a:p>
              <a:p>
                <a:r>
                  <a:rPr lang="en-US" sz="1600" i="0"/>
                  <a:t>𝑧=(𝜆_𝑜𝑏𝑠𝑒𝑟𝑣𝑒𝑑−𝜆_𝑒𝑚𝑖𝑡𝑡𝑒𝑑)/𝜆_𝑒𝑚𝑖𝑡𝑡𝑒𝑑 =𝑎_𝑜𝑏𝑠𝑒𝑟𝑣𝑒𝑑/𝑎_𝑒𝑚𝑖𝑡𝑡𝑒𝑑 −1</a:t>
                </a:r>
                <a:endParaRPr lang="en-US" sz="1600" dirty="0" smtClean="0"/>
              </a:p>
              <a:p>
                <a:r>
                  <a:rPr lang="en-US" sz="1600" dirty="0"/>
                  <a:t>where </a:t>
                </a:r>
                <a:r>
                  <a:rPr lang="en-US" sz="1600" dirty="0" err="1"/>
                  <a:t>λ</a:t>
                </a:r>
                <a:r>
                  <a:rPr lang="en-US" sz="1600" baseline="-25000" dirty="0" err="1"/>
                  <a:t>observed</a:t>
                </a:r>
                <a:r>
                  <a:rPr lang="en-US" sz="1600" dirty="0"/>
                  <a:t> is the observed wavelength, </a:t>
                </a:r>
                <a:r>
                  <a:rPr lang="en-US" sz="1600" dirty="0" err="1"/>
                  <a:t>λ</a:t>
                </a:r>
                <a:r>
                  <a:rPr lang="en-US" sz="1600" baseline="-25000" dirty="0" err="1"/>
                  <a:t>emitted</a:t>
                </a:r>
                <a:r>
                  <a:rPr lang="en-US" sz="1600" dirty="0"/>
                  <a:t> is the emitted wavelength and </a:t>
                </a:r>
                <a:r>
                  <a:rPr lang="en-US" sz="1600" dirty="0" err="1"/>
                  <a:t>a</a:t>
                </a:r>
                <a:r>
                  <a:rPr lang="en-US" sz="1600" baseline="-25000" dirty="0" err="1"/>
                  <a:t>observed</a:t>
                </a:r>
                <a:r>
                  <a:rPr lang="en-US" sz="1600" dirty="0"/>
                  <a:t>/</a:t>
                </a:r>
                <a:r>
                  <a:rPr lang="en-US" sz="1600" dirty="0" err="1"/>
                  <a:t>a</a:t>
                </a:r>
                <a:r>
                  <a:rPr lang="en-US" sz="1600" baseline="-25000" dirty="0" err="1"/>
                  <a:t>emitted</a:t>
                </a:r>
                <a:r>
                  <a:rPr lang="en-US" sz="1600" dirty="0"/>
                  <a:t> is the ratio of the cosmic scale when observed or emitted.</a:t>
                </a:r>
              </a:p>
            </p:txBody>
          </p:sp>
        </mc:Fallback>
      </mc:AlternateContent>
      <p:sp>
        <p:nvSpPr>
          <p:cNvPr id="4" name="Slide Number Placeholder 3"/>
          <p:cNvSpPr>
            <a:spLocks noGrp="1"/>
          </p:cNvSpPr>
          <p:nvPr>
            <p:ph type="sldNum" sz="quarter" idx="10"/>
          </p:nvPr>
        </p:nvSpPr>
        <p:spPr/>
        <p:txBody>
          <a:bodyPr/>
          <a:lstStyle/>
          <a:p>
            <a:fld id="{BCCDB324-AE45-4EE9-8347-FD72EF653E42}" type="slidenum">
              <a:rPr lang="en-US" smtClean="0"/>
              <a:pPr/>
              <a:t>5</a:t>
            </a:fld>
            <a:endParaRPr lang="en-US"/>
          </a:p>
        </p:txBody>
      </p:sp>
    </p:spTree>
    <p:extLst>
      <p:ext uri="{BB962C8B-B14F-4D97-AF65-F5344CB8AC3E}">
        <p14:creationId xmlns:p14="http://schemas.microsoft.com/office/powerpoint/2010/main" xmlns="" val="19519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6</a:t>
            </a:fld>
            <a:endParaRPr lang="en-US"/>
          </a:p>
        </p:txBody>
      </p:sp>
    </p:spTree>
    <p:extLst>
      <p:ext uri="{BB962C8B-B14F-4D97-AF65-F5344CB8AC3E}">
        <p14:creationId xmlns:p14="http://schemas.microsoft.com/office/powerpoint/2010/main" xmlns="" val="17123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7</a:t>
            </a:fld>
            <a:endParaRPr lang="en-US"/>
          </a:p>
        </p:txBody>
      </p:sp>
    </p:spTree>
    <p:extLst>
      <p:ext uri="{BB962C8B-B14F-4D97-AF65-F5344CB8AC3E}">
        <p14:creationId xmlns:p14="http://schemas.microsoft.com/office/powerpoint/2010/main" xmlns="" val="270278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Naval Oceanography Portal (NOP) provides an interactive catalog made and maintained by the United States Naval Meteorology and Oceanography Command (NMOC).  It provides important information about the location of the stars in space, meeting needs in the military, scientific, and civilian communities.  It is located in: http://www.usno.navy.mil but for this research the following interactive portal were used:</a:t>
            </a:r>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10</a:t>
            </a:fld>
            <a:endParaRPr lang="en-US"/>
          </a:p>
        </p:txBody>
      </p:sp>
    </p:spTree>
    <p:extLst>
      <p:ext uri="{BB962C8B-B14F-4D97-AF65-F5344CB8AC3E}">
        <p14:creationId xmlns:p14="http://schemas.microsoft.com/office/powerpoint/2010/main" xmlns="" val="404217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Inglis</a:t>
                </a:r>
                <a:r>
                  <a:rPr lang="en-US" sz="1200" kern="1200" dirty="0" smtClean="0">
                    <a:solidFill>
                      <a:schemeClr val="tx1"/>
                    </a:solidFill>
                    <a:effectLst/>
                    <a:latin typeface="+mn-lt"/>
                    <a:ea typeface="+mn-ea"/>
                    <a:cs typeface="+mn-cs"/>
                  </a:rPr>
                  <a:t> (2004) explains that the color index is the term used by scientists to measure the difference in the apparent magnitude of a star at the two (2) standard wavelength used as a measure of the star’s color and temperature. </a:t>
                </a:r>
                <a:r>
                  <a:rPr lang="en-US" sz="1200" kern="1200" dirty="0" err="1" smtClean="0">
                    <a:solidFill>
                      <a:schemeClr val="tx1"/>
                    </a:solidFill>
                    <a:effectLst/>
                    <a:latin typeface="+mn-lt"/>
                    <a:ea typeface="+mn-ea"/>
                    <a:cs typeface="+mn-cs"/>
                  </a:rPr>
                  <a:t>Chromey</a:t>
                </a:r>
                <a:r>
                  <a:rPr lang="en-US" sz="1200" kern="1200" dirty="0" smtClean="0">
                    <a:solidFill>
                      <a:schemeClr val="tx1"/>
                    </a:solidFill>
                    <a:effectLst/>
                    <a:latin typeface="+mn-lt"/>
                    <a:ea typeface="+mn-ea"/>
                    <a:cs typeface="+mn-cs"/>
                  </a:rPr>
                  <a:t> (2010) indicates that the equation used by convention is:</a:t>
                </a:r>
              </a:p>
              <a:p>
                <a:pPr/>
                <a14:m>
                  <m:oMathPara xmlns:m="http://schemas.openxmlformats.org/officeDocument/2006/math">
                    <m:oMathParaPr>
                      <m:jc m:val="centerGroup"/>
                    </m:oMathParaPr>
                    <m:oMath xmlns:m="http://schemas.openxmlformats.org/officeDocument/2006/math">
                      <m:r>
                        <a:rPr lang="en-US" sz="1200" i="1" kern="1200">
                          <a:solidFill>
                            <a:schemeClr val="tx1"/>
                          </a:solidFill>
                          <a:effectLst/>
                          <a:latin typeface="Cambria Math"/>
                          <a:ea typeface="+mn-ea"/>
                          <a:cs typeface="+mn-cs"/>
                        </a:rPr>
                        <m:t>𝐶𝐼</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𝑚</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𝜆</m:t>
                          </m:r>
                        </m:e>
                        <m:sub>
                          <m:r>
                            <a:rPr lang="en-US" sz="1200" i="1" kern="1200">
                              <a:solidFill>
                                <a:schemeClr val="tx1"/>
                              </a:solidFill>
                              <a:effectLst/>
                              <a:latin typeface="Cambria Math"/>
                              <a:ea typeface="+mn-ea"/>
                              <a:cs typeface="+mn-cs"/>
                            </a:rPr>
                            <m:t>𝑠h𝑜𝑟𝑡𝑒𝑟</m:t>
                          </m:r>
                        </m:sub>
                      </m:sSub>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𝑚</m:t>
                      </m:r>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𝜆</m:t>
                          </m:r>
                        </m:e>
                        <m:sub>
                          <m:r>
                            <a:rPr lang="en-US" sz="1200" i="1" kern="1200">
                              <a:solidFill>
                                <a:schemeClr val="tx1"/>
                              </a:solidFill>
                              <a:effectLst/>
                              <a:latin typeface="Cambria Math"/>
                              <a:ea typeface="+mn-ea"/>
                              <a:cs typeface="+mn-cs"/>
                            </a:rPr>
                            <m:t>𝑙𝑜𝑛𝑔𝑒𝑟</m:t>
                          </m:r>
                        </m:sub>
                      </m:sSub>
                    </m:oMath>
                  </m:oMathPara>
                </a14:m>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 is the color index while m is the magnitude of the star of different wavelength.  Commonly is written like B-V </a:t>
                </a:r>
                <a:endParaRPr lang="en-US" dirty="0"/>
              </a:p>
            </p:txBody>
          </p:sp>
        </mc:Choice>
        <mc:Fallback>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Inglis</a:t>
                </a:r>
                <a:r>
                  <a:rPr lang="en-US" sz="1200" kern="1200" dirty="0" smtClean="0">
                    <a:solidFill>
                      <a:schemeClr val="tx1"/>
                    </a:solidFill>
                    <a:effectLst/>
                    <a:latin typeface="+mn-lt"/>
                    <a:ea typeface="+mn-ea"/>
                    <a:cs typeface="+mn-cs"/>
                  </a:rPr>
                  <a:t> (2004) explains that the color index is the term used by scientists to measure the difference in the apparent magnitude of a star at the two (2) standard wavelength used as a measure of the star’s color and temperature. </a:t>
                </a:r>
                <a:r>
                  <a:rPr lang="en-US" sz="1200" kern="1200" dirty="0" err="1" smtClean="0">
                    <a:solidFill>
                      <a:schemeClr val="tx1"/>
                    </a:solidFill>
                    <a:effectLst/>
                    <a:latin typeface="+mn-lt"/>
                    <a:ea typeface="+mn-ea"/>
                    <a:cs typeface="+mn-cs"/>
                  </a:rPr>
                  <a:t>Chromey</a:t>
                </a:r>
                <a:r>
                  <a:rPr lang="en-US" sz="1200" kern="1200" dirty="0" smtClean="0">
                    <a:solidFill>
                      <a:schemeClr val="tx1"/>
                    </a:solidFill>
                    <a:effectLst/>
                    <a:latin typeface="+mn-lt"/>
                    <a:ea typeface="+mn-ea"/>
                    <a:cs typeface="+mn-cs"/>
                  </a:rPr>
                  <a:t> (2010) indicates that the equation used by convention is:</a:t>
                </a:r>
              </a:p>
              <a:p>
                <a:r>
                  <a:rPr lang="en-US" sz="1200" i="0" kern="1200">
                    <a:solidFill>
                      <a:schemeClr val="tx1"/>
                    </a:solidFill>
                    <a:effectLst/>
                    <a:latin typeface="+mn-lt"/>
                    <a:ea typeface="+mn-ea"/>
                    <a:cs typeface="+mn-cs"/>
                  </a:rPr>
                  <a:t>𝐶𝐼=𝑚𝜆_𝑠ℎ𝑜𝑟𝑡𝑒𝑟−𝑚𝜆_𝑙𝑜𝑛𝑔𝑒𝑟</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CI is the color index while m is the magnitude of the star of different wavelength.  Commonly is written like B-V </a:t>
                </a:r>
                <a:endParaRPr lang="en-US" dirty="0"/>
              </a:p>
            </p:txBody>
          </p:sp>
        </mc:Fallback>
      </mc:AlternateContent>
      <p:sp>
        <p:nvSpPr>
          <p:cNvPr id="4" name="Slide Number Placeholder 3"/>
          <p:cNvSpPr>
            <a:spLocks noGrp="1"/>
          </p:cNvSpPr>
          <p:nvPr>
            <p:ph type="sldNum" sz="quarter" idx="10"/>
          </p:nvPr>
        </p:nvSpPr>
        <p:spPr/>
        <p:txBody>
          <a:bodyPr/>
          <a:lstStyle/>
          <a:p>
            <a:fld id="{BCCDB324-AE45-4EE9-8347-FD72EF653E42}" type="slidenum">
              <a:rPr lang="en-US" smtClean="0"/>
              <a:pPr/>
              <a:t>14</a:t>
            </a:fld>
            <a:endParaRPr lang="en-US"/>
          </a:p>
        </p:txBody>
      </p:sp>
    </p:spTree>
    <p:extLst>
      <p:ext uri="{BB962C8B-B14F-4D97-AF65-F5344CB8AC3E}">
        <p14:creationId xmlns:p14="http://schemas.microsoft.com/office/powerpoint/2010/main" xmlns="" val="365107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James (2007) the system of classifying stars by their brightness was developed by ancient scientists based on the physiology of the human eye.  Later, modern astronomers defined the magnitudes as the logarithms of the flux or the power of the light received from a star per unit area.  This is expressed by the following formula:</a:t>
            </a:r>
          </a:p>
          <a:p>
            <a:r>
              <a:rPr lang="es-PR" sz="1200" i="1" kern="1200" dirty="0" err="1" smtClean="0">
                <a:solidFill>
                  <a:schemeClr val="tx1"/>
                </a:solidFill>
                <a:effectLst/>
                <a:latin typeface="+mn-lt"/>
                <a:ea typeface="+mn-ea"/>
                <a:cs typeface="+mn-cs"/>
              </a:rPr>
              <a:t>m</a:t>
            </a:r>
            <a:r>
              <a:rPr lang="es-PR" sz="1200" kern="1200" baseline="-25000" dirty="0" err="1" smtClean="0">
                <a:solidFill>
                  <a:schemeClr val="tx1"/>
                </a:solidFill>
                <a:effectLst/>
                <a:latin typeface="+mn-lt"/>
                <a:ea typeface="+mn-ea"/>
                <a:cs typeface="+mn-cs"/>
              </a:rPr>
              <a:t>a</a:t>
            </a:r>
            <a:r>
              <a:rPr lang="es-PR" sz="1200" kern="1200" dirty="0" smtClean="0">
                <a:solidFill>
                  <a:schemeClr val="tx1"/>
                </a:solidFill>
                <a:effectLst/>
                <a:latin typeface="+mn-lt"/>
                <a:ea typeface="+mn-ea"/>
                <a:cs typeface="+mn-cs"/>
              </a:rPr>
              <a:t> - </a:t>
            </a:r>
            <a:r>
              <a:rPr lang="es-PR" sz="1200" i="1" kern="1200" dirty="0" err="1" smtClean="0">
                <a:solidFill>
                  <a:schemeClr val="tx1"/>
                </a:solidFill>
                <a:effectLst/>
                <a:latin typeface="+mn-lt"/>
                <a:ea typeface="+mn-ea"/>
                <a:cs typeface="+mn-cs"/>
              </a:rPr>
              <a:t>m</a:t>
            </a:r>
            <a:r>
              <a:rPr lang="es-PR" sz="1200" kern="1200" baseline="-25000" dirty="0" err="1" smtClean="0">
                <a:solidFill>
                  <a:schemeClr val="tx1"/>
                </a:solidFill>
                <a:effectLst/>
                <a:latin typeface="+mn-lt"/>
                <a:ea typeface="+mn-ea"/>
                <a:cs typeface="+mn-cs"/>
              </a:rPr>
              <a:t>b</a:t>
            </a:r>
            <a:r>
              <a:rPr lang="es-PR" sz="1200" kern="1200" dirty="0" smtClean="0">
                <a:solidFill>
                  <a:schemeClr val="tx1"/>
                </a:solidFill>
                <a:effectLst/>
                <a:latin typeface="+mn-lt"/>
                <a:ea typeface="+mn-ea"/>
                <a:cs typeface="+mn-cs"/>
              </a:rPr>
              <a:t> = -2.5 log( F</a:t>
            </a:r>
            <a:r>
              <a:rPr lang="es-PR" sz="1200" kern="1200" baseline="-25000" dirty="0" smtClean="0">
                <a:solidFill>
                  <a:schemeClr val="tx1"/>
                </a:solidFill>
                <a:effectLst/>
                <a:latin typeface="+mn-lt"/>
                <a:ea typeface="+mn-ea"/>
                <a:cs typeface="+mn-cs"/>
              </a:rPr>
              <a:t>a</a:t>
            </a:r>
            <a:r>
              <a:rPr lang="es-PR" sz="1200" kern="1200" dirty="0" smtClean="0">
                <a:solidFill>
                  <a:schemeClr val="tx1"/>
                </a:solidFill>
                <a:effectLst/>
                <a:latin typeface="+mn-lt"/>
                <a:ea typeface="+mn-ea"/>
                <a:cs typeface="+mn-cs"/>
              </a:rPr>
              <a:t>/</a:t>
            </a:r>
            <a:r>
              <a:rPr lang="es-PR" sz="1200" i="1" kern="1200" dirty="0" err="1" smtClean="0">
                <a:solidFill>
                  <a:schemeClr val="tx1"/>
                </a:solidFill>
                <a:effectLst/>
                <a:latin typeface="+mn-lt"/>
                <a:ea typeface="+mn-ea"/>
                <a:cs typeface="+mn-cs"/>
              </a:rPr>
              <a:t>F</a:t>
            </a:r>
            <a:r>
              <a:rPr lang="es-PR" sz="1200" i="1" kern="1200" baseline="-25000" dirty="0" err="1" smtClean="0">
                <a:solidFill>
                  <a:schemeClr val="tx1"/>
                </a:solidFill>
                <a:effectLst/>
                <a:latin typeface="+mn-lt"/>
                <a:ea typeface="+mn-ea"/>
                <a:cs typeface="+mn-cs"/>
              </a:rPr>
              <a:t>b</a:t>
            </a:r>
            <a:r>
              <a:rPr lang="es-PR" sz="1200" i="1" kern="1200" dirty="0" smtClean="0">
                <a:solidFill>
                  <a:schemeClr val="tx1"/>
                </a:solidFill>
                <a:effectLst/>
                <a:latin typeface="+mn-lt"/>
                <a:ea typeface="+mn-ea"/>
                <a:cs typeface="+mn-cs"/>
              </a:rPr>
              <a:t> </a:t>
            </a:r>
            <a:r>
              <a:rPr lang="es-P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P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a:t>
            </a:r>
            <a:r>
              <a:rPr lang="en-US" sz="1200" i="1" kern="1200" dirty="0" smtClean="0">
                <a:solidFill>
                  <a:schemeClr val="tx1"/>
                </a:solidFill>
                <a:effectLst/>
                <a:latin typeface="+mn-lt"/>
                <a:ea typeface="+mn-ea"/>
                <a:cs typeface="+mn-cs"/>
              </a:rPr>
              <a:t>m</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m</a:t>
            </a:r>
            <a:r>
              <a:rPr lang="en-US" sz="1200" kern="1200" baseline="-25000" dirty="0" err="1"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are the magnitudes of stars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F</a:t>
            </a:r>
            <a:r>
              <a:rPr lang="en-US" sz="1200" kern="1200" baseline="-25000" dirty="0" err="1"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F</a:t>
            </a:r>
            <a:r>
              <a:rPr lang="en-US" sz="1200" kern="1200" baseline="-25000" dirty="0" err="1"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are the fluxes (power per unit area) from each of these stars.  Actually scientists use an instrument called a bolometer to measure the total power per unit area arriving from a star. Using an instrument instead of a naked eye is more precise to measure the star brightness.  Also, a magnitude for a given star in red light is very different from a magnitude measured in blue light.  The star's photosphere at a high temperature predominately radiates blue light, but at a low temperature, it predominately radiates red light.  This effect has lead astronomers to develop systems for expressing a star's magnitude in terms of color filters.</a:t>
            </a:r>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15</a:t>
            </a:fld>
            <a:endParaRPr lang="en-US"/>
          </a:p>
        </p:txBody>
      </p:sp>
    </p:spTree>
    <p:extLst>
      <p:ext uri="{BB962C8B-B14F-4D97-AF65-F5344CB8AC3E}">
        <p14:creationId xmlns:p14="http://schemas.microsoft.com/office/powerpoint/2010/main" xmlns="" val="112589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James (2007) explains that the most common photometry system is the Johnson-Cousins system.  This system divides the spectrum into broad bands of ultraviolet (U), blue (B), visible (V), red (R), and infrared (I) light.  Johnson and Morgan (1953) indicate and defined the photometry system based on magnitudes and color indices of stars. According to the University of Texas McDonald Observatory (2012), the system Johnson – Cousins was first developed in the 1950s at the site using the 0.9-meter telescope.  The UBVRI filter system has become standard in astronomy. These filters correspond to the wavelength stated in the following table:</a:t>
            </a:r>
            <a:endParaRPr lang="en-US" dirty="0"/>
          </a:p>
        </p:txBody>
      </p:sp>
      <p:sp>
        <p:nvSpPr>
          <p:cNvPr id="4" name="Slide Number Placeholder 3"/>
          <p:cNvSpPr>
            <a:spLocks noGrp="1"/>
          </p:cNvSpPr>
          <p:nvPr>
            <p:ph type="sldNum" sz="quarter" idx="10"/>
          </p:nvPr>
        </p:nvSpPr>
        <p:spPr/>
        <p:txBody>
          <a:bodyPr/>
          <a:lstStyle/>
          <a:p>
            <a:fld id="{BCCDB324-AE45-4EE9-8347-FD72EF653E42}" type="slidenum">
              <a:rPr lang="en-US" smtClean="0"/>
              <a:pPr/>
              <a:t>16</a:t>
            </a:fld>
            <a:endParaRPr lang="en-US"/>
          </a:p>
        </p:txBody>
      </p:sp>
    </p:spTree>
    <p:extLst>
      <p:ext uri="{BB962C8B-B14F-4D97-AF65-F5344CB8AC3E}">
        <p14:creationId xmlns:p14="http://schemas.microsoft.com/office/powerpoint/2010/main" xmlns="" val="350471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EE7E12E-EB66-4610-84E3-D5C8E7706B62}" type="datetimeFigureOut">
              <a:rPr lang="en-US" smtClean="0"/>
              <a:pPr/>
              <a:t>7/26/2012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1A16EB-C8A5-4384-9FD0-36B0A55BD927}"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7E12E-EB66-4610-84E3-D5C8E7706B62}" type="datetimeFigureOut">
              <a:rPr lang="en-US" smtClean="0"/>
              <a:pPr/>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7E12E-EB66-4610-84E3-D5C8E7706B62}" type="datetimeFigureOut">
              <a:rPr lang="en-US" smtClean="0"/>
              <a:pPr/>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urpos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7E12E-EB66-4610-84E3-D5C8E7706B62}" type="datetimeFigureOut">
              <a:rPr lang="en-US" smtClean="0"/>
              <a:pPr/>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A16EB-C8A5-4384-9FD0-36B0A55BD927}" type="slidenum">
              <a:rPr lang="en-US" smtClean="0"/>
              <a:pPr/>
              <a:t>‹#›</a:t>
            </a:fld>
            <a:endParaRPr lang="en-US"/>
          </a:p>
        </p:txBody>
      </p:sp>
      <p:sp>
        <p:nvSpPr>
          <p:cNvPr id="8" name="Content Placeholder 7"/>
          <p:cNvSpPr>
            <a:spLocks noGrp="1"/>
          </p:cNvSpPr>
          <p:nvPr>
            <p:ph sz="quarter" idx="13"/>
          </p:nvPr>
        </p:nvSpPr>
        <p:spPr>
          <a:xfrm>
            <a:off x="762000" y="609600"/>
            <a:ext cx="7696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57200" y="12700"/>
            <a:ext cx="2004510" cy="648736"/>
          </a:xfrm>
        </p:spPr>
        <p:txBody>
          <a:bodyPr>
            <a:noAutofit/>
          </a:bodyPr>
          <a:lstStyle>
            <a:lvl1pPr>
              <a:defRPr sz="1800" b="1"/>
            </a:lvl1pPr>
          </a:lstStyle>
          <a:p>
            <a:r>
              <a:rPr lang="en-US" smtClean="0"/>
              <a:t>Click to edit Master title style</a:t>
            </a:r>
            <a:endParaRPr lang="en-US"/>
          </a:p>
        </p:txBody>
      </p:sp>
    </p:spTree>
    <p:extLst>
      <p:ext uri="{BB962C8B-B14F-4D97-AF65-F5344CB8AC3E}">
        <p14:creationId xmlns:p14="http://schemas.microsoft.com/office/powerpoint/2010/main" xmlns="" val="120035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userDrawn="1"/>
        </p:nvSpPr>
        <p:spPr>
          <a:xfrm>
            <a:off x="433742" y="331675"/>
            <a:ext cx="825305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22910" y="6603515"/>
            <a:ext cx="826389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79007" y="604777"/>
            <a:ext cx="3300984" cy="1463040"/>
          </a:xfrm>
        </p:spPr>
        <p:txBody>
          <a:bodyPr anchor="b">
            <a:normAutofit/>
          </a:bodyPr>
          <a:lstStyle>
            <a:lvl1pPr algn="l">
              <a:defRPr sz="2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56104" y="457200"/>
            <a:ext cx="6454296" cy="586740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86227" y="5661723"/>
            <a:ext cx="3300573" cy="607585"/>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6" name="Footer Placeholder 5"/>
          <p:cNvSpPr>
            <a:spLocks noGrp="1"/>
          </p:cNvSpPr>
          <p:nvPr>
            <p:ph type="ftr" sz="quarter" idx="11"/>
          </p:nvPr>
        </p:nvSpPr>
        <p:spPr>
          <a:xfrm>
            <a:off x="3034616" y="6314326"/>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Tree>
    <p:extLst>
      <p:ext uri="{BB962C8B-B14F-4D97-AF65-F5344CB8AC3E}">
        <p14:creationId xmlns:p14="http://schemas.microsoft.com/office/powerpoint/2010/main" xmlns="" val="174096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7E12E-EB66-4610-84E3-D5C8E7706B62}"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7E12E-EB66-4610-84E3-D5C8E7706B62}"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ree content Title Slide">
    <p:spTree>
      <p:nvGrpSpPr>
        <p:cNvPr id="1" name=""/>
        <p:cNvGrpSpPr/>
        <p:nvPr/>
      </p:nvGrpSpPr>
      <p:grpSpPr>
        <a:xfrm>
          <a:off x="0" y="0"/>
          <a:ext cx="0" cy="0"/>
          <a:chOff x="0" y="0"/>
          <a:chExt cx="0" cy="0"/>
        </a:xfrm>
      </p:grpSpPr>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EE7E12E-EB66-4610-84E3-D5C8E7706B62}" type="datetimeFigureOut">
              <a:rPr lang="en-US" smtClean="0"/>
              <a:pPr/>
              <a:t>7/26/2012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1A16EB-C8A5-4384-9FD0-36B0A55BD927}"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3"/>
          </p:nvPr>
        </p:nvSpPr>
        <p:spPr>
          <a:xfrm>
            <a:off x="313890" y="152707"/>
            <a:ext cx="399415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2" name="Content Placeholder 9"/>
          <p:cNvSpPr>
            <a:spLocks noGrp="1"/>
          </p:cNvSpPr>
          <p:nvPr>
            <p:ph sz="quarter" idx="14"/>
          </p:nvPr>
        </p:nvSpPr>
        <p:spPr>
          <a:xfrm>
            <a:off x="332941" y="2257971"/>
            <a:ext cx="399415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4" name="Content Placeholder 9"/>
          <p:cNvSpPr>
            <a:spLocks noGrp="1"/>
          </p:cNvSpPr>
          <p:nvPr>
            <p:ph sz="quarter" idx="15"/>
          </p:nvPr>
        </p:nvSpPr>
        <p:spPr>
          <a:xfrm>
            <a:off x="351992" y="4363235"/>
            <a:ext cx="3994150" cy="186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0008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4749747"/>
            <a:ext cx="9120249" cy="8732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EE7E12E-EB66-4610-84E3-D5C8E7706B62}" type="datetimeFigureOut">
              <a:rPr lang="en-US" smtClean="0"/>
              <a:pPr/>
              <a:t>7/26/2012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1A16EB-C8A5-4384-9FD0-36B0A55BD927}"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9369" y="912420"/>
            <a:ext cx="3550461" cy="533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69366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7E12E-EB66-4610-84E3-D5C8E7706B62}"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7E12E-EB66-4610-84E3-D5C8E7706B62}" type="datetimeFigureOut">
              <a:rPr lang="en-US" smtClean="0"/>
              <a:pPr/>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838200"/>
          </a:xfrm>
        </p:spPr>
        <p:txBody>
          <a:bodyPr>
            <a:normAutofit/>
          </a:bodyPr>
          <a:lstStyle>
            <a:lvl1pPr>
              <a:defRPr sz="3600"/>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
        <p:nvSpPr>
          <p:cNvPr id="9" name="Content Placeholder 8"/>
          <p:cNvSpPr>
            <a:spLocks noGrp="1"/>
          </p:cNvSpPr>
          <p:nvPr>
            <p:ph sz="quarter" idx="13"/>
          </p:nvPr>
        </p:nvSpPr>
        <p:spPr>
          <a:xfrm>
            <a:off x="1524000" y="1447800"/>
            <a:ext cx="6248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1143000" y="3886200"/>
            <a:ext cx="6998208" cy="2377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9502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vertical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838200"/>
          </a:xfrm>
        </p:spPr>
        <p:txBody>
          <a:bodyPr>
            <a:normAutofit/>
          </a:bodyPr>
          <a:lstStyle>
            <a:lvl1pPr>
              <a:defRPr sz="3600"/>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EE7E12E-EB66-4610-84E3-D5C8E7706B62}" type="datetimeFigureOut">
              <a:rPr lang="en-US" smtClean="0"/>
              <a:pPr/>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A16EB-C8A5-4384-9FD0-36B0A55BD927}" type="slidenum">
              <a:rPr lang="en-US" smtClean="0"/>
              <a:pPr/>
              <a:t>‹#›</a:t>
            </a:fld>
            <a:endParaRPr lang="en-US"/>
          </a:p>
        </p:txBody>
      </p:sp>
      <p:sp>
        <p:nvSpPr>
          <p:cNvPr id="9" name="Content Placeholder 8"/>
          <p:cNvSpPr>
            <a:spLocks noGrp="1"/>
          </p:cNvSpPr>
          <p:nvPr>
            <p:ph sz="quarter" idx="13"/>
          </p:nvPr>
        </p:nvSpPr>
        <p:spPr>
          <a:xfrm>
            <a:off x="533400" y="14478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609600" y="4114800"/>
            <a:ext cx="7924800" cy="21488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8"/>
          <p:cNvSpPr>
            <a:spLocks noGrp="1"/>
          </p:cNvSpPr>
          <p:nvPr>
            <p:ph sz="quarter" idx="15"/>
          </p:nvPr>
        </p:nvSpPr>
        <p:spPr>
          <a:xfrm>
            <a:off x="4572000" y="1447800"/>
            <a:ext cx="4038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1827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E7E12E-EB66-4610-84E3-D5C8E7706B62}" type="datetimeFigureOut">
              <a:rPr lang="en-US" smtClean="0"/>
              <a:pPr/>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A16EB-C8A5-4384-9FD0-36B0A55BD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EE7E12E-EB66-4610-84E3-D5C8E7706B62}" type="datetimeFigureOut">
              <a:rPr lang="en-US" smtClean="0"/>
              <a:pPr/>
              <a:t>7/26/2012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C1A16EB-C8A5-4384-9FD0-36B0A55BD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97" r:id="rId2"/>
    <p:sldLayoutId id="2147483792" r:id="rId3"/>
    <p:sldLayoutId id="2147483782" r:id="rId4"/>
    <p:sldLayoutId id="2147483783" r:id="rId5"/>
    <p:sldLayoutId id="2147483784" r:id="rId6"/>
    <p:sldLayoutId id="2147483795" r:id="rId7"/>
    <p:sldLayoutId id="2147483796" r:id="rId8"/>
    <p:sldLayoutId id="2147483785" r:id="rId9"/>
    <p:sldLayoutId id="2147483786" r:id="rId10"/>
    <p:sldLayoutId id="2147483787" r:id="rId11"/>
    <p:sldLayoutId id="2147483794" r:id="rId12"/>
    <p:sldLayoutId id="2147483788" r:id="rId13"/>
    <p:sldLayoutId id="2147483789" r:id="rId14"/>
    <p:sldLayoutId id="2147483793" r:id="rId15"/>
    <p:sldLayoutId id="2147483790" r:id="rId16"/>
    <p:sldLayoutId id="2147483791" r:id="rId17"/>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ython.org/" TargetMode="External"/><Relationship Id="rId1" Type="http://schemas.openxmlformats.org/officeDocument/2006/relationships/slideLayout" Target="../slideLayouts/slideLayout6.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www.r-project.org/"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hyperlink" Target="http://www.universetoday.com/wp-content/uploads/2009/02/hrdiagram.jp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slide" Target="slide1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hyperlink" Target="http://iopscience.iop.org/1538-3881/123/4/2121"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14.xml"/><Relationship Id="rId5" Type="http://schemas.openxmlformats.org/officeDocument/2006/relationships/image" Target="../media/image21.jpeg"/><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elbas@fnal.gov" TargetMode="External"/><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darkenergysurvey.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10.png"/><Relationship Id="rId4" Type="http://schemas.openxmlformats.org/officeDocument/2006/relationships/slide" Target="slide12.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286000"/>
            <a:ext cx="3657599" cy="1905000"/>
          </a:xfrm>
        </p:spPr>
        <p:txBody>
          <a:bodyPr>
            <a:noAutofit/>
          </a:bodyPr>
          <a:lstStyle/>
          <a:p>
            <a:r>
              <a:rPr lang="en-US" sz="3200" b="1" dirty="0" smtClean="0"/>
              <a:t>Selecting Guide Stars for the Dark Energy Survey</a:t>
            </a:r>
            <a:endParaRPr lang="en-US" sz="3200" b="1" dirty="0"/>
          </a:p>
        </p:txBody>
      </p:sp>
      <p:sp>
        <p:nvSpPr>
          <p:cNvPr id="3" name="Subtitle 2"/>
          <p:cNvSpPr>
            <a:spLocks noGrp="1"/>
          </p:cNvSpPr>
          <p:nvPr>
            <p:ph type="subTitle" idx="1"/>
          </p:nvPr>
        </p:nvSpPr>
        <p:spPr>
          <a:xfrm>
            <a:off x="4572001" y="4421080"/>
            <a:ext cx="3657600" cy="1598720"/>
          </a:xfrm>
        </p:spPr>
        <p:txBody>
          <a:bodyPr>
            <a:normAutofit/>
          </a:bodyPr>
          <a:lstStyle/>
          <a:p>
            <a:r>
              <a:rPr lang="en-US" dirty="0" smtClean="0"/>
              <a:t>Research project during TRAC summer internship</a:t>
            </a:r>
          </a:p>
          <a:p>
            <a:r>
              <a:rPr lang="en-US" dirty="0" smtClean="0"/>
              <a:t>By: Elba M. </a:t>
            </a:r>
            <a:r>
              <a:rPr lang="en-US" dirty="0" err="1" smtClean="0"/>
              <a:t>Sepúlveda</a:t>
            </a:r>
            <a:r>
              <a:rPr lang="en-US" dirty="0" smtClean="0"/>
              <a:t>  </a:t>
            </a:r>
          </a:p>
          <a:p>
            <a:r>
              <a:rPr lang="en-US" dirty="0" smtClean="0"/>
              <a:t>Mentor: Eric Neilsen</a:t>
            </a:r>
          </a:p>
          <a:p>
            <a:endParaRPr lang="en-US" dirty="0"/>
          </a:p>
        </p:txBody>
      </p:sp>
    </p:spTree>
    <p:extLst>
      <p:ext uri="{BB962C8B-B14F-4D97-AF65-F5344CB8AC3E}">
        <p14:creationId xmlns:p14="http://schemas.microsoft.com/office/powerpoint/2010/main" xmlns="" val="231755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838200"/>
          </a:xfrm>
        </p:spPr>
        <p:txBody>
          <a:bodyPr>
            <a:normAutofit fontScale="90000"/>
          </a:bodyPr>
          <a:lstStyle/>
          <a:p>
            <a:r>
              <a:rPr lang="en-US" dirty="0" smtClean="0"/>
              <a:t>Naval Oceanography Portal (NOP)</a:t>
            </a:r>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48751" y="1371600"/>
            <a:ext cx="4334346" cy="2438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quarter" idx="14"/>
          </p:nvPr>
        </p:nvSpPr>
        <p:spPr/>
        <p:txBody>
          <a:bodyPr>
            <a:normAutofit fontScale="92500" lnSpcReduction="10000"/>
          </a:bodyPr>
          <a:lstStyle/>
          <a:p>
            <a:r>
              <a:rPr lang="en-US" dirty="0" smtClean="0"/>
              <a:t>Provides:</a:t>
            </a:r>
          </a:p>
          <a:p>
            <a:pPr lvl="1"/>
            <a:r>
              <a:rPr lang="en-US" dirty="0" smtClean="0"/>
              <a:t>An </a:t>
            </a:r>
            <a:r>
              <a:rPr lang="en-US" dirty="0"/>
              <a:t>interactive catalog made and maintained by the United States Naval Meteorology and Oceanography Command (NMOC</a:t>
            </a:r>
            <a:r>
              <a:rPr lang="en-US" dirty="0" smtClean="0"/>
              <a:t>).</a:t>
            </a:r>
          </a:p>
          <a:p>
            <a:pPr lvl="1"/>
            <a:r>
              <a:rPr lang="en-US" dirty="0" smtClean="0"/>
              <a:t>Important </a:t>
            </a:r>
            <a:r>
              <a:rPr lang="en-US" dirty="0"/>
              <a:t>information about the location of the stars in space, meeting needs in the military, scientific, and civilian communities.  </a:t>
            </a:r>
          </a:p>
        </p:txBody>
      </p:sp>
      <p:sp>
        <p:nvSpPr>
          <p:cNvPr id="5" name="Footer Placeholder 4"/>
          <p:cNvSpPr>
            <a:spLocks noGrp="1"/>
          </p:cNvSpPr>
          <p:nvPr>
            <p:ph type="ftr" sz="quarter" idx="11"/>
          </p:nvPr>
        </p:nvSpPr>
        <p:spPr>
          <a:xfrm>
            <a:off x="4648200" y="6019800"/>
            <a:ext cx="3502152" cy="365125"/>
          </a:xfrm>
        </p:spPr>
        <p:txBody>
          <a:bodyPr/>
          <a:lstStyle/>
          <a:p>
            <a:r>
              <a:rPr lang="en-US" dirty="0" smtClean="0"/>
              <a:t>http://www.usno.navy.mil</a:t>
            </a:r>
            <a:endParaRPr lang="en-US" dirty="0"/>
          </a:p>
        </p:txBody>
      </p:sp>
      <p:sp>
        <p:nvSpPr>
          <p:cNvPr id="6" name="Action Button: Back or Previous 5">
            <a:hlinkClick r:id="rId4" action="ppaction://hlinksldjump" highlightClick="1"/>
          </p:cNvPr>
          <p:cNvSpPr/>
          <p:nvPr/>
        </p:nvSpPr>
        <p:spPr>
          <a:xfrm>
            <a:off x="838200" y="5943600"/>
            <a:ext cx="5334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876380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Ubuntu Linux</a:t>
            </a:r>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2547544" y="1447800"/>
            <a:ext cx="4201311"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sz="quarter" idx="14"/>
          </p:nvPr>
        </p:nvSpPr>
        <p:spPr/>
        <p:txBody>
          <a:bodyPr>
            <a:normAutofit/>
          </a:bodyPr>
          <a:lstStyle/>
          <a:p>
            <a:r>
              <a:rPr lang="en-US" dirty="0"/>
              <a:t>Using terminal commands must be directed in the DECam01 directory</a:t>
            </a:r>
            <a:r>
              <a:rPr lang="en-US" dirty="0" smtClean="0"/>
              <a:t>.</a:t>
            </a:r>
          </a:p>
          <a:p>
            <a:r>
              <a:rPr lang="en-US" dirty="0" smtClean="0"/>
              <a:t>I used a Python Application Program Interface (API) to extract the needed data from NOMAD catalog. </a:t>
            </a:r>
            <a:endParaRPr lang="en-US" dirty="0"/>
          </a:p>
        </p:txBody>
      </p:sp>
      <p:sp>
        <p:nvSpPr>
          <p:cNvPr id="5" name="Action Button: Back or Previous 4">
            <a:hlinkClick r:id="rId3" action="ppaction://hlinksldjump" highlightClick="1"/>
          </p:cNvPr>
          <p:cNvSpPr/>
          <p:nvPr/>
        </p:nvSpPr>
        <p:spPr>
          <a:xfrm>
            <a:off x="609600" y="5981700"/>
            <a:ext cx="609600"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898990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Python programming</a:t>
            </a:r>
            <a:endParaRPr lang="en-US" dirty="0"/>
          </a:p>
        </p:txBody>
      </p:sp>
      <p:sp>
        <p:nvSpPr>
          <p:cNvPr id="7" name="Footer Placeholder 6"/>
          <p:cNvSpPr>
            <a:spLocks noGrp="1"/>
          </p:cNvSpPr>
          <p:nvPr>
            <p:ph type="ftr" sz="quarter" idx="11"/>
          </p:nvPr>
        </p:nvSpPr>
        <p:spPr/>
        <p:txBody>
          <a:bodyPr/>
          <a:lstStyle/>
          <a:p>
            <a:r>
              <a:rPr lang="en-US" dirty="0"/>
              <a:t>Lutz and </a:t>
            </a:r>
            <a:r>
              <a:rPr lang="en-US" dirty="0" err="1"/>
              <a:t>Ascher</a:t>
            </a:r>
            <a:r>
              <a:rPr lang="en-US" dirty="0"/>
              <a:t> (1999) </a:t>
            </a:r>
            <a:r>
              <a:rPr lang="en-US" dirty="0" smtClean="0"/>
              <a:t>  </a:t>
            </a:r>
            <a:r>
              <a:rPr lang="en-US" dirty="0" smtClean="0">
                <a:hlinkClick r:id="rId2"/>
              </a:rPr>
              <a:t>http://python.org</a:t>
            </a:r>
            <a:r>
              <a:rPr lang="en-US" dirty="0" smtClean="0"/>
              <a:t> </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905000" y="1600200"/>
            <a:ext cx="4800600" cy="2699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sz="quarter" idx="14"/>
          </p:nvPr>
        </p:nvSpPr>
        <p:spPr>
          <a:xfrm>
            <a:off x="685800" y="4419600"/>
            <a:ext cx="7620000" cy="1844039"/>
          </a:xfrm>
        </p:spPr>
        <p:txBody>
          <a:bodyPr>
            <a:normAutofit fontScale="92500" lnSpcReduction="20000"/>
          </a:bodyPr>
          <a:lstStyle/>
          <a:p>
            <a:r>
              <a:rPr lang="en-US" dirty="0" smtClean="0"/>
              <a:t>Python </a:t>
            </a:r>
            <a:r>
              <a:rPr lang="en-US" dirty="0"/>
              <a:t>is an open source </a:t>
            </a:r>
            <a:r>
              <a:rPr lang="en-US" dirty="0" smtClean="0"/>
              <a:t>software, object-oriented </a:t>
            </a:r>
            <a:r>
              <a:rPr lang="en-US" dirty="0"/>
              <a:t>scripting language that is freeware, portable and powerful. </a:t>
            </a:r>
            <a:r>
              <a:rPr lang="en-US" dirty="0" smtClean="0"/>
              <a:t>Is </a:t>
            </a:r>
            <a:r>
              <a:rPr lang="en-US" dirty="0"/>
              <a:t>supported by the Python online </a:t>
            </a:r>
            <a:r>
              <a:rPr lang="en-US" dirty="0" smtClean="0"/>
              <a:t>community.  </a:t>
            </a:r>
            <a:r>
              <a:rPr lang="en-US" dirty="0"/>
              <a:t>Provides the simplicity and ease use of scripting language, along with advanced programming tools.</a:t>
            </a:r>
          </a:p>
        </p:txBody>
      </p:sp>
      <p:sp>
        <p:nvSpPr>
          <p:cNvPr id="3" name="Action Button: Back or Previous 2">
            <a:hlinkClick r:id="rId4" action="ppaction://hlinksldjump" highlightClick="1"/>
          </p:cNvPr>
          <p:cNvSpPr/>
          <p:nvPr/>
        </p:nvSpPr>
        <p:spPr>
          <a:xfrm>
            <a:off x="549322" y="6096000"/>
            <a:ext cx="593678"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7628820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828800" y="990600"/>
            <a:ext cx="5410200" cy="304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p:cNvSpPr>
            <a:spLocks noGrp="1"/>
          </p:cNvSpPr>
          <p:nvPr>
            <p:ph sz="quarter" idx="14"/>
          </p:nvPr>
        </p:nvSpPr>
        <p:spPr>
          <a:xfrm>
            <a:off x="990600" y="4495800"/>
            <a:ext cx="7391400" cy="1767839"/>
          </a:xfrm>
        </p:spPr>
        <p:txBody>
          <a:bodyPr>
            <a:normAutofit lnSpcReduction="10000"/>
          </a:bodyPr>
          <a:lstStyle/>
          <a:p>
            <a:r>
              <a:rPr lang="en-US" dirty="0" err="1"/>
              <a:t>Venables</a:t>
            </a:r>
            <a:r>
              <a:rPr lang="en-US" dirty="0"/>
              <a:t> and Smith (2004) indicate that R is an integrated suite of software environment for data manipulation, calculations, and a graphical display. R is available as f</a:t>
            </a:r>
            <a:r>
              <a:rPr lang="en-US" dirty="0" smtClean="0"/>
              <a:t>ree software.</a:t>
            </a:r>
            <a:endParaRPr lang="en-US" dirty="0"/>
          </a:p>
          <a:p>
            <a:endParaRPr lang="en-US" dirty="0"/>
          </a:p>
        </p:txBody>
      </p:sp>
      <p:sp>
        <p:nvSpPr>
          <p:cNvPr id="8" name="Footer Placeholder 7"/>
          <p:cNvSpPr>
            <a:spLocks noGrp="1"/>
          </p:cNvSpPr>
          <p:nvPr>
            <p:ph type="ftr" sz="quarter" idx="11"/>
          </p:nvPr>
        </p:nvSpPr>
        <p:spPr/>
        <p:txBody>
          <a:bodyPr/>
          <a:lstStyle/>
          <a:p>
            <a:r>
              <a:rPr lang="en-US" dirty="0" smtClean="0">
                <a:hlinkClick r:id="rId3"/>
              </a:rPr>
              <a:t>http://www.r-project.org</a:t>
            </a:r>
            <a:r>
              <a:rPr lang="en-US" dirty="0" smtClean="0"/>
              <a:t> </a:t>
            </a:r>
            <a:endParaRPr lang="en-US" dirty="0"/>
          </a:p>
        </p:txBody>
      </p:sp>
      <p:sp>
        <p:nvSpPr>
          <p:cNvPr id="9" name="Action Button: Back or Previous 8">
            <a:hlinkClick r:id="rId4" action="ppaction://hlinksldjump" highlightClick="1"/>
          </p:cNvPr>
          <p:cNvSpPr/>
          <p:nvPr/>
        </p:nvSpPr>
        <p:spPr>
          <a:xfrm>
            <a:off x="549322" y="6096000"/>
            <a:ext cx="593678" cy="381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747230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1330124"/>
          </a:xfrm>
        </p:spPr>
        <p:txBody>
          <a:bodyPr>
            <a:normAutofit/>
          </a:bodyPr>
          <a:lstStyle/>
          <a:p>
            <a:r>
              <a:rPr lang="en-US" sz="4400" b="1" dirty="0" smtClean="0"/>
              <a:t>Color index</a:t>
            </a:r>
            <a:endParaRPr lang="en-US" sz="4400" b="1" dirty="0"/>
          </a:p>
        </p:txBody>
      </p:sp>
      <p:sp>
        <p:nvSpPr>
          <p:cNvPr id="6" name="Subtitle 5"/>
          <p:cNvSpPr>
            <a:spLocks noGrp="1"/>
          </p:cNvSpPr>
          <p:nvPr>
            <p:ph type="subTitle" idx="1"/>
          </p:nvPr>
        </p:nvSpPr>
        <p:spPr>
          <a:xfrm>
            <a:off x="4733365" y="4421080"/>
            <a:ext cx="3309803" cy="1370120"/>
          </a:xfrm>
        </p:spPr>
        <p:txBody>
          <a:bodyPr>
            <a:normAutofit fontScale="85000" lnSpcReduction="10000"/>
          </a:bodyPr>
          <a:lstStyle/>
          <a:p>
            <a:r>
              <a:rPr lang="en-US" dirty="0" err="1" smtClean="0"/>
              <a:t>Inglis</a:t>
            </a:r>
            <a:r>
              <a:rPr lang="en-US" dirty="0" smtClean="0"/>
              <a:t> </a:t>
            </a:r>
            <a:r>
              <a:rPr lang="en-US" dirty="0"/>
              <a:t>(2004) </a:t>
            </a:r>
            <a:r>
              <a:rPr lang="en-US" dirty="0" smtClean="0"/>
              <a:t>defines it to measure </a:t>
            </a:r>
            <a:r>
              <a:rPr lang="en-US" dirty="0"/>
              <a:t>the difference in the apparent magnitude of a star at the two (2) standard wavelength used as a measure of the star’s color and temperature.</a:t>
            </a:r>
          </a:p>
        </p:txBody>
      </p:sp>
      <p:sp>
        <p:nvSpPr>
          <p:cNvPr id="7" name="Content Placeholder 6"/>
          <p:cNvSpPr>
            <a:spLocks noGrp="1"/>
          </p:cNvSpPr>
          <p:nvPr>
            <p:ph sz="quarter" idx="13"/>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US" dirty="0"/>
              <a:t>McDonald Observatory (2012</a:t>
            </a:r>
            <a:r>
              <a:rPr lang="en-US" dirty="0" smtClean="0"/>
              <a:t>) was the first to develop </a:t>
            </a:r>
            <a:r>
              <a:rPr lang="en-US" b="1" dirty="0" smtClean="0"/>
              <a:t>UBVRI</a:t>
            </a:r>
            <a:r>
              <a:rPr lang="en-US" dirty="0" smtClean="0"/>
              <a:t> </a:t>
            </a:r>
            <a:r>
              <a:rPr lang="en-US" dirty="0"/>
              <a:t>filter system </a:t>
            </a:r>
            <a:r>
              <a:rPr lang="en-US" dirty="0" smtClean="0"/>
              <a:t> </a:t>
            </a:r>
            <a:r>
              <a:rPr lang="en-US" dirty="0"/>
              <a:t>in the 1950s </a:t>
            </a:r>
            <a:r>
              <a:rPr lang="en-US" dirty="0" smtClean="0"/>
              <a:t>and has </a:t>
            </a:r>
            <a:r>
              <a:rPr lang="en-US" dirty="0"/>
              <a:t>become standard in astronomy.</a:t>
            </a:r>
          </a:p>
          <a:p>
            <a:endParaRPr lang="en-US" dirty="0"/>
          </a:p>
        </p:txBody>
      </p:sp>
      <p:sp>
        <p:nvSpPr>
          <p:cNvPr id="8" name="Content Placeholder 7"/>
          <p:cNvSpPr>
            <a:spLocks noGrp="1"/>
          </p:cNvSpPr>
          <p:nvPr>
            <p:ph sz="quarter" idx="14"/>
          </p:nvPr>
        </p:nvSpPr>
        <p:spPr>
          <a:xfrm>
            <a:off x="304800" y="2286000"/>
            <a:ext cx="3994150" cy="186848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err="1"/>
              <a:t>Fukugita</a:t>
            </a:r>
            <a:r>
              <a:rPr lang="en-US" dirty="0"/>
              <a:t>, Ichikawa, Gunn, </a:t>
            </a:r>
            <a:r>
              <a:rPr lang="en-US" dirty="0" err="1"/>
              <a:t>Doi</a:t>
            </a:r>
            <a:r>
              <a:rPr lang="en-US" dirty="0"/>
              <a:t>, </a:t>
            </a:r>
            <a:r>
              <a:rPr lang="en-US" dirty="0" err="1"/>
              <a:t>Shimasaku</a:t>
            </a:r>
            <a:r>
              <a:rPr lang="en-US" dirty="0"/>
              <a:t> and Schneider (1996) explains that the </a:t>
            </a:r>
            <a:r>
              <a:rPr lang="en-US" b="1" dirty="0" err="1" smtClean="0"/>
              <a:t>u'g'r'i'z</a:t>
            </a:r>
            <a:r>
              <a:rPr lang="en-US" b="1" dirty="0"/>
              <a:t>'</a:t>
            </a:r>
            <a:r>
              <a:rPr lang="en-US" dirty="0"/>
              <a:t> are the </a:t>
            </a:r>
            <a:r>
              <a:rPr lang="en-US" dirty="0" smtClean="0"/>
              <a:t>five color bands </a:t>
            </a:r>
            <a:r>
              <a:rPr lang="en-US" dirty="0"/>
              <a:t>for calibration of the Sloan Digital Sky Survey Photometric System.</a:t>
            </a:r>
          </a:p>
        </p:txBody>
      </p:sp>
      <mc:AlternateContent xmlns:mc="http://schemas.openxmlformats.org/markup-compatibility/2006">
        <mc:Choice xmlns:a14="http://schemas.microsoft.com/office/drawing/2010/main" xmlns="" Requires="a14">
          <p:sp>
            <p:nvSpPr>
              <p:cNvPr id="9" name="Content Placeholder 8"/>
              <p:cNvSpPr>
                <a:spLocks noGrp="1"/>
              </p:cNvSpPr>
              <p:nvPr>
                <p:ph sz="quarter" idx="15"/>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en-US" dirty="0" err="1" smtClean="0"/>
                  <a:t>Chromey</a:t>
                </a:r>
                <a:r>
                  <a:rPr lang="en-US" dirty="0" smtClean="0"/>
                  <a:t> </a:t>
                </a:r>
                <a:r>
                  <a:rPr lang="en-US" dirty="0"/>
                  <a:t>(</a:t>
                </a:r>
                <a:r>
                  <a:rPr lang="en-US" dirty="0" smtClean="0"/>
                  <a:t>2010) </a:t>
                </a:r>
                <a:r>
                  <a:rPr lang="en-US" dirty="0"/>
                  <a:t>explains that the color index is:</a:t>
                </a:r>
              </a:p>
              <a:p>
                <a14:m>
                  <m:oMath xmlns:m="http://schemas.openxmlformats.org/officeDocument/2006/math">
                    <m:r>
                      <a:rPr lang="en-US" i="1">
                        <a:latin typeface="Cambria Math"/>
                      </a:rPr>
                      <m:t>𝐶𝐼</m:t>
                    </m:r>
                    <m:r>
                      <a:rPr lang="en-US" i="1">
                        <a:latin typeface="Cambria Math"/>
                      </a:rPr>
                      <m:t>=</m:t>
                    </m:r>
                    <m:r>
                      <a:rPr lang="en-US" i="1">
                        <a:latin typeface="Cambria Math"/>
                      </a:rPr>
                      <m:t>𝑚</m:t>
                    </m:r>
                    <m:sSub>
                      <m:sSubPr>
                        <m:ctrlPr>
                          <a:rPr lang="en-US" i="1">
                            <a:latin typeface="Cambria Math"/>
                          </a:rPr>
                        </m:ctrlPr>
                      </m:sSubPr>
                      <m:e>
                        <m:r>
                          <a:rPr lang="en-US" i="1">
                            <a:latin typeface="Cambria Math"/>
                          </a:rPr>
                          <m:t>𝜆</m:t>
                        </m:r>
                      </m:e>
                      <m:sub>
                        <m:r>
                          <a:rPr lang="en-US" i="1">
                            <a:latin typeface="Cambria Math"/>
                          </a:rPr>
                          <m:t>𝑠h𝑜𝑟𝑡𝑒𝑟</m:t>
                        </m:r>
                      </m:sub>
                    </m:sSub>
                    <m:r>
                      <a:rPr lang="en-US" i="1">
                        <a:latin typeface="Cambria Math"/>
                      </a:rPr>
                      <m:t>−</m:t>
                    </m:r>
                    <m:r>
                      <a:rPr lang="en-US" i="1">
                        <a:latin typeface="Cambria Math"/>
                      </a:rPr>
                      <m:t>𝑚</m:t>
                    </m:r>
                    <m:sSub>
                      <m:sSubPr>
                        <m:ctrlPr>
                          <a:rPr lang="en-US" i="1">
                            <a:latin typeface="Cambria Math"/>
                          </a:rPr>
                        </m:ctrlPr>
                      </m:sSubPr>
                      <m:e>
                        <m:r>
                          <a:rPr lang="en-US" i="1">
                            <a:latin typeface="Cambria Math"/>
                          </a:rPr>
                          <m:t>𝜆</m:t>
                        </m:r>
                      </m:e>
                      <m:sub>
                        <m:r>
                          <a:rPr lang="en-US" i="1">
                            <a:latin typeface="Cambria Math"/>
                          </a:rPr>
                          <m:t>𝑙𝑜𝑛𝑔𝑒𝑟</m:t>
                        </m:r>
                      </m:sub>
                    </m:sSub>
                  </m:oMath>
                </a14:m>
                <a:endParaRPr lang="en-US" dirty="0"/>
              </a:p>
              <a:p>
                <a:endParaRPr lang="en-US" dirty="0"/>
              </a:p>
            </p:txBody>
          </p:sp>
        </mc:Choice>
        <mc:Fallback>
          <p:sp>
            <p:nvSpPr>
              <p:cNvPr id="9" name="Content Placeholder 8"/>
              <p:cNvSpPr>
                <a:spLocks noGrp="1" noRot="1" noChangeAspect="1" noMove="1" noResize="1" noEditPoints="1" noAdjustHandles="1" noChangeArrowheads="1" noChangeShapeType="1" noTextEdit="1"/>
              </p:cNvSpPr>
              <p:nvPr>
                <p:ph sz="quarter" idx="15"/>
              </p:nvPr>
            </p:nvSpPr>
            <p:spPr>
              <a:blipFill rotWithShape="1">
                <a:blip r:embed="rId3" cstate="print"/>
                <a:stretch>
                  <a:fillRect t="-2265"/>
                </a:stretch>
              </a:blipFill>
            </p:spPr>
            <p:txBody>
              <a:bodyPr/>
              <a:lstStyle/>
              <a:p>
                <a:r>
                  <a:rPr lang="en-US">
                    <a:noFill/>
                  </a:rPr>
                  <a:t> </a:t>
                </a:r>
              </a:p>
            </p:txBody>
          </p:sp>
        </mc:Fallback>
      </mc:AlternateContent>
      <p:sp>
        <p:nvSpPr>
          <p:cNvPr id="10" name="TextBox 9">
            <a:hlinkClick r:id="rId4" action="ppaction://hlinksldjump"/>
          </p:cNvPr>
          <p:cNvSpPr txBox="1"/>
          <p:nvPr/>
        </p:nvSpPr>
        <p:spPr>
          <a:xfrm>
            <a:off x="4828309" y="457200"/>
            <a:ext cx="3200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R" b="1" i="1" dirty="0" err="1" smtClean="0"/>
              <a:t>Magnitude</a:t>
            </a:r>
            <a:r>
              <a:rPr lang="es-PR" b="1" i="1" dirty="0" smtClean="0"/>
              <a:t> of a </a:t>
            </a:r>
            <a:r>
              <a:rPr lang="es-PR" b="1" i="1" dirty="0" err="1" smtClean="0"/>
              <a:t>star</a:t>
            </a:r>
            <a:endParaRPr lang="es-PR" b="1" i="1" dirty="0" smtClean="0"/>
          </a:p>
          <a:p>
            <a:pPr algn="ctr"/>
            <a:r>
              <a:rPr lang="es-PR" b="1" i="1" dirty="0" err="1" smtClean="0"/>
              <a:t>m</a:t>
            </a:r>
            <a:r>
              <a:rPr lang="es-PR" b="1" baseline="-25000" dirty="0" err="1" smtClean="0"/>
              <a:t>a</a:t>
            </a:r>
            <a:r>
              <a:rPr lang="es-PR" b="1" dirty="0" smtClean="0"/>
              <a:t> </a:t>
            </a:r>
            <a:r>
              <a:rPr lang="es-PR" b="1" dirty="0"/>
              <a:t>- </a:t>
            </a:r>
            <a:r>
              <a:rPr lang="es-PR" b="1" i="1" dirty="0" err="1"/>
              <a:t>m</a:t>
            </a:r>
            <a:r>
              <a:rPr lang="es-PR" b="1" baseline="-25000" dirty="0" err="1"/>
              <a:t>b</a:t>
            </a:r>
            <a:r>
              <a:rPr lang="es-PR" b="1" dirty="0"/>
              <a:t> = -2.5 log( F</a:t>
            </a:r>
            <a:r>
              <a:rPr lang="es-PR" b="1" baseline="-25000" dirty="0"/>
              <a:t>a</a:t>
            </a:r>
            <a:r>
              <a:rPr lang="es-PR" b="1" dirty="0"/>
              <a:t>/</a:t>
            </a:r>
            <a:r>
              <a:rPr lang="es-PR" b="1" i="1" dirty="0" err="1"/>
              <a:t>F</a:t>
            </a:r>
            <a:r>
              <a:rPr lang="es-PR" b="1" i="1" baseline="-25000" dirty="0" err="1"/>
              <a:t>b</a:t>
            </a:r>
            <a:r>
              <a:rPr lang="es-PR" b="1" i="1" dirty="0"/>
              <a:t> </a:t>
            </a:r>
            <a:r>
              <a:rPr lang="es-PR" b="1" dirty="0" smtClean="0"/>
              <a:t>)</a:t>
            </a:r>
          </a:p>
          <a:p>
            <a:endParaRPr lang="en-US" b="1" dirty="0"/>
          </a:p>
        </p:txBody>
      </p:sp>
      <p:sp>
        <p:nvSpPr>
          <p:cNvPr id="11" name="Action Button: Forward or Next 10">
            <a:hlinkClick r:id="rId5" action="ppaction://hlinksldjump" highlightClick="1"/>
          </p:cNvPr>
          <p:cNvSpPr/>
          <p:nvPr/>
        </p:nvSpPr>
        <p:spPr>
          <a:xfrm>
            <a:off x="2514600" y="1579418"/>
            <a:ext cx="381000" cy="304800"/>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ction Button: Forward or Next 11">
            <a:hlinkClick r:id="rId6" action="ppaction://hlinksldjump" highlightClick="1"/>
          </p:cNvPr>
          <p:cNvSpPr/>
          <p:nvPr/>
        </p:nvSpPr>
        <p:spPr>
          <a:xfrm>
            <a:off x="3962400" y="2590800"/>
            <a:ext cx="4572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6933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667000" y="6513657"/>
            <a:ext cx="6016752" cy="365125"/>
          </a:xfrm>
        </p:spPr>
        <p:txBody>
          <a:bodyPr>
            <a:normAutofit/>
          </a:bodyPr>
          <a:lstStyle/>
          <a:p>
            <a:r>
              <a:rPr lang="en-US" dirty="0" smtClean="0">
                <a:hlinkClick r:id="rId3"/>
              </a:rPr>
              <a:t>http://www.universetoday.com/wp-content/uploads/2009/02/hrdiagram.jpg</a:t>
            </a:r>
            <a:r>
              <a:rPr lang="en-US" dirty="0" smtClean="0"/>
              <a:t> </a:t>
            </a:r>
            <a:endParaRPr lang="en-US" dirty="0"/>
          </a:p>
        </p:txBody>
      </p:sp>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xmlns="" val="0"/>
              </a:ext>
            </a:extLst>
          </a:blip>
          <a:stretch>
            <a:fillRect/>
          </a:stretch>
        </p:blipFill>
        <p:spPr>
          <a:xfrm>
            <a:off x="2209800" y="304800"/>
            <a:ext cx="6079077" cy="6196831"/>
          </a:xfrm>
          <a:prstGeom prst="rect">
            <a:avLst/>
          </a:prstGeom>
          <a:noFill/>
          <a:ln>
            <a:noFill/>
          </a:ln>
        </p:spPr>
      </p:pic>
      <p:sp>
        <p:nvSpPr>
          <p:cNvPr id="14" name="Title 13"/>
          <p:cNvSpPr>
            <a:spLocks noGrp="1"/>
          </p:cNvSpPr>
          <p:nvPr>
            <p:ph type="title"/>
          </p:nvPr>
        </p:nvSpPr>
        <p:spPr>
          <a:xfrm>
            <a:off x="457200" y="381000"/>
            <a:ext cx="2004510" cy="648736"/>
          </a:xfrm>
        </p:spPr>
        <p:txBody>
          <a:bodyPr/>
          <a:lstStyle/>
          <a:p>
            <a:r>
              <a:rPr lang="en-US" dirty="0"/>
              <a:t>HR</a:t>
            </a:r>
            <a:br>
              <a:rPr lang="en-US" dirty="0"/>
            </a:br>
            <a:r>
              <a:rPr lang="en-US" dirty="0" smtClean="0"/>
              <a:t>diagram</a:t>
            </a:r>
            <a:endParaRPr lang="en-US" dirty="0"/>
          </a:p>
        </p:txBody>
      </p:sp>
      <p:sp>
        <p:nvSpPr>
          <p:cNvPr id="6" name="Action Button: Back or Previous 5">
            <a:hlinkClick r:id="rId5" action="ppaction://hlinksldjump" highlightClick="1"/>
          </p:cNvPr>
          <p:cNvSpPr/>
          <p:nvPr/>
        </p:nvSpPr>
        <p:spPr>
          <a:xfrm>
            <a:off x="762000" y="5791200"/>
            <a:ext cx="762000" cy="381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5752246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Johnson-Cousins Filter</a:t>
            </a:r>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042988" y="2360771"/>
            <a:ext cx="3833812" cy="306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Content Placeholder 5"/>
          <p:cNvGraphicFramePr>
            <a:graphicFrameLocks noGrp="1"/>
          </p:cNvGraphicFramePr>
          <p:nvPr>
            <p:ph sz="quarter" idx="14"/>
            <p:extLst>
              <p:ext uri="{D42A27DB-BD31-4B8C-83A1-F6EECF244321}">
                <p14:modId xmlns:p14="http://schemas.microsoft.com/office/powerpoint/2010/main" xmlns="" val="758729756"/>
              </p:ext>
            </p:extLst>
          </p:nvPr>
        </p:nvGraphicFramePr>
        <p:xfrm>
          <a:off x="5105400" y="2590800"/>
          <a:ext cx="3200401" cy="2209802"/>
        </p:xfrm>
        <a:graphic>
          <a:graphicData uri="http://schemas.openxmlformats.org/drawingml/2006/table">
            <a:tbl>
              <a:tblPr firstRow="1" firstCol="1" bandRow="1">
                <a:tableStyleId>{5C22544A-7EE6-4342-B048-85BDC9FD1C3A}</a:tableStyleId>
              </a:tblPr>
              <a:tblGrid>
                <a:gridCol w="842211"/>
                <a:gridCol w="1179095"/>
                <a:gridCol w="1179095"/>
              </a:tblGrid>
              <a:tr h="315686">
                <a:tc rowSpan="2">
                  <a:txBody>
                    <a:bodyPr/>
                    <a:lstStyle/>
                    <a:p>
                      <a:pPr marL="0" marR="0" algn="ctr">
                        <a:lnSpc>
                          <a:spcPct val="150000"/>
                        </a:lnSpc>
                        <a:spcBef>
                          <a:spcPts val="0"/>
                        </a:spcBef>
                        <a:spcAft>
                          <a:spcPts val="0"/>
                        </a:spcAft>
                      </a:pPr>
                      <a:r>
                        <a:rPr lang="en-US" sz="1100" dirty="0">
                          <a:effectLst/>
                        </a:rPr>
                        <a:t>Band</a:t>
                      </a:r>
                      <a:endParaRPr lang="en-US" sz="1100" dirty="0">
                        <a:effectLst/>
                        <a:latin typeface="Arial"/>
                        <a:ea typeface="Calibri"/>
                        <a:cs typeface="Times New Roman"/>
                      </a:endParaRPr>
                    </a:p>
                  </a:txBody>
                  <a:tcPr marL="41448" marR="41448" marT="0" marB="0" anchor="ctr"/>
                </a:tc>
                <a:tc gridSpan="2">
                  <a:txBody>
                    <a:bodyPr/>
                    <a:lstStyle/>
                    <a:p>
                      <a:pPr marL="0" marR="0" algn="ctr">
                        <a:lnSpc>
                          <a:spcPct val="150000"/>
                        </a:lnSpc>
                        <a:spcBef>
                          <a:spcPts val="0"/>
                        </a:spcBef>
                        <a:spcAft>
                          <a:spcPts val="0"/>
                        </a:spcAft>
                      </a:pPr>
                      <a:r>
                        <a:rPr lang="en-US" sz="1100">
                          <a:effectLst/>
                        </a:rPr>
                        <a:t>Range</a:t>
                      </a:r>
                      <a:endParaRPr lang="en-US" sz="1100">
                        <a:effectLst/>
                        <a:latin typeface="Arial"/>
                        <a:ea typeface="Calibri"/>
                        <a:cs typeface="Times New Roman"/>
                      </a:endParaRPr>
                    </a:p>
                  </a:txBody>
                  <a:tcPr marL="41448" marR="41448" marT="0" marB="0" anchor="ctr"/>
                </a:tc>
                <a:tc hMerge="1">
                  <a:txBody>
                    <a:bodyPr/>
                    <a:lstStyle/>
                    <a:p>
                      <a:endParaRPr lang="en-US"/>
                    </a:p>
                  </a:txBody>
                  <a:tcPr/>
                </a:tc>
              </a:tr>
              <a:tr h="315686">
                <a:tc vMerge="1">
                  <a:txBody>
                    <a:bodyPr/>
                    <a:lstStyle/>
                    <a:p>
                      <a:endParaRPr lang="en-US"/>
                    </a:p>
                  </a:txBody>
                  <a:tcPr/>
                </a:tc>
                <a:tc>
                  <a:txBody>
                    <a:bodyPr/>
                    <a:lstStyle/>
                    <a:p>
                      <a:pPr marL="0" marR="0" algn="ctr">
                        <a:lnSpc>
                          <a:spcPct val="150000"/>
                        </a:lnSpc>
                        <a:spcBef>
                          <a:spcPts val="0"/>
                        </a:spcBef>
                        <a:spcAft>
                          <a:spcPts val="0"/>
                        </a:spcAft>
                      </a:pPr>
                      <a:r>
                        <a:rPr lang="en-US" sz="1100" dirty="0">
                          <a:effectLst/>
                        </a:rPr>
                        <a:t>Minimum</a:t>
                      </a:r>
                      <a:endParaRPr lang="en-US" sz="1100" dirty="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Maximum</a:t>
                      </a:r>
                      <a:endParaRPr lang="en-US" sz="1100" dirty="0">
                        <a:effectLst/>
                        <a:latin typeface="Arial"/>
                        <a:ea typeface="Calibri"/>
                        <a:cs typeface="Times New Roman"/>
                      </a:endParaRPr>
                    </a:p>
                  </a:txBody>
                  <a:tcPr marL="41448" marR="41448" marT="0" marB="0" anchor="ctr"/>
                </a:tc>
              </a:tr>
              <a:tr h="315686">
                <a:tc>
                  <a:txBody>
                    <a:bodyPr/>
                    <a:lstStyle/>
                    <a:p>
                      <a:pPr marL="0" marR="0" algn="ctr">
                        <a:lnSpc>
                          <a:spcPct val="150000"/>
                        </a:lnSpc>
                        <a:spcBef>
                          <a:spcPts val="0"/>
                        </a:spcBef>
                        <a:spcAft>
                          <a:spcPts val="0"/>
                        </a:spcAft>
                      </a:pPr>
                      <a:r>
                        <a:rPr lang="en-US" sz="1100">
                          <a:effectLst/>
                        </a:rPr>
                        <a:t>U</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a:effectLst/>
                        </a:rPr>
                        <a:t>3200</a:t>
                      </a:r>
                      <a:r>
                        <a:rPr lang="en-US" sz="1050">
                          <a:effectLst/>
                        </a:rPr>
                        <a:t> Å</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4000</a:t>
                      </a:r>
                      <a:r>
                        <a:rPr lang="en-US" sz="1050" dirty="0">
                          <a:effectLst/>
                        </a:rPr>
                        <a:t> Å</a:t>
                      </a:r>
                      <a:endParaRPr lang="en-US" sz="1100" dirty="0">
                        <a:effectLst/>
                        <a:latin typeface="Arial"/>
                        <a:ea typeface="Calibri"/>
                        <a:cs typeface="Times New Roman"/>
                      </a:endParaRPr>
                    </a:p>
                  </a:txBody>
                  <a:tcPr marL="41448" marR="41448" marT="0" marB="0" anchor="ctr"/>
                </a:tc>
              </a:tr>
              <a:tr h="315686">
                <a:tc>
                  <a:txBody>
                    <a:bodyPr/>
                    <a:lstStyle/>
                    <a:p>
                      <a:pPr marL="0" marR="0" algn="ctr">
                        <a:lnSpc>
                          <a:spcPct val="150000"/>
                        </a:lnSpc>
                        <a:spcBef>
                          <a:spcPts val="0"/>
                        </a:spcBef>
                        <a:spcAft>
                          <a:spcPts val="0"/>
                        </a:spcAft>
                      </a:pPr>
                      <a:r>
                        <a:rPr lang="en-US" sz="1100">
                          <a:effectLst/>
                        </a:rPr>
                        <a:t>B</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a:effectLst/>
                        </a:rPr>
                        <a:t>4000</a:t>
                      </a:r>
                      <a:r>
                        <a:rPr lang="en-US" sz="1050">
                          <a:effectLst/>
                        </a:rPr>
                        <a:t> Å</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5000</a:t>
                      </a:r>
                      <a:r>
                        <a:rPr lang="en-US" sz="1050" dirty="0">
                          <a:effectLst/>
                        </a:rPr>
                        <a:t> Å</a:t>
                      </a:r>
                      <a:endParaRPr lang="en-US" sz="1100" dirty="0">
                        <a:effectLst/>
                        <a:latin typeface="Arial"/>
                        <a:ea typeface="Calibri"/>
                        <a:cs typeface="Times New Roman"/>
                      </a:endParaRPr>
                    </a:p>
                  </a:txBody>
                  <a:tcPr marL="41448" marR="41448" marT="0" marB="0" anchor="ctr"/>
                </a:tc>
              </a:tr>
              <a:tr h="315686">
                <a:tc>
                  <a:txBody>
                    <a:bodyPr/>
                    <a:lstStyle/>
                    <a:p>
                      <a:pPr marL="0" marR="0" algn="ctr">
                        <a:lnSpc>
                          <a:spcPct val="150000"/>
                        </a:lnSpc>
                        <a:spcBef>
                          <a:spcPts val="0"/>
                        </a:spcBef>
                        <a:spcAft>
                          <a:spcPts val="0"/>
                        </a:spcAft>
                      </a:pPr>
                      <a:r>
                        <a:rPr lang="en-US" sz="1100">
                          <a:effectLst/>
                        </a:rPr>
                        <a:t>V</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a:effectLst/>
                        </a:rPr>
                        <a:t>5000</a:t>
                      </a:r>
                      <a:r>
                        <a:rPr lang="en-US" sz="1050">
                          <a:effectLst/>
                        </a:rPr>
                        <a:t> Å</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7000</a:t>
                      </a:r>
                      <a:r>
                        <a:rPr lang="en-US" sz="1050" dirty="0">
                          <a:effectLst/>
                        </a:rPr>
                        <a:t> Å</a:t>
                      </a:r>
                      <a:endParaRPr lang="en-US" sz="1100" dirty="0">
                        <a:effectLst/>
                        <a:latin typeface="Arial"/>
                        <a:ea typeface="Calibri"/>
                        <a:cs typeface="Times New Roman"/>
                      </a:endParaRPr>
                    </a:p>
                  </a:txBody>
                  <a:tcPr marL="41448" marR="41448" marT="0" marB="0" anchor="ctr"/>
                </a:tc>
              </a:tr>
              <a:tr h="315686">
                <a:tc>
                  <a:txBody>
                    <a:bodyPr/>
                    <a:lstStyle/>
                    <a:p>
                      <a:pPr marL="0" marR="0" algn="ctr">
                        <a:lnSpc>
                          <a:spcPct val="150000"/>
                        </a:lnSpc>
                        <a:spcBef>
                          <a:spcPts val="0"/>
                        </a:spcBef>
                        <a:spcAft>
                          <a:spcPts val="0"/>
                        </a:spcAft>
                      </a:pPr>
                      <a:r>
                        <a:rPr lang="en-US" sz="1100">
                          <a:effectLst/>
                        </a:rPr>
                        <a:t>R</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a:effectLst/>
                        </a:rPr>
                        <a:t>5500</a:t>
                      </a:r>
                      <a:r>
                        <a:rPr lang="en-US" sz="1050">
                          <a:effectLst/>
                        </a:rPr>
                        <a:t> Å</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8000</a:t>
                      </a:r>
                      <a:r>
                        <a:rPr lang="en-US" sz="1050" dirty="0">
                          <a:effectLst/>
                        </a:rPr>
                        <a:t> Å</a:t>
                      </a:r>
                      <a:endParaRPr lang="en-US" sz="1100" dirty="0">
                        <a:effectLst/>
                        <a:latin typeface="Arial"/>
                        <a:ea typeface="Calibri"/>
                        <a:cs typeface="Times New Roman"/>
                      </a:endParaRPr>
                    </a:p>
                  </a:txBody>
                  <a:tcPr marL="41448" marR="41448" marT="0" marB="0" anchor="ctr"/>
                </a:tc>
              </a:tr>
              <a:tr h="315686">
                <a:tc>
                  <a:txBody>
                    <a:bodyPr/>
                    <a:lstStyle/>
                    <a:p>
                      <a:pPr marL="0" marR="0" algn="ctr">
                        <a:lnSpc>
                          <a:spcPct val="150000"/>
                        </a:lnSpc>
                        <a:spcBef>
                          <a:spcPts val="0"/>
                        </a:spcBef>
                        <a:spcAft>
                          <a:spcPts val="0"/>
                        </a:spcAft>
                      </a:pPr>
                      <a:r>
                        <a:rPr lang="en-US" sz="1100">
                          <a:effectLst/>
                        </a:rPr>
                        <a:t>I</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a:effectLst/>
                        </a:rPr>
                        <a:t>7000</a:t>
                      </a:r>
                      <a:r>
                        <a:rPr lang="en-US" sz="1050">
                          <a:effectLst/>
                        </a:rPr>
                        <a:t> Å</a:t>
                      </a:r>
                      <a:endParaRPr lang="en-US" sz="1100">
                        <a:effectLst/>
                        <a:latin typeface="Arial"/>
                        <a:ea typeface="Calibri"/>
                        <a:cs typeface="Times New Roman"/>
                      </a:endParaRPr>
                    </a:p>
                  </a:txBody>
                  <a:tcPr marL="41448" marR="41448" marT="0" marB="0" anchor="ctr"/>
                </a:tc>
                <a:tc>
                  <a:txBody>
                    <a:bodyPr/>
                    <a:lstStyle/>
                    <a:p>
                      <a:pPr marL="0" marR="0" algn="ctr">
                        <a:lnSpc>
                          <a:spcPct val="150000"/>
                        </a:lnSpc>
                        <a:spcBef>
                          <a:spcPts val="0"/>
                        </a:spcBef>
                        <a:spcAft>
                          <a:spcPts val="0"/>
                        </a:spcAft>
                      </a:pPr>
                      <a:r>
                        <a:rPr lang="en-US" sz="1100" dirty="0">
                          <a:effectLst/>
                        </a:rPr>
                        <a:t>9000</a:t>
                      </a:r>
                      <a:r>
                        <a:rPr lang="en-US" sz="1050" dirty="0">
                          <a:effectLst/>
                        </a:rPr>
                        <a:t> Å</a:t>
                      </a:r>
                      <a:endParaRPr lang="en-US" sz="1100" dirty="0">
                        <a:effectLst/>
                        <a:latin typeface="Arial"/>
                        <a:ea typeface="Calibri"/>
                        <a:cs typeface="Times New Roman"/>
                      </a:endParaRPr>
                    </a:p>
                  </a:txBody>
                  <a:tcPr marL="41448" marR="41448" marT="0" marB="0" anchor="ctr"/>
                </a:tc>
              </a:tr>
            </a:tbl>
          </a:graphicData>
        </a:graphic>
      </p:graphicFrame>
      <p:sp>
        <p:nvSpPr>
          <p:cNvPr id="2" name="TextBox 1"/>
          <p:cNvSpPr txBox="1"/>
          <p:nvPr/>
        </p:nvSpPr>
        <p:spPr>
          <a:xfrm>
            <a:off x="476533" y="2971800"/>
            <a:ext cx="461665" cy="1600200"/>
          </a:xfrm>
          <a:prstGeom prst="rect">
            <a:avLst/>
          </a:prstGeom>
          <a:noFill/>
        </p:spPr>
        <p:txBody>
          <a:bodyPr vert="vert270" wrap="square" rtlCol="0">
            <a:spAutoFit/>
          </a:bodyPr>
          <a:lstStyle/>
          <a:p>
            <a:r>
              <a:rPr lang="en-US" dirty="0" smtClean="0"/>
              <a:t>Transmission</a:t>
            </a:r>
            <a:endParaRPr lang="en-US" dirty="0"/>
          </a:p>
        </p:txBody>
      </p:sp>
      <p:sp>
        <p:nvSpPr>
          <p:cNvPr id="7" name="Action Button: Back or Previous 6">
            <a:hlinkClick r:id="rId4" action="ppaction://hlinksldjump" highlightClick="1"/>
          </p:cNvPr>
          <p:cNvSpPr/>
          <p:nvPr/>
        </p:nvSpPr>
        <p:spPr>
          <a:xfrm>
            <a:off x="762000" y="5791200"/>
            <a:ext cx="762000" cy="381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5528302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t>U’g’r’i’z</a:t>
            </a:r>
            <a:r>
              <a:rPr lang="en-US" sz="4400" b="1" dirty="0" smtClean="0"/>
              <a:t>’ filter</a:t>
            </a:r>
            <a:endParaRPr lang="en-US" sz="4400" b="1" dirty="0"/>
          </a:p>
        </p:txBody>
      </p:sp>
      <p:sp>
        <p:nvSpPr>
          <p:cNvPr id="5" name="Footer Placeholder 4"/>
          <p:cNvSpPr>
            <a:spLocks noGrp="1"/>
          </p:cNvSpPr>
          <p:nvPr>
            <p:ph type="ftr" sz="quarter" idx="11"/>
          </p:nvPr>
        </p:nvSpPr>
        <p:spPr>
          <a:xfrm>
            <a:off x="3886200" y="5852160"/>
            <a:ext cx="4257400" cy="365125"/>
          </a:xfrm>
        </p:spPr>
        <p:txBody>
          <a:bodyPr/>
          <a:lstStyle/>
          <a:p>
            <a:r>
              <a:rPr lang="en-US" dirty="0"/>
              <a:t>THE</a:t>
            </a:r>
            <a:r>
              <a:rPr lang="en-US" baseline="30000" dirty="0"/>
              <a:t> </a:t>
            </a:r>
            <a:r>
              <a:rPr lang="en-US" i="1" dirty="0" err="1"/>
              <a:t>ugriz</a:t>
            </a:r>
            <a:r>
              <a:rPr lang="en-US" baseline="30000" dirty="0"/>
              <a:t> </a:t>
            </a:r>
            <a:r>
              <a:rPr lang="en-US" dirty="0"/>
              <a:t>STANDARD-STAR</a:t>
            </a:r>
            <a:r>
              <a:rPr lang="en-US" baseline="30000" dirty="0"/>
              <a:t> </a:t>
            </a:r>
            <a:r>
              <a:rPr lang="en-US" dirty="0" smtClean="0"/>
              <a:t>SYSTEM  </a:t>
            </a:r>
            <a:r>
              <a:rPr lang="en-US" dirty="0" smtClean="0">
                <a:hlinkClick r:id="rId3"/>
              </a:rPr>
              <a:t>http://iopscience.iop.org/1538-3881/123/4/2121</a:t>
            </a:r>
            <a:r>
              <a:rPr lang="en-US" dirty="0" smtClean="0"/>
              <a:t> </a:t>
            </a:r>
            <a:endParaRPr lang="en-US" dirty="0"/>
          </a:p>
        </p:txBody>
      </p:sp>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xmlns="" val="0"/>
              </a:ext>
            </a:extLst>
          </a:blip>
          <a:stretch>
            <a:fillRect/>
          </a:stretch>
        </p:blipFill>
        <p:spPr>
          <a:xfrm>
            <a:off x="5257800" y="1295400"/>
            <a:ext cx="2729698" cy="2046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Content Placeholder 5"/>
          <p:cNvGraphicFramePr>
            <a:graphicFrameLocks noGrp="1"/>
          </p:cNvGraphicFramePr>
          <p:nvPr>
            <p:ph sz="quarter" idx="14"/>
            <p:extLst>
              <p:ext uri="{D42A27DB-BD31-4B8C-83A1-F6EECF244321}">
                <p14:modId xmlns:p14="http://schemas.microsoft.com/office/powerpoint/2010/main" xmlns="" val="411253807"/>
              </p:ext>
            </p:extLst>
          </p:nvPr>
        </p:nvGraphicFramePr>
        <p:xfrm>
          <a:off x="4800600" y="3581400"/>
          <a:ext cx="3584575" cy="2133600"/>
        </p:xfrm>
        <a:graphic>
          <a:graphicData uri="http://schemas.openxmlformats.org/drawingml/2006/table">
            <a:tbl>
              <a:tblPr firstRow="1" firstCol="1" bandRow="1">
                <a:tableStyleId>{21E4AEA4-8DFA-4A89-87EB-49C32662AFE0}</a:tableStyleId>
              </a:tblPr>
              <a:tblGrid>
                <a:gridCol w="702358"/>
                <a:gridCol w="960739"/>
                <a:gridCol w="1048079"/>
                <a:gridCol w="873399"/>
              </a:tblGrid>
              <a:tr h="355600">
                <a:tc>
                  <a:txBody>
                    <a:bodyPr/>
                    <a:lstStyle/>
                    <a:p>
                      <a:pPr marL="0" marR="0" algn="ctr">
                        <a:lnSpc>
                          <a:spcPct val="150000"/>
                        </a:lnSpc>
                        <a:spcBef>
                          <a:spcPts val="0"/>
                        </a:spcBef>
                        <a:spcAft>
                          <a:spcPts val="0"/>
                        </a:spcAft>
                      </a:pPr>
                      <a:r>
                        <a:rPr lang="en-US" sz="1000" dirty="0">
                          <a:effectLst/>
                        </a:rPr>
                        <a:t>Filter</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Wavelength</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Width</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Color</a:t>
                      </a:r>
                      <a:endParaRPr lang="en-US" sz="1000">
                        <a:effectLst/>
                        <a:latin typeface="Arial"/>
                        <a:ea typeface="Calibri"/>
                        <a:cs typeface="Times New Roman"/>
                      </a:endParaRPr>
                    </a:p>
                  </a:txBody>
                  <a:tcPr marL="38566" marR="38566" marT="0" marB="0" anchor="ctr"/>
                </a:tc>
              </a:tr>
              <a:tr h="355600">
                <a:tc>
                  <a:txBody>
                    <a:bodyPr/>
                    <a:lstStyle/>
                    <a:p>
                      <a:pPr marL="0" marR="0" algn="ctr">
                        <a:lnSpc>
                          <a:spcPct val="150000"/>
                        </a:lnSpc>
                        <a:spcBef>
                          <a:spcPts val="0"/>
                        </a:spcBef>
                        <a:spcAft>
                          <a:spcPts val="0"/>
                        </a:spcAft>
                      </a:pPr>
                      <a:r>
                        <a:rPr lang="en-US" sz="1000">
                          <a:effectLst/>
                        </a:rPr>
                        <a:t>u’</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3500 Å</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600 Å</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 </a:t>
                      </a:r>
                      <a:endParaRPr lang="en-US" sz="1000">
                        <a:effectLst/>
                        <a:latin typeface="Arial"/>
                        <a:ea typeface="Calibri"/>
                        <a:cs typeface="Times New Roman"/>
                      </a:endParaRPr>
                    </a:p>
                  </a:txBody>
                  <a:tcPr marL="38566" marR="38566" marT="0" marB="0" anchor="ctr"/>
                </a:tc>
              </a:tr>
              <a:tr h="355600">
                <a:tc>
                  <a:txBody>
                    <a:bodyPr/>
                    <a:lstStyle/>
                    <a:p>
                      <a:pPr marL="0" marR="0" algn="ctr">
                        <a:lnSpc>
                          <a:spcPct val="150000"/>
                        </a:lnSpc>
                        <a:spcBef>
                          <a:spcPts val="0"/>
                        </a:spcBef>
                        <a:spcAft>
                          <a:spcPts val="0"/>
                        </a:spcAft>
                      </a:pPr>
                      <a:r>
                        <a:rPr lang="en-US" sz="1000">
                          <a:effectLst/>
                        </a:rPr>
                        <a:t>g’</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4800 Å</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1400 Å</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Blue green</a:t>
                      </a:r>
                      <a:endParaRPr lang="en-US" sz="1000">
                        <a:effectLst/>
                        <a:latin typeface="Arial"/>
                        <a:ea typeface="Calibri"/>
                        <a:cs typeface="Times New Roman"/>
                      </a:endParaRPr>
                    </a:p>
                  </a:txBody>
                  <a:tcPr marL="38566" marR="38566" marT="0" marB="0" anchor="ctr"/>
                </a:tc>
              </a:tr>
              <a:tr h="355600">
                <a:tc>
                  <a:txBody>
                    <a:bodyPr/>
                    <a:lstStyle/>
                    <a:p>
                      <a:pPr marL="0" marR="0" algn="ctr">
                        <a:lnSpc>
                          <a:spcPct val="150000"/>
                        </a:lnSpc>
                        <a:spcBef>
                          <a:spcPts val="0"/>
                        </a:spcBef>
                        <a:spcAft>
                          <a:spcPts val="0"/>
                        </a:spcAft>
                      </a:pPr>
                      <a:r>
                        <a:rPr lang="en-US" sz="1000">
                          <a:effectLst/>
                        </a:rPr>
                        <a:t>r’</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6250 Å</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1400 Å</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Red</a:t>
                      </a:r>
                      <a:endParaRPr lang="en-US" sz="1000">
                        <a:effectLst/>
                        <a:latin typeface="Arial"/>
                        <a:ea typeface="Calibri"/>
                        <a:cs typeface="Times New Roman"/>
                      </a:endParaRPr>
                    </a:p>
                  </a:txBody>
                  <a:tcPr marL="38566" marR="38566" marT="0" marB="0" anchor="ctr"/>
                </a:tc>
              </a:tr>
              <a:tr h="355600">
                <a:tc>
                  <a:txBody>
                    <a:bodyPr/>
                    <a:lstStyle/>
                    <a:p>
                      <a:pPr marL="0" marR="0" algn="ctr">
                        <a:lnSpc>
                          <a:spcPct val="150000"/>
                        </a:lnSpc>
                        <a:spcBef>
                          <a:spcPts val="0"/>
                        </a:spcBef>
                        <a:spcAft>
                          <a:spcPts val="0"/>
                        </a:spcAft>
                      </a:pPr>
                      <a:r>
                        <a:rPr lang="en-US" sz="1000">
                          <a:effectLst/>
                        </a:rPr>
                        <a:t>i’</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7700 Å</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1500 Å</a:t>
                      </a:r>
                      <a:endParaRPr lang="en-US" sz="1000" dirty="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 </a:t>
                      </a:r>
                      <a:endParaRPr lang="en-US" sz="1000" dirty="0">
                        <a:effectLst/>
                        <a:latin typeface="Arial"/>
                        <a:ea typeface="Calibri"/>
                        <a:cs typeface="Times New Roman"/>
                      </a:endParaRPr>
                    </a:p>
                  </a:txBody>
                  <a:tcPr marL="38566" marR="38566" marT="0" marB="0" anchor="ctr"/>
                </a:tc>
              </a:tr>
              <a:tr h="355600">
                <a:tc>
                  <a:txBody>
                    <a:bodyPr/>
                    <a:lstStyle/>
                    <a:p>
                      <a:pPr marL="0" marR="0" algn="ctr">
                        <a:lnSpc>
                          <a:spcPct val="150000"/>
                        </a:lnSpc>
                        <a:spcBef>
                          <a:spcPts val="0"/>
                        </a:spcBef>
                        <a:spcAft>
                          <a:spcPts val="0"/>
                        </a:spcAft>
                      </a:pPr>
                      <a:r>
                        <a:rPr lang="en-US" sz="1000">
                          <a:effectLst/>
                        </a:rPr>
                        <a:t>z’</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9100 Å</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a:effectLst/>
                        </a:rPr>
                        <a:t>1200 Å</a:t>
                      </a:r>
                      <a:endParaRPr lang="en-US" sz="1000">
                        <a:effectLst/>
                        <a:latin typeface="Arial"/>
                        <a:ea typeface="Calibri"/>
                        <a:cs typeface="Times New Roman"/>
                      </a:endParaRPr>
                    </a:p>
                  </a:txBody>
                  <a:tcPr marL="38566" marR="38566" marT="0" marB="0" anchor="ctr"/>
                </a:tc>
                <a:tc>
                  <a:txBody>
                    <a:bodyPr/>
                    <a:lstStyle/>
                    <a:p>
                      <a:pPr marL="0" marR="0" algn="ctr">
                        <a:lnSpc>
                          <a:spcPct val="150000"/>
                        </a:lnSpc>
                        <a:spcBef>
                          <a:spcPts val="0"/>
                        </a:spcBef>
                        <a:spcAft>
                          <a:spcPts val="0"/>
                        </a:spcAft>
                      </a:pPr>
                      <a:r>
                        <a:rPr lang="en-US" sz="1000" dirty="0">
                          <a:effectLst/>
                        </a:rPr>
                        <a:t> </a:t>
                      </a:r>
                      <a:endParaRPr lang="en-US" sz="1000" dirty="0">
                        <a:effectLst/>
                        <a:latin typeface="Arial"/>
                        <a:ea typeface="Calibri"/>
                        <a:cs typeface="Times New Roman"/>
                      </a:endParaRPr>
                    </a:p>
                  </a:txBody>
                  <a:tcPr marL="38566" marR="38566" marT="0" marB="0" anchor="ctr"/>
                </a:tc>
              </a:tr>
            </a:tbl>
          </a:graphicData>
        </a:graphic>
      </p:graphicFrame>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3348" r="3589"/>
          <a:stretch/>
        </p:blipFill>
        <p:spPr>
          <a:xfrm>
            <a:off x="938198" y="2494128"/>
            <a:ext cx="3698543"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76533" y="2971800"/>
            <a:ext cx="461665" cy="1600200"/>
          </a:xfrm>
          <a:prstGeom prst="rect">
            <a:avLst/>
          </a:prstGeom>
          <a:noFill/>
        </p:spPr>
        <p:txBody>
          <a:bodyPr vert="vert270" wrap="square" rtlCol="0">
            <a:spAutoFit/>
          </a:bodyPr>
          <a:lstStyle/>
          <a:p>
            <a:r>
              <a:rPr lang="en-US" dirty="0" smtClean="0"/>
              <a:t>Transmission</a:t>
            </a:r>
            <a:endParaRPr lang="en-US" dirty="0"/>
          </a:p>
        </p:txBody>
      </p:sp>
      <p:sp>
        <p:nvSpPr>
          <p:cNvPr id="9" name="Action Button: Back or Previous 8">
            <a:hlinkClick r:id="rId6" action="ppaction://hlinksldjump" highlightClick="1"/>
          </p:cNvPr>
          <p:cNvSpPr/>
          <p:nvPr/>
        </p:nvSpPr>
        <p:spPr>
          <a:xfrm>
            <a:off x="762000" y="5791200"/>
            <a:ext cx="762000" cy="381000"/>
          </a:xfrm>
          <a:prstGeom prst="actionButtonBackPrevio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491591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838200"/>
          </a:xfrm>
        </p:spPr>
        <p:txBody>
          <a:bodyPr>
            <a:normAutofit/>
          </a:bodyPr>
          <a:lstStyle/>
          <a:p>
            <a:r>
              <a:rPr lang="en-US" dirty="0" smtClean="0"/>
              <a:t>Magnitude graphs: g </a:t>
            </a:r>
            <a:r>
              <a:rPr lang="en-US" dirty="0" err="1" smtClean="0"/>
              <a:t>vs</a:t>
            </a:r>
            <a:r>
              <a:rPr lang="en-US" dirty="0" smtClean="0"/>
              <a:t> B</a:t>
            </a:r>
            <a:endParaRPr lang="en-US" dirty="0"/>
          </a:p>
        </p:txBody>
      </p:sp>
      <p:pic>
        <p:nvPicPr>
          <p:cNvPr id="7" name="Content Placeholder 6"/>
          <p:cNvPicPr>
            <a:picLocks noGrp="1"/>
          </p:cNvPicPr>
          <p:nvPr>
            <p:ph sz="quarter" idx="13"/>
          </p:nvPr>
        </p:nvPicPr>
        <p:blipFill>
          <a:blip r:embed="rId2" cstate="print"/>
          <a:stretch>
            <a:fillRect/>
          </a:stretch>
        </p:blipFill>
        <p:spPr>
          <a:xfrm>
            <a:off x="457200" y="1447800"/>
            <a:ext cx="394161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sz="quarter" idx="14"/>
          </p:nvPr>
        </p:nvSpPr>
        <p:spPr/>
        <p:txBody>
          <a:bodyPr>
            <a:normAutofit fontScale="77500" lnSpcReduction="20000"/>
          </a:bodyPr>
          <a:lstStyle/>
          <a:p>
            <a:r>
              <a:rPr lang="en-US" dirty="0" smtClean="0"/>
              <a:t>Preliminary and final results for 103,547 stars.</a:t>
            </a:r>
          </a:p>
          <a:p>
            <a:r>
              <a:rPr lang="en-US" dirty="0" smtClean="0"/>
              <a:t>Linear behavior of selected stars in NOMAD and the </a:t>
            </a:r>
            <a:r>
              <a:rPr lang="en-US" dirty="0" err="1" smtClean="0"/>
              <a:t>ugriz</a:t>
            </a:r>
            <a:r>
              <a:rPr lang="en-US" dirty="0" smtClean="0"/>
              <a:t> </a:t>
            </a:r>
            <a:r>
              <a:rPr lang="en-US" dirty="0"/>
              <a:t>catalog of Smith, Allam, Tucker et al</a:t>
            </a:r>
            <a:r>
              <a:rPr lang="en-US" dirty="0" smtClean="0"/>
              <a:t>.</a:t>
            </a:r>
          </a:p>
          <a:p>
            <a:pPr lvl="1"/>
            <a:r>
              <a:rPr lang="en-US" dirty="0"/>
              <a:t>g</a:t>
            </a:r>
            <a:r>
              <a:rPr lang="en-US" baseline="-25000" dirty="0" smtClean="0"/>
              <a:t>0</a:t>
            </a:r>
            <a:r>
              <a:rPr lang="en-US" dirty="0" smtClean="0"/>
              <a:t> = 1.2067787		</a:t>
            </a:r>
            <a:r>
              <a:rPr lang="el-GR" dirty="0" smtClean="0"/>
              <a:t>Δ</a:t>
            </a:r>
            <a:r>
              <a:rPr lang="en-US" dirty="0" smtClean="0"/>
              <a:t>g/</a:t>
            </a:r>
            <a:r>
              <a:rPr lang="el-GR" dirty="0" smtClean="0"/>
              <a:t>Δ</a:t>
            </a:r>
            <a:r>
              <a:rPr lang="en-US" dirty="0" smtClean="0"/>
              <a:t>B=0.915597</a:t>
            </a:r>
          </a:p>
          <a:p>
            <a:pPr lvl="1"/>
            <a:r>
              <a:rPr lang="en-US" dirty="0" smtClean="0"/>
              <a:t>STE</a:t>
            </a:r>
            <a:r>
              <a:rPr lang="en-US" dirty="0"/>
              <a:t> g</a:t>
            </a:r>
            <a:r>
              <a:rPr lang="en-US" baseline="-25000" dirty="0"/>
              <a:t>0</a:t>
            </a:r>
            <a:r>
              <a:rPr lang="en-US" dirty="0"/>
              <a:t> = </a:t>
            </a:r>
            <a:r>
              <a:rPr lang="en-US" dirty="0" smtClean="0"/>
              <a:t>0.0116		STE</a:t>
            </a:r>
            <a:r>
              <a:rPr lang="en-US" dirty="0"/>
              <a:t> </a:t>
            </a:r>
            <a:r>
              <a:rPr lang="el-GR" dirty="0"/>
              <a:t>Δ</a:t>
            </a:r>
            <a:r>
              <a:rPr lang="en-US" dirty="0"/>
              <a:t>g/</a:t>
            </a:r>
            <a:r>
              <a:rPr lang="el-GR" dirty="0"/>
              <a:t>Δ</a:t>
            </a:r>
            <a:r>
              <a:rPr lang="en-US" dirty="0"/>
              <a:t>B</a:t>
            </a:r>
            <a:r>
              <a:rPr lang="en-US" dirty="0" smtClean="0"/>
              <a:t> </a:t>
            </a:r>
            <a:r>
              <a:rPr lang="en-US" dirty="0"/>
              <a:t>= </a:t>
            </a:r>
            <a:r>
              <a:rPr lang="en-US" dirty="0" smtClean="0"/>
              <a:t>0.0007</a:t>
            </a:r>
          </a:p>
          <a:p>
            <a:r>
              <a:rPr lang="en-US" dirty="0" smtClean="0"/>
              <a:t>The slope of 0.915597 is very near 1.0 meaning that both </a:t>
            </a:r>
            <a:r>
              <a:rPr lang="en-US" b="1" dirty="0" smtClean="0"/>
              <a:t>g</a:t>
            </a:r>
            <a:r>
              <a:rPr lang="en-US" dirty="0" smtClean="0"/>
              <a:t> and </a:t>
            </a:r>
            <a:r>
              <a:rPr lang="en-US" b="1" dirty="0" smtClean="0"/>
              <a:t>B</a:t>
            </a:r>
            <a:r>
              <a:rPr lang="en-US" dirty="0" smtClean="0"/>
              <a:t> are very similar in values.  While the magnitude of B increases, the magnitude of g also increases at a constant rate. </a:t>
            </a:r>
            <a:endParaRPr lang="en-US" dirty="0"/>
          </a:p>
        </p:txBody>
      </p:sp>
      <p:pic>
        <p:nvPicPr>
          <p:cNvPr id="11" name="Content Placeholder 10"/>
          <p:cNvPicPr>
            <a:picLocks noGrp="1"/>
          </p:cNvPicPr>
          <p:nvPr>
            <p:ph sz="quarter" idx="15"/>
          </p:nvPr>
        </p:nvPicPr>
        <p:blipFill>
          <a:blip r:embed="rId3" cstate="print"/>
          <a:stretch>
            <a:fillRect/>
          </a:stretch>
        </p:blipFill>
        <p:spPr>
          <a:xfrm>
            <a:off x="4419600" y="1447800"/>
            <a:ext cx="4267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ooter Placeholder 11"/>
          <p:cNvSpPr>
            <a:spLocks noGrp="1"/>
          </p:cNvSpPr>
          <p:nvPr>
            <p:ph type="ftr" sz="quarter" idx="11"/>
          </p:nvPr>
        </p:nvSpPr>
        <p:spPr>
          <a:xfrm>
            <a:off x="5181600" y="6172200"/>
            <a:ext cx="3502152" cy="365125"/>
          </a:xfrm>
        </p:spPr>
        <p:txBody>
          <a:bodyPr/>
          <a:lstStyle/>
          <a:p>
            <a:r>
              <a:rPr lang="en-US" dirty="0" smtClean="0"/>
              <a:t>**STE=Standard Deviation Error</a:t>
            </a:r>
            <a:endParaRPr lang="en-US" dirty="0"/>
          </a:p>
        </p:txBody>
      </p:sp>
    </p:spTree>
    <p:extLst>
      <p:ext uri="{BB962C8B-B14F-4D97-AF65-F5344CB8AC3E}">
        <p14:creationId xmlns:p14="http://schemas.microsoft.com/office/powerpoint/2010/main" xmlns="" val="1880393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Magnitude graphs g </a:t>
            </a:r>
            <a:r>
              <a:rPr lang="en-US" dirty="0" err="1" smtClean="0"/>
              <a:t>vs</a:t>
            </a:r>
            <a:r>
              <a:rPr lang="en-US" dirty="0" smtClean="0"/>
              <a:t> V</a:t>
            </a:r>
            <a:endParaRPr lang="en-US" dirty="0"/>
          </a:p>
        </p:txBody>
      </p:sp>
      <p:sp>
        <p:nvSpPr>
          <p:cNvPr id="7" name="Content Placeholder 6"/>
          <p:cNvSpPr>
            <a:spLocks noGrp="1"/>
          </p:cNvSpPr>
          <p:nvPr>
            <p:ph sz="quarter" idx="14"/>
          </p:nvPr>
        </p:nvSpPr>
        <p:spPr/>
        <p:txBody>
          <a:bodyPr>
            <a:normAutofit fontScale="77500" lnSpcReduction="20000"/>
          </a:bodyPr>
          <a:lstStyle/>
          <a:p>
            <a:r>
              <a:rPr lang="en-US" dirty="0"/>
              <a:t>Preliminary and final results for </a:t>
            </a:r>
            <a:r>
              <a:rPr lang="en-US" dirty="0" smtClean="0"/>
              <a:t>103,547 stars.</a:t>
            </a:r>
            <a:endParaRPr lang="en-US" dirty="0"/>
          </a:p>
          <a:p>
            <a:r>
              <a:rPr lang="en-US" dirty="0"/>
              <a:t>Linear behavior of selected stars in NOMAD and </a:t>
            </a:r>
            <a:r>
              <a:rPr lang="en-US" dirty="0" smtClean="0"/>
              <a:t>the </a:t>
            </a:r>
            <a:r>
              <a:rPr lang="en-US" dirty="0" err="1" smtClean="0"/>
              <a:t>ugriz</a:t>
            </a:r>
            <a:r>
              <a:rPr lang="en-US" dirty="0" smtClean="0"/>
              <a:t> catalog of Smith, Allam, Tucker et al.</a:t>
            </a:r>
            <a:endParaRPr lang="en-US" dirty="0"/>
          </a:p>
          <a:p>
            <a:pPr lvl="1"/>
            <a:r>
              <a:rPr lang="en-US" dirty="0"/>
              <a:t>g</a:t>
            </a:r>
            <a:r>
              <a:rPr lang="en-US" baseline="-25000" dirty="0"/>
              <a:t>0</a:t>
            </a:r>
            <a:r>
              <a:rPr lang="en-US" dirty="0"/>
              <a:t> = </a:t>
            </a:r>
            <a:r>
              <a:rPr lang="en-US" dirty="0" smtClean="0"/>
              <a:t>0.5527</a:t>
            </a:r>
            <a:r>
              <a:rPr lang="en-US" dirty="0"/>
              <a:t>		</a:t>
            </a:r>
            <a:r>
              <a:rPr lang="en-US" dirty="0" smtClean="0"/>
              <a:t>	</a:t>
            </a:r>
            <a:r>
              <a:rPr lang="el-GR" dirty="0"/>
              <a:t>Δ</a:t>
            </a:r>
            <a:r>
              <a:rPr lang="en-US" dirty="0"/>
              <a:t>g/</a:t>
            </a:r>
            <a:r>
              <a:rPr lang="el-GR" dirty="0"/>
              <a:t>Δ</a:t>
            </a:r>
            <a:r>
              <a:rPr lang="en-US" dirty="0" smtClean="0"/>
              <a:t>B=0.9290</a:t>
            </a:r>
            <a:endParaRPr lang="en-US" dirty="0"/>
          </a:p>
          <a:p>
            <a:pPr lvl="1"/>
            <a:r>
              <a:rPr lang="en-US" dirty="0"/>
              <a:t>STE g</a:t>
            </a:r>
            <a:r>
              <a:rPr lang="en-US" baseline="-25000" dirty="0"/>
              <a:t>0</a:t>
            </a:r>
            <a:r>
              <a:rPr lang="en-US" dirty="0"/>
              <a:t> = </a:t>
            </a:r>
            <a:r>
              <a:rPr lang="en-US" dirty="0" smtClean="0"/>
              <a:t>0.0114</a:t>
            </a:r>
            <a:r>
              <a:rPr lang="en-US" dirty="0"/>
              <a:t>		STE </a:t>
            </a:r>
            <a:r>
              <a:rPr lang="el-GR" dirty="0"/>
              <a:t>Δ</a:t>
            </a:r>
            <a:r>
              <a:rPr lang="en-US" dirty="0"/>
              <a:t>g/</a:t>
            </a:r>
            <a:r>
              <a:rPr lang="el-GR" dirty="0"/>
              <a:t>Δ</a:t>
            </a:r>
            <a:r>
              <a:rPr lang="en-US" dirty="0"/>
              <a:t>B</a:t>
            </a:r>
            <a:r>
              <a:rPr lang="en-US" dirty="0" smtClean="0"/>
              <a:t> </a:t>
            </a:r>
            <a:r>
              <a:rPr lang="en-US" dirty="0"/>
              <a:t>= 0.0007</a:t>
            </a:r>
          </a:p>
          <a:p>
            <a:r>
              <a:rPr lang="en-US" dirty="0"/>
              <a:t>The slope </a:t>
            </a:r>
            <a:r>
              <a:rPr lang="en-US" dirty="0" smtClean="0"/>
              <a:t>of 0.9290 </a:t>
            </a:r>
            <a:r>
              <a:rPr lang="en-US" dirty="0"/>
              <a:t>is very near 1.0 meaning that both </a:t>
            </a:r>
            <a:r>
              <a:rPr lang="en-US" b="1" dirty="0"/>
              <a:t>g</a:t>
            </a:r>
            <a:r>
              <a:rPr lang="en-US" dirty="0"/>
              <a:t> and </a:t>
            </a:r>
            <a:r>
              <a:rPr lang="en-US" b="1" dirty="0" smtClean="0"/>
              <a:t>V</a:t>
            </a:r>
            <a:r>
              <a:rPr lang="en-US" dirty="0" smtClean="0"/>
              <a:t> </a:t>
            </a:r>
            <a:r>
              <a:rPr lang="en-US" dirty="0"/>
              <a:t>are very similar in values.  While the magnitude of </a:t>
            </a:r>
            <a:r>
              <a:rPr lang="en-US" dirty="0" smtClean="0"/>
              <a:t>V </a:t>
            </a:r>
            <a:r>
              <a:rPr lang="en-US" dirty="0"/>
              <a:t>increases, the magnitude of g also </a:t>
            </a:r>
            <a:r>
              <a:rPr lang="en-US" dirty="0" smtClean="0"/>
              <a:t>increases at a constant rate. </a:t>
            </a:r>
            <a:endParaRPr lang="en-US" dirty="0"/>
          </a:p>
        </p:txBody>
      </p:sp>
      <p:pic>
        <p:nvPicPr>
          <p:cNvPr id="10" name="Content Placeholder 9"/>
          <p:cNvPicPr>
            <a:picLocks noGrp="1" noChangeAspect="1"/>
          </p:cNvPicPr>
          <p:nvPr>
            <p:ph sz="quarter" idx="15"/>
          </p:nvPr>
        </p:nvPicPr>
        <p:blipFill>
          <a:blip r:embed="rId2" cstate="print">
            <a:extLst>
              <a:ext uri="{28A0092B-C50C-407E-A947-70E740481C1C}">
                <a14:useLocalDpi xmlns:a14="http://schemas.microsoft.com/office/drawing/2010/main" xmlns="" val="0"/>
              </a:ext>
            </a:extLst>
          </a:blip>
          <a:stretch>
            <a:fillRect/>
          </a:stretch>
        </p:blipFill>
        <p:spPr>
          <a:xfrm>
            <a:off x="4433142" y="1447800"/>
            <a:ext cx="425365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8"/>
          <p:cNvPicPr>
            <a:picLocks noGrp="1"/>
          </p:cNvPicPr>
          <p:nvPr>
            <p:ph sz="quarter" idx="13"/>
          </p:nvPr>
        </p:nvPicPr>
        <p:blipFill>
          <a:blip r:embed="rId3" cstate="print"/>
          <a:stretch>
            <a:fillRect/>
          </a:stretch>
        </p:blipFill>
        <p:spPr>
          <a:xfrm>
            <a:off x="457200" y="1447800"/>
            <a:ext cx="394161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ooter Placeholder 10"/>
          <p:cNvSpPr>
            <a:spLocks noGrp="1"/>
          </p:cNvSpPr>
          <p:nvPr>
            <p:ph type="ftr" sz="quarter" idx="11"/>
          </p:nvPr>
        </p:nvSpPr>
        <p:spPr>
          <a:xfrm>
            <a:off x="5181600" y="6172200"/>
            <a:ext cx="3502152" cy="365125"/>
          </a:xfrm>
        </p:spPr>
        <p:txBody>
          <a:bodyPr/>
          <a:lstStyle/>
          <a:p>
            <a:r>
              <a:rPr lang="en-US" dirty="0" smtClean="0"/>
              <a:t>**STE=Standard Deviation Error</a:t>
            </a:r>
            <a:endParaRPr lang="en-US" dirty="0"/>
          </a:p>
        </p:txBody>
      </p:sp>
    </p:spTree>
    <p:extLst>
      <p:ext uri="{BB962C8B-B14F-4D97-AF65-F5344CB8AC3E}">
        <p14:creationId xmlns:p14="http://schemas.microsoft.com/office/powerpoint/2010/main" xmlns="" val="2148572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Table of contents</a:t>
            </a:r>
            <a:endParaRPr lang="en-US" dirty="0"/>
          </a:p>
        </p:txBody>
      </p:sp>
      <p:sp>
        <p:nvSpPr>
          <p:cNvPr id="5" name="Content Placeholder 4"/>
          <p:cNvSpPr>
            <a:spLocks noGrp="1"/>
          </p:cNvSpPr>
          <p:nvPr>
            <p:ph sz="quarter" idx="13"/>
          </p:nvPr>
        </p:nvSpPr>
        <p:spPr/>
        <p:txBody>
          <a:bodyPr/>
          <a:lstStyle/>
          <a:p>
            <a:r>
              <a:rPr lang="en-US" dirty="0" smtClean="0"/>
              <a:t>What is DES project?</a:t>
            </a:r>
          </a:p>
          <a:p>
            <a:r>
              <a:rPr lang="en-US" dirty="0" err="1" smtClean="0"/>
              <a:t>DECam</a:t>
            </a:r>
            <a:endParaRPr lang="en-US" dirty="0" smtClean="0"/>
          </a:p>
          <a:p>
            <a:r>
              <a:rPr lang="en-US" dirty="0" smtClean="0"/>
              <a:t>Purpose of the study</a:t>
            </a:r>
          </a:p>
          <a:p>
            <a:r>
              <a:rPr lang="en-US" dirty="0" smtClean="0"/>
              <a:t>Problem</a:t>
            </a:r>
          </a:p>
          <a:p>
            <a:endParaRPr lang="en-US" dirty="0" smtClean="0"/>
          </a:p>
          <a:p>
            <a:endParaRPr lang="en-US" dirty="0"/>
          </a:p>
        </p:txBody>
      </p:sp>
      <p:sp>
        <p:nvSpPr>
          <p:cNvPr id="6" name="Content Placeholder 5"/>
          <p:cNvSpPr>
            <a:spLocks noGrp="1"/>
          </p:cNvSpPr>
          <p:nvPr>
            <p:ph sz="quarter" idx="14"/>
          </p:nvPr>
        </p:nvSpPr>
        <p:spPr/>
        <p:txBody>
          <a:bodyPr/>
          <a:lstStyle/>
          <a:p>
            <a:r>
              <a:rPr lang="en-US" dirty="0" smtClean="0"/>
              <a:t>Method</a:t>
            </a:r>
          </a:p>
          <a:p>
            <a:pPr lvl="1"/>
            <a:r>
              <a:rPr lang="en-US" dirty="0" smtClean="0"/>
              <a:t>Color index</a:t>
            </a:r>
          </a:p>
          <a:p>
            <a:r>
              <a:rPr lang="en-US" dirty="0" smtClean="0"/>
              <a:t>Analysis of color index</a:t>
            </a:r>
          </a:p>
          <a:p>
            <a:r>
              <a:rPr lang="en-US" dirty="0" smtClean="0"/>
              <a:t>Results</a:t>
            </a:r>
          </a:p>
          <a:p>
            <a:r>
              <a:rPr lang="en-US" dirty="0" smtClean="0"/>
              <a:t>Conclusion </a:t>
            </a:r>
            <a:endParaRPr lang="en-US" dirty="0"/>
          </a:p>
        </p:txBody>
      </p:sp>
    </p:spTree>
    <p:extLst>
      <p:ext uri="{BB962C8B-B14F-4D97-AF65-F5344CB8AC3E}">
        <p14:creationId xmlns:p14="http://schemas.microsoft.com/office/powerpoint/2010/main" xmlns="" val="1469341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Color index graphs: g-B </a:t>
            </a:r>
            <a:r>
              <a:rPr lang="en-US" dirty="0" err="1" smtClean="0"/>
              <a:t>vs</a:t>
            </a:r>
            <a:r>
              <a:rPr lang="en-US" dirty="0" smtClean="0"/>
              <a:t> B-V</a:t>
            </a:r>
            <a:endParaRPr lang="en-US" dirty="0"/>
          </a:p>
        </p:txBody>
      </p:sp>
      <p:sp>
        <p:nvSpPr>
          <p:cNvPr id="7" name="Content Placeholder 6"/>
          <p:cNvSpPr>
            <a:spLocks noGrp="1"/>
          </p:cNvSpPr>
          <p:nvPr>
            <p:ph sz="quarter" idx="14"/>
          </p:nvPr>
        </p:nvSpPr>
        <p:spPr/>
        <p:txBody>
          <a:bodyPr>
            <a:normAutofit fontScale="85000" lnSpcReduction="20000"/>
          </a:bodyPr>
          <a:lstStyle/>
          <a:p>
            <a:r>
              <a:rPr lang="en-US" dirty="0"/>
              <a:t>Preliminary and final results for 103,547 stars.</a:t>
            </a:r>
          </a:p>
          <a:p>
            <a:r>
              <a:rPr lang="en-US" dirty="0"/>
              <a:t>Linear </a:t>
            </a:r>
            <a:r>
              <a:rPr lang="en-US" dirty="0" smtClean="0"/>
              <a:t>behavior </a:t>
            </a:r>
            <a:r>
              <a:rPr lang="en-US" dirty="0"/>
              <a:t>of selected stars in NOMAD and </a:t>
            </a:r>
            <a:r>
              <a:rPr lang="en-US" dirty="0" smtClean="0"/>
              <a:t>the </a:t>
            </a:r>
            <a:r>
              <a:rPr lang="en-US" dirty="0" err="1" smtClean="0"/>
              <a:t>ugriz</a:t>
            </a:r>
            <a:r>
              <a:rPr lang="en-US" dirty="0" smtClean="0"/>
              <a:t> </a:t>
            </a:r>
            <a:r>
              <a:rPr lang="en-US" dirty="0"/>
              <a:t>catalog of Smith, Allam, Tucker et al</a:t>
            </a:r>
            <a:r>
              <a:rPr lang="en-US" dirty="0" smtClean="0"/>
              <a:t>.</a:t>
            </a:r>
            <a:endParaRPr lang="en-US" dirty="0"/>
          </a:p>
          <a:p>
            <a:pPr lvl="1"/>
            <a:r>
              <a:rPr lang="en-US" dirty="0"/>
              <a:t>g</a:t>
            </a:r>
            <a:r>
              <a:rPr lang="en-US" baseline="-25000" dirty="0"/>
              <a:t>0</a:t>
            </a:r>
            <a:r>
              <a:rPr lang="en-US" dirty="0"/>
              <a:t> = </a:t>
            </a:r>
            <a:r>
              <a:rPr lang="en-US" dirty="0" smtClean="0"/>
              <a:t>0.57</a:t>
            </a:r>
            <a:r>
              <a:rPr lang="en-US" dirty="0"/>
              <a:t>			</a:t>
            </a:r>
            <a:r>
              <a:rPr lang="el-GR" dirty="0"/>
              <a:t>Δ</a:t>
            </a:r>
            <a:r>
              <a:rPr lang="en-US" dirty="0" err="1" smtClean="0"/>
              <a:t>gmB</a:t>
            </a:r>
            <a:r>
              <a:rPr lang="en-US" dirty="0" smtClean="0"/>
              <a:t>/</a:t>
            </a:r>
            <a:r>
              <a:rPr lang="el-GR" dirty="0"/>
              <a:t>Δ</a:t>
            </a:r>
            <a:r>
              <a:rPr lang="en-US" dirty="0" err="1" smtClean="0"/>
              <a:t>BmV</a:t>
            </a:r>
            <a:r>
              <a:rPr lang="en-US" dirty="0" smtClean="0"/>
              <a:t>= -0.65</a:t>
            </a:r>
            <a:endParaRPr lang="en-US" dirty="0"/>
          </a:p>
          <a:p>
            <a:pPr lvl="1"/>
            <a:r>
              <a:rPr lang="en-US" dirty="0"/>
              <a:t>STE g</a:t>
            </a:r>
            <a:r>
              <a:rPr lang="en-US" baseline="-25000" dirty="0"/>
              <a:t>0</a:t>
            </a:r>
            <a:r>
              <a:rPr lang="en-US" dirty="0"/>
              <a:t> = </a:t>
            </a:r>
            <a:r>
              <a:rPr lang="en-US" dirty="0" smtClean="0"/>
              <a:t>0.0010</a:t>
            </a:r>
            <a:r>
              <a:rPr lang="en-US" dirty="0"/>
              <a:t>		STE </a:t>
            </a:r>
            <a:r>
              <a:rPr lang="el-GR" dirty="0"/>
              <a:t>Δ</a:t>
            </a:r>
            <a:r>
              <a:rPr lang="en-US" dirty="0" err="1" smtClean="0"/>
              <a:t>gmB</a:t>
            </a:r>
            <a:r>
              <a:rPr lang="en-US" dirty="0" smtClean="0"/>
              <a:t>/</a:t>
            </a:r>
            <a:r>
              <a:rPr lang="el-GR" dirty="0"/>
              <a:t>Δ</a:t>
            </a:r>
            <a:r>
              <a:rPr lang="en-US" dirty="0" err="1" smtClean="0"/>
              <a:t>BmV</a:t>
            </a:r>
            <a:r>
              <a:rPr lang="en-US" dirty="0" smtClean="0"/>
              <a:t> </a:t>
            </a:r>
            <a:r>
              <a:rPr lang="en-US" dirty="0"/>
              <a:t>= </a:t>
            </a:r>
            <a:r>
              <a:rPr lang="en-US" dirty="0" smtClean="0"/>
              <a:t>-0.0024</a:t>
            </a:r>
            <a:endParaRPr lang="en-US" dirty="0"/>
          </a:p>
          <a:p>
            <a:r>
              <a:rPr lang="en-US" dirty="0"/>
              <a:t>The slope </a:t>
            </a:r>
            <a:r>
              <a:rPr lang="en-US" dirty="0" smtClean="0"/>
              <a:t>of  </a:t>
            </a:r>
            <a:r>
              <a:rPr lang="en-US" dirty="0"/>
              <a:t>-</a:t>
            </a:r>
            <a:r>
              <a:rPr lang="en-US" dirty="0" smtClean="0"/>
              <a:t>0.65 </a:t>
            </a:r>
            <a:r>
              <a:rPr lang="en-US" dirty="0"/>
              <a:t>is very near </a:t>
            </a:r>
            <a:r>
              <a:rPr lang="en-US" dirty="0" smtClean="0"/>
              <a:t>0.0 </a:t>
            </a:r>
            <a:r>
              <a:rPr lang="en-US" dirty="0"/>
              <a:t>meaning </a:t>
            </a:r>
            <a:r>
              <a:rPr lang="en-US" dirty="0" smtClean="0"/>
              <a:t>a </a:t>
            </a:r>
            <a:r>
              <a:rPr lang="en-US" b="1" i="1" dirty="0" smtClean="0"/>
              <a:t>shallow slope</a:t>
            </a:r>
            <a:r>
              <a:rPr lang="en-US" dirty="0" smtClean="0"/>
              <a:t>, or the line is almost horizontal.</a:t>
            </a:r>
            <a:endParaRPr lang="en-US" dirty="0"/>
          </a:p>
        </p:txBody>
      </p:sp>
      <p:pic>
        <p:nvPicPr>
          <p:cNvPr id="3" name="Content Placeholder 2"/>
          <p:cNvPicPr>
            <a:picLocks noGrp="1" noChangeAspect="1"/>
          </p:cNvPicPr>
          <p:nvPr>
            <p:ph sz="quarter" idx="15"/>
          </p:nvPr>
        </p:nvPicPr>
        <p:blipFill>
          <a:blip r:embed="rId2" cstate="print">
            <a:extLst>
              <a:ext uri="{28A0092B-C50C-407E-A947-70E740481C1C}">
                <a14:useLocalDpi xmlns:a14="http://schemas.microsoft.com/office/drawing/2010/main" xmlns="" val="0"/>
              </a:ext>
            </a:extLst>
          </a:blip>
          <a:stretch>
            <a:fillRect/>
          </a:stretch>
        </p:blipFill>
        <p:spPr>
          <a:xfrm>
            <a:off x="4350173" y="1447800"/>
            <a:ext cx="4329854" cy="2369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p:cNvPicPr>
            <a:picLocks noGrp="1"/>
          </p:cNvPicPr>
          <p:nvPr>
            <p:ph sz="quarter" idx="13"/>
          </p:nvPr>
        </p:nvPicPr>
        <p:blipFill>
          <a:blip r:embed="rId3" cstate="print"/>
          <a:stretch>
            <a:fillRect/>
          </a:stretch>
        </p:blipFill>
        <p:spPr>
          <a:xfrm>
            <a:off x="457200" y="1447800"/>
            <a:ext cx="3865418"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a:xfrm>
            <a:off x="5181600" y="6172200"/>
            <a:ext cx="3502152" cy="365125"/>
          </a:xfrm>
        </p:spPr>
        <p:txBody>
          <a:bodyPr/>
          <a:lstStyle/>
          <a:p>
            <a:r>
              <a:rPr lang="en-US" dirty="0" smtClean="0"/>
              <a:t>**STE=Standard Deviation Error</a:t>
            </a:r>
            <a:endParaRPr lang="en-US" dirty="0"/>
          </a:p>
        </p:txBody>
      </p:sp>
    </p:spTree>
    <p:extLst>
      <p:ext uri="{BB962C8B-B14F-4D97-AF65-F5344CB8AC3E}">
        <p14:creationId xmlns:p14="http://schemas.microsoft.com/office/powerpoint/2010/main" xmlns="" val="373340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Data</a:t>
            </a:r>
            <a:endParaRPr lang="en-US" dirty="0"/>
          </a:p>
        </p:txBody>
      </p:sp>
      <p:sp>
        <p:nvSpPr>
          <p:cNvPr id="5" name="Content Placeholder 4"/>
          <p:cNvSpPr>
            <a:spLocks noGrp="1"/>
          </p:cNvSpPr>
          <p:nvPr>
            <p:ph sz="quarter" idx="13"/>
          </p:nvPr>
        </p:nvSpPr>
        <p:spPr/>
        <p:txBody>
          <a:bodyPr>
            <a:normAutofit/>
          </a:bodyPr>
          <a:lstStyle/>
          <a:p>
            <a:r>
              <a:rPr lang="en-US" dirty="0" smtClean="0"/>
              <a:t>The same process of plotting magnitudes and color index graphs were performed for the following pairs of variables:</a:t>
            </a:r>
          </a:p>
        </p:txBody>
      </p:sp>
      <p:sp>
        <p:nvSpPr>
          <p:cNvPr id="6" name="Content Placeholder 5"/>
          <p:cNvSpPr>
            <a:spLocks noGrp="1"/>
          </p:cNvSpPr>
          <p:nvPr>
            <p:ph sz="quarter" idx="14"/>
          </p:nvPr>
        </p:nvSpPr>
        <p:spPr/>
        <p:txBody>
          <a:bodyPr>
            <a:normAutofit lnSpcReduction="10000"/>
          </a:bodyPr>
          <a:lstStyle/>
          <a:p>
            <a:r>
              <a:rPr lang="en-US" dirty="0" smtClean="0"/>
              <a:t>r' </a:t>
            </a:r>
            <a:r>
              <a:rPr lang="en-US" dirty="0" err="1"/>
              <a:t>vs</a:t>
            </a:r>
            <a:r>
              <a:rPr lang="en-US" dirty="0"/>
              <a:t> V</a:t>
            </a:r>
          </a:p>
          <a:p>
            <a:r>
              <a:rPr lang="en-US" dirty="0" smtClean="0"/>
              <a:t>r'-</a:t>
            </a:r>
            <a:r>
              <a:rPr lang="en-US" dirty="0"/>
              <a:t>V </a:t>
            </a:r>
            <a:r>
              <a:rPr lang="en-US" dirty="0" err="1"/>
              <a:t>vs</a:t>
            </a:r>
            <a:r>
              <a:rPr lang="en-US" dirty="0"/>
              <a:t> B-V</a:t>
            </a:r>
          </a:p>
          <a:p>
            <a:r>
              <a:rPr lang="en-US" dirty="0" err="1" smtClean="0"/>
              <a:t>i</a:t>
            </a:r>
            <a:r>
              <a:rPr lang="en-US" dirty="0" smtClean="0"/>
              <a:t>' </a:t>
            </a:r>
            <a:r>
              <a:rPr lang="en-US" dirty="0" err="1"/>
              <a:t>vs</a:t>
            </a:r>
            <a:r>
              <a:rPr lang="en-US" dirty="0"/>
              <a:t> J</a:t>
            </a:r>
          </a:p>
          <a:p>
            <a:r>
              <a:rPr lang="en-US" dirty="0" err="1" smtClean="0"/>
              <a:t>i</a:t>
            </a:r>
            <a:r>
              <a:rPr lang="en-US" dirty="0" smtClean="0"/>
              <a:t>'-</a:t>
            </a:r>
            <a:r>
              <a:rPr lang="en-US" dirty="0"/>
              <a:t>J </a:t>
            </a:r>
            <a:r>
              <a:rPr lang="en-US" dirty="0" err="1"/>
              <a:t>vs</a:t>
            </a:r>
            <a:r>
              <a:rPr lang="en-US" dirty="0"/>
              <a:t> V-J</a:t>
            </a:r>
          </a:p>
          <a:p>
            <a:r>
              <a:rPr lang="en-US" dirty="0" err="1" smtClean="0"/>
              <a:t>i</a:t>
            </a:r>
            <a:r>
              <a:rPr lang="en-US" dirty="0" smtClean="0"/>
              <a:t>'-</a:t>
            </a:r>
            <a:r>
              <a:rPr lang="en-US" dirty="0"/>
              <a:t>J </a:t>
            </a:r>
            <a:r>
              <a:rPr lang="en-US" dirty="0" err="1"/>
              <a:t>vs</a:t>
            </a:r>
            <a:r>
              <a:rPr lang="en-US" dirty="0"/>
              <a:t> </a:t>
            </a:r>
            <a:r>
              <a:rPr lang="en-US" dirty="0" smtClean="0"/>
              <a:t>J-K</a:t>
            </a:r>
          </a:p>
          <a:p>
            <a:r>
              <a:rPr lang="en-US" dirty="0" smtClean="0"/>
              <a:t>z’ </a:t>
            </a:r>
            <a:r>
              <a:rPr lang="en-US" dirty="0" err="1" smtClean="0"/>
              <a:t>vs</a:t>
            </a:r>
            <a:r>
              <a:rPr lang="en-US" dirty="0" smtClean="0"/>
              <a:t> J</a:t>
            </a:r>
          </a:p>
          <a:p>
            <a:r>
              <a:rPr lang="en-US" dirty="0" smtClean="0"/>
              <a:t>z-J </a:t>
            </a:r>
            <a:r>
              <a:rPr lang="en-US" dirty="0" err="1" smtClean="0"/>
              <a:t>vs</a:t>
            </a:r>
            <a:r>
              <a:rPr lang="en-US" dirty="0" smtClean="0"/>
              <a:t> V-J</a:t>
            </a:r>
          </a:p>
          <a:p>
            <a:r>
              <a:rPr lang="en-US" dirty="0" smtClean="0"/>
              <a:t>z-J </a:t>
            </a:r>
            <a:r>
              <a:rPr lang="en-US" dirty="0" err="1" smtClean="0"/>
              <a:t>vs</a:t>
            </a:r>
            <a:r>
              <a:rPr lang="en-US" dirty="0" smtClean="0"/>
              <a:t> J-K</a:t>
            </a:r>
            <a:endParaRPr lang="en-US" dirty="0"/>
          </a:p>
          <a:p>
            <a:endParaRPr lang="en-US" dirty="0"/>
          </a:p>
        </p:txBody>
      </p:sp>
    </p:spTree>
    <p:extLst>
      <p:ext uri="{BB962C8B-B14F-4D97-AF65-F5344CB8AC3E}">
        <p14:creationId xmlns:p14="http://schemas.microsoft.com/office/powerpoint/2010/main" xmlns="" val="3709686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024744" cy="1143000"/>
          </a:xfrm>
        </p:spPr>
        <p:txBody>
          <a:bodyPr/>
          <a:lstStyle/>
          <a:p>
            <a:r>
              <a:rPr lang="en-US" dirty="0" smtClean="0"/>
              <a:t>Conclusion</a:t>
            </a:r>
            <a:endParaRPr lang="en-US" dirty="0"/>
          </a:p>
        </p:txBody>
      </p:sp>
      <p:sp>
        <p:nvSpPr>
          <p:cNvPr id="5" name="Content Placeholder 4"/>
          <p:cNvSpPr>
            <a:spLocks noGrp="1"/>
          </p:cNvSpPr>
          <p:nvPr>
            <p:ph idx="1"/>
          </p:nvPr>
        </p:nvSpPr>
        <p:spPr>
          <a:xfrm>
            <a:off x="1043492" y="1600200"/>
            <a:ext cx="6777317" cy="4724400"/>
          </a:xfrm>
        </p:spPr>
        <p:txBody>
          <a:bodyPr>
            <a:normAutofit fontScale="92500"/>
          </a:bodyPr>
          <a:lstStyle/>
          <a:p>
            <a:r>
              <a:rPr lang="en-US" dirty="0"/>
              <a:t>The NOMAD catalog includes stellar magnitudes in the B, V, R, J, H, and K </a:t>
            </a:r>
            <a:r>
              <a:rPr lang="en-US" dirty="0" err="1" smtClean="0"/>
              <a:t>bandpasses</a:t>
            </a:r>
            <a:r>
              <a:rPr lang="en-US" dirty="0"/>
              <a:t>. </a:t>
            </a:r>
            <a:endParaRPr lang="en-US" dirty="0" smtClean="0"/>
          </a:p>
          <a:p>
            <a:r>
              <a:rPr lang="en-US" dirty="0" smtClean="0"/>
              <a:t>We </a:t>
            </a:r>
            <a:r>
              <a:rPr lang="en-US" dirty="0"/>
              <a:t>see evidence that there are large errors in the </a:t>
            </a:r>
            <a:r>
              <a:rPr lang="en-US" dirty="0" smtClean="0"/>
              <a:t>R band </a:t>
            </a:r>
            <a:r>
              <a:rPr lang="en-US" dirty="0"/>
              <a:t>magnitudes in some areas of the sky. </a:t>
            </a:r>
            <a:endParaRPr lang="en-US" dirty="0" smtClean="0"/>
          </a:p>
          <a:p>
            <a:r>
              <a:rPr lang="en-US" dirty="0" smtClean="0"/>
              <a:t>We </a:t>
            </a:r>
            <a:r>
              <a:rPr lang="en-US" dirty="0"/>
              <a:t>measure strong correlations between the B, V, and J magnitudes in NOMAD and the g, r, </a:t>
            </a:r>
            <a:r>
              <a:rPr lang="en-US" dirty="0" err="1"/>
              <a:t>i</a:t>
            </a:r>
            <a:r>
              <a:rPr lang="en-US" dirty="0"/>
              <a:t>, and z band magnitudes that will be used in </a:t>
            </a:r>
            <a:r>
              <a:rPr lang="en-US" dirty="0" smtClean="0"/>
              <a:t>DES. </a:t>
            </a:r>
          </a:p>
          <a:p>
            <a:r>
              <a:rPr lang="en-US" dirty="0" smtClean="0"/>
              <a:t>Therefore</a:t>
            </a:r>
            <a:r>
              <a:rPr lang="en-US" dirty="0"/>
              <a:t>, we can estimate DES magnitudes from the good data in NOMAD, and avoid using the problematic </a:t>
            </a:r>
            <a:r>
              <a:rPr lang="en-US" dirty="0" smtClean="0"/>
              <a:t>R band </a:t>
            </a:r>
            <a:r>
              <a:rPr lang="en-US" dirty="0"/>
              <a:t>data.</a:t>
            </a:r>
          </a:p>
        </p:txBody>
      </p:sp>
    </p:spTree>
    <p:extLst>
      <p:ext uri="{BB962C8B-B14F-4D97-AF65-F5344CB8AC3E}">
        <p14:creationId xmlns:p14="http://schemas.microsoft.com/office/powerpoint/2010/main" xmlns="" val="132882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990600"/>
          </a:xfrm>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848600" cy="4724400"/>
          </a:xfrm>
        </p:spPr>
        <p:txBody>
          <a:bodyPr>
            <a:normAutofit fontScale="62500" lnSpcReduction="20000"/>
          </a:bodyPr>
          <a:lstStyle/>
          <a:p>
            <a:pPr marL="463550" indent="-395288">
              <a:buNone/>
            </a:pPr>
            <a:r>
              <a:rPr lang="en-US" dirty="0"/>
              <a:t>Allyn Smith, J. Tucker, D.L., Kent, S. Richmond, M. W., </a:t>
            </a:r>
            <a:r>
              <a:rPr lang="en-US" dirty="0" err="1"/>
              <a:t>Fukugita</a:t>
            </a:r>
            <a:r>
              <a:rPr lang="en-US" dirty="0"/>
              <a:t>, M., Ichikawa, T., Ichikawa, S., Jorgensen, A.M., </a:t>
            </a:r>
            <a:r>
              <a:rPr lang="en-US" dirty="0" err="1"/>
              <a:t>Uomoto</a:t>
            </a:r>
            <a:r>
              <a:rPr lang="en-US" dirty="0"/>
              <a:t>, A., Gunn, J.E., </a:t>
            </a:r>
            <a:r>
              <a:rPr lang="en-US" dirty="0" err="1"/>
              <a:t>Hamabe</a:t>
            </a:r>
            <a:r>
              <a:rPr lang="en-US" dirty="0"/>
              <a:t>, M., Watanabe, M., </a:t>
            </a:r>
            <a:r>
              <a:rPr lang="en-US" dirty="0" err="1"/>
              <a:t>Tolea</a:t>
            </a:r>
            <a:r>
              <a:rPr lang="en-US" dirty="0"/>
              <a:t>, A., </a:t>
            </a:r>
            <a:r>
              <a:rPr lang="en-US" dirty="0" err="1"/>
              <a:t>Henden</a:t>
            </a:r>
            <a:r>
              <a:rPr lang="en-US" dirty="0"/>
              <a:t>, A., </a:t>
            </a:r>
            <a:r>
              <a:rPr lang="en-US" dirty="0" err="1"/>
              <a:t>Annis</a:t>
            </a:r>
            <a:r>
              <a:rPr lang="en-US" dirty="0"/>
              <a:t>, J., Pier, J. R., McKay, T.A., </a:t>
            </a:r>
            <a:r>
              <a:rPr lang="en-US" dirty="0" err="1"/>
              <a:t>Brinkmann</a:t>
            </a:r>
            <a:r>
              <a:rPr lang="en-US" dirty="0"/>
              <a:t>, J., Chen, B., </a:t>
            </a:r>
            <a:r>
              <a:rPr lang="en-US" dirty="0" err="1"/>
              <a:t>Holtzman</a:t>
            </a:r>
            <a:r>
              <a:rPr lang="en-US" dirty="0"/>
              <a:t>, J., </a:t>
            </a:r>
            <a:r>
              <a:rPr lang="en-US" dirty="0" err="1"/>
              <a:t>Shinasaku</a:t>
            </a:r>
            <a:r>
              <a:rPr lang="en-US" dirty="0"/>
              <a:t>, K. and York, D. (April, 2002). The </a:t>
            </a:r>
            <a:r>
              <a:rPr lang="en-US" dirty="0" err="1"/>
              <a:t>u’g’r’I’z</a:t>
            </a:r>
            <a:r>
              <a:rPr lang="en-US" dirty="0"/>
              <a:t>’ Standard-Star System. </a:t>
            </a:r>
            <a:r>
              <a:rPr lang="en-US" i="1" dirty="0"/>
              <a:t>The Astronomical Journal</a:t>
            </a:r>
            <a:r>
              <a:rPr lang="en-US" dirty="0"/>
              <a:t>. 123:2121-2144.</a:t>
            </a:r>
          </a:p>
          <a:p>
            <a:pPr marL="463550" indent="-395288">
              <a:buNone/>
            </a:pPr>
            <a:r>
              <a:rPr lang="en-US" dirty="0" err="1"/>
              <a:t>Annis</a:t>
            </a:r>
            <a:r>
              <a:rPr lang="en-US" dirty="0"/>
              <a:t>, J. (2005). </a:t>
            </a:r>
            <a:r>
              <a:rPr lang="en-US" dirty="0" err="1"/>
              <a:t>DECam</a:t>
            </a:r>
            <a:r>
              <a:rPr lang="en-US" dirty="0"/>
              <a:t> Observation Tactical Planner. </a:t>
            </a:r>
            <a:r>
              <a:rPr lang="en-US" i="1" dirty="0"/>
              <a:t>DES </a:t>
            </a:r>
            <a:r>
              <a:rPr lang="en-US" i="1" dirty="0" err="1"/>
              <a:t>DECam</a:t>
            </a:r>
            <a:r>
              <a:rPr lang="en-US" i="1" dirty="0"/>
              <a:t>  SISPI Functional Requirements</a:t>
            </a:r>
            <a:r>
              <a:rPr lang="en-US" dirty="0"/>
              <a:t>, p. 30. Retrieved from http://des-docdb.fnal.gov/0000/000009/001/DECam-instr-FRD.pdf</a:t>
            </a:r>
          </a:p>
          <a:p>
            <a:pPr marL="463550" indent="-395288">
              <a:buNone/>
            </a:pPr>
            <a:r>
              <a:rPr lang="en-US" dirty="0" err="1"/>
              <a:t>Appenzeller</a:t>
            </a:r>
            <a:r>
              <a:rPr lang="en-US" dirty="0"/>
              <a:t>, I.  (2009). High – </a:t>
            </a:r>
            <a:r>
              <a:rPr lang="en-US" i="1" dirty="0"/>
              <a:t>Redshift Galaxies: Light from the Early Universe</a:t>
            </a:r>
            <a:r>
              <a:rPr lang="en-US" dirty="0"/>
              <a:t>. New York, United States: Springer Dordrecht </a:t>
            </a:r>
            <a:r>
              <a:rPr lang="en-US" dirty="0" err="1"/>
              <a:t>Heildelberg</a:t>
            </a:r>
            <a:r>
              <a:rPr lang="en-US" dirty="0"/>
              <a:t> London New York.</a:t>
            </a:r>
          </a:p>
          <a:p>
            <a:pPr marL="463550" indent="-395288">
              <a:buNone/>
            </a:pPr>
            <a:r>
              <a:rPr lang="en-US" dirty="0"/>
              <a:t>Dark Energy Survey. (2010). </a:t>
            </a:r>
            <a:r>
              <a:rPr lang="en-US" i="1" dirty="0"/>
              <a:t>Dark Energy Survey</a:t>
            </a:r>
            <a:r>
              <a:rPr lang="en-US" dirty="0"/>
              <a:t>. Retrieved from http://www.darkenergysurvey.org/news/</a:t>
            </a:r>
          </a:p>
          <a:p>
            <a:pPr marL="463550" indent="-395288">
              <a:buNone/>
            </a:pPr>
            <a:r>
              <a:rPr lang="en-US" dirty="0"/>
              <a:t>Fermilab. (October, 2010). </a:t>
            </a:r>
            <a:r>
              <a:rPr lang="en-US" i="1" dirty="0"/>
              <a:t>Experiment DES </a:t>
            </a:r>
            <a:r>
              <a:rPr lang="en-US" i="1" dirty="0" err="1"/>
              <a:t>DECam</a:t>
            </a:r>
            <a:r>
              <a:rPr lang="en-US" dirty="0"/>
              <a:t>. Retrieved from http://www.fnal.gov/pub/presspass/factsheets/pdfs/experiment_DES_DECam.pdf</a:t>
            </a:r>
          </a:p>
          <a:p>
            <a:pPr marL="463550" indent="-395288">
              <a:buNone/>
            </a:pPr>
            <a:r>
              <a:rPr lang="en-US" dirty="0"/>
              <a:t>Fermilab. (May, 2012). </a:t>
            </a:r>
            <a:r>
              <a:rPr lang="en-US" dirty="0" err="1"/>
              <a:t>DECam</a:t>
            </a:r>
            <a:r>
              <a:rPr lang="en-US" dirty="0"/>
              <a:t> team celebrates completion of project. </a:t>
            </a:r>
            <a:r>
              <a:rPr lang="en-US" i="1" dirty="0"/>
              <a:t>Fermilab Today</a:t>
            </a:r>
            <a:r>
              <a:rPr lang="en-US" dirty="0"/>
              <a:t>. Retrieved from http://www.fnal.gov/pub/today/archive_2012/today12-05-30.html</a:t>
            </a:r>
          </a:p>
          <a:p>
            <a:pPr marL="463550" indent="-395288">
              <a:buNone/>
            </a:pPr>
            <a:r>
              <a:rPr lang="en-US" dirty="0" err="1"/>
              <a:t>Fukugita</a:t>
            </a:r>
            <a:r>
              <a:rPr lang="en-US" dirty="0"/>
              <a:t>, M., Ichikawa, T., Gunn, J. E., </a:t>
            </a:r>
            <a:r>
              <a:rPr lang="en-US" dirty="0" err="1"/>
              <a:t>Doi</a:t>
            </a:r>
            <a:r>
              <a:rPr lang="en-US" dirty="0"/>
              <a:t>, M., </a:t>
            </a:r>
            <a:r>
              <a:rPr lang="en-US" dirty="0" err="1"/>
              <a:t>Shimasaku</a:t>
            </a:r>
            <a:r>
              <a:rPr lang="en-US" dirty="0"/>
              <a:t>, K., and Schneider, D. P. (1996). The Sloan Digital Sky Survey Photometric System</a:t>
            </a:r>
            <a:r>
              <a:rPr lang="en-US" i="1" dirty="0"/>
              <a:t>.  Astronomy Journal</a:t>
            </a:r>
            <a:r>
              <a:rPr lang="en-US" dirty="0"/>
              <a:t>, 111, 1748. Retrieved from http://articles.adsabs.harvard.edu/</a:t>
            </a:r>
            <a:r>
              <a:rPr lang="en-US" dirty="0" err="1"/>
              <a:t>cgi</a:t>
            </a:r>
            <a:r>
              <a:rPr lang="en-US" dirty="0"/>
              <a:t>-bin/</a:t>
            </a:r>
            <a:r>
              <a:rPr lang="en-US" dirty="0" err="1"/>
              <a:t>nph-iarticle_query?letter</a:t>
            </a:r>
            <a:r>
              <a:rPr lang="en-US" dirty="0"/>
              <a:t>=.&amp;classic=</a:t>
            </a:r>
            <a:r>
              <a:rPr lang="en-US" dirty="0" err="1"/>
              <a:t>YES&amp;bibcode</a:t>
            </a:r>
            <a:r>
              <a:rPr lang="en-US" dirty="0"/>
              <a:t>=1996AJ....111.1748F&amp;page=&amp;type=SCREEN_VIEW&amp;data_type=PDF_HIGH&amp;send=GET&amp;filetype=.pdf</a:t>
            </a:r>
          </a:p>
        </p:txBody>
      </p:sp>
    </p:spTree>
    <p:extLst>
      <p:ext uri="{BB962C8B-B14F-4D97-AF65-F5344CB8AC3E}">
        <p14:creationId xmlns:p14="http://schemas.microsoft.com/office/powerpoint/2010/main" xmlns="" val="9319633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24744" cy="990600"/>
          </a:xfrm>
        </p:spPr>
        <p:txBody>
          <a:bodyPr/>
          <a:lstStyle/>
          <a:p>
            <a:r>
              <a:rPr lang="en-US" dirty="0" smtClean="0"/>
              <a:t>References</a:t>
            </a:r>
            <a:endParaRPr lang="en-US" dirty="0"/>
          </a:p>
        </p:txBody>
      </p:sp>
      <p:sp>
        <p:nvSpPr>
          <p:cNvPr id="3" name="Content Placeholder 2"/>
          <p:cNvSpPr>
            <a:spLocks noGrp="1"/>
          </p:cNvSpPr>
          <p:nvPr>
            <p:ph idx="1"/>
          </p:nvPr>
        </p:nvSpPr>
        <p:spPr>
          <a:xfrm>
            <a:off x="685800" y="1371600"/>
            <a:ext cx="7848600" cy="5029200"/>
          </a:xfrm>
        </p:spPr>
        <p:txBody>
          <a:bodyPr>
            <a:noAutofit/>
          </a:bodyPr>
          <a:lstStyle/>
          <a:p>
            <a:pPr marL="463550" indent="-395288">
              <a:buNone/>
            </a:pPr>
            <a:r>
              <a:rPr lang="en-US" sz="1200" dirty="0" err="1"/>
              <a:t>Inglis</a:t>
            </a:r>
            <a:r>
              <a:rPr lang="en-US" sz="1200" dirty="0"/>
              <a:t>, M. (2004). </a:t>
            </a:r>
            <a:r>
              <a:rPr lang="en-US" sz="1200" i="1" dirty="0"/>
              <a:t>Astronomy of the Milky Way: Observer’s Guide to the Southern Sky</a:t>
            </a:r>
            <a:r>
              <a:rPr lang="en-US" sz="1200" dirty="0"/>
              <a:t>. Singapore:  Springer </a:t>
            </a:r>
            <a:r>
              <a:rPr lang="en-US" sz="1200" dirty="0" err="1"/>
              <a:t>Verlag</a:t>
            </a:r>
            <a:r>
              <a:rPr lang="en-US" sz="1200" dirty="0"/>
              <a:t> London Limited.</a:t>
            </a:r>
          </a:p>
          <a:p>
            <a:pPr marL="463550" indent="-395288">
              <a:buNone/>
            </a:pPr>
            <a:r>
              <a:rPr lang="en-US" sz="1200" dirty="0"/>
              <a:t>James Brainerd, J. (2007). </a:t>
            </a:r>
            <a:r>
              <a:rPr lang="en-US" sz="1200" i="1" dirty="0"/>
              <a:t>Astrophysics Spectator</a:t>
            </a:r>
            <a:r>
              <a:rPr lang="en-US" sz="1200" dirty="0"/>
              <a:t>. Retrieved from http://www.astrophysicsspectator.com/About.html </a:t>
            </a:r>
          </a:p>
          <a:p>
            <a:pPr marL="463550" indent="-395288">
              <a:buNone/>
            </a:pPr>
            <a:r>
              <a:rPr lang="en-US" sz="1200" dirty="0"/>
              <a:t>Johnson, H.L. and Morgan, W.W. (may, 1953). Fundamental Stellar Photometry for Standards of Spectral Type on the Revised System of the Yerkes Spectral Atlas. 117 (3). Retrieved from http://articles.adsabs.harvard.edu/</a:t>
            </a:r>
            <a:r>
              <a:rPr lang="en-US" sz="1200" dirty="0" err="1"/>
              <a:t>cgi</a:t>
            </a:r>
            <a:r>
              <a:rPr lang="en-US" sz="1200" dirty="0"/>
              <a:t>-bin/nph-iarticle_query?1953ApJ...117..313J&amp;amp;data_type=PDF_HIGH&amp;amp;whole_paper=YES&amp;amp;type=PRINTER&amp;amp;filetype=.pdf</a:t>
            </a:r>
          </a:p>
          <a:p>
            <a:pPr marL="463550" indent="-395288">
              <a:buNone/>
            </a:pPr>
            <a:r>
              <a:rPr lang="en-US" sz="1200" dirty="0"/>
              <a:t>Lang, G. T. (2011). </a:t>
            </a:r>
            <a:r>
              <a:rPr lang="en-US" sz="1200" i="1" dirty="0"/>
              <a:t>Unified </a:t>
            </a:r>
            <a:r>
              <a:rPr lang="en-US" sz="1200" i="1" dirty="0" err="1"/>
              <a:t>Fuid</a:t>
            </a:r>
            <a:r>
              <a:rPr lang="en-US" sz="1200" i="1" dirty="0"/>
              <a:t> Dynamic Theory of Physics: A Physical Explanation of Gravity, Matter, Electromagnetic Forces, Photons, the Strong and Weak forces, Quantum Mechanics, and much more</a:t>
            </a:r>
            <a:r>
              <a:rPr lang="en-US" sz="1200" dirty="0"/>
              <a:t>. United States: </a:t>
            </a:r>
            <a:r>
              <a:rPr lang="en-US" sz="1200" dirty="0" err="1"/>
              <a:t>AuthorHouse</a:t>
            </a:r>
            <a:r>
              <a:rPr lang="en-US" sz="1200" dirty="0"/>
              <a:t>. </a:t>
            </a:r>
          </a:p>
          <a:p>
            <a:pPr marL="463550" indent="-395288">
              <a:buNone/>
            </a:pPr>
            <a:r>
              <a:rPr lang="en-US" sz="1200" dirty="0"/>
              <a:t>Lutz, M. and </a:t>
            </a:r>
            <a:r>
              <a:rPr lang="en-US" sz="1200" dirty="0" err="1"/>
              <a:t>Ascher</a:t>
            </a:r>
            <a:r>
              <a:rPr lang="en-US" sz="1200" dirty="0"/>
              <a:t>, D. (1999). </a:t>
            </a:r>
            <a:r>
              <a:rPr lang="en-US" sz="1200" i="1" dirty="0"/>
              <a:t>Learning Python</a:t>
            </a:r>
            <a:r>
              <a:rPr lang="en-US" sz="1200" dirty="0"/>
              <a:t>. United States: O’Reilly &amp; Associates, Inc.</a:t>
            </a:r>
          </a:p>
          <a:p>
            <a:pPr marL="463550" indent="-395288">
              <a:buNone/>
            </a:pPr>
            <a:r>
              <a:rPr lang="en-US" sz="1200" dirty="0"/>
              <a:t>Naval Meteorology and Oceanography Command. (2012). Naval Oceanography Portal.  Retrieved from  http://www.usno.navy.mil/</a:t>
            </a:r>
          </a:p>
          <a:p>
            <a:pPr marL="463550" indent="-395288">
              <a:buNone/>
            </a:pPr>
            <a:r>
              <a:rPr lang="en-US" sz="1200" dirty="0"/>
              <a:t>Nielsen, E. (2012). </a:t>
            </a:r>
            <a:r>
              <a:rPr lang="en-US" sz="1200" i="1" dirty="0"/>
              <a:t>The DES Starfinder</a:t>
            </a:r>
            <a:r>
              <a:rPr lang="en-US" sz="1200" dirty="0"/>
              <a:t>. United States: Fermilab.</a:t>
            </a:r>
          </a:p>
          <a:p>
            <a:pPr marL="463550" indent="-395288">
              <a:buNone/>
            </a:pPr>
            <a:r>
              <a:rPr lang="en-US" sz="1200" dirty="0"/>
              <a:t>University of Texas McDonald Observatory (2012). UBVRI Filters. Retrieved from http://mcdonaldobservatory.org/research/instruments/ubvri-filters</a:t>
            </a:r>
          </a:p>
          <a:p>
            <a:pPr marL="463550" indent="-395288">
              <a:buNone/>
            </a:pPr>
            <a:r>
              <a:rPr lang="en-US" sz="1200" dirty="0" err="1"/>
              <a:t>Venables</a:t>
            </a:r>
            <a:r>
              <a:rPr lang="en-US" sz="1200" dirty="0"/>
              <a:t>, W.N., Smith, D. M. and the Development Core Team. (2004). </a:t>
            </a:r>
            <a:r>
              <a:rPr lang="en-US" sz="1200" i="1" dirty="0"/>
              <a:t>An Introduction to R, Notes on R: A Programming Environment for Data Analysis and Graphics</a:t>
            </a:r>
            <a:r>
              <a:rPr lang="en-US" sz="1200" dirty="0"/>
              <a:t>. United </a:t>
            </a:r>
            <a:r>
              <a:rPr lang="en-US" sz="1200" dirty="0" err="1"/>
              <a:t>Kigndom</a:t>
            </a:r>
            <a:r>
              <a:rPr lang="en-US" sz="1200" dirty="0"/>
              <a:t>: Network Theory Limited.</a:t>
            </a:r>
          </a:p>
          <a:p>
            <a:pPr marL="463550" indent="-395288">
              <a:buNone/>
            </a:pPr>
            <a:r>
              <a:rPr lang="en-US" sz="1200" dirty="0" err="1"/>
              <a:t>Worthey</a:t>
            </a:r>
            <a:r>
              <a:rPr lang="en-US" sz="1200" dirty="0"/>
              <a:t> G. and Lee, H. (March, 2011). An Empirical UBV RI JHK Color-Temperature Calibration for Stars. </a:t>
            </a:r>
            <a:r>
              <a:rPr lang="en-US" sz="1200" i="1" dirty="0"/>
              <a:t>The Astrophysical Journal Supplement Series</a:t>
            </a:r>
            <a:r>
              <a:rPr lang="en-US" sz="1200" dirty="0"/>
              <a:t>. 193:1 (11pp).</a:t>
            </a:r>
          </a:p>
        </p:txBody>
      </p:sp>
    </p:spTree>
    <p:extLst>
      <p:ext uri="{BB962C8B-B14F-4D97-AF65-F5344CB8AC3E}">
        <p14:creationId xmlns:p14="http://schemas.microsoft.com/office/powerpoint/2010/main" xmlns="" val="41484325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Elba M. </a:t>
            </a:r>
            <a:r>
              <a:rPr lang="en-US" dirty="0" err="1" smtClean="0"/>
              <a:t>Sepúlveda</a:t>
            </a:r>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29618" r="29618"/>
          <a:stretch>
            <a:fillRect/>
          </a:stretch>
        </p:blipFill>
        <p:spPr/>
      </p:pic>
      <p:sp>
        <p:nvSpPr>
          <p:cNvPr id="6" name="Text Placeholder 5"/>
          <p:cNvSpPr>
            <a:spLocks noGrp="1"/>
          </p:cNvSpPr>
          <p:nvPr>
            <p:ph type="body" sz="half" idx="2"/>
          </p:nvPr>
        </p:nvSpPr>
        <p:spPr/>
        <p:txBody>
          <a:bodyPr/>
          <a:lstStyle/>
          <a:p>
            <a:r>
              <a:rPr lang="en-US" dirty="0" smtClean="0"/>
              <a:t>DES Project/TRAC program</a:t>
            </a:r>
          </a:p>
          <a:p>
            <a:r>
              <a:rPr lang="en-US" dirty="0" smtClean="0">
                <a:hlinkClick r:id="rId3"/>
              </a:rPr>
              <a:t>elbas@fnal.gov</a:t>
            </a:r>
            <a:r>
              <a:rPr lang="en-US" dirty="0" smtClean="0"/>
              <a:t> </a:t>
            </a:r>
          </a:p>
          <a:p>
            <a:r>
              <a:rPr lang="en-US" dirty="0" smtClean="0"/>
              <a:t>July 2012</a:t>
            </a:r>
            <a:endParaRPr lang="en-US" dirty="0"/>
          </a:p>
        </p:txBody>
      </p:sp>
    </p:spTree>
    <p:extLst>
      <p:ext uri="{BB962C8B-B14F-4D97-AF65-F5344CB8AC3E}">
        <p14:creationId xmlns:p14="http://schemas.microsoft.com/office/powerpoint/2010/main" xmlns="" val="189504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Dark Energy Survey Project</a:t>
            </a:r>
            <a:endParaRPr lang="en-US" dirty="0"/>
          </a:p>
        </p:txBody>
      </p:sp>
      <p:sp>
        <p:nvSpPr>
          <p:cNvPr id="4" name="Footer Placeholder 3"/>
          <p:cNvSpPr>
            <a:spLocks noGrp="1"/>
          </p:cNvSpPr>
          <p:nvPr>
            <p:ph type="ftr" sz="quarter" idx="11"/>
          </p:nvPr>
        </p:nvSpPr>
        <p:spPr/>
        <p:txBody>
          <a:bodyPr/>
          <a:lstStyle/>
          <a:p>
            <a:r>
              <a:rPr lang="en-US" dirty="0" smtClean="0">
                <a:hlinkClick r:id="rId3"/>
              </a:rPr>
              <a:t>http://www.darkenergysurvey.org</a:t>
            </a:r>
            <a:r>
              <a:rPr lang="en-US" dirty="0" smtClean="0"/>
              <a:t> </a:t>
            </a:r>
            <a:endParaRPr lang="en-US" dirty="0"/>
          </a:p>
        </p:txBody>
      </p:sp>
      <p:sp>
        <p:nvSpPr>
          <p:cNvPr id="3" name="Content Placeholder 2"/>
          <p:cNvSpPr>
            <a:spLocks noGrp="1"/>
          </p:cNvSpPr>
          <p:nvPr>
            <p:ph sz="quarter" idx="13"/>
          </p:nvPr>
        </p:nvSpPr>
        <p:spPr>
          <a:xfrm>
            <a:off x="685800" y="2286000"/>
            <a:ext cx="3419856" cy="3493008"/>
          </a:xfrm>
        </p:spPr>
        <p:txBody>
          <a:bodyPr>
            <a:normAutofit fontScale="92500" lnSpcReduction="20000"/>
          </a:bodyPr>
          <a:lstStyle/>
          <a:p>
            <a:r>
              <a:rPr lang="en-US" b="1" dirty="0" smtClean="0"/>
              <a:t>The Dark Energy Survey (DES) </a:t>
            </a:r>
            <a:r>
              <a:rPr lang="en-US" dirty="0" smtClean="0"/>
              <a:t>is designed to probe the origin of the accelerating universe and help uncover the nature of dark energy by measuring the 14-billion-year history of cosmic expansion with high precision.</a:t>
            </a:r>
            <a:endParaRPr lang="en-US" dirty="0"/>
          </a:p>
        </p:txBody>
      </p:sp>
      <p:pic>
        <p:nvPicPr>
          <p:cNvPr id="9" name="Content Placeholder 8"/>
          <p:cNvPicPr>
            <a:picLocks noGrp="1" noChangeAspect="1"/>
          </p:cNvPicPr>
          <p:nvPr>
            <p:ph sz="quarter" idx="14"/>
          </p:nvPr>
        </p:nvPicPr>
        <p:blipFill>
          <a:blip r:embed="rId4" cstate="print">
            <a:extLst>
              <a:ext uri="{28A0092B-C50C-407E-A947-70E740481C1C}">
                <a14:useLocalDpi xmlns:a14="http://schemas.microsoft.com/office/drawing/2010/main" xmlns="" val="0"/>
              </a:ext>
            </a:extLst>
          </a:blip>
          <a:stretch>
            <a:fillRect/>
          </a:stretch>
        </p:blipFill>
        <p:spPr>
          <a:xfrm>
            <a:off x="4091797" y="1828800"/>
            <a:ext cx="4214003"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56910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DECam</a:t>
            </a:r>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120057" y="2590800"/>
            <a:ext cx="3160560" cy="2848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quarter" idx="14"/>
          </p:nvPr>
        </p:nvSpPr>
        <p:spPr>
          <a:xfrm>
            <a:off x="4419600" y="914400"/>
            <a:ext cx="4114800" cy="5257800"/>
          </a:xfrm>
        </p:spPr>
        <p:txBody>
          <a:bodyPr>
            <a:normAutofit fontScale="77500" lnSpcReduction="20000"/>
          </a:bodyPr>
          <a:lstStyle/>
          <a:p>
            <a:r>
              <a:rPr lang="en-US" dirty="0" smtClean="0"/>
              <a:t>They </a:t>
            </a:r>
            <a:r>
              <a:rPr lang="en-US" dirty="0"/>
              <a:t>completed and tested one of the largest cameras named </a:t>
            </a:r>
            <a:r>
              <a:rPr lang="en-US" dirty="0" err="1"/>
              <a:t>DECam</a:t>
            </a:r>
            <a:r>
              <a:rPr lang="en-US" dirty="0"/>
              <a:t>.  </a:t>
            </a:r>
            <a:endParaRPr lang="en-US" dirty="0" smtClean="0"/>
          </a:p>
          <a:p>
            <a:r>
              <a:rPr lang="en-US" dirty="0" smtClean="0"/>
              <a:t>It </a:t>
            </a:r>
            <a:r>
              <a:rPr lang="en-US" dirty="0"/>
              <a:t>is a large, 570 Megapixel camera that will hold 74 </a:t>
            </a:r>
            <a:r>
              <a:rPr lang="en-US" dirty="0" smtClean="0"/>
              <a:t>CCDs</a:t>
            </a:r>
            <a:r>
              <a:rPr lang="en-US" dirty="0"/>
              <a:t>.   </a:t>
            </a:r>
            <a:endParaRPr lang="en-US" dirty="0" smtClean="0"/>
          </a:p>
          <a:p>
            <a:r>
              <a:rPr lang="en-US" dirty="0" smtClean="0"/>
              <a:t>This </a:t>
            </a:r>
            <a:r>
              <a:rPr lang="en-US" dirty="0"/>
              <a:t>was constructed specifically to be sensitive to the red shifted light from distant galaxies and stars. </a:t>
            </a:r>
            <a:endParaRPr lang="en-US" dirty="0" smtClean="0"/>
          </a:p>
          <a:p>
            <a:r>
              <a:rPr lang="en-US" dirty="0" smtClean="0"/>
              <a:t>This </a:t>
            </a:r>
            <a:r>
              <a:rPr lang="en-US" dirty="0"/>
              <a:t>will permit to measure the redshift </a:t>
            </a:r>
            <a:r>
              <a:rPr lang="en-US" dirty="0" smtClean="0"/>
              <a:t>of stars very </a:t>
            </a:r>
            <a:r>
              <a:rPr lang="en-US" dirty="0"/>
              <a:t>precisely.  </a:t>
            </a:r>
            <a:endParaRPr lang="en-US" dirty="0" smtClean="0"/>
          </a:p>
          <a:p>
            <a:r>
              <a:rPr lang="en-US" dirty="0" err="1" smtClean="0"/>
              <a:t>DECam</a:t>
            </a:r>
            <a:r>
              <a:rPr lang="en-US" dirty="0" smtClean="0"/>
              <a:t> </a:t>
            </a:r>
            <a:r>
              <a:rPr lang="en-US" dirty="0"/>
              <a:t>will have the widest field of view of the southern hemisphere in the NOAO ground-based optical/infrared system of imagers. </a:t>
            </a:r>
            <a:endParaRPr lang="en-US" dirty="0" smtClean="0"/>
          </a:p>
          <a:p>
            <a:r>
              <a:rPr lang="en-US" dirty="0" smtClean="0"/>
              <a:t>The field </a:t>
            </a:r>
            <a:r>
              <a:rPr lang="en-US" dirty="0"/>
              <a:t>of view is </a:t>
            </a:r>
            <a:r>
              <a:rPr lang="en-US" dirty="0" smtClean="0"/>
              <a:t>2.2 degree in diameter, so </a:t>
            </a:r>
            <a:r>
              <a:rPr lang="en-US" dirty="0"/>
              <a:t>a large view </a:t>
            </a:r>
            <a:r>
              <a:rPr lang="en-US" dirty="0" smtClean="0"/>
              <a:t>area of the sky can be imaged in each exposure. </a:t>
            </a:r>
          </a:p>
        </p:txBody>
      </p:sp>
      <p:sp>
        <p:nvSpPr>
          <p:cNvPr id="3" name="Footer Placeholder 2"/>
          <p:cNvSpPr>
            <a:spLocks noGrp="1"/>
          </p:cNvSpPr>
          <p:nvPr>
            <p:ph type="ftr" sz="quarter" idx="11"/>
          </p:nvPr>
        </p:nvSpPr>
        <p:spPr>
          <a:xfrm>
            <a:off x="5181600" y="6172200"/>
            <a:ext cx="3502152" cy="365125"/>
          </a:xfrm>
        </p:spPr>
        <p:txBody>
          <a:bodyPr/>
          <a:lstStyle/>
          <a:p>
            <a:r>
              <a:rPr lang="en-US" dirty="0" smtClean="0"/>
              <a:t>Brenna </a:t>
            </a:r>
            <a:r>
              <a:rPr lang="en-US" dirty="0" err="1" smtClean="0"/>
              <a:t>Flaugher</a:t>
            </a:r>
            <a:r>
              <a:rPr lang="en-US" dirty="0" smtClean="0"/>
              <a:t> (2012) and DES (2010)</a:t>
            </a:r>
            <a:endParaRPr lang="en-US" dirty="0"/>
          </a:p>
        </p:txBody>
      </p:sp>
    </p:spTree>
    <p:extLst>
      <p:ext uri="{BB962C8B-B14F-4D97-AF65-F5344CB8AC3E}">
        <p14:creationId xmlns:p14="http://schemas.microsoft.com/office/powerpoint/2010/main" xmlns="" val="3241178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24744" cy="1143000"/>
          </a:xfrm>
        </p:spPr>
        <p:txBody>
          <a:bodyPr/>
          <a:lstStyle/>
          <a:p>
            <a:r>
              <a:rPr lang="en-US" dirty="0" err="1" smtClean="0"/>
              <a:t>DECam</a:t>
            </a:r>
            <a:endParaRPr lang="en-US" dirty="0"/>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762000" y="1447800"/>
            <a:ext cx="3419475" cy="2564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p:cNvSpPr>
            <a:spLocks noGrp="1"/>
          </p:cNvSpPr>
          <p:nvPr>
            <p:ph sz="quarter" idx="14"/>
          </p:nvPr>
        </p:nvSpPr>
        <p:spPr>
          <a:xfrm>
            <a:off x="4267200" y="914400"/>
            <a:ext cx="4191000" cy="4892039"/>
          </a:xfrm>
        </p:spPr>
        <p:txBody>
          <a:bodyPr>
            <a:normAutofit fontScale="85000" lnSpcReduction="10000"/>
          </a:bodyPr>
          <a:lstStyle/>
          <a:p>
            <a:r>
              <a:rPr lang="en-US" dirty="0" smtClean="0"/>
              <a:t>It </a:t>
            </a:r>
            <a:r>
              <a:rPr lang="en-US" dirty="0"/>
              <a:t>is capable of record data from an area of the sky 20 times the size of the moon as seen from earth. </a:t>
            </a:r>
            <a:endParaRPr lang="en-US" dirty="0" smtClean="0"/>
          </a:p>
          <a:p>
            <a:r>
              <a:rPr lang="en-US" dirty="0" smtClean="0"/>
              <a:t>A </a:t>
            </a:r>
            <a:r>
              <a:rPr lang="en-US" dirty="0"/>
              <a:t>system of five lenses was required to have a </a:t>
            </a:r>
            <a:r>
              <a:rPr lang="en-US" dirty="0" smtClean="0"/>
              <a:t>wide view.  </a:t>
            </a:r>
          </a:p>
          <a:p>
            <a:r>
              <a:rPr lang="en-US" dirty="0" smtClean="0"/>
              <a:t>The </a:t>
            </a:r>
            <a:r>
              <a:rPr lang="en-US" dirty="0"/>
              <a:t>biggest of these lenses is almost 1 meter in diameter. </a:t>
            </a:r>
            <a:endParaRPr lang="en-US" dirty="0" smtClean="0"/>
          </a:p>
          <a:p>
            <a:r>
              <a:rPr lang="en-US" dirty="0" smtClean="0"/>
              <a:t>The camera is </a:t>
            </a:r>
            <a:r>
              <a:rPr lang="en-US" dirty="0"/>
              <a:t>is being installed in Cerro </a:t>
            </a:r>
            <a:r>
              <a:rPr lang="en-US" dirty="0" err="1"/>
              <a:t>Tololo</a:t>
            </a:r>
            <a:r>
              <a:rPr lang="en-US" dirty="0"/>
              <a:t> Inter-American Observatory in Chile</a:t>
            </a:r>
            <a:r>
              <a:rPr lang="en-US" dirty="0" smtClean="0"/>
              <a:t>.</a:t>
            </a:r>
          </a:p>
          <a:p>
            <a:r>
              <a:rPr lang="en-US" dirty="0" smtClean="0"/>
              <a:t>The collection of programs used to operate the camera is called SISPI.</a:t>
            </a:r>
            <a:endParaRPr lang="en-US" dirty="0"/>
          </a:p>
        </p:txBody>
      </p:sp>
      <p:sp>
        <p:nvSpPr>
          <p:cNvPr id="3" name="Footer Placeholder 2"/>
          <p:cNvSpPr>
            <a:spLocks noGrp="1"/>
          </p:cNvSpPr>
          <p:nvPr>
            <p:ph type="ftr" sz="quarter" idx="11"/>
          </p:nvPr>
        </p:nvSpPr>
        <p:spPr/>
        <p:txBody>
          <a:bodyPr/>
          <a:lstStyle/>
          <a:p>
            <a:r>
              <a:rPr lang="en-US" dirty="0" smtClean="0"/>
              <a:t>Brenna </a:t>
            </a:r>
            <a:r>
              <a:rPr lang="en-US" dirty="0" err="1" smtClean="0"/>
              <a:t>Flaugher</a:t>
            </a:r>
            <a:r>
              <a:rPr lang="en-US" dirty="0" smtClean="0"/>
              <a:t> (2012) and DES (2010)</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0" y="4267200"/>
            <a:ext cx="2286000" cy="2012156"/>
          </a:xfrm>
          <a:prstGeom prst="rect">
            <a:avLst/>
          </a:prstGeom>
        </p:spPr>
      </p:pic>
    </p:spTree>
    <p:extLst>
      <p:ext uri="{BB962C8B-B14F-4D97-AF65-F5344CB8AC3E}">
        <p14:creationId xmlns:p14="http://schemas.microsoft.com/office/powerpoint/2010/main" xmlns="" val="2167949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smtClean="0"/>
              <a:t>Purpose of this study</a:t>
            </a:r>
            <a:endParaRPr lang="en-US" dirty="0"/>
          </a:p>
        </p:txBody>
      </p:sp>
      <p:sp>
        <p:nvSpPr>
          <p:cNvPr id="5" name="Content Placeholder 4"/>
          <p:cNvSpPr>
            <a:spLocks noGrp="1"/>
          </p:cNvSpPr>
          <p:nvPr>
            <p:ph sz="quarter" idx="13"/>
          </p:nvPr>
        </p:nvSpPr>
        <p:spPr>
          <a:xfrm>
            <a:off x="609600" y="1676400"/>
            <a:ext cx="3962400" cy="4572000"/>
          </a:xfrm>
        </p:spPr>
        <p:txBody>
          <a:bodyPr>
            <a:normAutofit lnSpcReduction="10000"/>
          </a:bodyPr>
          <a:lstStyle/>
          <a:p>
            <a:r>
              <a:rPr lang="en-US" dirty="0"/>
              <a:t>This analysis is required in </a:t>
            </a:r>
            <a:r>
              <a:rPr lang="en-US" dirty="0" smtClean="0"/>
              <a:t>order to select stars for the guider, a SISPI program that keeps the pointing of the telescope steady during an exposure. </a:t>
            </a:r>
          </a:p>
          <a:p>
            <a:r>
              <a:rPr lang="en-US" dirty="0" smtClean="0"/>
              <a:t>Without </a:t>
            </a:r>
            <a:r>
              <a:rPr lang="en-US" dirty="0"/>
              <a:t>this program it will be impossible to run the telescope in order to have good exposures with </a:t>
            </a:r>
            <a:r>
              <a:rPr lang="en-US" dirty="0" err="1"/>
              <a:t>DECam</a:t>
            </a:r>
            <a:r>
              <a:rPr lang="en-US" dirty="0"/>
              <a:t>.</a:t>
            </a:r>
          </a:p>
          <a:p>
            <a:endParaRPr lang="en-US" dirty="0"/>
          </a:p>
        </p:txBody>
      </p:sp>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xmlns="" val="0"/>
              </a:ext>
            </a:extLst>
          </a:blip>
          <a:stretch>
            <a:fillRect/>
          </a:stretch>
        </p:blipFill>
        <p:spPr>
          <a:xfrm>
            <a:off x="4645025" y="2636018"/>
            <a:ext cx="3419475" cy="2848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97631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024744" cy="1143000"/>
          </a:xfrm>
        </p:spPr>
        <p:txBody>
          <a:bodyPr/>
          <a:lstStyle/>
          <a:p>
            <a:r>
              <a:rPr lang="en-US" dirty="0" smtClean="0"/>
              <a:t>The problem:</a:t>
            </a:r>
            <a:endParaRPr lang="en-US" dirty="0"/>
          </a:p>
        </p:txBody>
      </p:sp>
      <p:sp>
        <p:nvSpPr>
          <p:cNvPr id="3" name="Content Placeholder 2"/>
          <p:cNvSpPr>
            <a:spLocks noGrp="1"/>
          </p:cNvSpPr>
          <p:nvPr>
            <p:ph sz="quarter" idx="13"/>
          </p:nvPr>
        </p:nvSpPr>
        <p:spPr>
          <a:xfrm>
            <a:off x="609600" y="1905000"/>
            <a:ext cx="4114800" cy="4343400"/>
          </a:xfrm>
        </p:spPr>
        <p:txBody>
          <a:bodyPr>
            <a:normAutofit fontScale="92500" lnSpcReduction="20000"/>
          </a:bodyPr>
          <a:lstStyle/>
          <a:p>
            <a:r>
              <a:rPr lang="en-US" dirty="0"/>
              <a:t>The Naval Observatory Merged </a:t>
            </a:r>
            <a:r>
              <a:rPr lang="en-US" dirty="0" err="1"/>
              <a:t>Astrometric</a:t>
            </a:r>
            <a:r>
              <a:rPr lang="en-US" dirty="0"/>
              <a:t> </a:t>
            </a:r>
            <a:r>
              <a:rPr lang="en-US" dirty="0" smtClean="0"/>
              <a:t>Dataset (NOMAD) </a:t>
            </a:r>
            <a:r>
              <a:rPr lang="en-US" dirty="0"/>
              <a:t>catalog is a compilation of stellar data from many sources.</a:t>
            </a:r>
          </a:p>
          <a:p>
            <a:r>
              <a:rPr lang="en-US" dirty="0" smtClean="0"/>
              <a:t>In some areas of the sky, in one filter the brightness reported by NOMAD can be off by many magnitudes.</a:t>
            </a:r>
          </a:p>
          <a:p>
            <a:r>
              <a:rPr lang="en-US" dirty="0" smtClean="0"/>
              <a:t>We can attempt to either correct the problems , or avoid using the filter in which they occur.</a:t>
            </a:r>
            <a:endParaRPr lang="en-US" dirty="0"/>
          </a:p>
        </p:txBody>
      </p:sp>
      <p:sp>
        <p:nvSpPr>
          <p:cNvPr id="4" name="Content Placeholder 3"/>
          <p:cNvSpPr>
            <a:spLocks noGrp="1"/>
          </p:cNvSpPr>
          <p:nvPr>
            <p:ph sz="quarter" idx="14"/>
          </p:nvPr>
        </p:nvSpPr>
        <p:spPr>
          <a:xfrm>
            <a:off x="5105400" y="1828800"/>
            <a:ext cx="3419856" cy="297180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Is it possible to </a:t>
            </a:r>
            <a:r>
              <a:rPr lang="en-US" dirty="0" smtClean="0"/>
              <a:t>calculate useful estimates of stellar magnitudes from NOMAD, despite the problems in the NOMAD data?</a:t>
            </a:r>
            <a:endParaRPr lang="en-US" dirty="0"/>
          </a:p>
        </p:txBody>
      </p:sp>
    </p:spTree>
    <p:extLst>
      <p:ext uri="{BB962C8B-B14F-4D97-AF65-F5344CB8AC3E}">
        <p14:creationId xmlns:p14="http://schemas.microsoft.com/office/powerpoint/2010/main" xmlns="" val="365077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Graph of the stars with magnitudes &gt;14</a:t>
            </a:r>
            <a:endParaRPr lang="en-US" sz="28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128570" y="1371600"/>
            <a:ext cx="7101030" cy="3886200"/>
          </a:xfrm>
        </p:spPr>
      </p:pic>
      <p:sp>
        <p:nvSpPr>
          <p:cNvPr id="4" name="Content Placeholder 3"/>
          <p:cNvSpPr>
            <a:spLocks noGrp="1"/>
          </p:cNvSpPr>
          <p:nvPr>
            <p:ph sz="quarter" idx="14"/>
          </p:nvPr>
        </p:nvSpPr>
        <p:spPr>
          <a:xfrm>
            <a:off x="1143000" y="5181600"/>
            <a:ext cx="6998208" cy="1082038"/>
          </a:xfrm>
        </p:spPr>
        <p:txBody>
          <a:bodyPr>
            <a:normAutofit lnSpcReduction="10000"/>
          </a:bodyPr>
          <a:lstStyle/>
          <a:p>
            <a:r>
              <a:rPr lang="en-US" dirty="0" smtClean="0"/>
              <a:t>This graph showed that there is a problem with stellar magnitudes in the NOMAD catalog.</a:t>
            </a:r>
            <a:endParaRPr lang="en-US" dirty="0"/>
          </a:p>
        </p:txBody>
      </p:sp>
    </p:spTree>
    <p:extLst>
      <p:ext uri="{BB962C8B-B14F-4D97-AF65-F5344CB8AC3E}">
        <p14:creationId xmlns:p14="http://schemas.microsoft.com/office/powerpoint/2010/main" xmlns="" val="224034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Method</a:t>
            </a:r>
            <a:endParaRPr lang="en-US" b="1" dirty="0"/>
          </a:p>
        </p:txBody>
      </p:sp>
      <p:sp>
        <p:nvSpPr>
          <p:cNvPr id="6" name="Subtitle 5"/>
          <p:cNvSpPr>
            <a:spLocks noGrp="1"/>
          </p:cNvSpPr>
          <p:nvPr>
            <p:ph type="subTitle" idx="1"/>
          </p:nvPr>
        </p:nvSpPr>
        <p:spPr>
          <a:xfrm>
            <a:off x="4733365" y="4421080"/>
            <a:ext cx="3309803" cy="1522520"/>
          </a:xfrm>
        </p:spPr>
        <p:txBody>
          <a:bodyPr>
            <a:normAutofit/>
          </a:bodyPr>
          <a:lstStyle/>
          <a:p>
            <a:pPr marL="342900" indent="-342900">
              <a:buFont typeface="+mj-lt"/>
              <a:buAutoNum type="alphaUcPeriod"/>
            </a:pPr>
            <a:r>
              <a:rPr lang="en-US" b="1" dirty="0" smtClean="0"/>
              <a:t>Computer </a:t>
            </a:r>
            <a:r>
              <a:rPr lang="en-US" b="1" dirty="0"/>
              <a:t>assisted database search (CADS</a:t>
            </a:r>
            <a:r>
              <a:rPr lang="en-US" b="1" dirty="0" smtClean="0"/>
              <a:t>).</a:t>
            </a:r>
          </a:p>
          <a:p>
            <a:pPr marL="342900" indent="-342900">
              <a:buFont typeface="+mj-lt"/>
              <a:buAutoNum type="alphaUcPeriod"/>
            </a:pPr>
            <a:r>
              <a:rPr lang="en-US" b="1" dirty="0" smtClean="0"/>
              <a:t>Analysis of magnitude and color index graphs.</a:t>
            </a:r>
          </a:p>
          <a:p>
            <a:endParaRPr lang="en-US" b="1" dirty="0" smtClean="0"/>
          </a:p>
          <a:p>
            <a:endParaRPr lang="en-US" b="1" dirty="0"/>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228600"/>
            <a:ext cx="3487736" cy="196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 y="2514600"/>
            <a:ext cx="3487736" cy="196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2000" y="4717626"/>
            <a:ext cx="3487736" cy="1960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hlinkClick r:id="rId8" action="ppaction://hlinksldjump"/>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21382" y="228600"/>
            <a:ext cx="2945605" cy="1656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nip Same Side Corner Rectangle 3"/>
          <p:cNvSpPr/>
          <p:nvPr/>
        </p:nvSpPr>
        <p:spPr>
          <a:xfrm>
            <a:off x="4821382" y="2514600"/>
            <a:ext cx="3103418" cy="1143000"/>
          </a:xfrm>
          <a:prstGeom prst="snip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a:t>ugriz</a:t>
            </a:r>
            <a:r>
              <a:rPr lang="en-US" sz="2000" b="1" dirty="0"/>
              <a:t> catalog of Smith, Allam, Tucker et </a:t>
            </a:r>
            <a:r>
              <a:rPr lang="en-US" sz="2000" b="1" dirty="0" smtClean="0"/>
              <a:t>al</a:t>
            </a:r>
            <a:endParaRPr lang="en-US" sz="2000" b="1" dirty="0"/>
          </a:p>
        </p:txBody>
      </p:sp>
    </p:spTree>
    <p:extLst>
      <p:ext uri="{BB962C8B-B14F-4D97-AF65-F5344CB8AC3E}">
        <p14:creationId xmlns:p14="http://schemas.microsoft.com/office/powerpoint/2010/main" xmlns="" val="1309107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3354</TotalTime>
  <Words>2514</Words>
  <Application>Microsoft Office PowerPoint</Application>
  <PresentationFormat>On-screen Show (4:3)</PresentationFormat>
  <Paragraphs>205</Paragraphs>
  <Slides>25</Slides>
  <Notes>10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Selecting Guide Stars for the Dark Energy Survey</vt:lpstr>
      <vt:lpstr>Table of contents</vt:lpstr>
      <vt:lpstr>What is Dark Energy Survey Project</vt:lpstr>
      <vt:lpstr>DECam</vt:lpstr>
      <vt:lpstr>DECam</vt:lpstr>
      <vt:lpstr>Purpose of this study</vt:lpstr>
      <vt:lpstr>The problem:</vt:lpstr>
      <vt:lpstr>Graph of the stars with magnitudes &gt;14</vt:lpstr>
      <vt:lpstr>Method</vt:lpstr>
      <vt:lpstr>Naval Oceanography Portal (NOP)</vt:lpstr>
      <vt:lpstr>Ubuntu Linux</vt:lpstr>
      <vt:lpstr>Python programming</vt:lpstr>
      <vt:lpstr>R</vt:lpstr>
      <vt:lpstr>Color index</vt:lpstr>
      <vt:lpstr>HR diagram</vt:lpstr>
      <vt:lpstr>Johnson-Cousins Filter</vt:lpstr>
      <vt:lpstr>U’g’r’i’z’ filter</vt:lpstr>
      <vt:lpstr>Magnitude graphs: g vs B</vt:lpstr>
      <vt:lpstr>Magnitude graphs g vs V</vt:lpstr>
      <vt:lpstr>Color index graphs: g-B vs B-V</vt:lpstr>
      <vt:lpstr>Analysis of Data</vt:lpstr>
      <vt:lpstr>Conclusion</vt:lpstr>
      <vt:lpstr>References</vt:lpstr>
      <vt:lpstr>References</vt:lpstr>
      <vt:lpstr>Elba M. Sepúlveda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Energy Survey</dc:title>
  <dc:creator>Elba</dc:creator>
  <cp:lastModifiedBy>Elba</cp:lastModifiedBy>
  <cp:revision>74</cp:revision>
  <dcterms:created xsi:type="dcterms:W3CDTF">2012-07-20T01:50:05Z</dcterms:created>
  <dcterms:modified xsi:type="dcterms:W3CDTF">2012-07-26T04:59:53Z</dcterms:modified>
</cp:coreProperties>
</file>