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70" r:id="rId7"/>
    <p:sldId id="272" r:id="rId8"/>
    <p:sldId id="273" r:id="rId9"/>
    <p:sldId id="271" r:id="rId10"/>
    <p:sldId id="262" r:id="rId11"/>
    <p:sldId id="263" r:id="rId12"/>
    <p:sldId id="264" r:id="rId13"/>
    <p:sldId id="265" r:id="rId14"/>
    <p:sldId id="266" r:id="rId15"/>
    <p:sldId id="267" r:id="rId16"/>
    <p:sldId id="268" r:id="rId17"/>
    <p:sldId id="269" r:id="rId18"/>
    <p:sldId id="278"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29013E-A5E8-4726-81AF-2234183F05B9}" type="datetimeFigureOut">
              <a:rPr lang="en-US" smtClean="0"/>
              <a:pPr/>
              <a:t>7/23/2012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9441FE2-6B92-4955-846B-5BAC1C77DE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29013E-A5E8-4726-81AF-2234183F05B9}"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29013E-A5E8-4726-81AF-2234183F05B9}"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29013E-A5E8-4726-81AF-2234183F05B9}"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29013E-A5E8-4726-81AF-2234183F05B9}"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41FE2-6B92-4955-846B-5BAC1C77DE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29013E-A5E8-4726-81AF-2234183F05B9}"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29013E-A5E8-4726-81AF-2234183F05B9}"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29013E-A5E8-4726-81AF-2234183F05B9}"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9013E-A5E8-4726-81AF-2234183F05B9}"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29013E-A5E8-4726-81AF-2234183F05B9}"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41FE2-6B92-4955-846B-5BAC1C77DE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29013E-A5E8-4726-81AF-2234183F05B9}"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9441FE2-6B92-4955-846B-5BAC1C77DE4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29013E-A5E8-4726-81AF-2234183F05B9}" type="datetimeFigureOut">
              <a:rPr lang="en-US" smtClean="0"/>
              <a:pPr/>
              <a:t>7/23/2012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441FE2-6B92-4955-846B-5BAC1C77DE4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croboone.fnal.gov/"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828800"/>
          </a:xfrm>
        </p:spPr>
        <p:txBody>
          <a:bodyPr>
            <a:normAutofit/>
          </a:bodyPr>
          <a:lstStyle/>
          <a:p>
            <a:pPr algn="ctr"/>
            <a:r>
              <a:rPr lang="en-US" dirty="0" err="1" smtClean="0"/>
              <a:t>MicroBooNE</a:t>
            </a:r>
            <a:r>
              <a:rPr lang="en-US" dirty="0" smtClean="0"/>
              <a:t> Assembly:          </a:t>
            </a:r>
            <a:r>
              <a:rPr lang="en-US" dirty="0" err="1" smtClean="0"/>
              <a:t>LArTPC</a:t>
            </a:r>
            <a:r>
              <a:rPr lang="en-US" dirty="0" smtClean="0"/>
              <a:t> Work Experience</a:t>
            </a:r>
            <a:endParaRPr lang="en-US" dirty="0"/>
          </a:p>
        </p:txBody>
      </p:sp>
      <p:sp>
        <p:nvSpPr>
          <p:cNvPr id="3" name="Subtitle 2"/>
          <p:cNvSpPr>
            <a:spLocks noGrp="1"/>
          </p:cNvSpPr>
          <p:nvPr>
            <p:ph type="subTitle" idx="1"/>
          </p:nvPr>
        </p:nvSpPr>
        <p:spPr>
          <a:xfrm>
            <a:off x="609600" y="2667000"/>
            <a:ext cx="7854696" cy="2057400"/>
          </a:xfrm>
        </p:spPr>
        <p:txBody>
          <a:bodyPr>
            <a:normAutofit/>
          </a:bodyPr>
          <a:lstStyle/>
          <a:p>
            <a:r>
              <a:rPr lang="en-US" sz="2800" dirty="0" smtClean="0"/>
              <a:t>Daniel H. </a:t>
            </a:r>
            <a:r>
              <a:rPr lang="en-US" sz="2800" dirty="0" err="1" smtClean="0"/>
              <a:t>Gutiérrez</a:t>
            </a:r>
            <a:r>
              <a:rPr lang="en-US" sz="2800" dirty="0" smtClean="0"/>
              <a:t> Velázquez</a:t>
            </a:r>
          </a:p>
          <a:p>
            <a:r>
              <a:rPr lang="en-US" dirty="0" smtClean="0"/>
              <a:t>Fermi National Accelerator Laboratory </a:t>
            </a:r>
          </a:p>
          <a:p>
            <a:r>
              <a:rPr lang="en-US" dirty="0" smtClean="0"/>
              <a:t>PPD – Neutrino</a:t>
            </a:r>
          </a:p>
          <a:p>
            <a:r>
              <a:rPr lang="en-US" dirty="0" err="1" smtClean="0"/>
              <a:t>MicroBooNE</a:t>
            </a:r>
            <a:endParaRPr lang="en-US" dirty="0"/>
          </a:p>
        </p:txBody>
      </p:sp>
      <p:pic>
        <p:nvPicPr>
          <p:cNvPr id="2052" name="Picture 4" descr="C:\Users\Daniel\Pictures\MicroBooNE work\TPC.jpg"/>
          <p:cNvPicPr>
            <a:picLocks noChangeAspect="1" noChangeArrowheads="1"/>
          </p:cNvPicPr>
          <p:nvPr/>
        </p:nvPicPr>
        <p:blipFill>
          <a:blip r:embed="rId2" cstate="print"/>
          <a:srcRect/>
          <a:stretch>
            <a:fillRect/>
          </a:stretch>
        </p:blipFill>
        <p:spPr bwMode="auto">
          <a:xfrm>
            <a:off x="6477000" y="4648200"/>
            <a:ext cx="2346817" cy="2070883"/>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152400" y="3657600"/>
            <a:ext cx="2295130" cy="2895600"/>
          </a:xfrm>
          <a:prstGeom prst="rect">
            <a:avLst/>
          </a:prstGeom>
          <a:noFill/>
          <a:ln w="9525">
            <a:noFill/>
            <a:miter lim="800000"/>
            <a:headEnd/>
            <a:tailEnd/>
          </a:ln>
        </p:spPr>
      </p:pic>
      <p:pic>
        <p:nvPicPr>
          <p:cNvPr id="6146" name="Picture 2" descr="C:\Users\Daniel\Pictures\MicroBooNE work\IMAG0588.jpg"/>
          <p:cNvPicPr>
            <a:picLocks noChangeAspect="1" noChangeArrowheads="1"/>
          </p:cNvPicPr>
          <p:nvPr/>
        </p:nvPicPr>
        <p:blipFill>
          <a:blip r:embed="rId4" cstate="print"/>
          <a:srcRect/>
          <a:stretch>
            <a:fillRect/>
          </a:stretch>
        </p:blipFill>
        <p:spPr bwMode="auto">
          <a:xfrm>
            <a:off x="2971800" y="4267200"/>
            <a:ext cx="2809408" cy="211572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143000"/>
          </a:xfrm>
        </p:spPr>
        <p:txBody>
          <a:bodyPr>
            <a:normAutofit/>
          </a:bodyPr>
          <a:lstStyle/>
          <a:p>
            <a:pPr algn="ctr"/>
            <a:r>
              <a:rPr lang="en-US" sz="4400" dirty="0" smtClean="0"/>
              <a:t>Possible excess explanations </a:t>
            </a:r>
            <a:endParaRPr lang="en-US" sz="4400"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MicroBooNE</a:t>
            </a:r>
            <a:r>
              <a:rPr lang="en-US" dirty="0" smtClean="0">
                <a:latin typeface="Times New Roman" pitchFamily="18" charset="0"/>
                <a:cs typeface="Times New Roman" pitchFamily="18" charset="0"/>
              </a:rPr>
              <a:t> analysis is performed under two assumptions: that the low energy excess is due to an electron-like event and that the low energy excess is due to a photon-like event. If the excess is due to a photon-like event, a possible explanation may be new unknown cross sections. If the excess is due to a electron-like event, a possible explanation may be the existence of a sterile neutrino (3+1, 3+2… theories)                                         that known neutrinos can oscillate                                      to it. Something like this </a:t>
            </a:r>
            <a:r>
              <a:rPr lang="en-US" dirty="0" smtClean="0">
                <a:latin typeface="Times New Roman" pitchFamily="18" charset="0"/>
                <a:cs typeface="Times New Roman" pitchFamily="18" charset="0"/>
              </a:rPr>
              <a:t>indicate </a:t>
            </a:r>
            <a:r>
              <a:rPr lang="en-US" dirty="0" smtClean="0">
                <a:latin typeface="Times New Roman" pitchFamily="18" charset="0"/>
                <a:cs typeface="Times New Roman" pitchFamily="18" charset="0"/>
              </a:rPr>
              <a:t>                                       more </a:t>
            </a:r>
            <a:r>
              <a:rPr lang="en-US" dirty="0" smtClean="0">
                <a:latin typeface="Times New Roman" pitchFamily="18" charset="0"/>
                <a:cs typeface="Times New Roman" pitchFamily="18" charset="0"/>
              </a:rPr>
              <a:t>physics beyond what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Standard Model describes</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8194" name="Picture 2" descr="C:\Users\Daniel\Pictures\MicroBooNE work\neutrinos.jpg"/>
          <p:cNvPicPr>
            <a:picLocks noChangeAspect="1" noChangeArrowheads="1"/>
          </p:cNvPicPr>
          <p:nvPr/>
        </p:nvPicPr>
        <p:blipFill>
          <a:blip r:embed="rId2" cstate="print"/>
          <a:srcRect/>
          <a:stretch>
            <a:fillRect/>
          </a:stretch>
        </p:blipFill>
        <p:spPr bwMode="auto">
          <a:xfrm>
            <a:off x="5791200" y="4495800"/>
            <a:ext cx="2438400" cy="223266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dirty="0" err="1" smtClean="0"/>
              <a:t>LArTPC</a:t>
            </a:r>
            <a:r>
              <a:rPr lang="en-US" dirty="0" smtClean="0"/>
              <a:t> assembly area</a:t>
            </a:r>
            <a:endParaRPr lang="en-US" dirty="0"/>
          </a:p>
        </p:txBody>
      </p:sp>
      <p:pic>
        <p:nvPicPr>
          <p:cNvPr id="9218" name="Picture 2" descr="C:\Users\Daniel\Pictures\MicroBooNE work\New folder\IMAG0637.jpg"/>
          <p:cNvPicPr>
            <a:picLocks noChangeAspect="1" noChangeArrowheads="1"/>
          </p:cNvPicPr>
          <p:nvPr/>
        </p:nvPicPr>
        <p:blipFill>
          <a:blip r:embed="rId2" cstate="print"/>
          <a:srcRect/>
          <a:stretch>
            <a:fillRect/>
          </a:stretch>
        </p:blipFill>
        <p:spPr bwMode="auto">
          <a:xfrm>
            <a:off x="304800" y="2133600"/>
            <a:ext cx="2286001" cy="1721557"/>
          </a:xfrm>
          <a:prstGeom prst="rect">
            <a:avLst/>
          </a:prstGeom>
          <a:noFill/>
        </p:spPr>
      </p:pic>
      <p:pic>
        <p:nvPicPr>
          <p:cNvPr id="9219" name="Picture 3" descr="C:\Users\Daniel\Pictures\MicroBooNE work\New folder\IMAG0636.jpg"/>
          <p:cNvPicPr>
            <a:picLocks noChangeAspect="1" noChangeArrowheads="1"/>
          </p:cNvPicPr>
          <p:nvPr/>
        </p:nvPicPr>
        <p:blipFill>
          <a:blip r:embed="rId3" cstate="print"/>
          <a:srcRect/>
          <a:stretch>
            <a:fillRect/>
          </a:stretch>
        </p:blipFill>
        <p:spPr bwMode="auto">
          <a:xfrm>
            <a:off x="228600" y="4648200"/>
            <a:ext cx="2590800" cy="1951096"/>
          </a:xfrm>
          <a:prstGeom prst="rect">
            <a:avLst/>
          </a:prstGeom>
          <a:noFill/>
        </p:spPr>
      </p:pic>
      <p:pic>
        <p:nvPicPr>
          <p:cNvPr id="9220" name="Picture 4" descr="C:\Users\Daniel\Pictures\MicroBooNE work\IMG_0467.jpg"/>
          <p:cNvPicPr>
            <a:picLocks noChangeAspect="1" noChangeArrowheads="1"/>
          </p:cNvPicPr>
          <p:nvPr/>
        </p:nvPicPr>
        <p:blipFill>
          <a:blip r:embed="rId4" cstate="print"/>
          <a:srcRect/>
          <a:stretch>
            <a:fillRect/>
          </a:stretch>
        </p:blipFill>
        <p:spPr bwMode="auto">
          <a:xfrm>
            <a:off x="6629400" y="3962400"/>
            <a:ext cx="2057400" cy="2754536"/>
          </a:xfrm>
          <a:prstGeom prst="rect">
            <a:avLst/>
          </a:prstGeom>
          <a:noFill/>
        </p:spPr>
      </p:pic>
      <p:sp>
        <p:nvSpPr>
          <p:cNvPr id="9" name="Content Placeholder 8"/>
          <p:cNvSpPr>
            <a:spLocks noGrp="1"/>
          </p:cNvSpPr>
          <p:nvPr>
            <p:ph idx="1"/>
          </p:nvPr>
        </p:nvSpPr>
        <p:spPr/>
        <p:txBody>
          <a:bodyPr/>
          <a:lstStyle/>
          <a:p>
            <a:r>
              <a:rPr lang="en-US" dirty="0" smtClean="0"/>
              <a:t>                      </a:t>
            </a:r>
            <a:r>
              <a:rPr lang="en-US" sz="2000" dirty="0" smtClean="0"/>
              <a:t>D-Zero Assembly                    TPC</a:t>
            </a:r>
          </a:p>
          <a:p>
            <a:r>
              <a:rPr lang="en-US" sz="2000" dirty="0" smtClean="0"/>
              <a:t>                             Building                            assembly</a:t>
            </a:r>
          </a:p>
          <a:p>
            <a:r>
              <a:rPr lang="en-US" sz="2000" dirty="0" smtClean="0"/>
              <a:t>                                                                     clean room</a:t>
            </a:r>
          </a:p>
          <a:p>
            <a:r>
              <a:rPr lang="en-US" sz="2000" dirty="0" smtClean="0"/>
              <a:t>                                                                        entrance</a:t>
            </a:r>
          </a:p>
          <a:p>
            <a:endParaRPr lang="en-US" sz="2000" dirty="0" smtClean="0"/>
          </a:p>
          <a:p>
            <a:r>
              <a:rPr lang="en-US" sz="2000" dirty="0" smtClean="0"/>
              <a:t>                          TPC</a:t>
            </a:r>
          </a:p>
          <a:p>
            <a:endParaRPr lang="en-US" sz="2000" dirty="0" smtClean="0"/>
          </a:p>
          <a:p>
            <a:r>
              <a:rPr lang="en-US" sz="2000" dirty="0" smtClean="0"/>
              <a:t>             </a:t>
            </a:r>
          </a:p>
          <a:p>
            <a:r>
              <a:rPr lang="en-US" sz="2000" dirty="0" smtClean="0"/>
              <a:t>                                 TPC assembly                  Cleaning </a:t>
            </a:r>
          </a:p>
          <a:p>
            <a:r>
              <a:rPr lang="en-US" sz="2000" dirty="0" smtClean="0"/>
              <a:t>                                  clean room                      the room</a:t>
            </a:r>
            <a:endParaRPr lang="en-US" sz="2000" dirty="0"/>
          </a:p>
        </p:txBody>
      </p:sp>
      <p:pic>
        <p:nvPicPr>
          <p:cNvPr id="10" name="Picture 5" descr="C:\Users\Daniel\Pictures\MicroBooNE work\New folder\IMAG0634.jpg"/>
          <p:cNvPicPr>
            <a:picLocks noChangeAspect="1" noChangeArrowheads="1"/>
          </p:cNvPicPr>
          <p:nvPr/>
        </p:nvPicPr>
        <p:blipFill>
          <a:blip r:embed="rId5" cstate="print"/>
          <a:stretch>
            <a:fillRect/>
          </a:stretch>
        </p:blipFill>
        <p:spPr bwMode="auto">
          <a:xfrm>
            <a:off x="6400800" y="1981200"/>
            <a:ext cx="2428407" cy="1828800"/>
          </a:xfrm>
          <a:prstGeom prst="rect">
            <a:avLst/>
          </a:prstGeom>
          <a:noFill/>
        </p:spPr>
      </p:pic>
      <p:sp>
        <p:nvSpPr>
          <p:cNvPr id="11" name="Right Arrow 10"/>
          <p:cNvSpPr/>
          <p:nvPr/>
        </p:nvSpPr>
        <p:spPr>
          <a:xfrm rot="10800000">
            <a:off x="2667000" y="28194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562600" y="3581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2971800" y="5791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91200" y="57150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p:nvPr/>
        </p:nvPicPr>
        <p:blipFill>
          <a:blip r:embed="rId6" cstate="print"/>
          <a:srcRect l="1480" t="6779" b="4730"/>
          <a:stretch>
            <a:fillRect/>
          </a:stretch>
        </p:blipFill>
        <p:spPr bwMode="auto">
          <a:xfrm>
            <a:off x="3048000" y="3124200"/>
            <a:ext cx="2286000" cy="1600200"/>
          </a:xfrm>
          <a:prstGeom prst="rect">
            <a:avLst/>
          </a:prstGeom>
          <a:noFill/>
          <a:ln w="9525" cap="flat">
            <a:noFill/>
            <a:round/>
            <a:headEnd/>
            <a:tailEnd/>
          </a:ln>
        </p:spPr>
      </p:pic>
      <p:sp>
        <p:nvSpPr>
          <p:cNvPr id="16" name="Right Arrow 15"/>
          <p:cNvSpPr/>
          <p:nvPr/>
        </p:nvSpPr>
        <p:spPr>
          <a:xfrm>
            <a:off x="2362200" y="4267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Cleaning the TPC</a:t>
            </a:r>
            <a:endParaRPr lang="en-US" dirty="0"/>
          </a:p>
        </p:txBody>
      </p:sp>
      <p:sp>
        <p:nvSpPr>
          <p:cNvPr id="3" name="Content Placeholder 2"/>
          <p:cNvSpPr>
            <a:spLocks noGrp="1"/>
          </p:cNvSpPr>
          <p:nvPr>
            <p:ph idx="1"/>
          </p:nvPr>
        </p:nvSpPr>
        <p:spPr>
          <a:xfrm>
            <a:off x="457200" y="1447800"/>
            <a:ext cx="8229600" cy="4389120"/>
          </a:xfrm>
        </p:spPr>
        <p:txBody>
          <a:bodyPr/>
          <a:lstStyle/>
          <a:p>
            <a:r>
              <a:rPr lang="en-US" dirty="0" smtClean="0">
                <a:latin typeface="Times New Roman" pitchFamily="18" charset="0"/>
                <a:cs typeface="Times New Roman" pitchFamily="18" charset="0"/>
              </a:rPr>
              <a:t>Before the assembly, the TPC parts most be really clean. We are cleaning the TPC parts in the Lab F. Most of the TPC parts are stainless steel. We used several tool for the cleaning including brushes, sponges, isopropyl alcohol, distilled water, etc.</a:t>
            </a:r>
            <a:endParaRPr lang="en-US" dirty="0">
              <a:latin typeface="Times New Roman" pitchFamily="18" charset="0"/>
              <a:cs typeface="Times New Roman" pitchFamily="18" charset="0"/>
            </a:endParaRPr>
          </a:p>
        </p:txBody>
      </p:sp>
      <p:pic>
        <p:nvPicPr>
          <p:cNvPr id="10242" name="Picture 2" descr="C:\Users\Daniel\Pictures\MicroBooNE work\IMAG0587.jpg"/>
          <p:cNvPicPr>
            <a:picLocks noChangeAspect="1" noChangeArrowheads="1"/>
          </p:cNvPicPr>
          <p:nvPr/>
        </p:nvPicPr>
        <p:blipFill>
          <a:blip r:embed="rId2" cstate="print"/>
          <a:srcRect/>
          <a:stretch>
            <a:fillRect/>
          </a:stretch>
        </p:blipFill>
        <p:spPr bwMode="auto">
          <a:xfrm>
            <a:off x="381000" y="3733800"/>
            <a:ext cx="2102085" cy="2791294"/>
          </a:xfrm>
          <a:prstGeom prst="rect">
            <a:avLst/>
          </a:prstGeom>
          <a:noFill/>
        </p:spPr>
      </p:pic>
      <p:pic>
        <p:nvPicPr>
          <p:cNvPr id="10243" name="Picture 3" descr="C:\Users\Daniel\Pictures\MicroBooNE work\20120705_153848.jpg"/>
          <p:cNvPicPr>
            <a:picLocks noChangeAspect="1" noChangeArrowheads="1"/>
          </p:cNvPicPr>
          <p:nvPr/>
        </p:nvPicPr>
        <p:blipFill>
          <a:blip r:embed="rId3" cstate="print"/>
          <a:srcRect/>
          <a:stretch>
            <a:fillRect/>
          </a:stretch>
        </p:blipFill>
        <p:spPr bwMode="auto">
          <a:xfrm>
            <a:off x="5715000" y="4038600"/>
            <a:ext cx="3276600" cy="2457450"/>
          </a:xfrm>
          <a:prstGeom prst="rect">
            <a:avLst/>
          </a:prstGeom>
          <a:noFill/>
        </p:spPr>
      </p:pic>
      <p:pic>
        <p:nvPicPr>
          <p:cNvPr id="10244" name="Picture 4" descr="C:\Users\Daniel\Pictures\MicroBooNE work\IMAG0588.jpg"/>
          <p:cNvPicPr>
            <a:picLocks noChangeAspect="1" noChangeArrowheads="1"/>
          </p:cNvPicPr>
          <p:nvPr/>
        </p:nvPicPr>
        <p:blipFill>
          <a:blip r:embed="rId4" cstate="print"/>
          <a:srcRect/>
          <a:stretch>
            <a:fillRect/>
          </a:stretch>
        </p:blipFill>
        <p:spPr bwMode="auto">
          <a:xfrm>
            <a:off x="2743200" y="4800600"/>
            <a:ext cx="2515849" cy="1894652"/>
          </a:xfrm>
          <a:prstGeom prst="rect">
            <a:avLst/>
          </a:prstGeom>
          <a:noFill/>
        </p:spPr>
      </p:pic>
      <p:pic>
        <p:nvPicPr>
          <p:cNvPr id="2050" name="Picture 2" descr="C:\Users\Daniel\Pictures\MicroBooNE work\New folder\IMAG0665.jpg"/>
          <p:cNvPicPr>
            <a:picLocks noChangeAspect="1" noChangeArrowheads="1"/>
          </p:cNvPicPr>
          <p:nvPr/>
        </p:nvPicPr>
        <p:blipFill>
          <a:blip r:embed="rId5" cstate="print"/>
          <a:srcRect/>
          <a:stretch>
            <a:fillRect/>
          </a:stretch>
        </p:blipFill>
        <p:spPr bwMode="auto">
          <a:xfrm>
            <a:off x="3352800" y="3104444"/>
            <a:ext cx="2209800" cy="16641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t>Set up baths </a:t>
            </a:r>
            <a:endParaRPr lang="en-US" dirty="0"/>
          </a:p>
        </p:txBody>
      </p:sp>
      <p:sp>
        <p:nvSpPr>
          <p:cNvPr id="3" name="Content Placeholder 2"/>
          <p:cNvSpPr>
            <a:spLocks noGrp="1"/>
          </p:cNvSpPr>
          <p:nvPr>
            <p:ph idx="1"/>
          </p:nvPr>
        </p:nvSpPr>
        <p:spPr>
          <a:xfrm>
            <a:off x="457200" y="1752600"/>
            <a:ext cx="8229600" cy="4389120"/>
          </a:xfrm>
        </p:spPr>
        <p:txBody>
          <a:bodyPr/>
          <a:lstStyle/>
          <a:p>
            <a:r>
              <a:rPr lang="en-US" dirty="0" smtClean="0">
                <a:latin typeface="Times New Roman" pitchFamily="18" charset="0"/>
                <a:cs typeface="Times New Roman" pitchFamily="18" charset="0"/>
              </a:rPr>
              <a:t>For huge parts like the cathode planes, we had to set up baths with the available equipment</a:t>
            </a:r>
            <a:r>
              <a:rPr lang="en-US" dirty="0" smtClean="0"/>
              <a:t>.</a:t>
            </a:r>
            <a:endParaRPr lang="en-US" dirty="0"/>
          </a:p>
        </p:txBody>
      </p:sp>
      <p:pic>
        <p:nvPicPr>
          <p:cNvPr id="11266" name="Picture 2" descr="C:\Users\Daniel\Pictures\MicroBooNE work\IMG_0494.jpg"/>
          <p:cNvPicPr>
            <a:picLocks noChangeAspect="1" noChangeArrowheads="1"/>
          </p:cNvPicPr>
          <p:nvPr/>
        </p:nvPicPr>
        <p:blipFill>
          <a:blip r:embed="rId2" cstate="print"/>
          <a:srcRect/>
          <a:stretch>
            <a:fillRect/>
          </a:stretch>
        </p:blipFill>
        <p:spPr bwMode="auto">
          <a:xfrm>
            <a:off x="6629400" y="3048000"/>
            <a:ext cx="2343855" cy="3138055"/>
          </a:xfrm>
          <a:prstGeom prst="rect">
            <a:avLst/>
          </a:prstGeom>
          <a:noFill/>
        </p:spPr>
      </p:pic>
      <p:pic>
        <p:nvPicPr>
          <p:cNvPr id="11267" name="Picture 3" descr="C:\Users\Daniel\Pictures\MicroBooNE work\IMG_0518.jpg"/>
          <p:cNvPicPr>
            <a:picLocks noChangeAspect="1" noChangeArrowheads="1"/>
          </p:cNvPicPr>
          <p:nvPr/>
        </p:nvPicPr>
        <p:blipFill>
          <a:blip r:embed="rId3" cstate="print"/>
          <a:srcRect/>
          <a:stretch>
            <a:fillRect/>
          </a:stretch>
        </p:blipFill>
        <p:spPr bwMode="auto">
          <a:xfrm>
            <a:off x="152400" y="2971800"/>
            <a:ext cx="3682160" cy="2750256"/>
          </a:xfrm>
          <a:prstGeom prst="rect">
            <a:avLst/>
          </a:prstGeom>
          <a:noFill/>
        </p:spPr>
      </p:pic>
      <p:pic>
        <p:nvPicPr>
          <p:cNvPr id="11268" name="Picture 4" descr="C:\Users\Daniel\Pictures\MicroBooNE work\IMG_0519 (1).jpg"/>
          <p:cNvPicPr>
            <a:picLocks noChangeAspect="1" noChangeArrowheads="1"/>
          </p:cNvPicPr>
          <p:nvPr/>
        </p:nvPicPr>
        <p:blipFill>
          <a:blip r:embed="rId4" cstate="print"/>
          <a:srcRect/>
          <a:stretch>
            <a:fillRect/>
          </a:stretch>
        </p:blipFill>
        <p:spPr bwMode="auto">
          <a:xfrm>
            <a:off x="3962400" y="3276600"/>
            <a:ext cx="2561167"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More cleaning</a:t>
            </a:r>
            <a:endParaRPr lang="en-US" dirty="0"/>
          </a:p>
        </p:txBody>
      </p:sp>
      <p:sp>
        <p:nvSpPr>
          <p:cNvPr id="3" name="Content Placeholder 2"/>
          <p:cNvSpPr>
            <a:spLocks noGrp="1"/>
          </p:cNvSpPr>
          <p:nvPr>
            <p:ph idx="1"/>
          </p:nvPr>
        </p:nvSpPr>
        <p:spPr>
          <a:xfrm>
            <a:off x="457200" y="1752600"/>
            <a:ext cx="8229600" cy="4389120"/>
          </a:xfrm>
        </p:spPr>
        <p:txBody>
          <a:bodyPr/>
          <a:lstStyle/>
          <a:p>
            <a:r>
              <a:rPr lang="en-US" dirty="0" smtClean="0">
                <a:latin typeface="Times New Roman" pitchFamily="18" charset="0"/>
                <a:cs typeface="Times New Roman" pitchFamily="18" charset="0"/>
              </a:rPr>
              <a:t>The G-10 parts of the TPC (same material of circuit panels) are more difficult to clean because they absorb water.</a:t>
            </a:r>
            <a:endParaRPr lang="en-US" dirty="0">
              <a:latin typeface="Times New Roman" pitchFamily="18" charset="0"/>
              <a:cs typeface="Times New Roman" pitchFamily="18" charset="0"/>
            </a:endParaRPr>
          </a:p>
        </p:txBody>
      </p:sp>
      <p:pic>
        <p:nvPicPr>
          <p:cNvPr id="12290" name="Picture 2" descr="C:\Users\Daniel\Pictures\MicroBooNE work\IMG_0550.JPG"/>
          <p:cNvPicPr>
            <a:picLocks noChangeAspect="1" noChangeArrowheads="1"/>
          </p:cNvPicPr>
          <p:nvPr/>
        </p:nvPicPr>
        <p:blipFill>
          <a:blip r:embed="rId2" cstate="print"/>
          <a:srcRect/>
          <a:stretch>
            <a:fillRect/>
          </a:stretch>
        </p:blipFill>
        <p:spPr bwMode="auto">
          <a:xfrm>
            <a:off x="5410200" y="3886200"/>
            <a:ext cx="3553061" cy="2653829"/>
          </a:xfrm>
          <a:prstGeom prst="rect">
            <a:avLst/>
          </a:prstGeom>
          <a:noFill/>
        </p:spPr>
      </p:pic>
      <p:pic>
        <p:nvPicPr>
          <p:cNvPr id="12291" name="Picture 3" descr="C:\Users\Daniel\Pictures\MicroBooNE work\20120709_162014.jpg"/>
          <p:cNvPicPr>
            <a:picLocks noChangeAspect="1" noChangeArrowheads="1"/>
          </p:cNvPicPr>
          <p:nvPr/>
        </p:nvPicPr>
        <p:blipFill>
          <a:blip r:embed="rId3" cstate="print"/>
          <a:srcRect/>
          <a:stretch>
            <a:fillRect/>
          </a:stretch>
        </p:blipFill>
        <p:spPr bwMode="auto">
          <a:xfrm rot="5400000">
            <a:off x="2057400" y="3479800"/>
            <a:ext cx="3657600" cy="2743200"/>
          </a:xfrm>
          <a:prstGeom prst="rect">
            <a:avLst/>
          </a:prstGeom>
          <a:noFill/>
        </p:spPr>
      </p:pic>
      <p:pic>
        <p:nvPicPr>
          <p:cNvPr id="12292" name="Picture 4" descr="C:\Users\Daniel\Pictures\MicroBooNE work\IMG_0552.jpg"/>
          <p:cNvPicPr>
            <a:picLocks noChangeAspect="1" noChangeArrowheads="1"/>
          </p:cNvPicPr>
          <p:nvPr/>
        </p:nvPicPr>
        <p:blipFill>
          <a:blip r:embed="rId4" cstate="print"/>
          <a:srcRect/>
          <a:stretch>
            <a:fillRect/>
          </a:stretch>
        </p:blipFill>
        <p:spPr bwMode="auto">
          <a:xfrm>
            <a:off x="152400" y="3733800"/>
            <a:ext cx="2186988" cy="29280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After cleaning </a:t>
            </a:r>
            <a:endParaRPr lang="en-US" dirty="0"/>
          </a:p>
        </p:txBody>
      </p:sp>
      <p:sp>
        <p:nvSpPr>
          <p:cNvPr id="3" name="Content Placeholder 2"/>
          <p:cNvSpPr>
            <a:spLocks noGrp="1"/>
          </p:cNvSpPr>
          <p:nvPr>
            <p:ph idx="1"/>
          </p:nvPr>
        </p:nvSpPr>
        <p:spPr>
          <a:xfrm>
            <a:off x="457200" y="1752600"/>
            <a:ext cx="8229600" cy="4389120"/>
          </a:xfrm>
        </p:spPr>
        <p:txBody>
          <a:bodyPr/>
          <a:lstStyle/>
          <a:p>
            <a:r>
              <a:rPr lang="en-US" dirty="0" smtClean="0"/>
              <a:t>After cleaning the parts, we double wrapped, transport and store them at D-Zero Assembly Building until the start of the assembly.</a:t>
            </a:r>
            <a:endParaRPr lang="en-US" dirty="0"/>
          </a:p>
        </p:txBody>
      </p:sp>
      <p:pic>
        <p:nvPicPr>
          <p:cNvPr id="13314" name="Picture 2" descr="C:\Users\Daniel\Pictures\MicroBooNE work\photo.JPG"/>
          <p:cNvPicPr>
            <a:picLocks noChangeAspect="1" noChangeArrowheads="1"/>
          </p:cNvPicPr>
          <p:nvPr/>
        </p:nvPicPr>
        <p:blipFill>
          <a:blip r:embed="rId2" cstate="print"/>
          <a:srcRect/>
          <a:stretch>
            <a:fillRect/>
          </a:stretch>
        </p:blipFill>
        <p:spPr bwMode="auto">
          <a:xfrm rot="5400000">
            <a:off x="-151686" y="3504486"/>
            <a:ext cx="3606800" cy="2693829"/>
          </a:xfrm>
          <a:prstGeom prst="rect">
            <a:avLst/>
          </a:prstGeom>
          <a:noFill/>
        </p:spPr>
      </p:pic>
      <p:pic>
        <p:nvPicPr>
          <p:cNvPr id="13315" name="Picture 3" descr="C:\Users\Daniel\Pictures\MicroBooNE work\20120706_160451.jpg"/>
          <p:cNvPicPr>
            <a:picLocks noChangeAspect="1" noChangeArrowheads="1"/>
          </p:cNvPicPr>
          <p:nvPr/>
        </p:nvPicPr>
        <p:blipFill>
          <a:blip r:embed="rId3" cstate="print"/>
          <a:srcRect/>
          <a:stretch>
            <a:fillRect/>
          </a:stretch>
        </p:blipFill>
        <p:spPr bwMode="auto">
          <a:xfrm>
            <a:off x="3276600" y="3048000"/>
            <a:ext cx="2336800" cy="1752600"/>
          </a:xfrm>
          <a:prstGeom prst="rect">
            <a:avLst/>
          </a:prstGeom>
          <a:noFill/>
        </p:spPr>
      </p:pic>
      <p:pic>
        <p:nvPicPr>
          <p:cNvPr id="13316" name="Picture 4" descr="C:\Users\Daniel\Pictures\MicroBooNE work\New folder\IMAG0635.jpg"/>
          <p:cNvPicPr>
            <a:picLocks noChangeAspect="1" noChangeArrowheads="1"/>
          </p:cNvPicPr>
          <p:nvPr/>
        </p:nvPicPr>
        <p:blipFill>
          <a:blip r:embed="rId4" cstate="print"/>
          <a:srcRect/>
          <a:stretch>
            <a:fillRect/>
          </a:stretch>
        </p:blipFill>
        <p:spPr bwMode="auto">
          <a:xfrm>
            <a:off x="6096000" y="4800600"/>
            <a:ext cx="2554574" cy="1923815"/>
          </a:xfrm>
          <a:prstGeom prst="rect">
            <a:avLst/>
          </a:prstGeom>
          <a:noFill/>
        </p:spPr>
      </p:pic>
      <p:pic>
        <p:nvPicPr>
          <p:cNvPr id="7" name="Picture 2" descr="C:\Users\Daniel\Pictures\MicroBooNE work\New folder\IMAG0637.jpg"/>
          <p:cNvPicPr>
            <a:picLocks noChangeAspect="1" noChangeArrowheads="1"/>
          </p:cNvPicPr>
          <p:nvPr/>
        </p:nvPicPr>
        <p:blipFill>
          <a:blip r:embed="rId5" cstate="print"/>
          <a:srcRect/>
          <a:stretch>
            <a:fillRect/>
          </a:stretch>
        </p:blipFill>
        <p:spPr bwMode="auto">
          <a:xfrm>
            <a:off x="6096000" y="2819400"/>
            <a:ext cx="2488368" cy="1873957"/>
          </a:xfrm>
          <a:prstGeom prst="rect">
            <a:avLst/>
          </a:prstGeom>
          <a:noFill/>
        </p:spPr>
      </p:pic>
      <p:pic>
        <p:nvPicPr>
          <p:cNvPr id="8" name="Picture 3" descr="C:\Users\Daniel\Pictures\MicroBooNE work\New folder\IMAG0636.jpg"/>
          <p:cNvPicPr>
            <a:picLocks noChangeAspect="1" noChangeArrowheads="1"/>
          </p:cNvPicPr>
          <p:nvPr/>
        </p:nvPicPr>
        <p:blipFill>
          <a:blip r:embed="rId6" cstate="print"/>
          <a:srcRect/>
          <a:stretch>
            <a:fillRect/>
          </a:stretch>
        </p:blipFill>
        <p:spPr bwMode="auto">
          <a:xfrm>
            <a:off x="3276600" y="4876800"/>
            <a:ext cx="2362200" cy="17789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t>Importance of the cleaning</a:t>
            </a:r>
            <a:endParaRPr lang="en-US" dirty="0"/>
          </a:p>
        </p:txBody>
      </p:sp>
      <p:sp>
        <p:nvSpPr>
          <p:cNvPr id="3" name="Content Placeholder 2"/>
          <p:cNvSpPr>
            <a:spLocks noGrp="1"/>
          </p:cNvSpPr>
          <p:nvPr>
            <p:ph idx="1"/>
          </p:nvPr>
        </p:nvSpPr>
        <p:spPr>
          <a:xfrm>
            <a:off x="457200" y="1752600"/>
            <a:ext cx="8229600" cy="4389120"/>
          </a:xfrm>
        </p:spPr>
        <p:txBody>
          <a:bodyPr>
            <a:normAutofit lnSpcReduction="10000"/>
          </a:bodyPr>
          <a:lstStyle/>
          <a:p>
            <a:r>
              <a:rPr lang="en-US" dirty="0" smtClean="0">
                <a:latin typeface="Times New Roman" pitchFamily="18" charset="0"/>
                <a:cs typeface="Times New Roman" pitchFamily="18" charset="0"/>
              </a:rPr>
              <a:t>The TPC will be submerged in Liquid Argon inside a cryostat. The main importance of cleaning the TPC parts is to maintain the purity of the Liquid Argon. If there are other substances beside the Liquid Argon, the particles that come from the interaction events may be absorbs by the substances and affect the data. Most of the TPC pieces are made of stainless steel, without the proper cleaning, metal pieces from the cut of the parts will stay stick. If there are metal pieces floating in the </a:t>
            </a:r>
            <a:r>
              <a:rPr lang="en-US" dirty="0" err="1" smtClean="0">
                <a:latin typeface="Times New Roman" pitchFamily="18" charset="0"/>
                <a:cs typeface="Times New Roman" pitchFamily="18" charset="0"/>
              </a:rPr>
              <a:t>LAr</a:t>
            </a:r>
            <a:r>
              <a:rPr lang="en-US" dirty="0" smtClean="0">
                <a:latin typeface="Times New Roman" pitchFamily="18" charset="0"/>
                <a:cs typeface="Times New Roman" pitchFamily="18" charset="0"/>
              </a:rPr>
              <a:t>, it may distort the electric field that is supposed to be uniform and mess up the particles track reconstruction and time of flight calculation. </a:t>
            </a:r>
          </a:p>
          <a:p>
            <a:pPr>
              <a:buNone/>
            </a:pPr>
            <a:endParaRPr lang="en-US" dirty="0"/>
          </a:p>
        </p:txBody>
      </p:sp>
      <p:pic>
        <p:nvPicPr>
          <p:cNvPr id="4" name="Picture 2" descr="C:\Users\Daniel\Pictures\MicroBooNE work\TPC.jpg"/>
          <p:cNvPicPr>
            <a:picLocks noChangeAspect="1" noChangeArrowheads="1"/>
          </p:cNvPicPr>
          <p:nvPr/>
        </p:nvPicPr>
        <p:blipFill>
          <a:blip r:embed="rId2" cstate="print"/>
          <a:srcRect/>
          <a:stretch>
            <a:fillRect/>
          </a:stretch>
        </p:blipFill>
        <p:spPr bwMode="auto">
          <a:xfrm>
            <a:off x="2895600" y="5685972"/>
            <a:ext cx="1447800" cy="1172028"/>
          </a:xfrm>
          <a:prstGeom prst="rect">
            <a:avLst/>
          </a:prstGeom>
          <a:noFill/>
        </p:spPr>
      </p:pic>
      <p:pic>
        <p:nvPicPr>
          <p:cNvPr id="5" name="Picture 4" descr="http://t0.gstatic.com/images?q=tbn:ANd9GcRxEkR-wPd4Hs_i6Zh5vK3L9D9kwcm5P-wOhV1cCZU08C-C9M4vjQ"/>
          <p:cNvPicPr/>
          <p:nvPr/>
        </p:nvPicPr>
        <p:blipFill>
          <a:blip r:embed="rId3" cstate="print">
            <a:extLst>
              <a:ext uri="{28A0092B-C50C-407E-A947-70E740481C1C}">
                <a14:useLocalDpi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 xmlns:a14="http://schemas.microsoft.com/office/drawing/2010/main" xmlns:pic="http://schemas.openxmlformats.org/drawingml/2006/picture" xmlns:lc="http://schemas.openxmlformats.org/drawingml/2006/lockedCanvas" val="0"/>
              </a:ext>
            </a:extLst>
          </a:blip>
          <a:srcRect/>
          <a:stretch>
            <a:fillRect/>
          </a:stretch>
        </p:blipFill>
        <p:spPr bwMode="auto">
          <a:xfrm>
            <a:off x="6324600" y="5715000"/>
            <a:ext cx="1676400" cy="1143000"/>
          </a:xfrm>
          <a:prstGeom prst="rect">
            <a:avLst/>
          </a:prstGeom>
          <a:noFill/>
          <a:extLst>
            <a:ext uri="{909E8E84-426E-40DD-AFC4-6F175D3DCCD1}">
              <a14:hiddenFill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 xmlns:a14="http://schemas.microsoft.com/office/drawing/2010/main" xmlns:pic="http://schemas.openxmlformats.org/drawingml/2006/picture" xmlns:lc="http://schemas.openxmlformats.org/drawingml/2006/lockedCanva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err="1" smtClean="0"/>
              <a:t>MicroBooNE</a:t>
            </a:r>
            <a:r>
              <a:rPr lang="en-US" dirty="0" smtClean="0"/>
              <a:t> news </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667837" y="1676400"/>
            <a:ext cx="5763897"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a:bodyPr>
          <a:lstStyle/>
          <a:p>
            <a:r>
              <a:rPr lang="en-US" sz="4300" dirty="0" smtClean="0"/>
              <a:t>Sanding and painting electronic racks </a:t>
            </a:r>
            <a:endParaRPr lang="en-US" sz="4300" dirty="0"/>
          </a:p>
        </p:txBody>
      </p:sp>
      <p:sp>
        <p:nvSpPr>
          <p:cNvPr id="3" name="Content Placeholder 2"/>
          <p:cNvSpPr>
            <a:spLocks noGrp="1"/>
          </p:cNvSpPr>
          <p:nvPr>
            <p:ph idx="1"/>
          </p:nvPr>
        </p:nvSpPr>
        <p:spPr>
          <a:xfrm>
            <a:off x="457200" y="1676400"/>
            <a:ext cx="8229600" cy="4389120"/>
          </a:xfrm>
        </p:spPr>
        <p:txBody>
          <a:bodyPr/>
          <a:lstStyle/>
          <a:p>
            <a:r>
              <a:rPr lang="en-US" dirty="0" smtClean="0"/>
              <a:t>In the Grid Computing Center we are sanding and painting the </a:t>
            </a:r>
            <a:r>
              <a:rPr lang="en-US" dirty="0" err="1" smtClean="0"/>
              <a:t>MicroBooNE</a:t>
            </a:r>
            <a:r>
              <a:rPr lang="en-US" dirty="0" smtClean="0"/>
              <a:t> electronics racks. </a:t>
            </a:r>
            <a:r>
              <a:rPr lang="en-US" dirty="0" smtClean="0"/>
              <a:t>These are electronics racks from old experiments that are being recycled for use in </a:t>
            </a:r>
            <a:r>
              <a:rPr lang="en-US" dirty="0" err="1" smtClean="0"/>
              <a:t>MicroBooNE</a:t>
            </a:r>
            <a:r>
              <a:rPr lang="en-US" dirty="0" smtClean="0"/>
              <a:t>. </a:t>
            </a:r>
            <a:endParaRPr lang="en-US" dirty="0"/>
          </a:p>
        </p:txBody>
      </p:sp>
      <p:pic>
        <p:nvPicPr>
          <p:cNvPr id="1026" name="Picture 2" descr="C:\Users\Daniel\Pictures\MicroBooNE work\New folder\IMAG0663.jpg"/>
          <p:cNvPicPr>
            <a:picLocks noChangeAspect="1" noChangeArrowheads="1"/>
          </p:cNvPicPr>
          <p:nvPr/>
        </p:nvPicPr>
        <p:blipFill>
          <a:blip r:embed="rId2" cstate="print"/>
          <a:srcRect/>
          <a:stretch>
            <a:fillRect/>
          </a:stretch>
        </p:blipFill>
        <p:spPr bwMode="auto">
          <a:xfrm flipH="1">
            <a:off x="6172200" y="3048000"/>
            <a:ext cx="2743200" cy="3642609"/>
          </a:xfrm>
          <a:prstGeom prst="rect">
            <a:avLst/>
          </a:prstGeom>
          <a:noFill/>
        </p:spPr>
      </p:pic>
      <p:pic>
        <p:nvPicPr>
          <p:cNvPr id="1027" name="Picture 3" descr="C:\Users\Daniel\Pictures\MicroBooNE work\New folder\IMAG0660.jpg"/>
          <p:cNvPicPr>
            <a:picLocks noChangeAspect="1" noChangeArrowheads="1"/>
          </p:cNvPicPr>
          <p:nvPr/>
        </p:nvPicPr>
        <p:blipFill>
          <a:blip r:embed="rId3" cstate="print"/>
          <a:srcRect/>
          <a:stretch>
            <a:fillRect/>
          </a:stretch>
        </p:blipFill>
        <p:spPr bwMode="auto">
          <a:xfrm>
            <a:off x="3276600" y="3352800"/>
            <a:ext cx="2514600" cy="3339059"/>
          </a:xfrm>
          <a:prstGeom prst="rect">
            <a:avLst/>
          </a:prstGeom>
          <a:noFill/>
        </p:spPr>
      </p:pic>
      <p:pic>
        <p:nvPicPr>
          <p:cNvPr id="1028" name="Picture 4" descr="C:\Users\Daniel\Pictures\MicroBooNE work\New folder\IMAG0657.jpg"/>
          <p:cNvPicPr>
            <a:picLocks noChangeAspect="1" noChangeArrowheads="1"/>
          </p:cNvPicPr>
          <p:nvPr/>
        </p:nvPicPr>
        <p:blipFill>
          <a:blip r:embed="rId4" cstate="print"/>
          <a:srcRect/>
          <a:stretch>
            <a:fillRect/>
          </a:stretch>
        </p:blipFill>
        <p:spPr bwMode="auto">
          <a:xfrm>
            <a:off x="304800" y="3352800"/>
            <a:ext cx="2534355" cy="33652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000" dirty="0" smtClean="0"/>
              <a:t>Transfer of </a:t>
            </a:r>
            <a:r>
              <a:rPr lang="en-US" sz="4000" dirty="0" smtClean="0"/>
              <a:t>knowledge </a:t>
            </a:r>
            <a:r>
              <a:rPr lang="en-US" sz="4000" dirty="0" smtClean="0"/>
              <a:t>to the classroom</a:t>
            </a:r>
            <a:endParaRPr lang="en-US" sz="4000" dirty="0"/>
          </a:p>
        </p:txBody>
      </p:sp>
      <p:sp>
        <p:nvSpPr>
          <p:cNvPr id="3" name="Content Placeholder 2"/>
          <p:cNvSpPr>
            <a:spLocks noGrp="1"/>
          </p:cNvSpPr>
          <p:nvPr>
            <p:ph idx="1"/>
          </p:nvPr>
        </p:nvSpPr>
        <p:spPr>
          <a:xfrm>
            <a:off x="457200" y="1676400"/>
            <a:ext cx="8229600" cy="4389120"/>
          </a:xfrm>
        </p:spPr>
        <p:txBody>
          <a:bodyPr/>
          <a:lstStyle/>
          <a:p>
            <a:r>
              <a:rPr lang="en-US" dirty="0" smtClean="0">
                <a:latin typeface="Times New Roman" pitchFamily="18" charset="0"/>
                <a:cs typeface="Times New Roman" pitchFamily="18" charset="0"/>
              </a:rPr>
              <a:t>After developed a class of the Standard Model (SM), the teacher  will show images of different tools that scientist use to study the SM and will do a demonstration using wavelength shifters. </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MicroBooNE</a:t>
            </a:r>
            <a:r>
              <a:rPr lang="en-US" dirty="0" smtClean="0">
                <a:latin typeface="Times New Roman" pitchFamily="18" charset="0"/>
                <a:cs typeface="Times New Roman" pitchFamily="18" charset="0"/>
              </a:rPr>
              <a:t> will have wavelength </a:t>
            </a:r>
            <a:r>
              <a:rPr lang="en-US" dirty="0" smtClean="0">
                <a:latin typeface="Times New Roman" pitchFamily="18" charset="0"/>
                <a:cs typeface="Times New Roman" pitchFamily="18" charset="0"/>
              </a:rPr>
              <a:t>shifters (TPB) </a:t>
            </a:r>
            <a:r>
              <a:rPr lang="en-US" dirty="0" smtClean="0">
                <a:latin typeface="Times New Roman" pitchFamily="18" charset="0"/>
                <a:cs typeface="Times New Roman" pitchFamily="18" charset="0"/>
              </a:rPr>
              <a:t>because the PMTs cannot detect UV light, the wavelength shifter turn UV light in to visible light</a:t>
            </a:r>
            <a:r>
              <a:rPr lang="en-US" dirty="0" smtClean="0"/>
              <a:t>.       </a:t>
            </a:r>
          </a:p>
          <a:p>
            <a:r>
              <a:rPr lang="en-US" dirty="0" smtClean="0"/>
              <a:t> </a:t>
            </a:r>
            <a:r>
              <a:rPr lang="en-US" dirty="0" smtClean="0"/>
              <a:t>                                                                    </a:t>
            </a:r>
            <a:r>
              <a:rPr lang="en-US" sz="1800" dirty="0" smtClean="0"/>
              <a:t>TPB</a:t>
            </a:r>
            <a:endParaRPr lang="en-US" dirty="0"/>
          </a:p>
        </p:txBody>
      </p:sp>
      <p:pic>
        <p:nvPicPr>
          <p:cNvPr id="15363" name="Picture 3" descr="C:\Users\Daniel\Pictures\MicroBooNE work\IMAG0655.jpg"/>
          <p:cNvPicPr>
            <a:picLocks noChangeAspect="1" noChangeArrowheads="1"/>
          </p:cNvPicPr>
          <p:nvPr/>
        </p:nvPicPr>
        <p:blipFill>
          <a:blip r:embed="rId2" cstate="print"/>
          <a:srcRect/>
          <a:stretch>
            <a:fillRect/>
          </a:stretch>
        </p:blipFill>
        <p:spPr bwMode="auto">
          <a:xfrm>
            <a:off x="304800" y="4572000"/>
            <a:ext cx="2833141" cy="2133600"/>
          </a:xfrm>
          <a:prstGeom prst="rect">
            <a:avLst/>
          </a:prstGeom>
          <a:noFill/>
        </p:spPr>
      </p:pic>
      <p:pic>
        <p:nvPicPr>
          <p:cNvPr id="6" name="Picture 2" descr="C:\Users\Daniel\Pictures\MicroBooNE work\pmt.jpg"/>
          <p:cNvPicPr>
            <a:picLocks noChangeAspect="1" noChangeArrowheads="1"/>
          </p:cNvPicPr>
          <p:nvPr/>
        </p:nvPicPr>
        <p:blipFill>
          <a:blip r:embed="rId3" cstate="print"/>
          <a:srcRect/>
          <a:stretch>
            <a:fillRect/>
          </a:stretch>
        </p:blipFill>
        <p:spPr bwMode="auto">
          <a:xfrm>
            <a:off x="7086600" y="4876800"/>
            <a:ext cx="1752600" cy="1752600"/>
          </a:xfrm>
          <a:prstGeom prst="rect">
            <a:avLst/>
          </a:prstGeom>
          <a:noFill/>
        </p:spPr>
      </p:pic>
      <p:pic>
        <p:nvPicPr>
          <p:cNvPr id="15364" name="Picture 4" descr="C:\Users\Daniel\Pictures\MicroBooNE work\pmtArray.jpg"/>
          <p:cNvPicPr>
            <a:picLocks noChangeAspect="1" noChangeArrowheads="1"/>
          </p:cNvPicPr>
          <p:nvPr/>
        </p:nvPicPr>
        <p:blipFill>
          <a:blip r:embed="rId4" cstate="print"/>
          <a:srcRect/>
          <a:stretch>
            <a:fillRect/>
          </a:stretch>
        </p:blipFill>
        <p:spPr bwMode="auto">
          <a:xfrm>
            <a:off x="3657600" y="4800600"/>
            <a:ext cx="2871787" cy="1828800"/>
          </a:xfrm>
          <a:prstGeom prst="rect">
            <a:avLst/>
          </a:prstGeom>
          <a:noFill/>
        </p:spPr>
      </p:pic>
      <p:sp>
        <p:nvSpPr>
          <p:cNvPr id="8" name="Right Arrow 7"/>
          <p:cNvSpPr/>
          <p:nvPr/>
        </p:nvSpPr>
        <p:spPr>
          <a:xfrm>
            <a:off x="6477000" y="5562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629400" y="5029200"/>
            <a:ext cx="533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is </a:t>
            </a:r>
            <a:r>
              <a:rPr lang="en-US" dirty="0" err="1" smtClean="0"/>
              <a:t>MicroBooNE</a:t>
            </a:r>
            <a:r>
              <a:rPr lang="en-US" dirty="0" smtClean="0"/>
              <a:t>?</a:t>
            </a:r>
            <a:endParaRPr lang="en-US" dirty="0"/>
          </a:p>
        </p:txBody>
      </p:sp>
      <p:sp>
        <p:nvSpPr>
          <p:cNvPr id="3" name="Content Placeholder 2"/>
          <p:cNvSpPr>
            <a:spLocks noGrp="1"/>
          </p:cNvSpPr>
          <p:nvPr>
            <p:ph idx="1"/>
          </p:nvPr>
        </p:nvSpPr>
        <p:spPr/>
        <p:txBody>
          <a:bodyPr>
            <a:normAutofit/>
          </a:bodyPr>
          <a:lstStyle/>
          <a:p>
            <a:r>
              <a:rPr lang="en-US" sz="2200" dirty="0" smtClean="0">
                <a:latin typeface="Times New Roman" pitchFamily="18" charset="0"/>
                <a:cs typeface="Times New Roman" pitchFamily="18" charset="0"/>
              </a:rPr>
              <a:t>The name </a:t>
            </a:r>
            <a:r>
              <a:rPr lang="en-US" sz="2200" dirty="0" err="1" smtClean="0">
                <a:latin typeface="Times New Roman" pitchFamily="18" charset="0"/>
                <a:cs typeface="Times New Roman" pitchFamily="18" charset="0"/>
              </a:rPr>
              <a:t>MicroBooNE</a:t>
            </a:r>
            <a:r>
              <a:rPr lang="en-US" sz="2200" dirty="0" smtClean="0">
                <a:latin typeface="Times New Roman" pitchFamily="18" charset="0"/>
                <a:cs typeface="Times New Roman" pitchFamily="18" charset="0"/>
              </a:rPr>
              <a:t> comes from the past experiment named </a:t>
            </a:r>
            <a:r>
              <a:rPr lang="en-US" sz="2200" dirty="0" err="1" smtClean="0">
                <a:latin typeface="Times New Roman" pitchFamily="18" charset="0"/>
                <a:cs typeface="Times New Roman" pitchFamily="18" charset="0"/>
              </a:rPr>
              <a:t>MiniBooNE</a:t>
            </a:r>
            <a:r>
              <a:rPr lang="en-US" sz="2200" dirty="0" smtClean="0">
                <a:latin typeface="Times New Roman" pitchFamily="18" charset="0"/>
                <a:cs typeface="Times New Roman" pitchFamily="18" charset="0"/>
              </a:rPr>
              <a:t>. These are Booster Neutrino Experiments.</a:t>
            </a:r>
          </a:p>
          <a:p>
            <a:r>
              <a:rPr lang="en-US" sz="2200" dirty="0" smtClean="0">
                <a:latin typeface="Times New Roman" pitchFamily="18" charset="0"/>
                <a:cs typeface="Times New Roman" pitchFamily="18" charset="0"/>
              </a:rPr>
              <a:t>Is an experiment that will take really important data from neutrino’s oscillations and interactions. </a:t>
            </a:r>
          </a:p>
          <a:p>
            <a:r>
              <a:rPr lang="en-US" sz="2200" dirty="0" smtClean="0">
                <a:latin typeface="Times New Roman" pitchFamily="18" charset="0"/>
                <a:cs typeface="Times New Roman" pitchFamily="18" charset="0"/>
              </a:rPr>
              <a:t>It is a neutrino detector.                      </a:t>
            </a:r>
            <a:r>
              <a:rPr lang="en-US" sz="2400" dirty="0" smtClean="0">
                <a:latin typeface="Times New Roman" pitchFamily="18" charset="0"/>
                <a:cs typeface="Times New Roman" pitchFamily="18" charset="0"/>
              </a:rPr>
              <a:t>What are Neutrinos?</a:t>
            </a:r>
          </a:p>
          <a:p>
            <a:r>
              <a:rPr lang="en-US" sz="2200" dirty="0" smtClean="0">
                <a:latin typeface="Times New Roman" pitchFamily="18" charset="0"/>
                <a:cs typeface="Times New Roman" pitchFamily="18" charset="0"/>
              </a:rPr>
              <a:t>                                                       Least massive particles in the                         </a:t>
            </a:r>
          </a:p>
          <a:p>
            <a:r>
              <a:rPr lang="en-US" sz="2200" dirty="0" smtClean="0">
                <a:latin typeface="Times New Roman" pitchFamily="18" charset="0"/>
                <a:cs typeface="Times New Roman" pitchFamily="18" charset="0"/>
              </a:rPr>
              <a:t>                                                       Standard Model which interact</a:t>
            </a:r>
          </a:p>
          <a:p>
            <a:r>
              <a:rPr lang="en-US" sz="2200" dirty="0" smtClean="0">
                <a:latin typeface="Times New Roman" pitchFamily="18" charset="0"/>
                <a:cs typeface="Times New Roman" pitchFamily="18" charset="0"/>
              </a:rPr>
              <a:t>                                                       with the other particles only</a:t>
            </a:r>
          </a:p>
          <a:p>
            <a:r>
              <a:rPr lang="en-US" sz="2200" dirty="0" smtClean="0">
                <a:latin typeface="Times New Roman" pitchFamily="18" charset="0"/>
                <a:cs typeface="Times New Roman" pitchFamily="18" charset="0"/>
              </a:rPr>
              <a:t>                                                       through weak force.  </a:t>
            </a:r>
          </a:p>
          <a:p>
            <a:r>
              <a:rPr lang="en-US" sz="2200" dirty="0" smtClean="0">
                <a:latin typeface="Times New Roman" pitchFamily="18" charset="0"/>
                <a:cs typeface="Times New Roman" pitchFamily="18" charset="0"/>
              </a:rPr>
              <a:t>                                                       There are three types of                                                        </a:t>
            </a:r>
          </a:p>
          <a:p>
            <a:r>
              <a:rPr lang="en-US" sz="2200" dirty="0" smtClean="0">
                <a:latin typeface="Times New Roman" pitchFamily="18" charset="0"/>
                <a:cs typeface="Times New Roman" pitchFamily="18" charset="0"/>
              </a:rPr>
              <a:t>                                                        neutrinos </a:t>
            </a:r>
            <a:r>
              <a:rPr lang="el-GR" sz="2200" dirty="0" smtClean="0">
                <a:latin typeface="Times New Roman" pitchFamily="18" charset="0"/>
                <a:cs typeface="Times New Roman" pitchFamily="18" charset="0"/>
              </a:rPr>
              <a:t>ν</a:t>
            </a:r>
            <a:r>
              <a:rPr lang="en-US" sz="2200" baseline="-25000"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ν</a:t>
            </a:r>
            <a:r>
              <a:rPr lang="el-GR" sz="2200" baseline="-25000" dirty="0" smtClean="0">
                <a:latin typeface="Times New Roman" pitchFamily="18" charset="0"/>
                <a:cs typeface="Times New Roman" pitchFamily="18" charset="0"/>
              </a:rPr>
              <a:t>μ</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ν</a:t>
            </a:r>
            <a:r>
              <a:rPr lang="el-GR" sz="2200" baseline="-25000" dirty="0" smtClean="0">
                <a:latin typeface="Times New Roman" pitchFamily="18" charset="0"/>
                <a:cs typeface="Times New Roman" pitchFamily="18" charset="0"/>
              </a:rPr>
              <a:t>τ</a:t>
            </a:r>
            <a:r>
              <a:rPr lang="en-US" sz="2200" dirty="0" smtClean="0">
                <a:latin typeface="Times New Roman" pitchFamily="18" charset="0"/>
                <a:cs typeface="Times New Roman" pitchFamily="18" charset="0"/>
              </a:rPr>
              <a:t>.</a:t>
            </a:r>
          </a:p>
          <a:p>
            <a:endParaRPr lang="en-US" dirty="0"/>
          </a:p>
        </p:txBody>
      </p:sp>
      <p:pic>
        <p:nvPicPr>
          <p:cNvPr id="1026" name="Picture 2" descr="C:\Users\Daniel\Pictures\MicroBooNE work\neutrinos.jpg"/>
          <p:cNvPicPr>
            <a:picLocks noChangeAspect="1" noChangeArrowheads="1"/>
          </p:cNvPicPr>
          <p:nvPr/>
        </p:nvPicPr>
        <p:blipFill>
          <a:blip r:embed="rId2" cstate="print"/>
          <a:srcRect/>
          <a:stretch>
            <a:fillRect/>
          </a:stretch>
        </p:blipFill>
        <p:spPr bwMode="auto">
          <a:xfrm>
            <a:off x="533399" y="3913909"/>
            <a:ext cx="3319849" cy="279169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Harry Cheung</a:t>
            </a: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Bjoern</a:t>
            </a:r>
            <a:r>
              <a:rPr lang="en-US" dirty="0" smtClean="0">
                <a:latin typeface="Times New Roman" pitchFamily="18" charset="0"/>
                <a:cs typeface="Times New Roman" pitchFamily="18" charset="0"/>
              </a:rPr>
              <a:t> Penning</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Jennifer </a:t>
            </a:r>
            <a:r>
              <a:rPr lang="en-US" dirty="0" err="1" smtClean="0">
                <a:latin typeface="Times New Roman" pitchFamily="18" charset="0"/>
                <a:cs typeface="Times New Roman" pitchFamily="18" charset="0"/>
              </a:rPr>
              <a:t>Raaf</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Hector </a:t>
            </a:r>
            <a:r>
              <a:rPr lang="en-US" dirty="0" err="1" smtClean="0">
                <a:latin typeface="Times New Roman" pitchFamily="18" charset="0"/>
                <a:cs typeface="Times New Roman" pitchFamily="18" charset="0"/>
              </a:rPr>
              <a:t>Méndez</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Tom Jordan</a:t>
            </a:r>
          </a:p>
        </p:txBody>
      </p:sp>
      <p:pic>
        <p:nvPicPr>
          <p:cNvPr id="16388" name="Picture 4" descr="http://www.fnal.gov/pub/today/images08/WilsonHall92-1168.jpg"/>
          <p:cNvPicPr>
            <a:picLocks noChangeAspect="1" noChangeArrowheads="1"/>
          </p:cNvPicPr>
          <p:nvPr/>
        </p:nvPicPr>
        <p:blipFill>
          <a:blip r:embed="rId2" cstate="print"/>
          <a:srcRect/>
          <a:stretch>
            <a:fillRect/>
          </a:stretch>
        </p:blipFill>
        <p:spPr bwMode="auto">
          <a:xfrm>
            <a:off x="4800600" y="1905000"/>
            <a:ext cx="3591471" cy="480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gn="ctr"/>
            <a:r>
              <a:rPr lang="en-US" dirty="0" smtClean="0"/>
              <a:t>Reference</a:t>
            </a:r>
            <a:endParaRPr lang="en-US" dirty="0"/>
          </a:p>
        </p:txBody>
      </p:sp>
      <p:sp>
        <p:nvSpPr>
          <p:cNvPr id="3" name="Content Placeholder 2"/>
          <p:cNvSpPr>
            <a:spLocks noGrp="1"/>
          </p:cNvSpPr>
          <p:nvPr>
            <p:ph idx="1"/>
          </p:nvPr>
        </p:nvSpPr>
        <p:spPr/>
        <p:txBody>
          <a:bodyPr/>
          <a:lstStyle/>
          <a:p>
            <a:r>
              <a:rPr lang="en-US" dirty="0" smtClean="0"/>
              <a:t> http://www-microboone.fnal.gov   </a:t>
            </a:r>
          </a:p>
          <a:p>
            <a:pPr>
              <a:buNone/>
            </a:pPr>
            <a:r>
              <a:rPr lang="en-US" dirty="0" smtClean="0"/>
              <a:t> </a:t>
            </a:r>
          </a:p>
          <a:p>
            <a:r>
              <a:rPr lang="en-US" dirty="0" smtClean="0"/>
              <a:t>The </a:t>
            </a:r>
            <a:r>
              <a:rPr lang="en-US" dirty="0" err="1" smtClean="0"/>
              <a:t>MicroBooNE</a:t>
            </a:r>
            <a:r>
              <a:rPr lang="en-US" dirty="0" smtClean="0"/>
              <a:t> TDR (2/24/2012-DocDB 1821-v12): The </a:t>
            </a:r>
            <a:r>
              <a:rPr lang="en-US" dirty="0" err="1" smtClean="0"/>
              <a:t>MicroBooNE</a:t>
            </a:r>
            <a:r>
              <a:rPr lang="en-US" dirty="0" smtClean="0"/>
              <a:t> Collaboration</a:t>
            </a:r>
          </a:p>
          <a:p>
            <a:endParaRPr lang="en-US" dirty="0"/>
          </a:p>
        </p:txBody>
      </p:sp>
      <p:pic>
        <p:nvPicPr>
          <p:cNvPr id="4" name="Picture 3" descr="http://t0.gstatic.com/images?q=tbn:ANd9GcRxEkR-wPd4Hs_i6Zh5vK3L9D9kwcm5P-wOhV1cCZU08C-C9M4vjQ"/>
          <p:cNvPicPr/>
          <p:nvPr/>
        </p:nvPicPr>
        <p:blipFill>
          <a:blip r:embed="rId2" cstate="print">
            <a:extLst>
              <a:ext uri="{28A0092B-C50C-407E-A947-70E740481C1C}">
                <a14:useLocalDpi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 xmlns:a14="http://schemas.microsoft.com/office/drawing/2010/main" xmlns:pic="http://schemas.openxmlformats.org/drawingml/2006/picture" xmlns:lc="http://schemas.openxmlformats.org/drawingml/2006/lockedCanvas" val="0"/>
              </a:ext>
            </a:extLst>
          </a:blip>
          <a:srcRect/>
          <a:stretch>
            <a:fillRect/>
          </a:stretch>
        </p:blipFill>
        <p:spPr bwMode="auto">
          <a:xfrm>
            <a:off x="6172200" y="4343400"/>
            <a:ext cx="2466975" cy="1847851"/>
          </a:xfrm>
          <a:prstGeom prst="rect">
            <a:avLst/>
          </a:prstGeom>
          <a:noFill/>
          <a:extLst>
            <a:ext uri="{909E8E84-426E-40DD-AFC4-6F175D3DCCD1}">
              <a14:hiddenFill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 xmlns:a14="http://schemas.microsoft.com/office/drawing/2010/main" xmlns:pic="http://schemas.openxmlformats.org/drawingml/2006/picture" xmlns:lc="http://schemas.openxmlformats.org/drawingml/2006/lockedCanvas">
                <a:solidFill>
                  <a:srgbClr val="FFFFFF"/>
                </a:solidFill>
              </a14:hiddenFill>
            </a:ext>
          </a:extLst>
        </p:spPr>
      </p:pic>
      <p:pic>
        <p:nvPicPr>
          <p:cNvPr id="5" name="Picture 2" descr="C:\Users\Daniel\Pictures\MicroBooNE work\neutrinos.jpg"/>
          <p:cNvPicPr>
            <a:picLocks noChangeAspect="1" noChangeArrowheads="1"/>
          </p:cNvPicPr>
          <p:nvPr/>
        </p:nvPicPr>
        <p:blipFill>
          <a:blip r:embed="rId3" cstate="print"/>
          <a:srcRect/>
          <a:stretch>
            <a:fillRect/>
          </a:stretch>
        </p:blipFill>
        <p:spPr bwMode="auto">
          <a:xfrm>
            <a:off x="533399" y="3913909"/>
            <a:ext cx="3319849" cy="279169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buNone/>
            </a:pPr>
            <a:endParaRPr lang="en-US" sz="5400" dirty="0" smtClean="0">
              <a:latin typeface="Algerian" pitchFamily="82" charset="0"/>
            </a:endParaRPr>
          </a:p>
          <a:p>
            <a:pPr>
              <a:buNone/>
            </a:pPr>
            <a:endParaRPr lang="en-US" sz="5400" dirty="0" smtClean="0">
              <a:latin typeface="Algerian" pitchFamily="82" charset="0"/>
            </a:endParaRPr>
          </a:p>
          <a:p>
            <a:pPr>
              <a:buNone/>
            </a:pPr>
            <a:endParaRPr lang="en-US" sz="5400" dirty="0" smtClean="0">
              <a:latin typeface="Algerian" pitchFamily="82" charset="0"/>
            </a:endParaRPr>
          </a:p>
          <a:p>
            <a:pPr>
              <a:buNone/>
            </a:pPr>
            <a:r>
              <a:rPr lang="en-US" sz="7200" dirty="0" smtClean="0">
                <a:latin typeface="Algerian" pitchFamily="82" charset="0"/>
              </a:rPr>
              <a:t>                      THE END</a:t>
            </a:r>
            <a:endParaRPr lang="en-US" sz="7200" dirty="0">
              <a:latin typeface="Algerian" pitchFamily="82" charset="0"/>
            </a:endParaRPr>
          </a:p>
        </p:txBody>
      </p:sp>
      <p:pic>
        <p:nvPicPr>
          <p:cNvPr id="32770" name="Picture 2" descr="http://www-microboone.fnal.gov/css/ublogo.jpg"/>
          <p:cNvPicPr>
            <a:picLocks noChangeAspect="1" noChangeArrowheads="1"/>
          </p:cNvPicPr>
          <p:nvPr/>
        </p:nvPicPr>
        <p:blipFill>
          <a:blip r:embed="rId2" cstate="print"/>
          <a:srcRect/>
          <a:stretch>
            <a:fillRect/>
          </a:stretch>
        </p:blipFill>
        <p:spPr bwMode="auto">
          <a:xfrm>
            <a:off x="304800" y="1447800"/>
            <a:ext cx="7086600" cy="24186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143000"/>
          </a:xfrm>
        </p:spPr>
        <p:txBody>
          <a:bodyPr>
            <a:noAutofit/>
          </a:bodyPr>
          <a:lstStyle/>
          <a:p>
            <a:pPr algn="ctr"/>
            <a:r>
              <a:rPr lang="en-US" sz="4400" dirty="0" smtClean="0"/>
              <a:t>The </a:t>
            </a:r>
            <a:r>
              <a:rPr lang="en-US" sz="4400" dirty="0" err="1" smtClean="0"/>
              <a:t>MicroBooNE’s</a:t>
            </a:r>
            <a:r>
              <a:rPr lang="en-US" sz="4400" dirty="0" smtClean="0"/>
              <a:t> objective</a:t>
            </a:r>
            <a:br>
              <a:rPr lang="en-US" sz="4400" dirty="0" smtClean="0"/>
            </a:br>
            <a:r>
              <a:rPr lang="en-US" sz="4400" dirty="0" smtClean="0"/>
              <a:t> and location </a:t>
            </a:r>
            <a:endParaRPr lang="en-US" sz="4400" dirty="0"/>
          </a:p>
        </p:txBody>
      </p:sp>
      <p:sp>
        <p:nvSpPr>
          <p:cNvPr id="3" name="Content Placeholder 2"/>
          <p:cNvSpPr>
            <a:spLocks noGrp="1"/>
          </p:cNvSpPr>
          <p:nvPr>
            <p:ph idx="1"/>
          </p:nvPr>
        </p:nvSpPr>
        <p:spPr>
          <a:xfrm>
            <a:off x="457200" y="1600200"/>
            <a:ext cx="8229600" cy="4572000"/>
          </a:xfrm>
        </p:spPr>
        <p:txBody>
          <a:bodyPr>
            <a:normAutofit/>
          </a:bodyPr>
          <a:lstStyle/>
          <a:p>
            <a:r>
              <a:rPr lang="en-US" sz="2400" dirty="0" smtClean="0">
                <a:latin typeface="Times New Roman" pitchFamily="18" charset="0"/>
                <a:cs typeface="Times New Roman" pitchFamily="18" charset="0"/>
              </a:rPr>
              <a:t>Will be located here, at </a:t>
            </a:r>
            <a:r>
              <a:rPr lang="en-US" sz="2400" dirty="0" err="1" smtClean="0">
                <a:latin typeface="Times New Roman" pitchFamily="18" charset="0"/>
                <a:cs typeface="Times New Roman" pitchFamily="18" charset="0"/>
              </a:rPr>
              <a:t>Fermilab</a:t>
            </a:r>
            <a:r>
              <a:rPr lang="en-US" sz="2400" dirty="0" smtClean="0">
                <a:latin typeface="Times New Roman" pitchFamily="18" charset="0"/>
                <a:cs typeface="Times New Roman" pitchFamily="18" charset="0"/>
              </a:rPr>
              <a:t>, the experiment will build and operate a large 170 ton Liquid Argon Time Projection Chamber (</a:t>
            </a:r>
            <a:r>
              <a:rPr lang="en-US" sz="2400" dirty="0" err="1" smtClean="0">
                <a:latin typeface="Times New Roman" pitchFamily="18" charset="0"/>
                <a:cs typeface="Times New Roman" pitchFamily="18" charset="0"/>
              </a:rPr>
              <a:t>LArTPC</a:t>
            </a:r>
            <a:r>
              <a:rPr lang="en-US" sz="2400" dirty="0" smtClean="0">
                <a:latin typeface="Times New Roman" pitchFamily="18" charset="0"/>
                <a:cs typeface="Times New Roman" pitchFamily="18" charset="0"/>
              </a:rPr>
              <a:t>) located along the </a:t>
            </a:r>
            <a:r>
              <a:rPr lang="en-US" sz="2400" dirty="0" err="1" smtClean="0">
                <a:latin typeface="Times New Roman" pitchFamily="18" charset="0"/>
                <a:cs typeface="Times New Roman" pitchFamily="18" charset="0"/>
              </a:rPr>
              <a:t>Fermilab</a:t>
            </a:r>
            <a:r>
              <a:rPr lang="en-US" sz="2400" dirty="0" smtClean="0">
                <a:latin typeface="Times New Roman" pitchFamily="18" charset="0"/>
                <a:cs typeface="Times New Roman" pitchFamily="18" charset="0"/>
              </a:rPr>
              <a:t> Booster Neutrino Beam line (BNB). The experiment will measure low energy neutrino cross sections and investigate the low energy excess events observed by the </a:t>
            </a:r>
            <a:r>
              <a:rPr lang="en-US" sz="2400" dirty="0" err="1" smtClean="0">
                <a:latin typeface="Times New Roman" pitchFamily="18" charset="0"/>
                <a:cs typeface="Times New Roman" pitchFamily="18" charset="0"/>
              </a:rPr>
              <a:t>MiniBooNE</a:t>
            </a:r>
            <a:r>
              <a:rPr lang="en-US" sz="2400" dirty="0" smtClean="0">
                <a:latin typeface="Times New Roman" pitchFamily="18" charset="0"/>
                <a:cs typeface="Times New Roman" pitchFamily="18" charset="0"/>
              </a:rPr>
              <a:t> experiment. The detector serves as the necessary next step in a phased program towards the construction of massive kiloton scale </a:t>
            </a:r>
            <a:r>
              <a:rPr lang="en-US" sz="2400" dirty="0" err="1" smtClean="0">
                <a:latin typeface="Times New Roman" pitchFamily="18" charset="0"/>
                <a:cs typeface="Times New Roman" pitchFamily="18" charset="0"/>
              </a:rPr>
              <a:t>LArTPC</a:t>
            </a:r>
            <a:r>
              <a:rPr lang="en-US" sz="2400" dirty="0" smtClean="0">
                <a:latin typeface="Times New Roman" pitchFamily="18" charset="0"/>
                <a:cs typeface="Times New Roman" pitchFamily="18" charset="0"/>
              </a:rPr>
              <a:t> detectors.  </a:t>
            </a:r>
          </a:p>
          <a:p>
            <a:pPr>
              <a:buNone/>
            </a:pPr>
            <a:r>
              <a:rPr lang="en-US" sz="2400" dirty="0" smtClean="0"/>
              <a:t>                         (</a:t>
            </a:r>
            <a:r>
              <a:rPr lang="en-US" sz="2400" u="sng" dirty="0" smtClean="0">
                <a:hlinkClick r:id="rId2"/>
              </a:rPr>
              <a:t>www-microboone.fnal.gov/</a:t>
            </a:r>
            <a:r>
              <a:rPr lang="en-US" sz="2400" dirty="0" smtClean="0"/>
              <a:t>)</a:t>
            </a:r>
          </a:p>
          <a:p>
            <a:pPr>
              <a:buNone/>
            </a:pPr>
            <a:r>
              <a:rPr lang="en-US" sz="2400" dirty="0" smtClean="0"/>
              <a:t>             </a:t>
            </a:r>
          </a:p>
          <a:p>
            <a:pPr>
              <a:buNone/>
            </a:pPr>
            <a:r>
              <a:rPr lang="en-US" sz="2400" dirty="0" smtClean="0"/>
              <a:t>           </a:t>
            </a:r>
          </a:p>
          <a:p>
            <a:pPr>
              <a:buNone/>
            </a:pP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152400" y="5029200"/>
            <a:ext cx="4876800" cy="1679697"/>
          </a:xfrm>
          <a:prstGeom prst="rect">
            <a:avLst/>
          </a:prstGeom>
          <a:noFill/>
          <a:ln w="9525">
            <a:noFill/>
            <a:miter lim="800000"/>
            <a:headEnd/>
            <a:tailEnd/>
          </a:ln>
        </p:spPr>
      </p:pic>
      <p:pic>
        <p:nvPicPr>
          <p:cNvPr id="5" name="Picture 4" descr="http://t0.gstatic.com/images?q=tbn:ANd9GcRxEkR-wPd4Hs_i6Zh5vK3L9D9kwcm5P-wOhV1cCZU08C-C9M4vjQ"/>
          <p:cNvPicPr/>
          <p:nvPr/>
        </p:nvPicPr>
        <p:blipFill>
          <a:blip r:embed="rId4" cstate="print">
            <a:extLst>
              <a:ext uri="{28A0092B-C50C-407E-A947-70E740481C1C}">
                <a14:useLocalDpi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 xmlns:a14="http://schemas.microsoft.com/office/drawing/2010/main" xmlns:pic="http://schemas.openxmlformats.org/drawingml/2006/picture" xmlns:lc="http://schemas.openxmlformats.org/drawingml/2006/lockedCanvas" val="0"/>
              </a:ext>
            </a:extLst>
          </a:blip>
          <a:srcRect/>
          <a:stretch>
            <a:fillRect/>
          </a:stretch>
        </p:blipFill>
        <p:spPr bwMode="auto">
          <a:xfrm>
            <a:off x="6019800" y="5010149"/>
            <a:ext cx="2466975" cy="1847851"/>
          </a:xfrm>
          <a:prstGeom prst="rect">
            <a:avLst/>
          </a:prstGeom>
          <a:noFill/>
          <a:extLst>
            <a:ext uri="{909E8E84-426E-40DD-AFC4-6F175D3DCCD1}">
              <a14:hiddenFill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 xmlns:a14="http://schemas.microsoft.com/office/drawing/2010/main" xmlns:pic="http://schemas.openxmlformats.org/drawingml/2006/picture" xmlns:lc="http://schemas.openxmlformats.org/drawingml/2006/lockedCanva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was the </a:t>
            </a:r>
            <a:r>
              <a:rPr lang="en-US" dirty="0" err="1" smtClean="0"/>
              <a:t>MiniBooNE</a:t>
            </a:r>
            <a:r>
              <a:rPr lang="en-US" dirty="0" smtClean="0"/>
              <a:t> excess?</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MiniBoone</a:t>
            </a:r>
            <a:r>
              <a:rPr lang="en-US" dirty="0" smtClean="0"/>
              <a:t> excess shows electrons and photons that cannot be differentiate between each other (showering particles).  In a non-showering particle they may differentiate in to a </a:t>
            </a:r>
            <a:r>
              <a:rPr lang="en-US" dirty="0" err="1" smtClean="0"/>
              <a:t>muon</a:t>
            </a:r>
            <a:r>
              <a:rPr lang="en-US" dirty="0" smtClean="0"/>
              <a:t> or a </a:t>
            </a:r>
            <a:r>
              <a:rPr lang="en-US" dirty="0" err="1" smtClean="0"/>
              <a:t>pion</a:t>
            </a:r>
            <a:r>
              <a:rPr lang="en-US" dirty="0" smtClean="0"/>
              <a:t> with the </a:t>
            </a:r>
            <a:r>
              <a:rPr lang="en-US" dirty="0" smtClean="0"/>
              <a:t>size </a:t>
            </a:r>
            <a:r>
              <a:rPr lang="en-US" dirty="0" smtClean="0"/>
              <a:t>of the </a:t>
            </a:r>
            <a:r>
              <a:rPr lang="en-US" dirty="0" smtClean="0"/>
              <a:t>Cerenkov ring. </a:t>
            </a:r>
            <a:endParaRPr lang="en-US" dirty="0"/>
          </a:p>
        </p:txBody>
      </p:sp>
      <p:pic>
        <p:nvPicPr>
          <p:cNvPr id="1026" name="Picture 2" descr="C:\Users\Daniel\Pictures\MicroBooNE work\miniboone.jpg"/>
          <p:cNvPicPr>
            <a:picLocks noChangeAspect="1" noChangeArrowheads="1"/>
          </p:cNvPicPr>
          <p:nvPr/>
        </p:nvPicPr>
        <p:blipFill>
          <a:blip r:embed="rId2" cstate="print"/>
          <a:srcRect/>
          <a:stretch>
            <a:fillRect/>
          </a:stretch>
        </p:blipFill>
        <p:spPr bwMode="auto">
          <a:xfrm>
            <a:off x="5410200" y="3581400"/>
            <a:ext cx="3036916" cy="3275106"/>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513860" y="3893879"/>
            <a:ext cx="3677140" cy="2964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Autofit/>
          </a:bodyPr>
          <a:lstStyle/>
          <a:p>
            <a:pPr algn="ctr"/>
            <a:r>
              <a:rPr lang="en-US" sz="4400" dirty="0" smtClean="0"/>
              <a:t>Why </a:t>
            </a:r>
            <a:r>
              <a:rPr lang="en-US" sz="4400" dirty="0" err="1" smtClean="0"/>
              <a:t>MiniBooNE</a:t>
            </a:r>
            <a:r>
              <a:rPr lang="en-US" sz="4400" dirty="0" smtClean="0"/>
              <a:t> cannot differentiate between electrons and photons?</a:t>
            </a:r>
            <a:endParaRPr lang="en-US" sz="4400" dirty="0"/>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MiniBooNE</a:t>
            </a:r>
            <a:r>
              <a:rPr lang="en-US" dirty="0" smtClean="0">
                <a:latin typeface="Times New Roman" pitchFamily="18" charset="0"/>
                <a:cs typeface="Times New Roman" pitchFamily="18" charset="0"/>
              </a:rPr>
              <a:t> is </a:t>
            </a:r>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spherical vessel filled with mineral oil and the walls are equipped with photomultipliers (PMT). The PMTs detect the light </a:t>
            </a:r>
            <a:r>
              <a:rPr lang="en-US" dirty="0" smtClean="0">
                <a:latin typeface="Times New Roman" pitchFamily="18" charset="0"/>
                <a:cs typeface="Times New Roman" pitchFamily="18" charset="0"/>
              </a:rPr>
              <a:t>from the particles that result from </a:t>
            </a:r>
            <a:r>
              <a:rPr lang="en-US" dirty="0" smtClean="0">
                <a:latin typeface="Times New Roman" pitchFamily="18" charset="0"/>
                <a:cs typeface="Times New Roman" pitchFamily="18" charset="0"/>
              </a:rPr>
              <a:t>each event of neutrino’s interaction with a nucleus.  In a showering particle it get a fuzzy Cerenkov ring (these are </a:t>
            </a:r>
            <a:r>
              <a:rPr lang="es-PR" dirty="0" smtClean="0"/>
              <a:t>e</a:t>
            </a:r>
            <a:r>
              <a:rPr lang="es-PR" baseline="30000" dirty="0" smtClean="0"/>
              <a:t>+</a:t>
            </a:r>
            <a:r>
              <a:rPr lang="es-PR" dirty="0" smtClean="0"/>
              <a:t>, e</a:t>
            </a:r>
            <a:r>
              <a:rPr lang="es-PR" baseline="30000" dirty="0" smtClean="0"/>
              <a:t>-</a:t>
            </a:r>
            <a:r>
              <a:rPr lang="es-PR" dirty="0" smtClean="0"/>
              <a:t>, </a:t>
            </a:r>
            <a:r>
              <a:rPr lang="en-US" dirty="0" smtClean="0"/>
              <a:t>γ</a:t>
            </a:r>
            <a:r>
              <a:rPr lang="es-PR" dirty="0" smtClean="0"/>
              <a:t>, </a:t>
            </a:r>
            <a:r>
              <a:rPr lang="en-US" dirty="0" smtClean="0"/>
              <a:t>π</a:t>
            </a:r>
            <a:r>
              <a:rPr lang="es-PR" baseline="30000" dirty="0" smtClean="0"/>
              <a:t>0</a:t>
            </a:r>
            <a:r>
              <a:rPr lang="es-PR" dirty="0" smtClean="0"/>
              <a:t>).</a:t>
            </a:r>
            <a:r>
              <a:rPr lang="en-US" dirty="0" smtClean="0">
                <a:latin typeface="Times New Roman" pitchFamily="18" charset="0"/>
                <a:cs typeface="Times New Roman" pitchFamily="18" charset="0"/>
              </a:rPr>
              <a:t>  In a non-showering particle it get a clean Cerenkov ring (these are </a:t>
            </a:r>
            <a:r>
              <a:rPr lang="es-PR" dirty="0" smtClean="0"/>
              <a:t>μ</a:t>
            </a:r>
            <a:r>
              <a:rPr lang="es-PR" baseline="30000" dirty="0" smtClean="0"/>
              <a:t>+</a:t>
            </a:r>
            <a:r>
              <a:rPr lang="es-PR" dirty="0" smtClean="0"/>
              <a:t>, μ</a:t>
            </a:r>
            <a:r>
              <a:rPr lang="es-PR" baseline="30000" dirty="0" smtClean="0"/>
              <a:t>-</a:t>
            </a:r>
            <a:r>
              <a:rPr lang="es-PR" dirty="0" smtClean="0"/>
              <a:t>, π</a:t>
            </a:r>
            <a:r>
              <a:rPr lang="es-PR" baseline="30000" dirty="0" smtClean="0"/>
              <a:t>+</a:t>
            </a:r>
            <a:r>
              <a:rPr lang="es-PR" dirty="0" smtClean="0"/>
              <a:t>, π</a:t>
            </a:r>
            <a:r>
              <a:rPr lang="es-PR" baseline="30000" dirty="0" smtClean="0"/>
              <a:t>-</a:t>
            </a:r>
            <a:r>
              <a:rPr lang="en-US" dirty="0" smtClean="0"/>
              <a:t>) that can differentiate between a </a:t>
            </a:r>
            <a:r>
              <a:rPr lang="en-US" dirty="0" err="1" smtClean="0"/>
              <a:t>muon</a:t>
            </a:r>
            <a:r>
              <a:rPr lang="en-US" dirty="0" smtClean="0"/>
              <a:t> or a </a:t>
            </a:r>
            <a:r>
              <a:rPr lang="en-US" dirty="0" err="1" smtClean="0"/>
              <a:t>pion</a:t>
            </a:r>
            <a:r>
              <a:rPr lang="en-US" dirty="0" smtClean="0"/>
              <a:t> using the size of the ring.    </a:t>
            </a:r>
          </a:p>
          <a:p>
            <a:endParaRPr lang="en-US" dirty="0" smtClean="0"/>
          </a:p>
          <a:p>
            <a:endParaRPr lang="en-US" dirty="0" smtClean="0"/>
          </a:p>
          <a:p>
            <a:pPr>
              <a:buNone/>
            </a:pPr>
            <a:r>
              <a:rPr lang="en-US" dirty="0" smtClean="0"/>
              <a:t> </a:t>
            </a:r>
          </a:p>
        </p:txBody>
      </p:sp>
      <p:pic>
        <p:nvPicPr>
          <p:cNvPr id="2050" name="Picture 2" descr="C:\Users\Daniel\Pictures\MicroBooNE work\pmt.jpg"/>
          <p:cNvPicPr>
            <a:picLocks noChangeAspect="1" noChangeArrowheads="1"/>
          </p:cNvPicPr>
          <p:nvPr/>
        </p:nvPicPr>
        <p:blipFill>
          <a:blip r:embed="rId2" cstate="print"/>
          <a:srcRect/>
          <a:stretch>
            <a:fillRect/>
          </a:stretch>
        </p:blipFill>
        <p:spPr bwMode="auto">
          <a:xfrm>
            <a:off x="5410200" y="5105400"/>
            <a:ext cx="1752600" cy="1752600"/>
          </a:xfrm>
          <a:prstGeom prst="rect">
            <a:avLst/>
          </a:prstGeom>
          <a:noFill/>
        </p:spPr>
      </p:pic>
      <p:pic>
        <p:nvPicPr>
          <p:cNvPr id="2052" name="Picture 4" descr="C:\Users\Daniel\Pictures\MicroBooNE work\descarga (1).jpg"/>
          <p:cNvPicPr>
            <a:picLocks noChangeAspect="1" noChangeArrowheads="1"/>
          </p:cNvPicPr>
          <p:nvPr/>
        </p:nvPicPr>
        <p:blipFill>
          <a:blip r:embed="rId3" cstate="print"/>
          <a:srcRect/>
          <a:stretch>
            <a:fillRect/>
          </a:stretch>
        </p:blipFill>
        <p:spPr bwMode="auto">
          <a:xfrm>
            <a:off x="1219200" y="4953000"/>
            <a:ext cx="2819400" cy="17430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MiniBooNE</a:t>
            </a:r>
            <a:r>
              <a:rPr lang="en-US" dirty="0" smtClean="0"/>
              <a:t> showering particle</a:t>
            </a:r>
            <a:endParaRPr lang="en-US" dirty="0"/>
          </a:p>
        </p:txBody>
      </p:sp>
      <p:sp>
        <p:nvSpPr>
          <p:cNvPr id="5" name="Content Placeholder 4"/>
          <p:cNvSpPr>
            <a:spLocks noGrp="1"/>
          </p:cNvSpPr>
          <p:nvPr>
            <p:ph idx="1"/>
          </p:nvPr>
        </p:nvSpPr>
        <p:spPr/>
        <p:txBody>
          <a:bodyPr/>
          <a:lstStyle/>
          <a:p>
            <a:endParaRPr lang="en-US" dirty="0" smtClean="0"/>
          </a:p>
          <a:p>
            <a:r>
              <a:rPr lang="en-US" dirty="0" smtClean="0"/>
              <a:t>Fuzzy Cerenkov</a:t>
            </a:r>
          </a:p>
          <a:p>
            <a:pPr>
              <a:buNone/>
            </a:pPr>
            <a:r>
              <a:rPr lang="en-US" dirty="0" smtClean="0"/>
              <a:t>    ring</a:t>
            </a:r>
            <a:endParaRPr lang="en-US" dirty="0"/>
          </a:p>
        </p:txBody>
      </p:sp>
      <p:pic>
        <p:nvPicPr>
          <p:cNvPr id="3076" name="Picture 4" descr="C:\Users\Daniel\Pictures\MicroBooNE work\MiniBooNE electron photon.png"/>
          <p:cNvPicPr>
            <a:picLocks noChangeAspect="1" noChangeArrowheads="1"/>
          </p:cNvPicPr>
          <p:nvPr/>
        </p:nvPicPr>
        <p:blipFill>
          <a:blip r:embed="rId2" cstate="print"/>
          <a:srcRect/>
          <a:stretch>
            <a:fillRect/>
          </a:stretch>
        </p:blipFill>
        <p:spPr bwMode="auto">
          <a:xfrm>
            <a:off x="3487420" y="2667000"/>
            <a:ext cx="5332730" cy="3886200"/>
          </a:xfrm>
          <a:prstGeom prst="rect">
            <a:avLst/>
          </a:prstGeom>
          <a:noFill/>
        </p:spPr>
      </p:pic>
      <p:pic>
        <p:nvPicPr>
          <p:cNvPr id="3078" name="Picture 6"/>
          <p:cNvPicPr>
            <a:picLocks noChangeAspect="1" noChangeArrowheads="1"/>
          </p:cNvPicPr>
          <p:nvPr/>
        </p:nvPicPr>
        <p:blipFill>
          <a:blip r:embed="rId3" cstate="print"/>
          <a:srcRect/>
          <a:stretch>
            <a:fillRect/>
          </a:stretch>
        </p:blipFill>
        <p:spPr bwMode="auto">
          <a:xfrm>
            <a:off x="228600" y="3733800"/>
            <a:ext cx="30099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MiniBooNE</a:t>
            </a:r>
            <a:r>
              <a:rPr lang="en-US" dirty="0" smtClean="0"/>
              <a:t> non-showering particle</a:t>
            </a:r>
            <a:endParaRPr lang="en-US" dirty="0"/>
          </a:p>
        </p:txBody>
      </p:sp>
      <p:sp>
        <p:nvSpPr>
          <p:cNvPr id="3" name="Content Placeholder 2"/>
          <p:cNvSpPr>
            <a:spLocks noGrp="1"/>
          </p:cNvSpPr>
          <p:nvPr>
            <p:ph idx="1"/>
          </p:nvPr>
        </p:nvSpPr>
        <p:spPr/>
        <p:txBody>
          <a:bodyPr/>
          <a:lstStyle/>
          <a:p>
            <a:endParaRPr lang="en-US" dirty="0" smtClean="0"/>
          </a:p>
          <a:p>
            <a:r>
              <a:rPr lang="en-US" dirty="0" smtClean="0"/>
              <a:t>Clean Cerenkov</a:t>
            </a:r>
          </a:p>
          <a:p>
            <a:pPr>
              <a:buNone/>
            </a:pPr>
            <a:r>
              <a:rPr lang="en-US" dirty="0" smtClean="0"/>
              <a:t>    ring</a:t>
            </a:r>
            <a:endParaRPr lang="en-US" dirty="0"/>
          </a:p>
        </p:txBody>
      </p:sp>
      <p:pic>
        <p:nvPicPr>
          <p:cNvPr id="4098" name="Picture 2" descr="C:\Users\Daniel\Pictures\MicroBooNE work\MiniBooNE muon or neutral pions.png"/>
          <p:cNvPicPr>
            <a:picLocks noChangeAspect="1" noChangeArrowheads="1"/>
          </p:cNvPicPr>
          <p:nvPr/>
        </p:nvPicPr>
        <p:blipFill>
          <a:blip r:embed="rId2" cstate="print"/>
          <a:srcRect/>
          <a:stretch>
            <a:fillRect/>
          </a:stretch>
        </p:blipFill>
        <p:spPr bwMode="auto">
          <a:xfrm>
            <a:off x="3886200" y="2286000"/>
            <a:ext cx="5021263" cy="4416175"/>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457200" y="3733800"/>
            <a:ext cx="2748385"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err="1" smtClean="0"/>
              <a:t>MicroBooNE</a:t>
            </a:r>
            <a:r>
              <a:rPr lang="en-US" dirty="0" smtClean="0"/>
              <a:t> </a:t>
            </a:r>
            <a:r>
              <a:rPr lang="en-US" dirty="0" err="1" smtClean="0"/>
              <a:t>LArTPC</a:t>
            </a:r>
            <a:endParaRPr lang="en-US" dirty="0"/>
          </a:p>
        </p:txBody>
      </p:sp>
      <p:sp>
        <p:nvSpPr>
          <p:cNvPr id="3" name="Content Placeholder 2"/>
          <p:cNvSpPr>
            <a:spLocks noGrp="1"/>
          </p:cNvSpPr>
          <p:nvPr>
            <p:ph idx="1"/>
          </p:nvPr>
        </p:nvSpPr>
        <p:spPr>
          <a:xfrm>
            <a:off x="457200" y="1600200"/>
            <a:ext cx="8229600" cy="4389120"/>
          </a:xfrm>
        </p:spPr>
        <p:txBody>
          <a:bodyPr>
            <a:normAutofit/>
          </a:bodyPr>
          <a:lstStyle/>
          <a:p>
            <a:r>
              <a:rPr lang="en-US" dirty="0" smtClean="0"/>
              <a:t>A liquid argon time projection chamber (</a:t>
            </a:r>
            <a:r>
              <a:rPr lang="en-US" dirty="0" err="1" smtClean="0"/>
              <a:t>LArTPC</a:t>
            </a:r>
            <a:r>
              <a:rPr lang="en-US" dirty="0" smtClean="0"/>
              <a:t>) exploits features of pure liquid argon that allow ionization electrons to be transported along uniform electric field lines over several meters to wire chamber planes. A </a:t>
            </a:r>
            <a:r>
              <a:rPr lang="en-US" dirty="0" err="1" smtClean="0"/>
              <a:t>LArTPC</a:t>
            </a:r>
            <a:r>
              <a:rPr lang="en-US" dirty="0" smtClean="0"/>
              <a:t> delivers excellent neutrino interaction characterization.</a:t>
            </a:r>
          </a:p>
          <a:p>
            <a:endParaRPr lang="en-US" dirty="0"/>
          </a:p>
        </p:txBody>
      </p:sp>
      <p:pic>
        <p:nvPicPr>
          <p:cNvPr id="5122" name="Picture 2" descr="C:\Users\Daniel\Pictures\MicroBooNE work\TPC.jpg"/>
          <p:cNvPicPr>
            <a:picLocks noChangeAspect="1" noChangeArrowheads="1"/>
          </p:cNvPicPr>
          <p:nvPr/>
        </p:nvPicPr>
        <p:blipFill>
          <a:blip r:embed="rId2" cstate="print"/>
          <a:srcRect/>
          <a:stretch>
            <a:fillRect/>
          </a:stretch>
        </p:blipFill>
        <p:spPr bwMode="auto">
          <a:xfrm>
            <a:off x="4953000" y="3635156"/>
            <a:ext cx="3652267" cy="3222844"/>
          </a:xfrm>
          <a:prstGeom prst="rect">
            <a:avLst/>
          </a:prstGeom>
          <a:noFill/>
        </p:spPr>
      </p:pic>
      <p:pic>
        <p:nvPicPr>
          <p:cNvPr id="5124" name="Picture 4" descr="C:\Users\Daniel\Pictures\MicroBooNE work\nc_pi0sep_annotated.png"/>
          <p:cNvPicPr>
            <a:picLocks noChangeAspect="1" noChangeArrowheads="1"/>
          </p:cNvPicPr>
          <p:nvPr/>
        </p:nvPicPr>
        <p:blipFill>
          <a:blip r:embed="rId3" cstate="print"/>
          <a:srcRect/>
          <a:stretch>
            <a:fillRect/>
          </a:stretch>
        </p:blipFill>
        <p:spPr bwMode="auto">
          <a:xfrm>
            <a:off x="304800" y="4038600"/>
            <a:ext cx="3429000" cy="990600"/>
          </a:xfrm>
          <a:prstGeom prst="rect">
            <a:avLst/>
          </a:prstGeom>
          <a:noFill/>
        </p:spPr>
      </p:pic>
      <p:pic>
        <p:nvPicPr>
          <p:cNvPr id="5125" name="Picture 5" descr="C:\Users\Daniel\Pictures\MicroBooNE work\nueQE_annotated.png"/>
          <p:cNvPicPr>
            <a:picLocks noChangeAspect="1" noChangeArrowheads="1"/>
          </p:cNvPicPr>
          <p:nvPr/>
        </p:nvPicPr>
        <p:blipFill>
          <a:blip r:embed="rId4" cstate="print"/>
          <a:srcRect/>
          <a:stretch>
            <a:fillRect/>
          </a:stretch>
        </p:blipFill>
        <p:spPr bwMode="auto">
          <a:xfrm>
            <a:off x="304800" y="4953000"/>
            <a:ext cx="3429000" cy="952500"/>
          </a:xfrm>
          <a:prstGeom prst="rect">
            <a:avLst/>
          </a:prstGeom>
          <a:noFill/>
        </p:spPr>
      </p:pic>
      <p:pic>
        <p:nvPicPr>
          <p:cNvPr id="5127" name="Picture 7" descr="C:\Users\Daniel\Pictures\MicroBooNE work\numuCC_annotated.png"/>
          <p:cNvPicPr>
            <a:picLocks noChangeAspect="1" noChangeArrowheads="1"/>
          </p:cNvPicPr>
          <p:nvPr/>
        </p:nvPicPr>
        <p:blipFill>
          <a:blip r:embed="rId5" cstate="print"/>
          <a:srcRect/>
          <a:stretch>
            <a:fillRect/>
          </a:stretch>
        </p:blipFill>
        <p:spPr bwMode="auto">
          <a:xfrm>
            <a:off x="304800" y="5836596"/>
            <a:ext cx="3429000" cy="10214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err="1" smtClean="0"/>
              <a:t>MicroBooNE</a:t>
            </a:r>
            <a:r>
              <a:rPr lang="en-US" dirty="0" smtClean="0"/>
              <a:t> vs. </a:t>
            </a:r>
            <a:r>
              <a:rPr lang="en-US" dirty="0" err="1" smtClean="0"/>
              <a:t>MiniBooNE</a:t>
            </a:r>
            <a:endParaRPr lang="en-US" dirty="0"/>
          </a:p>
        </p:txBody>
      </p:sp>
      <p:sp>
        <p:nvSpPr>
          <p:cNvPr id="3" name="Content Placeholder 2"/>
          <p:cNvSpPr>
            <a:spLocks noGrp="1"/>
          </p:cNvSpPr>
          <p:nvPr>
            <p:ph idx="1"/>
          </p:nvPr>
        </p:nvSpPr>
        <p:spPr>
          <a:xfrm>
            <a:off x="457200" y="1600200"/>
            <a:ext cx="8229600" cy="4389120"/>
          </a:xfrm>
        </p:spPr>
        <p:txBody>
          <a:bodyPr>
            <a:normAutofit/>
          </a:bodyPr>
          <a:lstStyle/>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MicroBooNE</a:t>
            </a:r>
            <a:r>
              <a:rPr lang="en-US" dirty="0" smtClean="0">
                <a:latin typeface="Times New Roman" pitchFamily="18" charset="0"/>
                <a:cs typeface="Times New Roman" pitchFamily="18" charset="0"/>
              </a:rPr>
              <a:t> can differentiate between a photon and an electron in a showering particle event, through the wire planes of the TPC which catch the charge of the particle. If is an electron it will get some charge and if is a photon it will get double the charge because of pair production. </a:t>
            </a:r>
          </a:p>
          <a:p>
            <a:pPr>
              <a:buNone/>
            </a:pPr>
            <a:r>
              <a:rPr lang="en-US" dirty="0" smtClean="0">
                <a:latin typeface="Times New Roman" pitchFamily="18" charset="0"/>
                <a:cs typeface="Times New Roman" pitchFamily="18" charset="0"/>
              </a:rPr>
              <a:t>                     γ → </a:t>
            </a:r>
            <a:r>
              <a:rPr lang="es-PR" dirty="0" err="1" smtClean="0">
                <a:latin typeface="Times New Roman" pitchFamily="18" charset="0"/>
                <a:cs typeface="Times New Roman" pitchFamily="18" charset="0"/>
              </a:rPr>
              <a:t>e</a:t>
            </a:r>
            <a:r>
              <a:rPr lang="es-PR" baseline="30000" dirty="0" err="1" smtClean="0">
                <a:latin typeface="Times New Roman" pitchFamily="18" charset="0"/>
                <a:cs typeface="Times New Roman" pitchFamily="18" charset="0"/>
              </a:rPr>
              <a:t>+</a:t>
            </a:r>
            <a:r>
              <a:rPr lang="es-PR" dirty="0" err="1" smtClean="0">
                <a:latin typeface="Times New Roman" pitchFamily="18" charset="0"/>
                <a:cs typeface="Times New Roman" pitchFamily="18" charset="0"/>
              </a:rPr>
              <a:t>e</a:t>
            </a:r>
            <a:r>
              <a:rPr lang="es-PR"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(pair production)</a:t>
            </a:r>
          </a:p>
          <a:p>
            <a:r>
              <a:rPr lang="en-US" dirty="0" err="1" smtClean="0">
                <a:latin typeface="Times New Roman" pitchFamily="18" charset="0"/>
                <a:cs typeface="Times New Roman" pitchFamily="18" charset="0"/>
              </a:rPr>
              <a:t>MicroBooNE</a:t>
            </a:r>
            <a:r>
              <a:rPr lang="en-US" dirty="0" smtClean="0">
                <a:latin typeface="Times New Roman" pitchFamily="18" charset="0"/>
                <a:cs typeface="Times New Roman" pitchFamily="18" charset="0"/>
              </a:rPr>
              <a:t> will solve the </a:t>
            </a:r>
            <a:r>
              <a:rPr lang="en-US" dirty="0" smtClean="0">
                <a:latin typeface="Times New Roman" pitchFamily="18" charset="0"/>
                <a:cs typeface="Times New Roman" pitchFamily="18" charset="0"/>
              </a:rPr>
              <a:t>mystery </a:t>
            </a:r>
            <a:r>
              <a:rPr lang="en-US" dirty="0" smtClean="0">
                <a:latin typeface="Times New Roman" pitchFamily="18" charset="0"/>
                <a:cs typeface="Times New Roman" pitchFamily="18" charset="0"/>
              </a:rPr>
              <a:t>of the </a:t>
            </a:r>
            <a:r>
              <a:rPr lang="en-US" dirty="0" err="1" smtClean="0">
                <a:latin typeface="Times New Roman" pitchFamily="18" charset="0"/>
                <a:cs typeface="Times New Roman" pitchFamily="18" charset="0"/>
              </a:rPr>
              <a:t>MiniBooNE</a:t>
            </a:r>
            <a:r>
              <a:rPr lang="en-US" dirty="0" smtClean="0">
                <a:latin typeface="Times New Roman" pitchFamily="18" charset="0"/>
                <a:cs typeface="Times New Roman" pitchFamily="18" charset="0"/>
              </a:rPr>
              <a:t> excess and improve cross sections measurements. </a:t>
            </a: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vs.</a:t>
            </a:r>
          </a:p>
        </p:txBody>
      </p:sp>
      <p:pic>
        <p:nvPicPr>
          <p:cNvPr id="7170" name="Picture 2" descr="C:\Users\Daniel\Pictures\MicroBooNE work\descarga.jpg"/>
          <p:cNvPicPr>
            <a:picLocks noChangeAspect="1" noChangeArrowheads="1"/>
          </p:cNvPicPr>
          <p:nvPr/>
        </p:nvPicPr>
        <p:blipFill>
          <a:blip r:embed="rId2" cstate="print"/>
          <a:srcRect/>
          <a:stretch>
            <a:fillRect/>
          </a:stretch>
        </p:blipFill>
        <p:spPr bwMode="auto">
          <a:xfrm>
            <a:off x="1600200" y="5208382"/>
            <a:ext cx="1555645" cy="1373393"/>
          </a:xfrm>
          <a:prstGeom prst="rect">
            <a:avLst/>
          </a:prstGeom>
          <a:noFill/>
        </p:spPr>
      </p:pic>
      <p:pic>
        <p:nvPicPr>
          <p:cNvPr id="7171" name="Picture 3" descr="C:\Users\Daniel\Pictures\MicroBooNE work\miniboone.jpg"/>
          <p:cNvPicPr>
            <a:picLocks noChangeAspect="1" noChangeArrowheads="1"/>
          </p:cNvPicPr>
          <p:nvPr/>
        </p:nvPicPr>
        <p:blipFill>
          <a:blip r:embed="rId3" cstate="print"/>
          <a:srcRect/>
          <a:stretch>
            <a:fillRect/>
          </a:stretch>
        </p:blipFill>
        <p:spPr bwMode="auto">
          <a:xfrm>
            <a:off x="5573684" y="4953000"/>
            <a:ext cx="1766454" cy="1905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838</TotalTime>
  <Words>1002</Words>
  <Application>Microsoft Office PowerPoint</Application>
  <PresentationFormat>On-screen Show (4:3)</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MicroBooNE Assembly:          LArTPC Work Experience</vt:lpstr>
      <vt:lpstr>What is MicroBooNE?</vt:lpstr>
      <vt:lpstr>The MicroBooNE’s objective  and location </vt:lpstr>
      <vt:lpstr>What was the MiniBooNE excess?</vt:lpstr>
      <vt:lpstr>Why MiniBooNE cannot differentiate between electrons and photons?</vt:lpstr>
      <vt:lpstr>MiniBooNE showering particle</vt:lpstr>
      <vt:lpstr>MiniBooNE non-showering particle</vt:lpstr>
      <vt:lpstr>MicroBooNE LArTPC</vt:lpstr>
      <vt:lpstr>MicroBooNE vs. MiniBooNE</vt:lpstr>
      <vt:lpstr>Possible excess explanations </vt:lpstr>
      <vt:lpstr>LArTPC assembly area</vt:lpstr>
      <vt:lpstr>Cleaning the TPC</vt:lpstr>
      <vt:lpstr>Set up baths </vt:lpstr>
      <vt:lpstr>More cleaning</vt:lpstr>
      <vt:lpstr>After cleaning </vt:lpstr>
      <vt:lpstr>Importance of the cleaning</vt:lpstr>
      <vt:lpstr>MicroBooNE news </vt:lpstr>
      <vt:lpstr>Sanding and painting electronic racks </vt:lpstr>
      <vt:lpstr>Transfer of knowledge to the classroom</vt:lpstr>
      <vt:lpstr>Acknowledgment</vt:lpstr>
      <vt:lpstr>Reference</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Experience Report</dc:title>
  <dc:creator>Daniel</dc:creator>
  <cp:lastModifiedBy>Daniel</cp:lastModifiedBy>
  <cp:revision>17</cp:revision>
  <dcterms:created xsi:type="dcterms:W3CDTF">2012-07-16T20:10:55Z</dcterms:created>
  <dcterms:modified xsi:type="dcterms:W3CDTF">2012-07-24T04:33:45Z</dcterms:modified>
</cp:coreProperties>
</file>