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  <p:sldMasterId id="2147484106" r:id="rId2"/>
    <p:sldMasterId id="2147484112" r:id="rId3"/>
  </p:sldMasterIdLst>
  <p:notesMasterIdLst>
    <p:notesMasterId r:id="rId9"/>
  </p:notesMasterIdLst>
  <p:handoutMasterIdLst>
    <p:handoutMasterId r:id="rId10"/>
  </p:handoutMasterIdLst>
  <p:sldIdLst>
    <p:sldId id="304" r:id="rId4"/>
    <p:sldId id="305" r:id="rId5"/>
    <p:sldId id="306" r:id="rId6"/>
    <p:sldId id="303" r:id="rId7"/>
    <p:sldId id="302" r:id="rId8"/>
  </p:sldIdLst>
  <p:sldSz cx="9144000" cy="6858000" type="screen4x3"/>
  <p:notesSz cx="9283700" cy="6985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04040"/>
    <a:srgbClr val="004C97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712" autoAdjust="0"/>
  </p:normalViewPr>
  <p:slideViewPr>
    <p:cSldViewPr snapToGrid="0" snapToObjects="1">
      <p:cViewPr varScale="1">
        <p:scale>
          <a:sx n="108" d="100"/>
          <a:sy n="108" d="100"/>
        </p:scale>
        <p:origin x="10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12/13/2022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12/13/2022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6"/>
            <a:ext cx="7426960" cy="31432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319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2393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48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302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319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256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0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0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9E6CF2-4E1C-466C-8980-85E81498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Reports – use with caution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B9DA5D-8D79-4491-8005-DAAB12D70272}"/>
              </a:ext>
            </a:extLst>
          </p:cNvPr>
          <p:cNvSpPr txBox="1"/>
          <p:nvPr/>
        </p:nvSpPr>
        <p:spPr>
          <a:xfrm>
            <a:off x="283146" y="4841595"/>
            <a:ext cx="8453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Budget is correct by B&amp;R and Project number, but not by task or 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GSO reserve has been distributed and is included – this may skew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Overhead pools will be tracked by cost basis – reports still show obs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6FD5F-7581-BD92-BC13-EB1A99EED0A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1A35A3-0265-6F59-EAA2-5F40E24E414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E0E7C-EA11-6E99-3227-E20B1652E50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054EBB-555A-4F7B-1BAC-26423CF58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980998"/>
            <a:ext cx="6667500" cy="34480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75076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9E6CF2-4E1C-466C-8980-85E81498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charging changes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6FD5F-7581-BD92-BC13-EB1A99EED0A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1A35A3-0265-6F59-EAA2-5F40E24E414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E0E7C-EA11-6E99-3227-E20B1652E50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7AB9E5-45B5-CDFB-FF98-9EB3EC8DD2F0}"/>
              </a:ext>
            </a:extLst>
          </p:cNvPr>
          <p:cNvSpPr txBox="1"/>
          <p:nvPr/>
        </p:nvSpPr>
        <p:spPr>
          <a:xfrm>
            <a:off x="228600" y="1092000"/>
            <a:ext cx="81484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PPD still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Office moves (40PD.01.01.21)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Janitorial requests (40PD.01.01.22) – new centralized task for FY23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ISD (FES)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Painting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Carpet replacement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Conference room modification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Betterments (process still needs to be worked out)</a:t>
            </a:r>
          </a:p>
          <a:p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ITD (CD)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Zoom room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Zoom room licenses</a:t>
            </a:r>
          </a:p>
          <a:p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To be determined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Name plates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New furniture</a:t>
            </a:r>
          </a:p>
        </p:txBody>
      </p:sp>
    </p:spTree>
    <p:extLst>
      <p:ext uri="{BB962C8B-B14F-4D97-AF65-F5344CB8AC3E}">
        <p14:creationId xmlns:p14="http://schemas.microsoft.com/office/powerpoint/2010/main" val="35248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9E6CF2-4E1C-466C-8980-85E81498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time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B9DA5D-8D79-4491-8005-DAAB12D70272}"/>
              </a:ext>
            </a:extLst>
          </p:cNvPr>
          <p:cNvSpPr txBox="1"/>
          <p:nvPr/>
        </p:nvSpPr>
        <p:spPr>
          <a:xfrm>
            <a:off x="228600" y="1333300"/>
            <a:ext cx="81484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highlight>
                  <a:srgbClr val="FFFF00"/>
                </a:highlight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Communicate to your teams that 40PD.00.01 General Training is no longer used.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General training →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primary effort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Management-specific training →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Mgmt &amp; Supervision task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Job-specific training →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direct charge or primary effort</a:t>
            </a: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On the job training →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direct charge or primary effort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The General Training task will be closed in Kronos.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Historical Edits will be done to move FY23 General Training time to the primary effort task.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Budget allocations are being corrected from General Training task to the homecode for December reports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6FD5F-7581-BD92-BC13-EB1A99EED0A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1A35A3-0265-6F59-EAA2-5F40E24E414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E0E7C-EA11-6E99-3227-E20B1652E50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3544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9E6CF2-4E1C-466C-8980-85E81498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– Charging Practices Notable Changes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E16222-3668-4C5A-9A68-0191BFB4FC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5508"/>
          <a:stretch/>
        </p:blipFill>
        <p:spPr>
          <a:xfrm>
            <a:off x="3231744" y="5785034"/>
            <a:ext cx="5369451" cy="641739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CB9DA5D-8D79-4491-8005-DAAB12D70272}"/>
              </a:ext>
            </a:extLst>
          </p:cNvPr>
          <p:cNvSpPr txBox="1"/>
          <p:nvPr/>
        </p:nvSpPr>
        <p:spPr>
          <a:xfrm>
            <a:off x="228600" y="818395"/>
            <a:ext cx="81484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EDI &amp; EPE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Separate task codes for each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No longer charged to Lab Committees &amp; Groups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highlight>
                  <a:srgbClr val="FFFF00"/>
                </a:highlight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No longer using Outreach or D&amp;I codes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Training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General training –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primary effort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404040"/>
                </a:solidFill>
                <a:highlight>
                  <a:srgbClr val="FFFF00"/>
                </a:highlight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Discontinued usage of General Training task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Management-specific training –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Mgmt &amp; Supervision task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Job-specific training –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direct charge or primary effort</a:t>
            </a: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 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On the job training –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direct charge or primary effort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Management &amp; Supervision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Department Management &amp; Supervision –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primary effort or Mgmt &amp; Supervision task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Management &amp; Supervision of Experimental Ops, Collaborators, G&amp;V –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direct charge</a:t>
            </a: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Business Development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New task!</a:t>
            </a: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404040"/>
              </a:solidFill>
              <a:latin typeface="Helvetica" panose="020B0604020202020204" pitchFamily="34" charset="0"/>
              <a:ea typeface="Geneva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Engineering support, equipment support and tool support</a:t>
            </a:r>
          </a:p>
          <a:p>
            <a:pPr marL="800100" lvl="1" indent="-342900">
              <a:buFont typeface="Helvetica" panose="020B0604020202020204" pitchFamily="34" charset="0"/>
              <a:buChar char="–"/>
            </a:pP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Sometimes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direct charge</a:t>
            </a: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, sometimes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primary effort</a:t>
            </a:r>
            <a:r>
              <a:rPr lang="en-US" sz="1400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, sometimes </a:t>
            </a:r>
            <a:r>
              <a:rPr lang="en-US" sz="1400" b="1" dirty="0">
                <a:solidFill>
                  <a:srgbClr val="404040"/>
                </a:solidFill>
                <a:latin typeface="Helvetica" panose="020B0604020202020204" pitchFamily="34" charset="0"/>
                <a:ea typeface="Geneva" charset="0"/>
                <a:cs typeface="Helvetica" panose="020B0604020202020204" pitchFamily="34" charset="0"/>
              </a:rPr>
              <a:t>burden pool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C3F7EB-2B20-77A2-5A79-EC30A0E227E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12/14/2022</a:t>
            </a:r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CD9FF-FA41-55AA-EB0C-EFE805FD95B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554FAF-B948-9248-BD8A-E325CECC9A8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308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– Primary Effort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506" y="1208015"/>
            <a:ext cx="7894041" cy="4848837"/>
          </a:xfrm>
        </p:spPr>
        <p:txBody>
          <a:bodyPr/>
          <a:lstStyle/>
          <a:p>
            <a:endParaRPr lang="en-US" sz="1800" dirty="0"/>
          </a:p>
          <a:p>
            <a:pPr lvl="1"/>
            <a:endParaRPr lang="en-US" sz="14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t>12/14/2022</a:t>
            </a: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/>
                <a:ea typeface="ＭＳ Ｐゴシック" charset="0"/>
              </a:rPr>
              <a:t>C. Vendetta &amp; K. Jones - Dpt Heads Mtg - PPD Finance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E9C158-AEF1-41A2-A6CE-6F0BAB305EF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C97"/>
                </a:solidFill>
                <a:effectLst/>
                <a:uLnTx/>
                <a:uFillTx/>
                <a:latin typeface="Helvetica" panose="020B0604020202020204" pitchFamily="34" charset="0"/>
                <a:ea typeface="Geneva" pitchFamily="121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4C97"/>
              </a:solidFill>
              <a:effectLst/>
              <a:uLnTx/>
              <a:uFillTx/>
              <a:latin typeface="Helvetica" panose="020B0604020202020204" pitchFamily="34" charset="0"/>
              <a:ea typeface="Geneva" pitchFamily="121" charset="-128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D0884D-5956-4945-883C-DBB0F67A2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24" y="897193"/>
            <a:ext cx="8797954" cy="515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34271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2.xml><?xml version="1.0" encoding="utf-8"?>
<a:theme xmlns:a="http://schemas.openxmlformats.org/drawingml/2006/main" name="1_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3.xml><?xml version="1.0" encoding="utf-8"?>
<a:theme xmlns:a="http://schemas.openxmlformats.org/drawingml/2006/main" name="1_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8770</TotalTime>
  <Words>411</Words>
  <Application>Microsoft Office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Helvetica</vt:lpstr>
      <vt:lpstr>Fermilab: Footer Only</vt:lpstr>
      <vt:lpstr>1_FNAL_TemplateMac_060514</vt:lpstr>
      <vt:lpstr>1_FNAL_TemplateMac_060514</vt:lpstr>
      <vt:lpstr>November Reports – use with caution</vt:lpstr>
      <vt:lpstr>CSS charging changes</vt:lpstr>
      <vt:lpstr>Training time</vt:lpstr>
      <vt:lpstr>Reminder – Charging Practices Notable Changes</vt:lpstr>
      <vt:lpstr>Reminder – Primary Effort code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 C. Dave x 15269N</dc:creator>
  <cp:lastModifiedBy>Corinne M. Vendetta</cp:lastModifiedBy>
  <cp:revision>399</cp:revision>
  <cp:lastPrinted>2019-05-29T16:35:36Z</cp:lastPrinted>
  <dcterms:created xsi:type="dcterms:W3CDTF">2015-04-23T14:43:20Z</dcterms:created>
  <dcterms:modified xsi:type="dcterms:W3CDTF">2022-12-14T16:47:20Z</dcterms:modified>
</cp:coreProperties>
</file>