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259" r:id="rId3"/>
    <p:sldId id="269" r:id="rId4"/>
    <p:sldId id="272" r:id="rId5"/>
    <p:sldId id="279" r:id="rId6"/>
    <p:sldId id="284" r:id="rId7"/>
    <p:sldId id="285" r:id="rId8"/>
    <p:sldId id="274" r:id="rId9"/>
    <p:sldId id="275" r:id="rId10"/>
    <p:sldId id="289" r:id="rId11"/>
    <p:sldId id="276" r:id="rId12"/>
    <p:sldId id="278" r:id="rId13"/>
    <p:sldId id="288" r:id="rId14"/>
    <p:sldId id="286" r:id="rId15"/>
    <p:sldId id="287" r:id="rId16"/>
    <p:sldId id="260" r:id="rId17"/>
    <p:sldId id="261" r:id="rId18"/>
    <p:sldId id="263" r:id="rId19"/>
    <p:sldId id="264" r:id="rId20"/>
    <p:sldId id="280" r:id="rId21"/>
    <p:sldId id="271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954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60"/>
  </p:normalViewPr>
  <p:slideViewPr>
    <p:cSldViewPr>
      <p:cViewPr varScale="1">
        <p:scale>
          <a:sx n="87" d="100"/>
          <a:sy n="87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39A57-E7C6-4155-B328-951E191B0C2F}" type="datetimeFigureOut">
              <a:rPr lang="en-US" smtClean="0"/>
              <a:t>10/6/2012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795B-1E74-4A38-B905-2672B717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D9BA5-5202-4787-8EF4-7C7BAB97E0F5}" type="datetime1">
              <a:rPr lang="en-US" smtClean="0"/>
              <a:t>10/6/2012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C693-7FC7-4B50-9702-E731502DB0A6}" type="datetime1">
              <a:rPr lang="en-US" smtClean="0"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06A7-01F5-4ED8-8A4E-390466EE9956}" type="datetime1">
              <a:rPr lang="en-US" smtClean="0"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360F-036D-4240-81D6-5ABA9DBDE3A2}" type="datetime1">
              <a:rPr lang="en-US" smtClean="0"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C52C-26EF-4455-8026-6C5FBA34303B}" type="datetime1">
              <a:rPr lang="en-US" smtClean="0"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0A9A5-4A3B-4411-A980-75AC1358BA5B}" type="datetime1">
              <a:rPr lang="en-US" smtClean="0"/>
              <a:t>10/6/2012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7B60-04C8-440F-94AB-FD598BF3053B}" type="datetime1">
              <a:rPr lang="en-US" smtClean="0"/>
              <a:t>10/6/2012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EE0F6-7EC9-4E0A-93C0-1EBCA88993B1}" type="datetime1">
              <a:rPr lang="en-US" smtClean="0"/>
              <a:t>10/6/2012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3533-A902-45C2-9BB7-0653CA06F784}" type="datetime1">
              <a:rPr lang="en-US" smtClean="0"/>
              <a:t>10/6/2012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5261-7DE7-48B1-B995-A024EEFAD89C}" type="datetime1">
              <a:rPr lang="en-US" smtClean="0"/>
              <a:t>10/6/2012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513F-30BD-46F5-9729-8D838BC6AD19}" type="datetime1">
              <a:rPr lang="en-US" smtClean="0"/>
              <a:t>10/6/2012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F1A8E34-DCE5-4D9A-A940-6D38E7403A64}" type="datetime1">
              <a:rPr lang="en-US" smtClean="0"/>
              <a:t>10/6/2012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DBB11F9-084B-4389-AC3B-32C90E1E14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3600" kern="1200" baseline="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/>
              <a:t>LAr </a:t>
            </a:r>
            <a:r>
              <a:rPr lang="en-US" sz="7200" u="sng" dirty="0" smtClean="0"/>
              <a:t>TPC</a:t>
            </a:r>
            <a:r>
              <a:rPr lang="en-US" sz="7200" dirty="0" smtClean="0"/>
              <a:t> R&amp;D in the U.S.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Bruce Baller - Fermilab</a:t>
            </a:r>
          </a:p>
          <a:p>
            <a:r>
              <a:rPr lang="en-US" dirty="0" smtClean="0"/>
              <a:t>October 6, 2012</a:t>
            </a:r>
          </a:p>
          <a:p>
            <a:r>
              <a:rPr lang="en-US" dirty="0" smtClean="0"/>
              <a:t>NNN12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CMOS ASIC Development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9184" r="11719" b="3061"/>
          <a:stretch>
            <a:fillRect/>
          </a:stretch>
        </p:blipFill>
        <p:spPr bwMode="auto">
          <a:xfrm>
            <a:off x="122565" y="923982"/>
            <a:ext cx="3585340" cy="310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noise.02222012.6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4" y="3958725"/>
            <a:ext cx="3873372" cy="2854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1193" y="1052736"/>
            <a:ext cx="2036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Front End Amplifier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684893" y="5147590"/>
            <a:ext cx="18101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ENC (electrons)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36510" y="6516052"/>
            <a:ext cx="10454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Channel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537321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300K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6670" y="5794092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77K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599" y="4294837"/>
            <a:ext cx="31843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MicroBooNE 128 channel mother board</a:t>
            </a:r>
            <a:endParaRPr lang="en-US" dirty="0"/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4038828" y="942575"/>
            <a:ext cx="463762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i="0" dirty="0" smtClean="0"/>
              <a:t>Clock-less Low </a:t>
            </a:r>
            <a:r>
              <a:rPr lang="en-US" dirty="0" smtClean="0"/>
              <a:t>P</a:t>
            </a:r>
            <a:r>
              <a:rPr lang="en-US" i="0" dirty="0" smtClean="0"/>
              <a:t>ower </a:t>
            </a:r>
            <a:r>
              <a:rPr lang="en-US" dirty="0" smtClean="0"/>
              <a:t>Current Mode ADC</a:t>
            </a:r>
          </a:p>
          <a:p>
            <a:pPr algn="ctr">
              <a:spcBef>
                <a:spcPts val="600"/>
              </a:spcBef>
            </a:pPr>
            <a:r>
              <a:rPr lang="en-US" sz="1600" i="0" dirty="0" smtClean="0"/>
              <a:t>One ADC stage</a:t>
            </a:r>
          </a:p>
          <a:p>
            <a:pPr>
              <a:spcBef>
                <a:spcPts val="600"/>
              </a:spcBef>
            </a:pPr>
            <a:r>
              <a:rPr lang="en-US" sz="800" dirty="0" smtClean="0">
                <a:solidFill>
                  <a:srgbClr val="000099"/>
                </a:solidFill>
              </a:rPr>
              <a:t>   </a:t>
            </a:r>
          </a:p>
          <a:p>
            <a:pPr>
              <a:spcBef>
                <a:spcPts val="600"/>
              </a:spcBef>
            </a:pPr>
            <a:r>
              <a:rPr lang="en-US" sz="1200" i="0" dirty="0" smtClean="0"/>
              <a:t>Fabricated in ASIC for SNS, see De Geronimo, </a:t>
            </a:r>
            <a:r>
              <a:rPr lang="en-US" sz="1200" dirty="0" smtClean="0"/>
              <a:t>et al</a:t>
            </a:r>
            <a:r>
              <a:rPr lang="en-US" sz="1200" i="0" dirty="0" smtClean="0"/>
              <a:t>., </a:t>
            </a:r>
            <a:r>
              <a:rPr lang="en-US" sz="1200" i="1" dirty="0" smtClean="0"/>
              <a:t>IEEE Trans NSS</a:t>
            </a:r>
            <a:r>
              <a:rPr lang="en-US" sz="1200" i="0" dirty="0" smtClean="0"/>
              <a:t>, </a:t>
            </a:r>
            <a:r>
              <a:rPr lang="en-US" sz="1200" b="1" i="0" dirty="0" smtClean="0"/>
              <a:t>54</a:t>
            </a:r>
            <a:r>
              <a:rPr lang="en-US" sz="1200" i="0" dirty="0" smtClean="0"/>
              <a:t> (2007) 541.</a:t>
            </a:r>
            <a:endParaRPr lang="en-US" sz="1200" i="0" dirty="0" smtClean="0">
              <a:latin typeface="Arial" charset="0"/>
            </a:endParaRPr>
          </a:p>
        </p:txBody>
      </p:sp>
      <p:pic>
        <p:nvPicPr>
          <p:cNvPr id="14" name="Picture 5" descr="C:\Documents and Settings\degeronimo.BNL\Desktop\adc_layou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222051"/>
            <a:ext cx="5217960" cy="1134941"/>
          </a:xfrm>
          <a:prstGeom prst="rect">
            <a:avLst/>
          </a:prstGeom>
          <a:noFill/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283968" y="3766352"/>
            <a:ext cx="4527522" cy="27107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Measured linearity</a:t>
            </a:r>
          </a:p>
          <a:p>
            <a:pPr lvl="1"/>
            <a:r>
              <a:rPr lang="en-US" dirty="0" smtClean="0"/>
              <a:t>DNL &lt; 1.5 LSB for majority of codes</a:t>
            </a:r>
          </a:p>
          <a:p>
            <a:pPr lvl="1"/>
            <a:r>
              <a:rPr lang="en-US" dirty="0" smtClean="0"/>
              <a:t>INL  ~1% of Range</a:t>
            </a:r>
          </a:p>
          <a:p>
            <a:r>
              <a:rPr lang="en-US" sz="1600" dirty="0" smtClean="0"/>
              <a:t>Equivalent input noise measurement</a:t>
            </a:r>
          </a:p>
          <a:p>
            <a:pPr lvl="1"/>
            <a:r>
              <a:rPr lang="en-US" dirty="0" smtClean="0"/>
              <a:t>1.27 LSB</a:t>
            </a:r>
          </a:p>
          <a:p>
            <a:pPr lvl="1"/>
            <a:r>
              <a:rPr lang="en-US" dirty="0" smtClean="0"/>
              <a:t>Effective resolution: 11.6 bits</a:t>
            </a:r>
          </a:p>
          <a:p>
            <a:r>
              <a:rPr lang="en-US" sz="1800" b="1" dirty="0" smtClean="0">
                <a:solidFill>
                  <a:srgbClr val="C00000"/>
                </a:solidFill>
              </a:rPr>
              <a:t>The ADC has been tested with an FPGA, both immersed in LN</a:t>
            </a:r>
            <a:r>
              <a:rPr lang="en-US" sz="1800" b="1" baseline="-25000" dirty="0" smtClean="0">
                <a:solidFill>
                  <a:srgbClr val="C00000"/>
                </a:solidFill>
              </a:rPr>
              <a:t>2</a:t>
            </a:r>
            <a:endParaRPr lang="en-US" sz="1800" b="1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ArgoNeuT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91" t="396" r="12333" b="1941"/>
          <a:stretch/>
        </p:blipFill>
        <p:spPr>
          <a:xfrm>
            <a:off x="152400" y="1431361"/>
            <a:ext cx="4843490" cy="459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1380561"/>
            <a:ext cx="3886200" cy="5262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Bern (CH), FNAL, INFN/Gran Sasso, L’Aquila, KSU, MSU, Syracuse, Texas, Yale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1m x 50 cm x 50 cm;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 views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+/- 30</a:t>
            </a:r>
            <a:r>
              <a:rPr lang="en-US" sz="2000" baseline="4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0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to vertical;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480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channels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total;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External (warm) electronics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ts val="12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Ran in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NuMI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beam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eutrino (1 month)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nti-neutrino (4 months) in 2009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</a:pPr>
            <a:r>
              <a:rPr lang="en-US" sz="20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 Anderson et al., The ArgoNeuT detector in the NuMI low-energy beam line at Fermilab, [arXiv:1205.6747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]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ＭＳ Ｐゴシック" charset="0"/>
                <a:sym typeface="Wingdings" pitchFamily="2" charset="2"/>
              </a:rPr>
              <a:t> JINST</a:t>
            </a:r>
            <a:endParaRPr lang="en-US" sz="20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ArgoNeuT </a:t>
            </a:r>
            <a:r>
              <a:rPr lang="en-US" dirty="0"/>
              <a:t>D</a:t>
            </a:r>
            <a:r>
              <a:rPr lang="en-US" dirty="0" smtClean="0"/>
              <a:t>ata in NuMI Beam</a:t>
            </a:r>
            <a:endParaRPr lang="en-US" dirty="0"/>
          </a:p>
        </p:txBody>
      </p:sp>
      <p:pic>
        <p:nvPicPr>
          <p:cNvPr id="3" name="Picture 2" descr="Screen shot 2011-05-22 at 20.55. 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3741" r="1629" b="258"/>
          <a:stretch/>
        </p:blipFill>
        <p:spPr>
          <a:xfrm>
            <a:off x="632074" y="3585459"/>
            <a:ext cx="7818120" cy="2267712"/>
          </a:xfrm>
          <a:prstGeom prst="rect">
            <a:avLst/>
          </a:prstGeom>
        </p:spPr>
      </p:pic>
      <p:pic>
        <p:nvPicPr>
          <p:cNvPr id="4" name="Picture 3" descr="Screen shot 2011-05-22 at 20.59. 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r="1504"/>
          <a:stretch/>
        </p:blipFill>
        <p:spPr>
          <a:xfrm>
            <a:off x="705226" y="1439667"/>
            <a:ext cx="7754112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626" y="3578575"/>
            <a:ext cx="208280" cy="207749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400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360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320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280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240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200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160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120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>
                <a:solidFill>
                  <a:srgbClr val="00007A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80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 40</a:t>
            </a:r>
            <a:endParaRPr lang="en-US" sz="9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406" y="1439667"/>
            <a:ext cx="203200" cy="207749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400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360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320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280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240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200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160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120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>
                <a:solidFill>
                  <a:srgbClr val="00007A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80</a:t>
            </a:r>
          </a:p>
          <a:p>
            <a:pPr defTabSz="914400" fontAlgn="base">
              <a:spcAft>
                <a:spcPts val="60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9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 40</a:t>
            </a:r>
            <a:endParaRPr lang="en-US" sz="9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443" y="1515867"/>
            <a:ext cx="88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ime (</a:t>
            </a:r>
            <a:r>
              <a:rPr lang="en-US" sz="1400" dirty="0" err="1" smtClean="0">
                <a:solidFill>
                  <a:srgbClr val="FFFFFF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</a:rPr>
              <a:t>)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706" y="3649467"/>
            <a:ext cx="88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ime (</a:t>
            </a:r>
            <a:r>
              <a:rPr lang="en-US" sz="1400" dirty="0" err="1" smtClean="0">
                <a:solidFill>
                  <a:srgbClr val="FFFFFF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</a:rPr>
              <a:t>s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 charset="0"/>
                <a:cs typeface="Symbol" charset="2"/>
              </a:rPr>
              <a:t>)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8355706" y="1515867"/>
            <a:ext cx="0" cy="19812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55706" y="3598667"/>
            <a:ext cx="0" cy="20701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688493" y="4563867"/>
            <a:ext cx="74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65 cm</a:t>
            </a:r>
            <a:endParaRPr lang="en-US" sz="16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3706" y="2430267"/>
            <a:ext cx="74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65 cm</a:t>
            </a:r>
            <a:endParaRPr lang="en-US" sz="16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735706" y="3497067"/>
            <a:ext cx="76200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044572" y="3192267"/>
            <a:ext cx="6728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100 cm</a:t>
            </a:r>
            <a:endParaRPr lang="en-US" sz="16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29712" y="1973067"/>
            <a:ext cx="298780" cy="338554"/>
            <a:chOff x="4838886" y="1676400"/>
            <a:chExt cx="298780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4838886" y="16764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 smtClean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1</a:t>
              </a:r>
              <a:endParaRPr lang="en-US" sz="1600" dirty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876800" y="17526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216446" y="407291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 dirty="0" smtClean="0">
                <a:solidFill>
                  <a:srgbClr val="EAEAEA"/>
                </a:solidFill>
                <a:latin typeface="Arial" charset="0"/>
                <a:ea typeface="ＭＳ Ｐゴシック" charset="0"/>
              </a:rPr>
              <a:t>1</a:t>
            </a:r>
            <a:endParaRPr lang="en-US" sz="1600" dirty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254546" y="4149113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963026" y="1820667"/>
            <a:ext cx="298780" cy="338554"/>
            <a:chOff x="6934200" y="1295400"/>
            <a:chExt cx="298780" cy="338554"/>
          </a:xfrm>
        </p:grpSpPr>
        <p:sp>
          <p:nvSpPr>
            <p:cNvPr id="21" name="TextBox 20"/>
            <p:cNvSpPr txBox="1"/>
            <p:nvPr/>
          </p:nvSpPr>
          <p:spPr>
            <a:xfrm>
              <a:off x="6934200" y="12954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2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972114" y="13716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63026" y="2277867"/>
            <a:ext cx="298780" cy="338554"/>
            <a:chOff x="7086600" y="2023646"/>
            <a:chExt cx="298780" cy="338554"/>
          </a:xfrm>
        </p:grpSpPr>
        <p:sp>
          <p:nvSpPr>
            <p:cNvPr id="24" name="TextBox 23"/>
            <p:cNvSpPr txBox="1"/>
            <p:nvPr/>
          </p:nvSpPr>
          <p:spPr>
            <a:xfrm>
              <a:off x="7086600" y="20236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 smtClean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3</a:t>
              </a:r>
              <a:endParaRPr lang="en-US" sz="1600" dirty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124514" y="2099846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43826" y="4487667"/>
            <a:ext cx="298780" cy="338554"/>
            <a:chOff x="6934200" y="1295400"/>
            <a:chExt cx="298780" cy="338554"/>
          </a:xfrm>
        </p:grpSpPr>
        <p:sp>
          <p:nvSpPr>
            <p:cNvPr id="27" name="TextBox 26"/>
            <p:cNvSpPr txBox="1"/>
            <p:nvPr/>
          </p:nvSpPr>
          <p:spPr>
            <a:xfrm>
              <a:off x="6934200" y="12954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 smtClean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4</a:t>
              </a:r>
              <a:endParaRPr lang="en-US" sz="1600" dirty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972114" y="13716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58226" y="4030467"/>
            <a:ext cx="298780" cy="338554"/>
            <a:chOff x="6934200" y="1295400"/>
            <a:chExt cx="298780" cy="338554"/>
          </a:xfrm>
        </p:grpSpPr>
        <p:sp>
          <p:nvSpPr>
            <p:cNvPr id="30" name="TextBox 29"/>
            <p:cNvSpPr txBox="1"/>
            <p:nvPr/>
          </p:nvSpPr>
          <p:spPr>
            <a:xfrm>
              <a:off x="6934200" y="12954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2</a:t>
              </a: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972114" y="13716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31046" y="4360667"/>
            <a:ext cx="298780" cy="338554"/>
            <a:chOff x="6934200" y="1295400"/>
            <a:chExt cx="298780" cy="338554"/>
          </a:xfrm>
        </p:grpSpPr>
        <p:sp>
          <p:nvSpPr>
            <p:cNvPr id="33" name="TextBox 32"/>
            <p:cNvSpPr txBox="1"/>
            <p:nvPr/>
          </p:nvSpPr>
          <p:spPr>
            <a:xfrm>
              <a:off x="6934200" y="12954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 smtClean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3</a:t>
              </a:r>
              <a:endParaRPr lang="en-US" sz="1600" dirty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972114" y="13716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29426" y="2404867"/>
            <a:ext cx="298780" cy="338554"/>
            <a:chOff x="6934200" y="1295400"/>
            <a:chExt cx="298780" cy="338554"/>
          </a:xfrm>
        </p:grpSpPr>
        <p:sp>
          <p:nvSpPr>
            <p:cNvPr id="36" name="TextBox 35"/>
            <p:cNvSpPr txBox="1"/>
            <p:nvPr/>
          </p:nvSpPr>
          <p:spPr>
            <a:xfrm>
              <a:off x="6934200" y="12954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sz="1600" dirty="0" smtClean="0">
                  <a:solidFill>
                    <a:srgbClr val="EAEAEA"/>
                  </a:solidFill>
                  <a:latin typeface="Arial" charset="0"/>
                  <a:ea typeface="ＭＳ Ｐゴシック" charset="0"/>
                </a:rPr>
                <a:t>4</a:t>
              </a:r>
              <a:endParaRPr lang="en-US" sz="1600" dirty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972114" y="1371600"/>
              <a:ext cx="228600" cy="228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>
            <a:off x="705226" y="5630667"/>
            <a:ext cx="76200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590249" y="5325867"/>
            <a:ext cx="114063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Channel No.</a:t>
            </a:r>
            <a:endParaRPr lang="en-US" sz="16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24688" y="1439667"/>
            <a:ext cx="2038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EAEAEA"/>
                </a:solidFill>
                <a:latin typeface="Arial" charset="0"/>
                <a:ea typeface="ＭＳ Ｐゴシック" charset="0"/>
              </a:rPr>
              <a:t>Collection Plane</a:t>
            </a:r>
            <a:endParaRPr lang="en-US" sz="2000" dirty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43111" y="3573267"/>
            <a:ext cx="195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EAEAEA"/>
                </a:solidFill>
                <a:latin typeface="Arial" charset="0"/>
                <a:ea typeface="ＭＳ Ｐゴシック" charset="0"/>
              </a:rPr>
              <a:t>Induction Plane</a:t>
            </a:r>
            <a:endParaRPr lang="en-US" sz="2000" dirty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35444" y="5981218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Symbol" charset="2"/>
              </a:rPr>
              <a:t>~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0"/>
                <a:cs typeface="Symbol" charset="2"/>
              </a:rPr>
              <a:t>10,000 </a:t>
            </a:r>
            <a:r>
              <a:rPr lang="en-US" sz="2000" b="1" i="1" kern="0" dirty="0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n </a:t>
            </a:r>
            <a:r>
              <a:rPr lang="en-US" sz="2000" kern="0" dirty="0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Symbol" charset="2"/>
              </a:rPr>
              <a:t>interactions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46918" y="1002804"/>
            <a:ext cx="438450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Event with 4 photon conversions (2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Symbol" charset="2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 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12</a:t>
            </a:fld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ArgoNeut Physics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C. Anderson et al., Analysis of a Large Sample of Neutrino-Induced Muons with the ArgoNeuT Detector, [arXiv:1205.6702</a:t>
            </a:r>
            <a:r>
              <a:rPr lang="en-US" dirty="0" smtClean="0"/>
              <a:t>], accepted by JINST</a:t>
            </a:r>
            <a:endParaRPr lang="en-US" dirty="0"/>
          </a:p>
          <a:p>
            <a:r>
              <a:rPr lang="en-US" dirty="0" smtClean="0"/>
              <a:t>C</a:t>
            </a:r>
            <a:r>
              <a:rPr lang="en-US" dirty="0"/>
              <a:t>. Anderson et al., </a:t>
            </a:r>
            <a:r>
              <a:rPr lang="en-US" dirty="0" smtClean="0"/>
              <a:t>“First </a:t>
            </a:r>
            <a:r>
              <a:rPr lang="en-US" dirty="0"/>
              <a:t>Measurements of Inclusive Muon Neutrino Charged Current Differential Cross Sections on </a:t>
            </a:r>
            <a:r>
              <a:rPr lang="en-US" dirty="0" smtClean="0"/>
              <a:t>Argon”, </a:t>
            </a:r>
            <a:r>
              <a:rPr lang="en-US" dirty="0" err="1"/>
              <a:t>Phys.Rev.Lett</a:t>
            </a:r>
            <a:r>
              <a:rPr lang="en-US" dirty="0"/>
              <a:t>. 108 (2012) 161802, [</a:t>
            </a:r>
            <a:r>
              <a:rPr lang="en-US" dirty="0" smtClean="0"/>
              <a:t>arXiv:1111.0103]</a:t>
            </a:r>
          </a:p>
          <a:p>
            <a:r>
              <a:rPr lang="en-US" dirty="0" smtClean="0"/>
              <a:t> Anti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</a:t>
            </a:r>
            <a:r>
              <a:rPr lang="en-US" dirty="0"/>
              <a:t>CC-inclusive differential </a:t>
            </a:r>
            <a:r>
              <a:rPr lang="en-US" dirty="0" smtClean="0"/>
              <a:t>cross-sections: in progress</a:t>
            </a:r>
          </a:p>
          <a:p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smtClean="0"/>
              <a:t>CC-QE total and differential cross-sections: in progress</a:t>
            </a:r>
          </a:p>
          <a:p>
            <a:r>
              <a:rPr lang="en-US" dirty="0" smtClean="0"/>
              <a:t>Final State Interactions in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and anti-</a:t>
            </a:r>
            <a:r>
              <a:rPr lang="en-US" dirty="0">
                <a:latin typeface="Symbol" pitchFamily="18" charset="2"/>
              </a:rPr>
              <a:t> n</a:t>
            </a:r>
            <a:r>
              <a:rPr lang="en-US" baseline="-25000" dirty="0">
                <a:latin typeface="Symbol" pitchFamily="18" charset="2"/>
              </a:rPr>
              <a:t>m</a:t>
            </a:r>
            <a:r>
              <a:rPr lang="en-US" dirty="0" smtClean="0"/>
              <a:t> CC-QE events: in progress</a:t>
            </a:r>
          </a:p>
          <a:p>
            <a:r>
              <a:rPr lang="en-US" dirty="0" smtClean="0"/>
              <a:t>Neutral strange particle production: in progress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Collection</a:t>
            </a:r>
            <a:endParaRPr lang="en-US" dirty="0"/>
          </a:p>
        </p:txBody>
      </p:sp>
      <p:sp>
        <p:nvSpPr>
          <p:cNvPr id="66" name="Content Placeholder 65"/>
          <p:cNvSpPr>
            <a:spLocks noGrp="1"/>
          </p:cNvSpPr>
          <p:nvPr>
            <p:ph idx="1"/>
          </p:nvPr>
        </p:nvSpPr>
        <p:spPr>
          <a:xfrm>
            <a:off x="497030" y="836712"/>
            <a:ext cx="8229600" cy="2697163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Provides sub-mm position accuracy in drift direction</a:t>
            </a:r>
          </a:p>
          <a:p>
            <a:r>
              <a:rPr lang="en-US" dirty="0" smtClean="0">
                <a:sym typeface="Wingdings" pitchFamily="2" charset="2"/>
              </a:rPr>
              <a:t>Cosmic ray rejection for a surface detector</a:t>
            </a:r>
          </a:p>
          <a:p>
            <a:r>
              <a:rPr lang="en-US" dirty="0" smtClean="0">
                <a:sym typeface="Wingdings" pitchFamily="2" charset="2"/>
              </a:rPr>
              <a:t>Supernova and proton decay trigger for underground detector</a:t>
            </a:r>
          </a:p>
          <a:p>
            <a:r>
              <a:rPr lang="en-US" dirty="0" smtClean="0">
                <a:sym typeface="Wingdings" pitchFamily="2" charset="2"/>
              </a:rPr>
              <a:t>Reject cosmic ray spallation background</a:t>
            </a:r>
          </a:p>
          <a:p>
            <a:r>
              <a:rPr lang="en-US" dirty="0" smtClean="0">
                <a:sym typeface="Wingdings" pitchFamily="2" charset="2"/>
              </a:rPr>
              <a:t>Neutrino time-of-flight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66182" y="5002963"/>
            <a:ext cx="4876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966182" y="5002963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66182" y="5307763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842982" y="5002963"/>
            <a:ext cx="5334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844751" y="4981697"/>
            <a:ext cx="668773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SiPM</a:t>
            </a:r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1712237" y="4251595"/>
            <a:ext cx="159496" cy="756684"/>
          </a:xfrm>
          <a:custGeom>
            <a:avLst/>
            <a:gdLst>
              <a:gd name="connsiteX0" fmla="*/ 10639 w 318992"/>
              <a:gd name="connsiteY0" fmla="*/ 0 h 1137684"/>
              <a:gd name="connsiteX1" fmla="*/ 308351 w 318992"/>
              <a:gd name="connsiteY1" fmla="*/ 233916 h 1137684"/>
              <a:gd name="connsiteX2" fmla="*/ 7 w 318992"/>
              <a:gd name="connsiteY2" fmla="*/ 478465 h 1137684"/>
              <a:gd name="connsiteX3" fmla="*/ 318984 w 318992"/>
              <a:gd name="connsiteY3" fmla="*/ 712381 h 1137684"/>
              <a:gd name="connsiteX4" fmla="*/ 10639 w 318992"/>
              <a:gd name="connsiteY4" fmla="*/ 988828 h 1137684"/>
              <a:gd name="connsiteX5" fmla="*/ 127598 w 318992"/>
              <a:gd name="connsiteY5" fmla="*/ 1137684 h 113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992" h="1137684">
                <a:moveTo>
                  <a:pt x="10639" y="0"/>
                </a:moveTo>
                <a:cubicBezTo>
                  <a:pt x="160381" y="77086"/>
                  <a:pt x="310123" y="154172"/>
                  <a:pt x="308351" y="233916"/>
                </a:cubicBezTo>
                <a:cubicBezTo>
                  <a:pt x="306579" y="313660"/>
                  <a:pt x="-1765" y="398721"/>
                  <a:pt x="7" y="478465"/>
                </a:cubicBezTo>
                <a:cubicBezTo>
                  <a:pt x="1779" y="558209"/>
                  <a:pt x="317212" y="627321"/>
                  <a:pt x="318984" y="712381"/>
                </a:cubicBezTo>
                <a:cubicBezTo>
                  <a:pt x="320756" y="797441"/>
                  <a:pt x="42537" y="917944"/>
                  <a:pt x="10639" y="988828"/>
                </a:cubicBezTo>
                <a:cubicBezTo>
                  <a:pt x="-21259" y="1059712"/>
                  <a:pt x="53169" y="1098698"/>
                  <a:pt x="127598" y="11376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804382" y="441648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 nm </a:t>
            </a:r>
            <a:r>
              <a:rPr lang="en-US" dirty="0" smtClean="0">
                <a:latin typeface="Symbol" pitchFamily="18" charset="2"/>
              </a:rPr>
              <a:t>g</a:t>
            </a:r>
            <a:endParaRPr lang="en-US" dirty="0">
              <a:latin typeface="Symbol" pitchFamily="18" charset="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791985" y="5008279"/>
            <a:ext cx="545797" cy="299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314752" y="5010134"/>
            <a:ext cx="545797" cy="299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869418" y="5004818"/>
            <a:ext cx="545797" cy="299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413451" y="5154560"/>
            <a:ext cx="272898" cy="15505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66182" y="4961552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425 nm </a:t>
            </a:r>
            <a:r>
              <a:rPr lang="en-US" dirty="0" smtClean="0">
                <a:latin typeface="Symbol" pitchFamily="18" charset="2"/>
              </a:rPr>
              <a:t>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59206" y="4180151"/>
            <a:ext cx="306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TPB/</a:t>
            </a:r>
            <a:r>
              <a:rPr lang="en-US" dirty="0" err="1" smtClean="0">
                <a:solidFill>
                  <a:srgbClr val="FF0000"/>
                </a:solidFill>
              </a:rPr>
              <a:t>Bis</a:t>
            </a:r>
            <a:r>
              <a:rPr lang="en-US" dirty="0" smtClean="0">
                <a:solidFill>
                  <a:srgbClr val="FF0000"/>
                </a:solidFill>
              </a:rPr>
              <a:t>-MSB doped coating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61782" y="4961552"/>
            <a:ext cx="185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Acrylic light guide</a:t>
            </a:r>
            <a:endParaRPr lang="en-US" dirty="0"/>
          </a:p>
        </p:txBody>
      </p:sp>
      <p:sp>
        <p:nvSpPr>
          <p:cNvPr id="52" name="Sun 51"/>
          <p:cNvSpPr/>
          <p:nvPr/>
        </p:nvSpPr>
        <p:spPr>
          <a:xfrm>
            <a:off x="1634999" y="4077072"/>
            <a:ext cx="169383" cy="174523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813782" y="4851016"/>
            <a:ext cx="594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665531" y="4666350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wire planes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813782" y="5483284"/>
            <a:ext cx="594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3328382" y="4503317"/>
            <a:ext cx="357967" cy="4890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51052" y="5276985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wire planes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9621" y="3645024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deposition in LAr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3700413" y="3506523"/>
            <a:ext cx="484619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LBNE system based on concept developed at MIT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Bugel </a:t>
            </a:r>
            <a:r>
              <a:rPr lang="en-US" i="1" dirty="0">
                <a:latin typeface="Times New Roman"/>
                <a:cs typeface="Times New Roman"/>
              </a:rPr>
              <a:t>et al.</a:t>
            </a:r>
            <a:r>
              <a:rPr lang="en-US" dirty="0">
                <a:latin typeface="Times New Roman"/>
                <a:cs typeface="Times New Roman"/>
              </a:rPr>
              <a:t>  </a:t>
            </a:r>
            <a:r>
              <a:rPr lang="en-US" i="1" dirty="0" err="1">
                <a:latin typeface="Times New Roman"/>
                <a:cs typeface="Times New Roman"/>
              </a:rPr>
              <a:t>Nucl.Inst.Meth</a:t>
            </a:r>
            <a:r>
              <a:rPr lang="en-US" i="1" dirty="0">
                <a:latin typeface="Times New Roman"/>
                <a:cs typeface="Times New Roman"/>
              </a:rPr>
              <a:t>. A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640</a:t>
            </a:r>
            <a:r>
              <a:rPr lang="en-US" dirty="0">
                <a:latin typeface="Times New Roman"/>
                <a:cs typeface="Times New Roman"/>
              </a:rPr>
              <a:t>, 69 (2011)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27584" y="3347700"/>
            <a:ext cx="5400600" cy="3114928"/>
            <a:chOff x="467544" y="971436"/>
            <a:chExt cx="5400600" cy="3114928"/>
          </a:xfrm>
        </p:grpSpPr>
        <p:pic>
          <p:nvPicPr>
            <p:cNvPr id="5" name="Picture 4" descr="Macintosh HD:Users:stuartmufson:LBNE:NSFprop:lar:nsf12:facilities:pulses.pd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052736"/>
              <a:ext cx="5400600" cy="2895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051720" y="2924944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IU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5976" y="292494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3568" y="3717032"/>
              <a:ext cx="2076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1/4 of light </a:t>
              </a:r>
              <a:r>
                <a:rPr lang="en-US" dirty="0" smtClean="0">
                  <a:latin typeface="Symbol" pitchFamily="18" charset="2"/>
                </a:rPr>
                <a:t>t</a:t>
              </a:r>
              <a:r>
                <a:rPr lang="en-US" dirty="0" smtClean="0"/>
                <a:t> = 6 ns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072072" y="3284984"/>
              <a:ext cx="0" cy="3913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99592" y="971436"/>
              <a:ext cx="2247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3/4 of light </a:t>
              </a:r>
              <a:r>
                <a:rPr lang="en-US" dirty="0" smtClean="0">
                  <a:latin typeface="Symbol" pitchFamily="18" charset="2"/>
                </a:rPr>
                <a:t>t</a:t>
              </a:r>
              <a:r>
                <a:rPr lang="en-US" dirty="0" smtClean="0"/>
                <a:t> = 1.6 </a:t>
              </a:r>
              <a:r>
                <a:rPr lang="en-US" dirty="0" err="1" smtClean="0">
                  <a:latin typeface="Symbol" pitchFamily="18" charset="2"/>
                </a:rPr>
                <a:t>m</a:t>
              </a:r>
              <a:r>
                <a:rPr lang="en-US" dirty="0" err="1" smtClean="0"/>
                <a:t>s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331640" y="1484784"/>
              <a:ext cx="158417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9552" y="548680"/>
            <a:ext cx="8507403" cy="3364483"/>
            <a:chOff x="597850" y="3356992"/>
            <a:chExt cx="8507403" cy="3364483"/>
          </a:xfrm>
        </p:grpSpPr>
        <p:sp>
          <p:nvSpPr>
            <p:cNvPr id="17" name="Slide Number Placeholder 3"/>
            <p:cNvSpPr txBox="1">
              <a:spLocks/>
            </p:cNvSpPr>
            <p:nvPr/>
          </p:nvSpPr>
          <p:spPr>
            <a:xfrm>
              <a:off x="8543278" y="6356350"/>
              <a:ext cx="561975" cy="365125"/>
            </a:xfrm>
            <a:prstGeom prst="rect">
              <a:avLst/>
            </a:prstGeom>
          </p:spPr>
          <p:txBody>
            <a:bodyPr vert="horz" lIns="27432" tIns="45720" rIns="4572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DBB11F9-084B-4389-AC3B-32C90E1E14C8}" type="slidenum">
                <a:rPr lang="en-US" smtClean="0"/>
                <a:pPr/>
                <a:t>15</a:t>
              </a:fld>
              <a:endParaRPr lang="en-US"/>
            </a:p>
          </p:txBody>
        </p:sp>
        <p:pic>
          <p:nvPicPr>
            <p:cNvPr id="18" name="Picture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931314"/>
              <a:ext cx="3888432" cy="2468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0" y="3717032"/>
              <a:ext cx="3800475" cy="252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450082" y="3356992"/>
              <a:ext cx="54981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Light guide spray booth and LAr testing at Indiana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16062" y="4077072"/>
            <a:ext cx="22373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R&amp;D areas</a:t>
            </a:r>
          </a:p>
          <a:p>
            <a:r>
              <a:rPr lang="en-US" dirty="0" smtClean="0"/>
              <a:t>Improve light yield</a:t>
            </a:r>
          </a:p>
          <a:p>
            <a:r>
              <a:rPr lang="en-US" dirty="0" smtClean="0"/>
              <a:t>Attenuation length</a:t>
            </a:r>
          </a:p>
          <a:p>
            <a:r>
              <a:rPr lang="en-US" dirty="0" smtClean="0"/>
              <a:t>Wavelength shifters</a:t>
            </a:r>
          </a:p>
          <a:p>
            <a:r>
              <a:rPr lang="en-US" dirty="0" smtClean="0"/>
              <a:t>Large </a:t>
            </a:r>
            <a:r>
              <a:rPr lang="en-US" dirty="0" err="1" smtClean="0"/>
              <a:t>SiPMs</a:t>
            </a:r>
            <a:endParaRPr lang="en-US" dirty="0" smtClean="0"/>
          </a:p>
          <a:p>
            <a:r>
              <a:rPr lang="en-US" dirty="0"/>
              <a:t>Production </a:t>
            </a:r>
            <a:r>
              <a:rPr lang="en-US" dirty="0" smtClean="0"/>
              <a:t>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Liquid Argon Purity Demonstrator (LAPD)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0289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124744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Demonstrate that required drift electron lifetime can be achieved in a commercial vessel without evacuation – 1) gas purge, 2) gas recirculation + filtration, 3) liquid recirculation + filter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318922" cy="342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LAPD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pic>
        <p:nvPicPr>
          <p:cNvPr id="10" name="Picture 9" descr="purge_present.xlsb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13332" r="8889" b="16003"/>
          <a:stretch/>
        </p:blipFill>
        <p:spPr>
          <a:xfrm>
            <a:off x="82296" y="908720"/>
            <a:ext cx="4299204" cy="2817056"/>
          </a:xfrm>
          <a:prstGeom prst="rect">
            <a:avLst/>
          </a:prstGeom>
        </p:spPr>
      </p:pic>
      <p:pic>
        <p:nvPicPr>
          <p:cNvPr id="11" name="Picture 10" descr="presentation_gas_recirculation.xls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3331" r="8202" b="15564"/>
          <a:stretch/>
        </p:blipFill>
        <p:spPr>
          <a:xfrm>
            <a:off x="4664038" y="915382"/>
            <a:ext cx="4420197" cy="2871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6942" y="4046804"/>
            <a:ext cx="449729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Concentrations of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,</a:t>
            </a:r>
            <a:r>
              <a:rPr lang="en-US" dirty="0">
                <a:solidFill>
                  <a:srgbClr val="06FD6E"/>
                </a:solidFill>
              </a:rPr>
              <a:t> </a:t>
            </a:r>
            <a:r>
              <a:rPr lang="en-US" dirty="0">
                <a:solidFill>
                  <a:srgbClr val="0AFD04"/>
                </a:solidFill>
              </a:rPr>
              <a:t>N</a:t>
            </a:r>
            <a:r>
              <a:rPr lang="en-US" baseline="-25000" dirty="0">
                <a:solidFill>
                  <a:srgbClr val="0AFD04"/>
                </a:solidFill>
              </a:rPr>
              <a:t>2</a:t>
            </a:r>
            <a:r>
              <a:rPr lang="en-US" dirty="0">
                <a:solidFill>
                  <a:srgbClr val="06FD6E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&amp;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H</a:t>
            </a:r>
            <a:r>
              <a:rPr lang="en-US" baseline="-25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during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00"/>
                </a:solidFill>
              </a:rPr>
              <a:t>purge, 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00"/>
                </a:solidFill>
              </a:rPr>
              <a:t>gas recirculation through filters, and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000000"/>
                </a:solidFill>
              </a:rPr>
              <a:t>liquid recirculation.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</a:rPr>
              <a:t>Note: </a:t>
            </a:r>
            <a:r>
              <a:rPr lang="en-US" b="1" dirty="0">
                <a:solidFill>
                  <a:srgbClr val="000000"/>
                </a:solidFill>
              </a:rPr>
              <a:t>constant level of H</a:t>
            </a:r>
            <a:r>
              <a:rPr lang="en-US" b="1" baseline="-25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(in vapor)</a:t>
            </a:r>
            <a:r>
              <a:rPr lang="en-US" sz="2400" baseline="30000" dirty="0">
                <a:solidFill>
                  <a:srgbClr val="000000"/>
                </a:solidFill>
              </a:rPr>
              <a:t>*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b="1" dirty="0">
                <a:solidFill>
                  <a:srgbClr val="000000"/>
                </a:solidFill>
              </a:rPr>
              <a:t>the  removal of N</a:t>
            </a:r>
            <a:r>
              <a:rPr lang="en-US" b="1" baseline="-25000" dirty="0">
                <a:solidFill>
                  <a:srgbClr val="000000"/>
                </a:solidFill>
              </a:rPr>
              <a:t>2  </a:t>
            </a:r>
            <a:r>
              <a:rPr lang="en-US" dirty="0">
                <a:solidFill>
                  <a:srgbClr val="000000"/>
                </a:solidFill>
              </a:rPr>
              <a:t>(which affects light production at 1 ppm level)</a:t>
            </a:r>
          </a:p>
          <a:p>
            <a:pPr>
              <a:spcBef>
                <a:spcPts val="1200"/>
              </a:spcBef>
            </a:pPr>
            <a:r>
              <a:rPr lang="en-US" sz="2400" baseline="30000" dirty="0">
                <a:solidFill>
                  <a:srgbClr val="000000"/>
                </a:solidFill>
              </a:rPr>
              <a:t>*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0 in liquid below measurable levels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376" y="5948354"/>
            <a:ext cx="1922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>
                <a:solidFill>
                  <a:schemeClr val="tx1">
                    <a:lumMod val="10000"/>
                  </a:schemeClr>
                </a:solidFill>
              </a:rPr>
              <a:t>c)</a:t>
            </a:r>
          </a:p>
        </p:txBody>
      </p:sp>
      <p:pic>
        <p:nvPicPr>
          <p:cNvPr id="16" name="Picture 15" descr="presentation_first_liquid_recirculation.xlsx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4279" r="8202" b="15491"/>
          <a:stretch/>
        </p:blipFill>
        <p:spPr>
          <a:xfrm>
            <a:off x="126256" y="3883746"/>
            <a:ext cx="4420344" cy="2835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409" y="5537178"/>
            <a:ext cx="151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Tank 1/3 full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LAPD Phase 2 - Long Drift TPC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124744"/>
            <a:ext cx="4041648" cy="50017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Cylindrical TPC with 2m drift</a:t>
            </a:r>
          </a:p>
          <a:p>
            <a:r>
              <a:rPr lang="en-US" dirty="0" smtClean="0"/>
              <a:t>Cold CMOS electronics</a:t>
            </a:r>
          </a:p>
          <a:p>
            <a:r>
              <a:rPr lang="en-US" dirty="0" smtClean="0"/>
              <a:t>Challenge </a:t>
            </a:r>
            <a:r>
              <a:rPr lang="en-US" dirty="0"/>
              <a:t>purification with a TPC in the volume – 2 m drift, 100 kV</a:t>
            </a:r>
          </a:p>
          <a:p>
            <a:r>
              <a:rPr lang="en-US" dirty="0"/>
              <a:t>Fully characterize filter sizing and material performance</a:t>
            </a:r>
          </a:p>
          <a:p>
            <a:r>
              <a:rPr lang="en-US" dirty="0"/>
              <a:t>Study the effect of varying the recirculation rate on the drift lifetime</a:t>
            </a:r>
          </a:p>
          <a:p>
            <a:r>
              <a:rPr lang="en-US" dirty="0"/>
              <a:t>Perform studies of how quickly lifetimes can be recovered from (intentional) poisoning of the Argon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pic>
        <p:nvPicPr>
          <p:cNvPr id="21" name="Picture 20" descr="Long Bo X, Overview  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t="25127" r="50069" b="8936"/>
          <a:stretch/>
        </p:blipFill>
        <p:spPr bwMode="auto">
          <a:xfrm>
            <a:off x="4572000" y="2636912"/>
            <a:ext cx="2468615" cy="3960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LongB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r="44398" b="5331"/>
          <a:stretch/>
        </p:blipFill>
        <p:spPr>
          <a:xfrm>
            <a:off x="7108323" y="404664"/>
            <a:ext cx="2000181" cy="60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LBNE 35 Ton Membrane Cryostat Prototype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034901" cy="309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112474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Demonstrate that required drift electron lifetime can be achieved in a commercial membrane cryostat using techniques developed in LAPD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881942" cy="29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90" y="2276872"/>
            <a:ext cx="3146199" cy="455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4355812"/>
            <a:ext cx="272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Primary SS membrane installation in September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256490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Concrete structure complete in May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R&amp;D approach</a:t>
            </a:r>
          </a:p>
          <a:p>
            <a:r>
              <a:rPr lang="en-US" dirty="0" smtClean="0"/>
              <a:t>Materials testing</a:t>
            </a:r>
          </a:p>
          <a:p>
            <a:r>
              <a:rPr lang="en-US" dirty="0" smtClean="0"/>
              <a:t>Computational Fluid Dynamics modeling</a:t>
            </a:r>
          </a:p>
          <a:p>
            <a:r>
              <a:rPr lang="en-US" dirty="0" smtClean="0"/>
              <a:t>Electronics test stand – cryogenic electronics</a:t>
            </a:r>
          </a:p>
          <a:p>
            <a:r>
              <a:rPr lang="en-US" dirty="0" smtClean="0"/>
              <a:t>ArgoNeuT</a:t>
            </a:r>
          </a:p>
          <a:p>
            <a:r>
              <a:rPr lang="en-US" dirty="0" smtClean="0"/>
              <a:t>Light collection</a:t>
            </a:r>
          </a:p>
          <a:p>
            <a:r>
              <a:rPr lang="en-US" dirty="0" smtClean="0"/>
              <a:t>Liquid Argon Purity Demonstrator (LAPD)</a:t>
            </a:r>
          </a:p>
          <a:p>
            <a:r>
              <a:rPr lang="en-US" dirty="0" smtClean="0"/>
              <a:t>LAr Time Projection Chamber (TPC) in a test beam</a:t>
            </a:r>
          </a:p>
          <a:p>
            <a:r>
              <a:rPr lang="en-US" dirty="0" smtClean="0"/>
              <a:t>LAr R&amp;D Coalition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31840" y="5567308"/>
            <a:ext cx="4335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“contributions” from many people</a:t>
            </a:r>
          </a:p>
          <a:p>
            <a:r>
              <a:rPr lang="en-US" dirty="0" smtClean="0"/>
              <a:t>S. Mufson, S. Pordes, B. Rebel, E. Voirin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LArIAT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LArIAT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LAr in a Test Beam (</a:t>
            </a:r>
            <a:r>
              <a:rPr lang="en-US" dirty="0" err="1" smtClean="0">
                <a:sym typeface="Wingdings" pitchFamily="2" charset="2"/>
              </a:rPr>
              <a:t>MCenter</a:t>
            </a:r>
            <a:r>
              <a:rPr lang="en-US" dirty="0" smtClean="0">
                <a:sym typeface="Wingdings" pitchFamily="2" charset="2"/>
              </a:rPr>
              <a:t> at Fermilab)</a:t>
            </a:r>
            <a:endParaRPr lang="en-US" dirty="0" smtClean="0"/>
          </a:p>
          <a:p>
            <a:r>
              <a:rPr lang="en-US" dirty="0" smtClean="0"/>
              <a:t>Phase 1: Modified ArgoNeuT detector</a:t>
            </a:r>
          </a:p>
          <a:p>
            <a:pPr lvl="1"/>
            <a:r>
              <a:rPr lang="en-US" dirty="0" smtClean="0"/>
              <a:t>Study charge response from single particles </a:t>
            </a:r>
            <a:r>
              <a:rPr lang="en-US" dirty="0" err="1" smtClean="0"/>
              <a:t>dE</a:t>
            </a:r>
            <a:r>
              <a:rPr lang="en-US" dirty="0" smtClean="0"/>
              <a:t>/dx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dQ</a:t>
            </a:r>
            <a:r>
              <a:rPr lang="en-US" dirty="0" smtClean="0">
                <a:sym typeface="Wingdings" pitchFamily="2" charset="2"/>
              </a:rPr>
              <a:t>/dx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Study low energy EM showers, e to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err="1" smtClean="0">
                <a:sym typeface="Wingdings" pitchFamily="2" charset="2"/>
              </a:rPr>
              <a:t>o</a:t>
            </a:r>
            <a:r>
              <a:rPr lang="en-US" dirty="0" smtClean="0">
                <a:sym typeface="Wingdings" pitchFamily="2" charset="2"/>
              </a:rPr>
              <a:t>/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dirty="0" smtClean="0">
                <a:sym typeface="Wingdings" pitchFamily="2" charset="2"/>
              </a:rPr>
              <a:t> separation </a:t>
            </a:r>
          </a:p>
          <a:p>
            <a:r>
              <a:rPr lang="en-US" dirty="0" smtClean="0">
                <a:sym typeface="Wingdings" pitchFamily="2" charset="2"/>
              </a:rPr>
              <a:t>Phase 2: a mid-scale TPC (~2m x ~2m x ~5m)</a:t>
            </a:r>
          </a:p>
          <a:p>
            <a:pPr lvl="1"/>
            <a:r>
              <a:rPr lang="en-US" dirty="0">
                <a:sym typeface="Wingdings" pitchFamily="2" charset="2"/>
              </a:rPr>
              <a:t>Study EM/hadronic shower </a:t>
            </a:r>
            <a:r>
              <a:rPr lang="en-US" dirty="0" smtClean="0">
                <a:sym typeface="Wingdings" pitchFamily="2" charset="2"/>
              </a:rPr>
              <a:t>containment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Medium scale test bed for LAr TPC development, e.g. light collection, detector design, electronics testing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20</a:t>
            </a:fld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9219"/>
            <a:ext cx="956005" cy="9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69160"/>
            <a:ext cx="1014338" cy="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49080"/>
            <a:ext cx="1880294" cy="44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" y="5074495"/>
            <a:ext cx="1270098" cy="102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1041064" cy="112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90" y="4160316"/>
            <a:ext cx="1015942" cy="91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48" y="4176073"/>
            <a:ext cx="1176336" cy="8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Screen shot 2012-07-13 at 0.34. 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877272"/>
            <a:ext cx="1705559" cy="735947"/>
          </a:xfrm>
          <a:prstGeom prst="rect">
            <a:avLst/>
          </a:prstGeom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869160"/>
            <a:ext cx="1280796" cy="143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42" y="3861048"/>
            <a:ext cx="1304838" cy="78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42" y="5732647"/>
            <a:ext cx="1427391" cy="1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22" y="5174526"/>
            <a:ext cx="1814833" cy="68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60314"/>
            <a:ext cx="1111730" cy="144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83" y="5373216"/>
            <a:ext cx="1148849" cy="11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1149078" cy="12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4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2856" y="3866185"/>
            <a:ext cx="889000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MTS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683746" y="3109345"/>
            <a:ext cx="1204910" cy="7568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88656" y="3866185"/>
            <a:ext cx="889000" cy="923330"/>
          </a:xfrm>
          <a:prstGeom prst="rect">
            <a:avLst/>
          </a:prstGeom>
          <a:noFill/>
          <a:ln w="57150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LBNE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2856" y="2481189"/>
            <a:ext cx="889000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LAPD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32172" y="4347197"/>
            <a:ext cx="1056484" cy="158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8340" y="2443089"/>
            <a:ext cx="889000" cy="1000274"/>
          </a:xfrm>
          <a:prstGeom prst="rect">
            <a:avLst/>
          </a:prstGeom>
          <a:noFill/>
          <a:ln w="57150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Micro</a:t>
            </a:r>
          </a:p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BooNE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172719" y="3634558"/>
            <a:ext cx="461665" cy="158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08971" y="3434799"/>
            <a:ext cx="1591" cy="4321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33256" y="5356649"/>
            <a:ext cx="889000" cy="923330"/>
          </a:xfrm>
          <a:prstGeom prst="rect">
            <a:avLst/>
          </a:prstGeom>
          <a:noFill/>
          <a:ln w="57150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Argo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NeuT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777656" y="3109345"/>
            <a:ext cx="573090" cy="22278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61612" y="5356649"/>
            <a:ext cx="1046326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lIns="0" tIns="45720" rIns="0" bIns="4572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    ETS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TPC Read-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out</a:t>
            </a: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6507938" y="5818314"/>
            <a:ext cx="625318" cy="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83746" y="4793953"/>
            <a:ext cx="1301029" cy="54620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777656" y="4628185"/>
            <a:ext cx="484986" cy="7119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42488" y="4382544"/>
            <a:ext cx="2290768" cy="112077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07094" y="3887121"/>
            <a:ext cx="889000" cy="923330"/>
          </a:xfrm>
          <a:prstGeom prst="rect">
            <a:avLst/>
          </a:prstGeom>
          <a:noFill/>
          <a:ln w="25400">
            <a:solidFill>
              <a:schemeClr val="tx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Dark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Side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2342" y="3903435"/>
            <a:ext cx="889000" cy="9233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lIns="0" tIns="45720" rIns="0" rtlCol="0">
            <a:no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Distill-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ation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Column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66630" y="1066900"/>
            <a:ext cx="1056486" cy="158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35814" y="908720"/>
            <a:ext cx="4547038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Purity and Detector Materials, Filters, Controls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6630" y="1614519"/>
            <a:ext cx="106918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23114" y="1483133"/>
            <a:ext cx="1840505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Physics Capability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66630" y="1341701"/>
            <a:ext cx="1056484" cy="2325"/>
          </a:xfrm>
          <a:prstGeom prst="straightConnector1">
            <a:avLst/>
          </a:prstGeom>
          <a:ln>
            <a:solidFill>
              <a:schemeClr val="accent5">
                <a:lumMod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23114" y="1181488"/>
            <a:ext cx="7045518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Purity and Detector Materials, Non-evacuable Cryostat, Insulation, Filters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6630" y="1947172"/>
            <a:ext cx="1069184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3296" y="1782002"/>
            <a:ext cx="2191601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Front-end Electronics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6630" y="2555187"/>
            <a:ext cx="105648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23114" y="2426541"/>
            <a:ext cx="2446215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Low Radioactivity Argon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9424" y="3870623"/>
            <a:ext cx="889000" cy="92333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Cold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Elec.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Straight Arrow Connector 32"/>
          <p:cNvCxnSpPr>
            <a:stCxn id="32" idx="1"/>
            <a:endCxn id="6" idx="3"/>
          </p:cNvCxnSpPr>
          <p:nvPr/>
        </p:nvCxnSpPr>
        <p:spPr>
          <a:xfrm flipH="1" flipV="1">
            <a:off x="6777656" y="4327850"/>
            <a:ext cx="721768" cy="4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64042" y="5374500"/>
            <a:ext cx="889000" cy="923330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SCENE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517645" y="3422522"/>
            <a:ext cx="0" cy="443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32856" y="5356649"/>
            <a:ext cx="910274" cy="923329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txBody>
          <a:bodyPr wrap="square" lIns="0" tIns="45720" rIns="0" rtlCol="0">
            <a:no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Light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Detection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92112" y="2260003"/>
            <a:ext cx="1056484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9023" y="2103194"/>
            <a:ext cx="1612378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Light Detection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821856" y="3404519"/>
            <a:ext cx="1056484" cy="195213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836146" y="4826764"/>
            <a:ext cx="1347116" cy="7456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9" idx="2"/>
          </p:cNvCxnSpPr>
          <p:nvPr/>
        </p:nvCxnSpPr>
        <p:spPr>
          <a:xfrm flipH="1" flipV="1">
            <a:off x="2951594" y="4810451"/>
            <a:ext cx="970152" cy="83819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9" idx="3"/>
          </p:cNvCxnSpPr>
          <p:nvPr/>
        </p:nvCxnSpPr>
        <p:spPr>
          <a:xfrm flipH="1">
            <a:off x="3396094" y="4347197"/>
            <a:ext cx="525654" cy="1589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857122" y="4787537"/>
            <a:ext cx="0" cy="552617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626206" y="4803648"/>
            <a:ext cx="0" cy="569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339483" y="2498786"/>
            <a:ext cx="889000" cy="923330"/>
          </a:xfrm>
          <a:prstGeom prst="rect">
            <a:avLst/>
          </a:prstGeom>
          <a:noFill/>
          <a:ln w="25400">
            <a:solidFill>
              <a:srgbClr val="996633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LArTPC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in Test Beam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6678290" y="3105658"/>
            <a:ext cx="646260" cy="7814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0"/>
          </p:cNvCxnSpPr>
          <p:nvPr/>
        </p:nvCxnSpPr>
        <p:spPr>
          <a:xfrm flipV="1">
            <a:off x="7943924" y="3406238"/>
            <a:ext cx="0" cy="4643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843130" y="3286448"/>
            <a:ext cx="2496353" cy="758316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101368" y="4530829"/>
            <a:ext cx="1398056" cy="809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4843130" y="3286448"/>
            <a:ext cx="2651210" cy="716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767340" y="2820982"/>
            <a:ext cx="58340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715324" y="3434800"/>
            <a:ext cx="0" cy="468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426946" y="3404519"/>
            <a:ext cx="0" cy="1935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836146" y="2894609"/>
            <a:ext cx="1056484" cy="2325"/>
          </a:xfrm>
          <a:prstGeom prst="straightConnector1">
            <a:avLst/>
          </a:prstGeom>
          <a:ln>
            <a:solidFill>
              <a:schemeClr val="accent5">
                <a:lumMod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821856" y="3087434"/>
            <a:ext cx="1077116" cy="953617"/>
          </a:xfrm>
          <a:prstGeom prst="straightConnector1">
            <a:avLst/>
          </a:prstGeom>
          <a:ln>
            <a:solidFill>
              <a:schemeClr val="accent5">
                <a:lumMod val="2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930794" y="1815196"/>
            <a:ext cx="444500" cy="343062"/>
          </a:xfrm>
          <a:prstGeom prst="rect">
            <a:avLst/>
          </a:prstGeom>
          <a:noFill/>
          <a:ln w="317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402757" y="4771228"/>
            <a:ext cx="0" cy="58542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694040" y="1815195"/>
            <a:ext cx="444500" cy="343062"/>
          </a:xfrm>
          <a:prstGeom prst="rect">
            <a:avLst/>
          </a:prstGeom>
          <a:noFill/>
          <a:ln w="57150">
            <a:solidFill>
              <a:srgbClr val="996633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92080" y="1848227"/>
            <a:ext cx="8292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10000"/>
                  </a:schemeClr>
                </a:solidFill>
              </a:rPr>
              <a:t>R&amp;D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229023" y="1881259"/>
            <a:ext cx="8778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Projects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911135" y="4340705"/>
            <a:ext cx="574571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859376" y="3109345"/>
            <a:ext cx="2896989" cy="327198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392338" y="3203684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Matter R&amp;D</a:t>
            </a:r>
            <a:endParaRPr lang="en-US" dirty="0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LAr R&amp;D Coalition – “An alliance for combined action”</a:t>
            </a:r>
            <a:endParaRPr lang="en-US" sz="2400" dirty="0"/>
          </a:p>
        </p:txBody>
      </p:sp>
      <p:sp>
        <p:nvSpPr>
          <p:cNvPr id="58" name="Footer Placeholder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Liquid argon is ideal for low rate TPCs</a:t>
            </a:r>
          </a:p>
          <a:p>
            <a:pPr lvl="1"/>
            <a:r>
              <a:rPr lang="en-US" dirty="0" smtClean="0"/>
              <a:t>mm-scale resolution in large volumes in a benign environment – hermetic cryostat, uniform low temperature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strike="sngStrike" dirty="0" smtClean="0"/>
              <a:t>chemical reactions</a:t>
            </a:r>
            <a:r>
              <a:rPr lang="en-US" dirty="0" smtClean="0"/>
              <a:t>, </a:t>
            </a:r>
            <a:r>
              <a:rPr lang="en-US" strike="sngStrike" dirty="0" smtClean="0"/>
              <a:t>mechanical creep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long term operation</a:t>
            </a:r>
            <a:endParaRPr lang="en-US" dirty="0" smtClean="0"/>
          </a:p>
          <a:p>
            <a:r>
              <a:rPr lang="en-US" dirty="0" smtClean="0"/>
              <a:t>Results from materials testing, LAPD and CFD modeling point the way to achieving excellent liquid argon purity </a:t>
            </a:r>
            <a:r>
              <a:rPr lang="en-US" dirty="0" smtClean="0">
                <a:sym typeface="Wingdings" pitchFamily="2" charset="2"/>
              </a:rPr>
              <a:t> long drift TPC’s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These ideas will be tested in the next 1 – 2 years in LAPD Phase 2, LBNE 35 ton prototype and MicroBooNE</a:t>
            </a:r>
          </a:p>
          <a:p>
            <a:r>
              <a:rPr lang="en-US" dirty="0" smtClean="0">
                <a:sym typeface="Wingdings" pitchFamily="2" charset="2"/>
              </a:rPr>
              <a:t>CMOS is a natural solution for in-liquid electronics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Low power, minimum noise, in-vessel zero suppression &amp; multiplexing</a:t>
            </a:r>
          </a:p>
          <a:p>
            <a:r>
              <a:rPr lang="en-US" dirty="0" smtClean="0">
                <a:sym typeface="Wingdings" pitchFamily="2" charset="2"/>
              </a:rPr>
              <a:t>Low-profile light collection conceptual design exists for LBNE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R&amp;D focused on improving light yield  lower cost</a:t>
            </a:r>
          </a:p>
          <a:p>
            <a:r>
              <a:rPr lang="en-US" dirty="0" smtClean="0">
                <a:sym typeface="Wingdings" pitchFamily="2" charset="2"/>
              </a:rPr>
              <a:t>Fermilab is launching a new LAr test beam initiative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Characterize response of various particles in argon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Test bed for evaluating new detector concepts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 as much from previous work</a:t>
            </a:r>
          </a:p>
          <a:p>
            <a:pPr lvl="1"/>
            <a:r>
              <a:rPr lang="en-US" dirty="0" smtClean="0"/>
              <a:t>Single phase TPC based on pioneering work on ICARUS</a:t>
            </a:r>
          </a:p>
          <a:p>
            <a:r>
              <a:rPr lang="en-US" dirty="0" smtClean="0"/>
              <a:t>Develop U.S. experience and facilities</a:t>
            </a:r>
          </a:p>
          <a:p>
            <a:pPr lvl="1"/>
            <a:r>
              <a:rPr lang="en-US" dirty="0" smtClean="0"/>
              <a:t>Cryostats design, filters, HV feedthroughs, cryogenic electronics</a:t>
            </a:r>
          </a:p>
          <a:p>
            <a:r>
              <a:rPr lang="en-US" dirty="0" smtClean="0"/>
              <a:t>Explore technical areas in detail</a:t>
            </a:r>
          </a:p>
          <a:p>
            <a:pPr lvl="1"/>
            <a:r>
              <a:rPr lang="en-US" dirty="0" smtClean="0"/>
              <a:t>Materials testing, CFD simulations, light detection</a:t>
            </a:r>
          </a:p>
          <a:p>
            <a:r>
              <a:rPr lang="en-US" dirty="0" smtClean="0"/>
              <a:t>Develop operational detector experience</a:t>
            </a:r>
          </a:p>
          <a:p>
            <a:pPr lvl="1"/>
            <a:r>
              <a:rPr lang="en-US" dirty="0" smtClean="0"/>
              <a:t>ArgoNeuT, MicroBooNE</a:t>
            </a:r>
          </a:p>
          <a:p>
            <a:r>
              <a:rPr lang="en-US" dirty="0" smtClean="0"/>
              <a:t>Demonstrate good LAr purity in a non-evacuated commercial cryostat</a:t>
            </a:r>
          </a:p>
          <a:p>
            <a:pPr lvl="1"/>
            <a:r>
              <a:rPr lang="en-US" dirty="0" smtClean="0"/>
              <a:t>Liquid Argon Purity Demonstrator (LAPD), LBNE 35 ton membrane cryostat</a:t>
            </a:r>
          </a:p>
          <a:p>
            <a:r>
              <a:rPr lang="en-US" dirty="0" smtClean="0"/>
              <a:t>Understand the response of particles in a test beam</a:t>
            </a:r>
          </a:p>
          <a:p>
            <a:pPr lvl="1"/>
            <a:r>
              <a:rPr lang="en-US" dirty="0" smtClean="0"/>
              <a:t>Liquid Argon in A Test beam (</a:t>
            </a:r>
            <a:r>
              <a:rPr lang="en-US" dirty="0" err="1" smtClean="0"/>
              <a:t>LArIAT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Develop simulation and reconstruction tools</a:t>
            </a:r>
          </a:p>
          <a:p>
            <a:pPr lvl="1"/>
            <a:r>
              <a:rPr lang="en-US" dirty="0" smtClean="0"/>
              <a:t>LArSoft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"/>
            <a:ext cx="1763688" cy="121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701916" y="334397"/>
            <a:ext cx="12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LAr Roadmap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B_5-2011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102410" cy="5503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4725144"/>
            <a:ext cx="14243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Argon Source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4779" y="4004998"/>
            <a:ext cx="14953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Materials Test 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0032" y="5263276"/>
            <a:ext cx="14953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Electronics Test System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 Test Systems at Fermilab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Test System Results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6324600" y="3440951"/>
            <a:ext cx="6858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 descr="Material_Test_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665" r="11311" b="39999"/>
          <a:stretch/>
        </p:blipFill>
        <p:spPr>
          <a:xfrm>
            <a:off x="228600" y="1459751"/>
            <a:ext cx="8688395" cy="4495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943600" y="3580651"/>
            <a:ext cx="838200" cy="1778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943600" y="2983751"/>
            <a:ext cx="8382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943600" y="3745751"/>
            <a:ext cx="838200" cy="17780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031" y="5980625"/>
            <a:ext cx="811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Sample data on different materials (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bad,</a:t>
            </a:r>
            <a:r>
              <a:rPr lang="en-US" sz="2400" dirty="0" smtClean="0">
                <a:solidFill>
                  <a:srgbClr val="009900"/>
                </a:solidFill>
                <a:latin typeface="Arial" charset="0"/>
                <a:ea typeface="ＭＳ Ｐゴシック" charset="0"/>
              </a:rPr>
              <a:t> good,</a:t>
            </a:r>
            <a:r>
              <a:rPr lang="en-US" sz="2400" dirty="0">
                <a:solidFill>
                  <a:srgbClr val="8F6107"/>
                </a:solidFill>
                <a:latin typeface="Arial" charset="0"/>
                <a:ea typeface="ＭＳ Ｐゴシック" charset="0"/>
              </a:rPr>
              <a:t>OK in l</a:t>
            </a:r>
            <a:r>
              <a:rPr lang="en-US" sz="2400" dirty="0" smtClean="0">
                <a:solidFill>
                  <a:srgbClr val="8F6107"/>
                </a:solidFill>
                <a:latin typeface="Arial" charset="0"/>
                <a:ea typeface="ＭＳ Ｐゴシック" charset="0"/>
              </a:rPr>
              <a:t>iquid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43600" y="5104651"/>
            <a:ext cx="838200" cy="177800"/>
          </a:xfrm>
          <a:prstGeom prst="ellipse">
            <a:avLst/>
          </a:prstGeom>
          <a:noFill/>
          <a:ln w="38100" cap="flat" cmpd="sng" algn="ctr">
            <a:solidFill>
              <a:srgbClr val="8F610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841176"/>
            <a:ext cx="8839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`A system to test the effects of materials on the electron drift lifetime in liquid argon and observations on the effect of </a:t>
            </a: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water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’  R. Andrews </a:t>
            </a:r>
            <a:r>
              <a:rPr lang="en-US" sz="1600" i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et al., 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Nucl.Instrum.Meth.A608:251-258,2009. </a:t>
            </a:r>
            <a:endParaRPr lang="en-US" sz="1600" i="1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43600" y="4512335"/>
            <a:ext cx="838200" cy="177800"/>
          </a:xfrm>
          <a:prstGeom prst="ellipse">
            <a:avLst/>
          </a:prstGeom>
          <a:noFill/>
          <a:ln w="38100" cap="flat" cmpd="sng" algn="ctr">
            <a:solidFill>
              <a:srgbClr val="8F610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5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9072" y="3016409"/>
            <a:ext cx="1391072" cy="14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1106" y="3605674"/>
            <a:ext cx="1391072" cy="14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1106" y="3758074"/>
            <a:ext cx="1391072" cy="144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5300" y="4504942"/>
            <a:ext cx="1391072" cy="1440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5300" y="5102778"/>
            <a:ext cx="1391072" cy="1440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0744" y="2564988"/>
            <a:ext cx="8002512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Main Findings</a:t>
            </a:r>
          </a:p>
          <a:p>
            <a:r>
              <a:rPr lang="en-US" dirty="0" smtClean="0"/>
              <a:t>All tested materials have good lifetime  (~6 </a:t>
            </a:r>
            <a:r>
              <a:rPr lang="en-US" dirty="0" err="1" smtClean="0"/>
              <a:t>ms</a:t>
            </a:r>
            <a:r>
              <a:rPr lang="en-US" dirty="0" smtClean="0"/>
              <a:t>) when in the liquid argon</a:t>
            </a:r>
          </a:p>
          <a:p>
            <a:r>
              <a:rPr lang="en-US" dirty="0" smtClean="0"/>
              <a:t>Primary contaminant is water vapor outgassing from “warm” components</a:t>
            </a:r>
          </a:p>
          <a:p>
            <a:r>
              <a:rPr lang="en-US" dirty="0" smtClean="0"/>
              <a:t>Teflon is preferred over polyolefin in “warm” areas of the cryostat (ullage)</a:t>
            </a:r>
          </a:p>
          <a:p>
            <a:endParaRPr lang="en-US" dirty="0"/>
          </a:p>
          <a:p>
            <a:pPr algn="ctr"/>
            <a:r>
              <a:rPr lang="en-US" u="sng" dirty="0" smtClean="0"/>
              <a:t>Application to </a:t>
            </a:r>
            <a:r>
              <a:rPr lang="en-US" u="sng" dirty="0" err="1" smtClean="0"/>
              <a:t>LArTPCs</a:t>
            </a:r>
            <a:endParaRPr lang="en-US" u="sng" dirty="0" smtClean="0"/>
          </a:p>
          <a:p>
            <a:r>
              <a:rPr lang="en-US" dirty="0" smtClean="0"/>
              <a:t>Reduce/eliminate the cable plant in the ullage </a:t>
            </a:r>
            <a:r>
              <a:rPr lang="en-US" dirty="0" smtClean="0">
                <a:sym typeface="Wingdings" pitchFamily="2" charset="2"/>
              </a:rPr>
              <a:t> in-liquid electronics + MUX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 Liquid Flow Modeling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6</a:t>
            </a:fld>
            <a:endParaRPr lang="en-US"/>
          </a:p>
        </p:txBody>
      </p:sp>
      <p:pic>
        <p:nvPicPr>
          <p:cNvPr id="5" name="Temperature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7736" y="1340768"/>
            <a:ext cx="6240727" cy="4680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6309320"/>
            <a:ext cx="216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Erik Voirin (FNAL)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37077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0.03K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>
            <a:off x="2033236" y="2060848"/>
            <a:ext cx="360040" cy="3600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5516" y="1916832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min real time movie MicroBooNE detector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5516" y="4464367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evolution of impurities and positive 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132110" y="3419438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Anode plane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429123" y="3419438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 plane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76932" y="4859868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cage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77066" y="162880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cage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 </a:t>
            </a:r>
            <a:r>
              <a:rPr lang="en-US" dirty="0" smtClean="0"/>
              <a:t>Gas Flow </a:t>
            </a:r>
            <a:r>
              <a:rPr lang="en-US" dirty="0"/>
              <a:t>Modeling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5557671" cy="469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417637"/>
            <a:ext cx="34539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 smtClean="0"/>
              <a:t>Warm cables in chimneys are main source of impurities by 3 – 5 orders of magnitude </a:t>
            </a:r>
          </a:p>
          <a:p>
            <a:pPr>
              <a:lnSpc>
                <a:spcPct val="110000"/>
              </a:lnSpc>
            </a:pPr>
            <a:r>
              <a:rPr lang="en-US" dirty="0"/>
              <a:t>B</a:t>
            </a:r>
            <a:r>
              <a:rPr lang="en-US" dirty="0" smtClean="0"/>
              <a:t>uoyancy driven  fluid motion and turbulent mixing makes gas purging ineffective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Several solutions…</a:t>
            </a:r>
          </a:p>
          <a:p>
            <a:endParaRPr lang="en-US" dirty="0" smtClean="0"/>
          </a:p>
        </p:txBody>
      </p:sp>
      <p:sp>
        <p:nvSpPr>
          <p:cNvPr id="7" name="Right Arrow 6"/>
          <p:cNvSpPr/>
          <p:nvPr/>
        </p:nvSpPr>
        <p:spPr>
          <a:xfrm rot="18219400">
            <a:off x="7069728" y="1419503"/>
            <a:ext cx="648072" cy="292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98072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purge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19464" y="6237312"/>
            <a:ext cx="216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Erik Voirin (FNAL)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299695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450912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Ullage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48264" y="356372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Chimney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6732240" y="3563724"/>
            <a:ext cx="216024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63816" y="508518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Cables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96136" y="5269850"/>
            <a:ext cx="267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Test System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98824" y="762000"/>
            <a:ext cx="4349376" cy="5702808"/>
            <a:chOff x="117475" y="533400"/>
            <a:chExt cx="4530725" cy="5931408"/>
          </a:xfrm>
        </p:grpSpPr>
        <p:pic>
          <p:nvPicPr>
            <p:cNvPr id="4" name="Picture 4" descr="entrywKellyandHan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9" r="12524" b="13967"/>
            <a:stretch/>
          </p:blipFill>
          <p:spPr bwMode="auto">
            <a:xfrm>
              <a:off x="117475" y="685800"/>
              <a:ext cx="4530725" cy="5779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819400" y="4937685"/>
              <a:ext cx="1828800" cy="97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dirty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FNAL</a:t>
              </a:r>
            </a:p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Argon,TPC </a:t>
              </a:r>
              <a:endParaRPr lang="en-US" dirty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r>
                <a:rPr lang="en-US" dirty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HV </a:t>
              </a:r>
              <a:r>
                <a:rPr lang="en-US" dirty="0" err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Feedthrough</a:t>
              </a:r>
              <a:endParaRPr lang="en-US" dirty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524000" y="533400"/>
              <a:ext cx="1371600" cy="20574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 smtClean="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1801451" y="3908581"/>
            <a:ext cx="1316700" cy="197810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 sz="2400" smtClean="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" name="Picture 9" descr="coldelectronics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19736" r="11728" b="24802"/>
          <a:stretch/>
        </p:blipFill>
        <p:spPr>
          <a:xfrm>
            <a:off x="5148064" y="2800339"/>
            <a:ext cx="3500858" cy="3364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05829" y="998989"/>
            <a:ext cx="3758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electronics readout (Michigan State University)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2965753" y="1322155"/>
            <a:ext cx="2240076" cy="461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05829" y="1792132"/>
            <a:ext cx="36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ryogenic CMOS electronics (MSU)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156176" y="2438463"/>
            <a:ext cx="648072" cy="17826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84738" y="1645320"/>
            <a:ext cx="7926923" cy="4689812"/>
            <a:chOff x="458251" y="620688"/>
            <a:chExt cx="7926923" cy="468981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" y="620688"/>
              <a:ext cx="7627937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-1292966" y="2803953"/>
              <a:ext cx="387176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Equivalent Noise Charge (electrons)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14963" y="4941168"/>
              <a:ext cx="187711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 (K)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 rot="20215405">
            <a:off x="3393567" y="3320690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ENC drops by ~2X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118151" y="2800339"/>
            <a:ext cx="3470073" cy="14207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43808" y="1835532"/>
            <a:ext cx="393569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CMOS Ideal for operation in LAr</a:t>
            </a:r>
          </a:p>
          <a:p>
            <a:pPr algn="ctr"/>
            <a:r>
              <a:rPr lang="en-US" sz="2000" dirty="0" smtClean="0"/>
              <a:t>Low power, low noise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37895" y="5003884"/>
            <a:ext cx="28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Brookhaven National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266077" y="707019"/>
            <a:ext cx="1891438" cy="5622344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642462" y="692787"/>
            <a:ext cx="1891438" cy="5779075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5500" y="290513"/>
            <a:ext cx="2755879" cy="381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kern="1200" baseline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0000"/>
                </a:solidFill>
              </a:rPr>
              <a:t>Warm electronics S/N = 15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Picture 1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-3719"/>
          <a:stretch/>
        </p:blipFill>
        <p:spPr bwMode="auto">
          <a:xfrm>
            <a:off x="128941" y="2610034"/>
            <a:ext cx="2459037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1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-3719"/>
          <a:stretch/>
        </p:blipFill>
        <p:spPr bwMode="auto">
          <a:xfrm>
            <a:off x="152400" y="4602162"/>
            <a:ext cx="2459037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0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-3719"/>
          <a:stretch/>
        </p:blipFill>
        <p:spPr bwMode="auto">
          <a:xfrm>
            <a:off x="118036" y="708487"/>
            <a:ext cx="2459037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Line 119"/>
          <p:cNvSpPr>
            <a:spLocks noChangeAspect="1" noChangeShapeType="1"/>
          </p:cNvSpPr>
          <p:nvPr/>
        </p:nvSpPr>
        <p:spPr bwMode="auto">
          <a:xfrm>
            <a:off x="670560" y="6604000"/>
            <a:ext cx="1508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Line 124"/>
          <p:cNvSpPr>
            <a:spLocks noChangeShapeType="1"/>
          </p:cNvSpPr>
          <p:nvPr/>
        </p:nvSpPr>
        <p:spPr bwMode="auto">
          <a:xfrm>
            <a:off x="1378938" y="2711634"/>
            <a:ext cx="12700" cy="1676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Line 125"/>
          <p:cNvSpPr>
            <a:spLocks noChangeShapeType="1"/>
          </p:cNvSpPr>
          <p:nvPr/>
        </p:nvSpPr>
        <p:spPr bwMode="auto">
          <a:xfrm>
            <a:off x="1444233" y="873587"/>
            <a:ext cx="12700" cy="1676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Line 126"/>
          <p:cNvSpPr>
            <a:spLocks noChangeShapeType="1"/>
          </p:cNvSpPr>
          <p:nvPr/>
        </p:nvSpPr>
        <p:spPr bwMode="auto">
          <a:xfrm>
            <a:off x="1402397" y="4652962"/>
            <a:ext cx="12700" cy="16764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49237" y="4838700"/>
            <a:ext cx="0" cy="1447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096268" y="2476963"/>
            <a:ext cx="466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2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wire</a:t>
            </a:r>
            <a:endParaRPr lang="en-US" sz="12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78" y="2541772"/>
            <a:ext cx="466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2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wire</a:t>
            </a:r>
            <a:endParaRPr lang="en-US" sz="12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42" y="4553763"/>
            <a:ext cx="466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12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wire</a:t>
            </a:r>
            <a:endParaRPr lang="en-US" sz="12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Oval 5"/>
          <p:cNvSpPr>
            <a:spLocks noChangeAspect="1" noChangeArrowheads="1"/>
          </p:cNvSpPr>
          <p:nvPr/>
        </p:nvSpPr>
        <p:spPr bwMode="auto">
          <a:xfrm>
            <a:off x="2727421" y="869700"/>
            <a:ext cx="1531568" cy="1532283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Line 6"/>
          <p:cNvSpPr>
            <a:spLocks noChangeAspect="1" noChangeShapeType="1"/>
          </p:cNvSpPr>
          <p:nvPr/>
        </p:nvSpPr>
        <p:spPr bwMode="auto">
          <a:xfrm rot="18029138">
            <a:off x="3309520" y="1159086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" name="Line 7"/>
          <p:cNvSpPr>
            <a:spLocks noChangeAspect="1" noChangeShapeType="1"/>
          </p:cNvSpPr>
          <p:nvPr/>
        </p:nvSpPr>
        <p:spPr bwMode="auto">
          <a:xfrm rot="18029138">
            <a:off x="3338841" y="1109045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Line 8"/>
          <p:cNvSpPr>
            <a:spLocks noChangeAspect="1" noChangeShapeType="1"/>
          </p:cNvSpPr>
          <p:nvPr/>
        </p:nvSpPr>
        <p:spPr bwMode="auto">
          <a:xfrm rot="18029138">
            <a:off x="3367299" y="1060730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Line 9"/>
          <p:cNvSpPr>
            <a:spLocks noChangeAspect="1" noChangeShapeType="1"/>
          </p:cNvSpPr>
          <p:nvPr/>
        </p:nvSpPr>
        <p:spPr bwMode="auto">
          <a:xfrm rot="18029138">
            <a:off x="3396620" y="1011552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Line 10"/>
          <p:cNvSpPr>
            <a:spLocks noChangeAspect="1" noChangeShapeType="1"/>
          </p:cNvSpPr>
          <p:nvPr/>
        </p:nvSpPr>
        <p:spPr bwMode="auto">
          <a:xfrm rot="18029138">
            <a:off x="3424215" y="963237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Line 11"/>
          <p:cNvSpPr>
            <a:spLocks noChangeAspect="1" noChangeShapeType="1"/>
          </p:cNvSpPr>
          <p:nvPr/>
        </p:nvSpPr>
        <p:spPr bwMode="auto">
          <a:xfrm rot="18029138">
            <a:off x="3453536" y="914059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Line 12"/>
          <p:cNvSpPr>
            <a:spLocks noChangeAspect="1" noChangeShapeType="1"/>
          </p:cNvSpPr>
          <p:nvPr/>
        </p:nvSpPr>
        <p:spPr bwMode="auto">
          <a:xfrm rot="18029138">
            <a:off x="3482856" y="865743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5" name="Line 13"/>
          <p:cNvSpPr>
            <a:spLocks noChangeAspect="1" noChangeShapeType="1"/>
          </p:cNvSpPr>
          <p:nvPr/>
        </p:nvSpPr>
        <p:spPr bwMode="auto">
          <a:xfrm rot="18029138">
            <a:off x="3511315" y="816565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" name="Line 14"/>
          <p:cNvSpPr>
            <a:spLocks noChangeAspect="1" noChangeShapeType="1"/>
          </p:cNvSpPr>
          <p:nvPr/>
        </p:nvSpPr>
        <p:spPr bwMode="auto">
          <a:xfrm rot="18029138">
            <a:off x="3540635" y="766525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Line 15"/>
          <p:cNvSpPr>
            <a:spLocks noChangeAspect="1" noChangeShapeType="1"/>
          </p:cNvSpPr>
          <p:nvPr/>
        </p:nvSpPr>
        <p:spPr bwMode="auto">
          <a:xfrm rot="18029138">
            <a:off x="3568231" y="719072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Line 16"/>
          <p:cNvSpPr>
            <a:spLocks noChangeAspect="1" noChangeShapeType="1"/>
          </p:cNvSpPr>
          <p:nvPr/>
        </p:nvSpPr>
        <p:spPr bwMode="auto">
          <a:xfrm rot="18029138">
            <a:off x="3597552" y="669032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" name="Line 17"/>
          <p:cNvSpPr>
            <a:spLocks noChangeAspect="1" noChangeShapeType="1"/>
          </p:cNvSpPr>
          <p:nvPr/>
        </p:nvSpPr>
        <p:spPr bwMode="auto">
          <a:xfrm rot="18029138">
            <a:off x="3626010" y="620716"/>
            <a:ext cx="0" cy="153156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" name="Line 18"/>
          <p:cNvSpPr>
            <a:spLocks noChangeAspect="1" noChangeShapeType="1"/>
          </p:cNvSpPr>
          <p:nvPr/>
        </p:nvSpPr>
        <p:spPr bwMode="auto">
          <a:xfrm rot="18029138" flipH="1" flipV="1">
            <a:off x="3646704" y="643973"/>
            <a:ext cx="10353" cy="136858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" name="Line 19"/>
          <p:cNvSpPr>
            <a:spLocks noChangeAspect="1" noChangeShapeType="1"/>
          </p:cNvSpPr>
          <p:nvPr/>
        </p:nvSpPr>
        <p:spPr bwMode="auto">
          <a:xfrm rot="18029138">
            <a:off x="3712247" y="592190"/>
            <a:ext cx="0" cy="1295279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" name="Line 20"/>
          <p:cNvSpPr>
            <a:spLocks noChangeAspect="1" noChangeShapeType="1"/>
          </p:cNvSpPr>
          <p:nvPr/>
        </p:nvSpPr>
        <p:spPr bwMode="auto">
          <a:xfrm rot="18029138">
            <a:off x="3741567" y="601653"/>
            <a:ext cx="0" cy="117799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3" name="Line 21"/>
          <p:cNvSpPr>
            <a:spLocks noChangeAspect="1" noChangeShapeType="1"/>
          </p:cNvSpPr>
          <p:nvPr/>
        </p:nvSpPr>
        <p:spPr bwMode="auto">
          <a:xfrm rot="18029138">
            <a:off x="3770026" y="611979"/>
            <a:ext cx="0" cy="106071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" name="Line 22"/>
          <p:cNvSpPr>
            <a:spLocks noChangeAspect="1" noChangeShapeType="1"/>
          </p:cNvSpPr>
          <p:nvPr/>
        </p:nvSpPr>
        <p:spPr bwMode="auto">
          <a:xfrm rot="18029138">
            <a:off x="3799346" y="622304"/>
            <a:ext cx="0" cy="94170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" name="Line 25"/>
          <p:cNvSpPr>
            <a:spLocks noChangeAspect="1" noChangeShapeType="1"/>
          </p:cNvSpPr>
          <p:nvPr/>
        </p:nvSpPr>
        <p:spPr bwMode="auto">
          <a:xfrm rot="7229138">
            <a:off x="3281062" y="1266905"/>
            <a:ext cx="0" cy="141342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Line 26"/>
          <p:cNvSpPr>
            <a:spLocks noChangeAspect="1" noChangeShapeType="1"/>
          </p:cNvSpPr>
          <p:nvPr/>
        </p:nvSpPr>
        <p:spPr bwMode="auto">
          <a:xfrm rot="7229138">
            <a:off x="3251741" y="1374724"/>
            <a:ext cx="0" cy="129614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Line 27"/>
          <p:cNvSpPr>
            <a:spLocks noChangeAspect="1" noChangeShapeType="1"/>
          </p:cNvSpPr>
          <p:nvPr/>
        </p:nvSpPr>
        <p:spPr bwMode="auto">
          <a:xfrm rot="7229138">
            <a:off x="3222421" y="1482543"/>
            <a:ext cx="0" cy="117799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Line 28"/>
          <p:cNvSpPr>
            <a:spLocks noChangeAspect="1" noChangeShapeType="1"/>
          </p:cNvSpPr>
          <p:nvPr/>
        </p:nvSpPr>
        <p:spPr bwMode="auto">
          <a:xfrm rot="7229138">
            <a:off x="3194825" y="1589499"/>
            <a:ext cx="0" cy="106071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" name="Line 29"/>
          <p:cNvSpPr>
            <a:spLocks noChangeAspect="1" noChangeShapeType="1"/>
          </p:cNvSpPr>
          <p:nvPr/>
        </p:nvSpPr>
        <p:spPr bwMode="auto">
          <a:xfrm rot="7229138">
            <a:off x="3165504" y="1697318"/>
            <a:ext cx="0" cy="94257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" name="Line 32"/>
          <p:cNvSpPr>
            <a:spLocks noChangeAspect="1" noChangeShapeType="1"/>
          </p:cNvSpPr>
          <p:nvPr/>
        </p:nvSpPr>
        <p:spPr bwMode="auto">
          <a:xfrm rot="18029138">
            <a:off x="3692412" y="635328"/>
            <a:ext cx="0" cy="1295279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41" name="Group 33"/>
          <p:cNvGrpSpPr>
            <a:grpSpLocks noChangeAspect="1"/>
          </p:cNvGrpSpPr>
          <p:nvPr/>
        </p:nvGrpSpPr>
        <p:grpSpPr bwMode="auto">
          <a:xfrm>
            <a:off x="3348327" y="662635"/>
            <a:ext cx="248362" cy="1905000"/>
            <a:chOff x="768" y="1968"/>
            <a:chExt cx="438" cy="2229"/>
          </a:xfrm>
        </p:grpSpPr>
        <p:sp>
          <p:nvSpPr>
            <p:cNvPr id="42" name="Line 34"/>
            <p:cNvSpPr>
              <a:spLocks noChangeAspect="1" noChangeShapeType="1"/>
            </p:cNvSpPr>
            <p:nvPr/>
          </p:nvSpPr>
          <p:spPr bwMode="auto">
            <a:xfrm>
              <a:off x="768" y="196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Line 35"/>
            <p:cNvSpPr>
              <a:spLocks noChangeAspect="1" noChangeShapeType="1"/>
            </p:cNvSpPr>
            <p:nvPr/>
          </p:nvSpPr>
          <p:spPr bwMode="auto">
            <a:xfrm>
              <a:off x="816" y="2208"/>
              <a:ext cx="336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4" name="Line 36"/>
            <p:cNvSpPr>
              <a:spLocks noChangeAspect="1" noChangeShapeType="1"/>
            </p:cNvSpPr>
            <p:nvPr/>
          </p:nvSpPr>
          <p:spPr bwMode="auto">
            <a:xfrm>
              <a:off x="1152" y="3936"/>
              <a:ext cx="5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5" name="Line 22"/>
          <p:cNvSpPr>
            <a:spLocks noChangeAspect="1" noChangeShapeType="1"/>
          </p:cNvSpPr>
          <p:nvPr/>
        </p:nvSpPr>
        <p:spPr bwMode="auto">
          <a:xfrm rot="18029138">
            <a:off x="3860574" y="683523"/>
            <a:ext cx="0" cy="77872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" name="Line 22"/>
          <p:cNvSpPr>
            <a:spLocks noChangeAspect="1" noChangeShapeType="1"/>
          </p:cNvSpPr>
          <p:nvPr/>
        </p:nvSpPr>
        <p:spPr bwMode="auto">
          <a:xfrm rot="18029138">
            <a:off x="3882134" y="730073"/>
            <a:ext cx="0" cy="60710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" name="Line 29"/>
          <p:cNvSpPr>
            <a:spLocks noChangeAspect="1" noChangeShapeType="1"/>
          </p:cNvSpPr>
          <p:nvPr/>
        </p:nvSpPr>
        <p:spPr bwMode="auto">
          <a:xfrm rot="7229138">
            <a:off x="3115487" y="1814617"/>
            <a:ext cx="0" cy="77958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8" name="Line 38"/>
          <p:cNvSpPr>
            <a:spLocks noChangeAspect="1" noChangeShapeType="1"/>
          </p:cNvSpPr>
          <p:nvPr/>
        </p:nvSpPr>
        <p:spPr bwMode="auto">
          <a:xfrm rot="3623742">
            <a:off x="3409789" y="2540560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9" name="Line 39"/>
          <p:cNvSpPr>
            <a:spLocks noChangeAspect="1" noChangeShapeType="1"/>
          </p:cNvSpPr>
          <p:nvPr/>
        </p:nvSpPr>
        <p:spPr bwMode="auto">
          <a:xfrm rot="3623742">
            <a:off x="3438337" y="2590748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0" name="Line 40"/>
          <p:cNvSpPr>
            <a:spLocks noChangeAspect="1" noChangeShapeType="1"/>
          </p:cNvSpPr>
          <p:nvPr/>
        </p:nvSpPr>
        <p:spPr bwMode="auto">
          <a:xfrm rot="3623742">
            <a:off x="3466884" y="2640072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1" name="Line 41"/>
          <p:cNvSpPr>
            <a:spLocks noChangeAspect="1" noChangeShapeType="1"/>
          </p:cNvSpPr>
          <p:nvPr/>
        </p:nvSpPr>
        <p:spPr bwMode="auto">
          <a:xfrm rot="3623742">
            <a:off x="3494567" y="2689396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Line 42"/>
          <p:cNvSpPr>
            <a:spLocks noChangeAspect="1" noChangeShapeType="1"/>
          </p:cNvSpPr>
          <p:nvPr/>
        </p:nvSpPr>
        <p:spPr bwMode="auto">
          <a:xfrm rot="3623742">
            <a:off x="3522249" y="2738719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3" name="Line 43"/>
          <p:cNvSpPr>
            <a:spLocks noChangeAspect="1" noChangeShapeType="1"/>
          </p:cNvSpPr>
          <p:nvPr/>
        </p:nvSpPr>
        <p:spPr bwMode="auto">
          <a:xfrm rot="3623742">
            <a:off x="3550797" y="2788043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4" name="Line 44"/>
          <p:cNvSpPr>
            <a:spLocks noChangeAspect="1" noChangeShapeType="1"/>
          </p:cNvSpPr>
          <p:nvPr/>
        </p:nvSpPr>
        <p:spPr bwMode="auto">
          <a:xfrm rot="3623742">
            <a:off x="3579344" y="2838232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5" name="Line 45"/>
          <p:cNvSpPr>
            <a:spLocks noChangeAspect="1" noChangeShapeType="1"/>
          </p:cNvSpPr>
          <p:nvPr/>
        </p:nvSpPr>
        <p:spPr bwMode="auto">
          <a:xfrm rot="3623742">
            <a:off x="3607027" y="2887555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6" name="Line 46"/>
          <p:cNvSpPr>
            <a:spLocks noChangeAspect="1" noChangeShapeType="1"/>
          </p:cNvSpPr>
          <p:nvPr/>
        </p:nvSpPr>
        <p:spPr bwMode="auto">
          <a:xfrm rot="3623742">
            <a:off x="3635574" y="2936879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" name="Line 47"/>
          <p:cNvSpPr>
            <a:spLocks noChangeAspect="1" noChangeShapeType="1"/>
          </p:cNvSpPr>
          <p:nvPr/>
        </p:nvSpPr>
        <p:spPr bwMode="auto">
          <a:xfrm rot="3623742">
            <a:off x="3663257" y="2986203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8" name="Line 48"/>
          <p:cNvSpPr>
            <a:spLocks noChangeAspect="1" noChangeShapeType="1"/>
          </p:cNvSpPr>
          <p:nvPr/>
        </p:nvSpPr>
        <p:spPr bwMode="auto">
          <a:xfrm rot="3623742">
            <a:off x="3690939" y="3035526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9" name="Line 49"/>
          <p:cNvSpPr>
            <a:spLocks noChangeAspect="1" noChangeShapeType="1"/>
          </p:cNvSpPr>
          <p:nvPr/>
        </p:nvSpPr>
        <p:spPr bwMode="auto">
          <a:xfrm rot="3623742">
            <a:off x="3719487" y="3084850"/>
            <a:ext cx="0" cy="15363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0" name="Line 50"/>
          <p:cNvSpPr>
            <a:spLocks noChangeAspect="1" noChangeShapeType="1"/>
          </p:cNvSpPr>
          <p:nvPr/>
        </p:nvSpPr>
        <p:spPr bwMode="auto">
          <a:xfrm rot="3623742" flipH="1" flipV="1">
            <a:off x="3751493" y="3218087"/>
            <a:ext cx="10384" cy="137287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1" name="Line 51"/>
          <p:cNvSpPr>
            <a:spLocks noChangeAspect="1" noChangeShapeType="1"/>
          </p:cNvSpPr>
          <p:nvPr/>
        </p:nvSpPr>
        <p:spPr bwMode="auto">
          <a:xfrm rot="3623742">
            <a:off x="3803399" y="3351336"/>
            <a:ext cx="0" cy="129934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2" name="Line 52"/>
          <p:cNvSpPr>
            <a:spLocks noChangeAspect="1" noChangeShapeType="1"/>
          </p:cNvSpPr>
          <p:nvPr/>
        </p:nvSpPr>
        <p:spPr bwMode="auto">
          <a:xfrm rot="3623742">
            <a:off x="3831947" y="3460351"/>
            <a:ext cx="0" cy="118169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3" name="Line 53"/>
          <p:cNvSpPr>
            <a:spLocks noChangeAspect="1" noChangeShapeType="1"/>
          </p:cNvSpPr>
          <p:nvPr/>
        </p:nvSpPr>
        <p:spPr bwMode="auto">
          <a:xfrm rot="3623742">
            <a:off x="3860495" y="3569365"/>
            <a:ext cx="0" cy="106404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4" name="Line 54"/>
          <p:cNvSpPr>
            <a:spLocks noChangeAspect="1" noChangeShapeType="1"/>
          </p:cNvSpPr>
          <p:nvPr/>
        </p:nvSpPr>
        <p:spPr bwMode="auto">
          <a:xfrm rot="3623742">
            <a:off x="3888177" y="3678379"/>
            <a:ext cx="0" cy="94466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" name="Line 55"/>
          <p:cNvSpPr>
            <a:spLocks noChangeAspect="1" noChangeShapeType="1"/>
          </p:cNvSpPr>
          <p:nvPr/>
        </p:nvSpPr>
        <p:spPr bwMode="auto">
          <a:xfrm rot="3623742">
            <a:off x="3915860" y="3785662"/>
            <a:ext cx="0" cy="82701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6" name="Line 56"/>
          <p:cNvSpPr>
            <a:spLocks noChangeAspect="1" noChangeShapeType="1"/>
          </p:cNvSpPr>
          <p:nvPr/>
        </p:nvSpPr>
        <p:spPr bwMode="auto">
          <a:xfrm rot="3623742">
            <a:off x="3944407" y="3894677"/>
            <a:ext cx="0" cy="70936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7" name="Line 57"/>
          <p:cNvSpPr>
            <a:spLocks noChangeAspect="1" noChangeShapeType="1"/>
          </p:cNvSpPr>
          <p:nvPr/>
        </p:nvSpPr>
        <p:spPr bwMode="auto">
          <a:xfrm rot="14423742">
            <a:off x="3382107" y="2550061"/>
            <a:ext cx="0" cy="14178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8" name="Line 58"/>
          <p:cNvSpPr>
            <a:spLocks noChangeAspect="1" noChangeShapeType="1"/>
          </p:cNvSpPr>
          <p:nvPr/>
        </p:nvSpPr>
        <p:spPr bwMode="auto">
          <a:xfrm rot="14423742">
            <a:off x="3353559" y="2558697"/>
            <a:ext cx="0" cy="130021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9" name="Line 59"/>
          <p:cNvSpPr>
            <a:spLocks noChangeAspect="1" noChangeShapeType="1"/>
          </p:cNvSpPr>
          <p:nvPr/>
        </p:nvSpPr>
        <p:spPr bwMode="auto">
          <a:xfrm rot="14423742">
            <a:off x="3325877" y="2569064"/>
            <a:ext cx="0" cy="118169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0" name="Line 60"/>
          <p:cNvSpPr>
            <a:spLocks noChangeAspect="1" noChangeShapeType="1"/>
          </p:cNvSpPr>
          <p:nvPr/>
        </p:nvSpPr>
        <p:spPr bwMode="auto">
          <a:xfrm rot="14423742">
            <a:off x="3297329" y="2578566"/>
            <a:ext cx="0" cy="1064046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1" name="Line 61"/>
          <p:cNvSpPr>
            <a:spLocks noChangeAspect="1" noChangeShapeType="1"/>
          </p:cNvSpPr>
          <p:nvPr/>
        </p:nvSpPr>
        <p:spPr bwMode="auto">
          <a:xfrm rot="14423742">
            <a:off x="3269646" y="2588068"/>
            <a:ext cx="0" cy="94553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2" name="Line 62"/>
          <p:cNvSpPr>
            <a:spLocks noChangeAspect="1" noChangeShapeType="1"/>
          </p:cNvSpPr>
          <p:nvPr/>
        </p:nvSpPr>
        <p:spPr bwMode="auto">
          <a:xfrm rot="14423742">
            <a:off x="3241964" y="2597569"/>
            <a:ext cx="0" cy="82701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3" name="Line 63"/>
          <p:cNvSpPr>
            <a:spLocks noChangeAspect="1" noChangeShapeType="1"/>
          </p:cNvSpPr>
          <p:nvPr/>
        </p:nvSpPr>
        <p:spPr bwMode="auto">
          <a:xfrm rot="14423742">
            <a:off x="3213416" y="2607071"/>
            <a:ext cx="0" cy="70936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4" name="Line 64"/>
          <p:cNvSpPr>
            <a:spLocks noChangeAspect="1" noChangeShapeType="1"/>
          </p:cNvSpPr>
          <p:nvPr/>
        </p:nvSpPr>
        <p:spPr bwMode="auto">
          <a:xfrm rot="3623742">
            <a:off x="3776582" y="3312397"/>
            <a:ext cx="0" cy="129934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5" name="Oval 65"/>
          <p:cNvSpPr>
            <a:spLocks noChangeAspect="1" noChangeArrowheads="1"/>
          </p:cNvSpPr>
          <p:nvPr/>
        </p:nvSpPr>
        <p:spPr bwMode="auto">
          <a:xfrm>
            <a:off x="2812020" y="2819839"/>
            <a:ext cx="1536378" cy="1536820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76" name="Group 66"/>
          <p:cNvGrpSpPr>
            <a:grpSpLocks noChangeAspect="1"/>
          </p:cNvGrpSpPr>
          <p:nvPr/>
        </p:nvGrpSpPr>
        <p:grpSpPr bwMode="auto">
          <a:xfrm>
            <a:off x="3430551" y="2570625"/>
            <a:ext cx="290666" cy="1928813"/>
            <a:chOff x="768" y="1968"/>
            <a:chExt cx="438" cy="2229"/>
          </a:xfrm>
        </p:grpSpPr>
        <p:sp>
          <p:nvSpPr>
            <p:cNvPr id="77" name="Line 67"/>
            <p:cNvSpPr>
              <a:spLocks noChangeAspect="1" noChangeShapeType="1"/>
            </p:cNvSpPr>
            <p:nvPr/>
          </p:nvSpPr>
          <p:spPr bwMode="auto">
            <a:xfrm>
              <a:off x="768" y="196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Line 68"/>
            <p:cNvSpPr>
              <a:spLocks noChangeAspect="1" noChangeShapeType="1"/>
            </p:cNvSpPr>
            <p:nvPr/>
          </p:nvSpPr>
          <p:spPr bwMode="auto">
            <a:xfrm>
              <a:off x="816" y="2208"/>
              <a:ext cx="336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Line 69"/>
            <p:cNvSpPr>
              <a:spLocks noChangeAspect="1" noChangeShapeType="1"/>
            </p:cNvSpPr>
            <p:nvPr/>
          </p:nvSpPr>
          <p:spPr bwMode="auto">
            <a:xfrm>
              <a:off x="1152" y="3936"/>
              <a:ext cx="5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80" name="Oval 71"/>
          <p:cNvSpPr>
            <a:spLocks noChangeAspect="1" noChangeArrowheads="1"/>
          </p:cNvSpPr>
          <p:nvPr/>
        </p:nvSpPr>
        <p:spPr bwMode="auto">
          <a:xfrm>
            <a:off x="2806700" y="4760949"/>
            <a:ext cx="1529567" cy="1529231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" name="Line 72"/>
          <p:cNvSpPr>
            <a:spLocks noChangeAspect="1" noChangeShapeType="1"/>
          </p:cNvSpPr>
          <p:nvPr/>
        </p:nvSpPr>
        <p:spPr bwMode="auto">
          <a:xfrm>
            <a:off x="3218374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2" name="Line 73"/>
          <p:cNvSpPr>
            <a:spLocks noChangeAspect="1" noChangeShapeType="1"/>
          </p:cNvSpPr>
          <p:nvPr/>
        </p:nvSpPr>
        <p:spPr bwMode="auto">
          <a:xfrm>
            <a:off x="3275216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3" name="Line 74"/>
          <p:cNvSpPr>
            <a:spLocks noChangeAspect="1" noChangeShapeType="1"/>
          </p:cNvSpPr>
          <p:nvPr/>
        </p:nvSpPr>
        <p:spPr bwMode="auto">
          <a:xfrm>
            <a:off x="3332058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4" name="Line 75"/>
          <p:cNvSpPr>
            <a:spLocks noChangeAspect="1" noChangeShapeType="1"/>
          </p:cNvSpPr>
          <p:nvPr/>
        </p:nvSpPr>
        <p:spPr bwMode="auto">
          <a:xfrm>
            <a:off x="3388900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5" name="Line 76"/>
          <p:cNvSpPr>
            <a:spLocks noChangeAspect="1" noChangeShapeType="1"/>
          </p:cNvSpPr>
          <p:nvPr/>
        </p:nvSpPr>
        <p:spPr bwMode="auto">
          <a:xfrm>
            <a:off x="3444881" y="4759227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6" name="Line 77"/>
          <p:cNvSpPr>
            <a:spLocks noChangeAspect="1" noChangeShapeType="1"/>
          </p:cNvSpPr>
          <p:nvPr/>
        </p:nvSpPr>
        <p:spPr bwMode="auto">
          <a:xfrm>
            <a:off x="3501723" y="4760949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7" name="Line 78"/>
          <p:cNvSpPr>
            <a:spLocks noChangeAspect="1" noChangeShapeType="1"/>
          </p:cNvSpPr>
          <p:nvPr/>
        </p:nvSpPr>
        <p:spPr bwMode="auto">
          <a:xfrm>
            <a:off x="3558565" y="4760949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8" name="Line 79"/>
          <p:cNvSpPr>
            <a:spLocks noChangeAspect="1" noChangeShapeType="1"/>
          </p:cNvSpPr>
          <p:nvPr/>
        </p:nvSpPr>
        <p:spPr bwMode="auto">
          <a:xfrm>
            <a:off x="3615407" y="4760949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9" name="Line 80"/>
          <p:cNvSpPr>
            <a:spLocks noChangeAspect="1" noChangeShapeType="1"/>
          </p:cNvSpPr>
          <p:nvPr/>
        </p:nvSpPr>
        <p:spPr bwMode="auto">
          <a:xfrm>
            <a:off x="3672249" y="4762671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0" name="Line 81"/>
          <p:cNvSpPr>
            <a:spLocks noChangeAspect="1" noChangeShapeType="1"/>
          </p:cNvSpPr>
          <p:nvPr/>
        </p:nvSpPr>
        <p:spPr bwMode="auto">
          <a:xfrm>
            <a:off x="3728230" y="4762671"/>
            <a:ext cx="0" cy="1529231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1" name="Line 82"/>
          <p:cNvSpPr>
            <a:spLocks noChangeAspect="1" noChangeShapeType="1"/>
          </p:cNvSpPr>
          <p:nvPr/>
        </p:nvSpPr>
        <p:spPr bwMode="auto">
          <a:xfrm>
            <a:off x="3785072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2" name="Line 83"/>
          <p:cNvSpPr>
            <a:spLocks noChangeAspect="1" noChangeShapeType="1"/>
          </p:cNvSpPr>
          <p:nvPr/>
        </p:nvSpPr>
        <p:spPr bwMode="auto">
          <a:xfrm>
            <a:off x="3841914" y="4762671"/>
            <a:ext cx="0" cy="15292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3" name="Line 84"/>
          <p:cNvSpPr>
            <a:spLocks noChangeAspect="1" noChangeShapeType="1"/>
          </p:cNvSpPr>
          <p:nvPr/>
        </p:nvSpPr>
        <p:spPr bwMode="auto">
          <a:xfrm flipH="1" flipV="1">
            <a:off x="3899617" y="4835861"/>
            <a:ext cx="10335" cy="136649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4" name="Line 85"/>
          <p:cNvSpPr>
            <a:spLocks noChangeAspect="1" noChangeShapeType="1"/>
          </p:cNvSpPr>
          <p:nvPr/>
        </p:nvSpPr>
        <p:spPr bwMode="auto">
          <a:xfrm>
            <a:off x="4011579" y="4880635"/>
            <a:ext cx="0" cy="129330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5" name="Line 86"/>
          <p:cNvSpPr>
            <a:spLocks noChangeAspect="1" noChangeShapeType="1"/>
          </p:cNvSpPr>
          <p:nvPr/>
        </p:nvSpPr>
        <p:spPr bwMode="auto">
          <a:xfrm>
            <a:off x="4068421" y="4939187"/>
            <a:ext cx="0" cy="1176199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6" name="Line 87"/>
          <p:cNvSpPr>
            <a:spLocks noChangeAspect="1" noChangeShapeType="1"/>
          </p:cNvSpPr>
          <p:nvPr/>
        </p:nvSpPr>
        <p:spPr bwMode="auto">
          <a:xfrm>
            <a:off x="4125263" y="4997739"/>
            <a:ext cx="0" cy="105909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7" name="Line 88"/>
          <p:cNvSpPr>
            <a:spLocks noChangeAspect="1" noChangeShapeType="1"/>
          </p:cNvSpPr>
          <p:nvPr/>
        </p:nvSpPr>
        <p:spPr bwMode="auto">
          <a:xfrm>
            <a:off x="4182105" y="5057151"/>
            <a:ext cx="0" cy="94027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8" name="Line 89"/>
          <p:cNvSpPr>
            <a:spLocks noChangeAspect="1" noChangeShapeType="1"/>
          </p:cNvSpPr>
          <p:nvPr/>
        </p:nvSpPr>
        <p:spPr bwMode="auto">
          <a:xfrm>
            <a:off x="4238085" y="5115703"/>
            <a:ext cx="0" cy="82316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" name="Line 90"/>
          <p:cNvSpPr>
            <a:spLocks noChangeAspect="1" noChangeShapeType="1"/>
          </p:cNvSpPr>
          <p:nvPr/>
        </p:nvSpPr>
        <p:spPr bwMode="auto">
          <a:xfrm>
            <a:off x="4294927" y="5174255"/>
            <a:ext cx="0" cy="70606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0" name="Line 91"/>
          <p:cNvSpPr>
            <a:spLocks noChangeAspect="1" noChangeShapeType="1"/>
          </p:cNvSpPr>
          <p:nvPr/>
        </p:nvSpPr>
        <p:spPr bwMode="auto">
          <a:xfrm rot="10800000">
            <a:off x="3161532" y="4821223"/>
            <a:ext cx="0" cy="141126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1" name="Line 92"/>
          <p:cNvSpPr>
            <a:spLocks noChangeAspect="1" noChangeShapeType="1"/>
          </p:cNvSpPr>
          <p:nvPr/>
        </p:nvSpPr>
        <p:spPr bwMode="auto">
          <a:xfrm rot="10800000">
            <a:off x="3104690" y="4879774"/>
            <a:ext cx="0" cy="1294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" name="Line 93"/>
          <p:cNvSpPr>
            <a:spLocks noChangeAspect="1" noChangeShapeType="1"/>
          </p:cNvSpPr>
          <p:nvPr/>
        </p:nvSpPr>
        <p:spPr bwMode="auto">
          <a:xfrm>
            <a:off x="3964210" y="4884941"/>
            <a:ext cx="0" cy="129330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" name="Line 94"/>
          <p:cNvSpPr>
            <a:spLocks noChangeAspect="1" noChangeShapeType="1"/>
          </p:cNvSpPr>
          <p:nvPr/>
        </p:nvSpPr>
        <p:spPr bwMode="auto">
          <a:xfrm rot="10800000">
            <a:off x="3047848" y="4938326"/>
            <a:ext cx="0" cy="1176199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" name="Line 95"/>
          <p:cNvSpPr>
            <a:spLocks noChangeAspect="1" noChangeShapeType="1"/>
          </p:cNvSpPr>
          <p:nvPr/>
        </p:nvSpPr>
        <p:spPr bwMode="auto">
          <a:xfrm rot="10800000">
            <a:off x="2991867" y="4997739"/>
            <a:ext cx="0" cy="105909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5" name="Line 96"/>
          <p:cNvSpPr>
            <a:spLocks noChangeAspect="1" noChangeShapeType="1"/>
          </p:cNvSpPr>
          <p:nvPr/>
        </p:nvSpPr>
        <p:spPr bwMode="auto">
          <a:xfrm rot="10800000">
            <a:off x="2935025" y="5056290"/>
            <a:ext cx="0" cy="94113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" name="Line 97"/>
          <p:cNvSpPr>
            <a:spLocks noChangeAspect="1" noChangeShapeType="1"/>
          </p:cNvSpPr>
          <p:nvPr/>
        </p:nvSpPr>
        <p:spPr bwMode="auto">
          <a:xfrm rot="10800000">
            <a:off x="2878183" y="5114842"/>
            <a:ext cx="0" cy="82316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7" name="Line 98"/>
          <p:cNvSpPr>
            <a:spLocks noChangeAspect="1" noChangeShapeType="1"/>
          </p:cNvSpPr>
          <p:nvPr/>
        </p:nvSpPr>
        <p:spPr bwMode="auto">
          <a:xfrm rot="10800000">
            <a:off x="2821341" y="5173393"/>
            <a:ext cx="0" cy="70606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endParaRPr lang="en-US" sz="2400">
              <a:solidFill>
                <a:srgbClr val="EAEAE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08" name="Group 99"/>
          <p:cNvGrpSpPr>
            <a:grpSpLocks noChangeAspect="1"/>
          </p:cNvGrpSpPr>
          <p:nvPr/>
        </p:nvGrpSpPr>
        <p:grpSpPr bwMode="auto">
          <a:xfrm>
            <a:off x="3444020" y="4552574"/>
            <a:ext cx="289378" cy="1919288"/>
            <a:chOff x="768" y="1968"/>
            <a:chExt cx="438" cy="2229"/>
          </a:xfrm>
        </p:grpSpPr>
        <p:sp>
          <p:nvSpPr>
            <p:cNvPr id="109" name="Line 100"/>
            <p:cNvSpPr>
              <a:spLocks noChangeAspect="1" noChangeShapeType="1"/>
            </p:cNvSpPr>
            <p:nvPr/>
          </p:nvSpPr>
          <p:spPr bwMode="auto">
            <a:xfrm>
              <a:off x="768" y="196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0" name="Line 101"/>
            <p:cNvSpPr>
              <a:spLocks noChangeAspect="1" noChangeShapeType="1"/>
            </p:cNvSpPr>
            <p:nvPr/>
          </p:nvSpPr>
          <p:spPr bwMode="auto">
            <a:xfrm>
              <a:off x="816" y="2208"/>
              <a:ext cx="336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1" name="Line 102"/>
            <p:cNvSpPr>
              <a:spLocks noChangeAspect="1" noChangeShapeType="1"/>
            </p:cNvSpPr>
            <p:nvPr/>
          </p:nvSpPr>
          <p:spPr bwMode="auto">
            <a:xfrm>
              <a:off x="1152" y="3936"/>
              <a:ext cx="54" cy="2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cxnSp>
        <p:nvCxnSpPr>
          <p:cNvPr id="112" name="Straight Arrow Connector 111"/>
          <p:cNvCxnSpPr/>
          <p:nvPr/>
        </p:nvCxnSpPr>
        <p:spPr bwMode="auto">
          <a:xfrm flipV="1">
            <a:off x="245036" y="2770372"/>
            <a:ext cx="0" cy="1447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/>
          <p:cNvCxnSpPr/>
          <p:nvPr/>
        </p:nvCxnSpPr>
        <p:spPr bwMode="auto">
          <a:xfrm flipV="1">
            <a:off x="304189" y="945025"/>
            <a:ext cx="0" cy="1447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4" name="TextBox 113"/>
          <p:cNvSpPr txBox="1"/>
          <p:nvPr/>
        </p:nvSpPr>
        <p:spPr>
          <a:xfrm>
            <a:off x="610796" y="3262215"/>
            <a:ext cx="1254967" cy="3522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Raw Data</a:t>
            </a:r>
            <a:endParaRPr lang="en-US" sz="24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15" name="Group 4"/>
          <p:cNvGrpSpPr>
            <a:grpSpLocks noChangeAspect="1"/>
          </p:cNvGrpSpPr>
          <p:nvPr/>
        </p:nvGrpSpPr>
        <p:grpSpPr bwMode="auto">
          <a:xfrm>
            <a:off x="7411753" y="4409081"/>
            <a:ext cx="1795254" cy="1884719"/>
            <a:chOff x="3744" y="1968"/>
            <a:chExt cx="2143" cy="2208"/>
          </a:xfrm>
        </p:grpSpPr>
        <p:sp>
          <p:nvSpPr>
            <p:cNvPr id="116" name="Oval 5"/>
            <p:cNvSpPr>
              <a:spLocks noChangeAspect="1" noChangeArrowheads="1"/>
            </p:cNvSpPr>
            <p:nvPr/>
          </p:nvSpPr>
          <p:spPr bwMode="auto">
            <a:xfrm>
              <a:off x="3957" y="2208"/>
              <a:ext cx="1776" cy="17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7" name="Line 6"/>
            <p:cNvSpPr>
              <a:spLocks noChangeAspect="1" noChangeShapeType="1"/>
            </p:cNvSpPr>
            <p:nvPr/>
          </p:nvSpPr>
          <p:spPr bwMode="auto">
            <a:xfrm rot="-3570862">
              <a:off x="4632" y="254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8" name="Line 7"/>
            <p:cNvSpPr>
              <a:spLocks noChangeAspect="1" noChangeShapeType="1"/>
            </p:cNvSpPr>
            <p:nvPr/>
          </p:nvSpPr>
          <p:spPr bwMode="auto">
            <a:xfrm rot="-3570862">
              <a:off x="4666" y="2485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9" name="Line 8"/>
            <p:cNvSpPr>
              <a:spLocks noChangeAspect="1" noChangeShapeType="1"/>
            </p:cNvSpPr>
            <p:nvPr/>
          </p:nvSpPr>
          <p:spPr bwMode="auto">
            <a:xfrm rot="-3570862">
              <a:off x="4699" y="242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0" name="Line 9"/>
            <p:cNvSpPr>
              <a:spLocks noChangeAspect="1" noChangeShapeType="1"/>
            </p:cNvSpPr>
            <p:nvPr/>
          </p:nvSpPr>
          <p:spPr bwMode="auto">
            <a:xfrm rot="-3570862">
              <a:off x="4733" y="2372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Line 10"/>
            <p:cNvSpPr>
              <a:spLocks noChangeAspect="1" noChangeShapeType="1"/>
            </p:cNvSpPr>
            <p:nvPr/>
          </p:nvSpPr>
          <p:spPr bwMode="auto">
            <a:xfrm rot="-3570862">
              <a:off x="4765" y="2316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2" name="Line 11"/>
            <p:cNvSpPr>
              <a:spLocks noChangeAspect="1" noChangeShapeType="1"/>
            </p:cNvSpPr>
            <p:nvPr/>
          </p:nvSpPr>
          <p:spPr bwMode="auto">
            <a:xfrm rot="-3570862">
              <a:off x="4799" y="225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3" name="Line 12"/>
            <p:cNvSpPr>
              <a:spLocks noChangeAspect="1" noChangeShapeType="1"/>
            </p:cNvSpPr>
            <p:nvPr/>
          </p:nvSpPr>
          <p:spPr bwMode="auto">
            <a:xfrm rot="-3570862">
              <a:off x="4833" y="220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4" name="Line 13"/>
            <p:cNvSpPr>
              <a:spLocks noChangeAspect="1" noChangeShapeType="1"/>
            </p:cNvSpPr>
            <p:nvPr/>
          </p:nvSpPr>
          <p:spPr bwMode="auto">
            <a:xfrm rot="-3570862">
              <a:off x="4866" y="2146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5" name="Line 14"/>
            <p:cNvSpPr>
              <a:spLocks noChangeAspect="1" noChangeShapeType="1"/>
            </p:cNvSpPr>
            <p:nvPr/>
          </p:nvSpPr>
          <p:spPr bwMode="auto">
            <a:xfrm rot="-3570862">
              <a:off x="4900" y="2088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6" name="Line 15"/>
            <p:cNvSpPr>
              <a:spLocks noChangeAspect="1" noChangeShapeType="1"/>
            </p:cNvSpPr>
            <p:nvPr/>
          </p:nvSpPr>
          <p:spPr bwMode="auto">
            <a:xfrm rot="-3570862">
              <a:off x="4932" y="203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7" name="Line 16"/>
            <p:cNvSpPr>
              <a:spLocks noChangeAspect="1" noChangeShapeType="1"/>
            </p:cNvSpPr>
            <p:nvPr/>
          </p:nvSpPr>
          <p:spPr bwMode="auto">
            <a:xfrm rot="-3570862">
              <a:off x="4966" y="1975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8" name="Line 17"/>
            <p:cNvSpPr>
              <a:spLocks noChangeAspect="1" noChangeShapeType="1"/>
            </p:cNvSpPr>
            <p:nvPr/>
          </p:nvSpPr>
          <p:spPr bwMode="auto">
            <a:xfrm rot="-3570862">
              <a:off x="4999" y="191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9" name="Line 18"/>
            <p:cNvSpPr>
              <a:spLocks noChangeAspect="1" noChangeShapeType="1"/>
            </p:cNvSpPr>
            <p:nvPr/>
          </p:nvSpPr>
          <p:spPr bwMode="auto">
            <a:xfrm rot="-3570862" flipH="1" flipV="1">
              <a:off x="5023" y="1946"/>
              <a:ext cx="12" cy="1587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0" name="Line 19"/>
            <p:cNvSpPr>
              <a:spLocks noChangeAspect="1" noChangeShapeType="1"/>
            </p:cNvSpPr>
            <p:nvPr/>
          </p:nvSpPr>
          <p:spPr bwMode="auto">
            <a:xfrm rot="-3570862">
              <a:off x="5099" y="1886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1" name="Line 20"/>
            <p:cNvSpPr>
              <a:spLocks noChangeAspect="1" noChangeShapeType="1"/>
            </p:cNvSpPr>
            <p:nvPr/>
          </p:nvSpPr>
          <p:spPr bwMode="auto">
            <a:xfrm rot="-3570862">
              <a:off x="5133" y="1897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2" name="Line 21"/>
            <p:cNvSpPr>
              <a:spLocks noChangeAspect="1" noChangeShapeType="1"/>
            </p:cNvSpPr>
            <p:nvPr/>
          </p:nvSpPr>
          <p:spPr bwMode="auto">
            <a:xfrm rot="-3570862">
              <a:off x="5166" y="1909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3" name="Line 22"/>
            <p:cNvSpPr>
              <a:spLocks noChangeAspect="1" noChangeShapeType="1"/>
            </p:cNvSpPr>
            <p:nvPr/>
          </p:nvSpPr>
          <p:spPr bwMode="auto">
            <a:xfrm rot="-3570862">
              <a:off x="5200" y="1921"/>
              <a:ext cx="0" cy="109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4" name="Line 25"/>
            <p:cNvSpPr>
              <a:spLocks noChangeAspect="1" noChangeShapeType="1"/>
            </p:cNvSpPr>
            <p:nvPr/>
          </p:nvSpPr>
          <p:spPr bwMode="auto">
            <a:xfrm rot="7229138">
              <a:off x="4599" y="2668"/>
              <a:ext cx="0" cy="1639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5" name="Line 26"/>
            <p:cNvSpPr>
              <a:spLocks noChangeAspect="1" noChangeShapeType="1"/>
            </p:cNvSpPr>
            <p:nvPr/>
          </p:nvSpPr>
          <p:spPr bwMode="auto">
            <a:xfrm rot="7229138">
              <a:off x="4565" y="2793"/>
              <a:ext cx="0" cy="15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6" name="Line 27"/>
            <p:cNvSpPr>
              <a:spLocks noChangeAspect="1" noChangeShapeType="1"/>
            </p:cNvSpPr>
            <p:nvPr/>
          </p:nvSpPr>
          <p:spPr bwMode="auto">
            <a:xfrm rot="7229138">
              <a:off x="4531" y="2918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7" name="Line 28"/>
            <p:cNvSpPr>
              <a:spLocks noChangeAspect="1" noChangeShapeType="1"/>
            </p:cNvSpPr>
            <p:nvPr/>
          </p:nvSpPr>
          <p:spPr bwMode="auto">
            <a:xfrm rot="7229138">
              <a:off x="4499" y="3042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8" name="Line 29"/>
            <p:cNvSpPr>
              <a:spLocks noChangeAspect="1" noChangeShapeType="1"/>
            </p:cNvSpPr>
            <p:nvPr/>
          </p:nvSpPr>
          <p:spPr bwMode="auto">
            <a:xfrm rot="7229138">
              <a:off x="4465" y="3167"/>
              <a:ext cx="0" cy="109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9" name="Line 32"/>
            <p:cNvSpPr>
              <a:spLocks noChangeAspect="1" noChangeShapeType="1"/>
            </p:cNvSpPr>
            <p:nvPr/>
          </p:nvSpPr>
          <p:spPr bwMode="auto">
            <a:xfrm rot="-3570862">
              <a:off x="5076" y="1936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40" name="Group 33"/>
            <p:cNvGrpSpPr>
              <a:grpSpLocks noChangeAspect="1"/>
            </p:cNvGrpSpPr>
            <p:nvPr/>
          </p:nvGrpSpPr>
          <p:grpSpPr bwMode="auto">
            <a:xfrm>
              <a:off x="4677" y="1968"/>
              <a:ext cx="288" cy="2208"/>
              <a:chOff x="768" y="1968"/>
              <a:chExt cx="438" cy="2229"/>
            </a:xfrm>
          </p:grpSpPr>
          <p:sp>
            <p:nvSpPr>
              <p:cNvPr id="144" name="Line 34"/>
              <p:cNvSpPr>
                <a:spLocks noChangeAspect="1" noChangeShapeType="1"/>
              </p:cNvSpPr>
              <p:nvPr/>
            </p:nvSpPr>
            <p:spPr bwMode="auto">
              <a:xfrm>
                <a:off x="768" y="1968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5" name="Line 35"/>
              <p:cNvSpPr>
                <a:spLocks noChangeAspect="1" noChangeShapeType="1"/>
              </p:cNvSpPr>
              <p:nvPr/>
            </p:nvSpPr>
            <p:spPr bwMode="auto">
              <a:xfrm>
                <a:off x="816" y="2208"/>
                <a:ext cx="336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6" name="Line 36"/>
              <p:cNvSpPr>
                <a:spLocks noChangeAspect="1" noChangeShapeType="1"/>
              </p:cNvSpPr>
              <p:nvPr/>
            </p:nvSpPr>
            <p:spPr bwMode="auto">
              <a:xfrm>
                <a:off x="1152" y="3936"/>
                <a:ext cx="54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41" name="Line 22"/>
            <p:cNvSpPr>
              <a:spLocks noChangeAspect="1" noChangeShapeType="1"/>
            </p:cNvSpPr>
            <p:nvPr/>
          </p:nvSpPr>
          <p:spPr bwMode="auto">
            <a:xfrm rot="18029138">
              <a:off x="5271" y="1992"/>
              <a:ext cx="0" cy="9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2" name="Line 22"/>
            <p:cNvSpPr>
              <a:spLocks noChangeAspect="1" noChangeShapeType="1"/>
            </p:cNvSpPr>
            <p:nvPr/>
          </p:nvSpPr>
          <p:spPr bwMode="auto">
            <a:xfrm rot="18029138">
              <a:off x="5296" y="2046"/>
              <a:ext cx="0" cy="70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3" name="Line 29"/>
            <p:cNvSpPr>
              <a:spLocks noChangeAspect="1" noChangeShapeType="1"/>
            </p:cNvSpPr>
            <p:nvPr/>
          </p:nvSpPr>
          <p:spPr bwMode="auto">
            <a:xfrm rot="7229138">
              <a:off x="4407" y="3303"/>
              <a:ext cx="0" cy="90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47" name="Group 37"/>
          <p:cNvGrpSpPr>
            <a:grpSpLocks noChangeAspect="1"/>
          </p:cNvGrpSpPr>
          <p:nvPr/>
        </p:nvGrpSpPr>
        <p:grpSpPr bwMode="auto">
          <a:xfrm>
            <a:off x="7499875" y="692787"/>
            <a:ext cx="1601185" cy="1703819"/>
            <a:chOff x="1824" y="1920"/>
            <a:chExt cx="2134" cy="2229"/>
          </a:xfrm>
        </p:grpSpPr>
        <p:sp>
          <p:nvSpPr>
            <p:cNvPr id="148" name="Line 38"/>
            <p:cNvSpPr>
              <a:spLocks noChangeAspect="1" noChangeShapeType="1"/>
            </p:cNvSpPr>
            <p:nvPr/>
          </p:nvSpPr>
          <p:spPr bwMode="auto">
            <a:xfrm rot="3623742">
              <a:off x="2712" y="1885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9" name="Line 39"/>
            <p:cNvSpPr>
              <a:spLocks noChangeAspect="1" noChangeShapeType="1"/>
            </p:cNvSpPr>
            <p:nvPr/>
          </p:nvSpPr>
          <p:spPr bwMode="auto">
            <a:xfrm rot="3623742">
              <a:off x="2745" y="194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0" name="Line 40"/>
            <p:cNvSpPr>
              <a:spLocks noChangeAspect="1" noChangeShapeType="1"/>
            </p:cNvSpPr>
            <p:nvPr/>
          </p:nvSpPr>
          <p:spPr bwMode="auto">
            <a:xfrm rot="3623742">
              <a:off x="2778" y="200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1" name="Line 41"/>
            <p:cNvSpPr>
              <a:spLocks noChangeAspect="1" noChangeShapeType="1"/>
            </p:cNvSpPr>
            <p:nvPr/>
          </p:nvSpPr>
          <p:spPr bwMode="auto">
            <a:xfrm rot="3623742">
              <a:off x="2810" y="2057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2" name="Line 42"/>
            <p:cNvSpPr>
              <a:spLocks noChangeAspect="1" noChangeShapeType="1"/>
            </p:cNvSpPr>
            <p:nvPr/>
          </p:nvSpPr>
          <p:spPr bwMode="auto">
            <a:xfrm rot="3623742">
              <a:off x="2842" y="2114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3" name="Line 43"/>
            <p:cNvSpPr>
              <a:spLocks noChangeAspect="1" noChangeShapeType="1"/>
            </p:cNvSpPr>
            <p:nvPr/>
          </p:nvSpPr>
          <p:spPr bwMode="auto">
            <a:xfrm rot="3623742">
              <a:off x="2875" y="2171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4" name="Line 44"/>
            <p:cNvSpPr>
              <a:spLocks noChangeAspect="1" noChangeShapeType="1"/>
            </p:cNvSpPr>
            <p:nvPr/>
          </p:nvSpPr>
          <p:spPr bwMode="auto">
            <a:xfrm rot="3623742">
              <a:off x="2908" y="2229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5" name="Line 45"/>
            <p:cNvSpPr>
              <a:spLocks noChangeAspect="1" noChangeShapeType="1"/>
            </p:cNvSpPr>
            <p:nvPr/>
          </p:nvSpPr>
          <p:spPr bwMode="auto">
            <a:xfrm rot="3623742">
              <a:off x="2940" y="2286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6" name="Line 46"/>
            <p:cNvSpPr>
              <a:spLocks noChangeAspect="1" noChangeShapeType="1"/>
            </p:cNvSpPr>
            <p:nvPr/>
          </p:nvSpPr>
          <p:spPr bwMode="auto">
            <a:xfrm rot="3623742">
              <a:off x="2973" y="2343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7" name="Line 47"/>
            <p:cNvSpPr>
              <a:spLocks noChangeAspect="1" noChangeShapeType="1"/>
            </p:cNvSpPr>
            <p:nvPr/>
          </p:nvSpPr>
          <p:spPr bwMode="auto">
            <a:xfrm rot="3623742">
              <a:off x="3005" y="240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8" name="Line 48"/>
            <p:cNvSpPr>
              <a:spLocks noChangeAspect="1" noChangeShapeType="1"/>
            </p:cNvSpPr>
            <p:nvPr/>
          </p:nvSpPr>
          <p:spPr bwMode="auto">
            <a:xfrm rot="3623742">
              <a:off x="3037" y="2457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9" name="Line 49"/>
            <p:cNvSpPr>
              <a:spLocks noChangeAspect="1" noChangeShapeType="1"/>
            </p:cNvSpPr>
            <p:nvPr/>
          </p:nvSpPr>
          <p:spPr bwMode="auto">
            <a:xfrm rot="3623742">
              <a:off x="3070" y="2514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0" name="Line 50"/>
            <p:cNvSpPr>
              <a:spLocks noChangeAspect="1" noChangeShapeType="1"/>
            </p:cNvSpPr>
            <p:nvPr/>
          </p:nvSpPr>
          <p:spPr bwMode="auto">
            <a:xfrm rot="3623742" flipH="1" flipV="1">
              <a:off x="3107" y="2668"/>
              <a:ext cx="12" cy="1587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1" name="Line 51"/>
            <p:cNvSpPr>
              <a:spLocks noChangeAspect="1" noChangeShapeType="1"/>
            </p:cNvSpPr>
            <p:nvPr/>
          </p:nvSpPr>
          <p:spPr bwMode="auto">
            <a:xfrm rot="3623742">
              <a:off x="3167" y="2822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2" name="Line 52"/>
            <p:cNvSpPr>
              <a:spLocks noChangeAspect="1" noChangeShapeType="1"/>
            </p:cNvSpPr>
            <p:nvPr/>
          </p:nvSpPr>
          <p:spPr bwMode="auto">
            <a:xfrm rot="3623742">
              <a:off x="3200" y="2948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3" name="Line 53"/>
            <p:cNvSpPr>
              <a:spLocks noChangeAspect="1" noChangeShapeType="1"/>
            </p:cNvSpPr>
            <p:nvPr/>
          </p:nvSpPr>
          <p:spPr bwMode="auto">
            <a:xfrm rot="3623742">
              <a:off x="3233" y="3074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4" name="Line 54"/>
            <p:cNvSpPr>
              <a:spLocks noChangeAspect="1" noChangeShapeType="1"/>
            </p:cNvSpPr>
            <p:nvPr/>
          </p:nvSpPr>
          <p:spPr bwMode="auto">
            <a:xfrm rot="3623742">
              <a:off x="3265" y="3200"/>
              <a:ext cx="0" cy="109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5" name="Line 55"/>
            <p:cNvSpPr>
              <a:spLocks noChangeAspect="1" noChangeShapeType="1"/>
            </p:cNvSpPr>
            <p:nvPr/>
          </p:nvSpPr>
          <p:spPr bwMode="auto">
            <a:xfrm rot="3623742">
              <a:off x="3297" y="3324"/>
              <a:ext cx="0" cy="95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6" name="Line 56"/>
            <p:cNvSpPr>
              <a:spLocks noChangeAspect="1" noChangeShapeType="1"/>
            </p:cNvSpPr>
            <p:nvPr/>
          </p:nvSpPr>
          <p:spPr bwMode="auto">
            <a:xfrm rot="3623742">
              <a:off x="3330" y="3450"/>
              <a:ext cx="0" cy="82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7" name="Line 57"/>
            <p:cNvSpPr>
              <a:spLocks noChangeAspect="1" noChangeShapeType="1"/>
            </p:cNvSpPr>
            <p:nvPr/>
          </p:nvSpPr>
          <p:spPr bwMode="auto">
            <a:xfrm rot="14423742">
              <a:off x="2680" y="1896"/>
              <a:ext cx="0" cy="1639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8" name="Line 58"/>
            <p:cNvSpPr>
              <a:spLocks noChangeAspect="1" noChangeShapeType="1"/>
            </p:cNvSpPr>
            <p:nvPr/>
          </p:nvSpPr>
          <p:spPr bwMode="auto">
            <a:xfrm rot="14423742">
              <a:off x="2647" y="1906"/>
              <a:ext cx="0" cy="15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9" name="Line 59"/>
            <p:cNvSpPr>
              <a:spLocks noChangeAspect="1" noChangeShapeType="1"/>
            </p:cNvSpPr>
            <p:nvPr/>
          </p:nvSpPr>
          <p:spPr bwMode="auto">
            <a:xfrm rot="14423742">
              <a:off x="2615" y="1918"/>
              <a:ext cx="0" cy="136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0" name="Line 60"/>
            <p:cNvSpPr>
              <a:spLocks noChangeAspect="1" noChangeShapeType="1"/>
            </p:cNvSpPr>
            <p:nvPr/>
          </p:nvSpPr>
          <p:spPr bwMode="auto">
            <a:xfrm rot="14423742">
              <a:off x="2582" y="1929"/>
              <a:ext cx="0" cy="123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1" name="Line 61"/>
            <p:cNvSpPr>
              <a:spLocks noChangeAspect="1" noChangeShapeType="1"/>
            </p:cNvSpPr>
            <p:nvPr/>
          </p:nvSpPr>
          <p:spPr bwMode="auto">
            <a:xfrm rot="14423742">
              <a:off x="2550" y="1940"/>
              <a:ext cx="0" cy="109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2" name="Line 62"/>
            <p:cNvSpPr>
              <a:spLocks noChangeAspect="1" noChangeShapeType="1"/>
            </p:cNvSpPr>
            <p:nvPr/>
          </p:nvSpPr>
          <p:spPr bwMode="auto">
            <a:xfrm rot="14423742">
              <a:off x="2518" y="1951"/>
              <a:ext cx="0" cy="95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3" name="Line 63"/>
            <p:cNvSpPr>
              <a:spLocks noChangeAspect="1" noChangeShapeType="1"/>
            </p:cNvSpPr>
            <p:nvPr/>
          </p:nvSpPr>
          <p:spPr bwMode="auto">
            <a:xfrm rot="14423742">
              <a:off x="2485" y="1962"/>
              <a:ext cx="0" cy="82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4" name="Line 64"/>
            <p:cNvSpPr>
              <a:spLocks noChangeAspect="1" noChangeShapeType="1"/>
            </p:cNvSpPr>
            <p:nvPr/>
          </p:nvSpPr>
          <p:spPr bwMode="auto">
            <a:xfrm rot="3623742">
              <a:off x="3136" y="2777"/>
              <a:ext cx="0" cy="15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5" name="Oval 65"/>
            <p:cNvSpPr>
              <a:spLocks noChangeAspect="1" noChangeArrowheads="1"/>
            </p:cNvSpPr>
            <p:nvPr/>
          </p:nvSpPr>
          <p:spPr bwMode="auto">
            <a:xfrm>
              <a:off x="2021" y="2208"/>
              <a:ext cx="1776" cy="17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76" name="Group 66"/>
            <p:cNvGrpSpPr>
              <a:grpSpLocks noChangeAspect="1"/>
            </p:cNvGrpSpPr>
            <p:nvPr/>
          </p:nvGrpSpPr>
          <p:grpSpPr bwMode="auto">
            <a:xfrm>
              <a:off x="2736" y="1920"/>
              <a:ext cx="336" cy="2229"/>
              <a:chOff x="768" y="1968"/>
              <a:chExt cx="438" cy="2229"/>
            </a:xfrm>
          </p:grpSpPr>
          <p:sp>
            <p:nvSpPr>
              <p:cNvPr id="177" name="Line 67"/>
              <p:cNvSpPr>
                <a:spLocks noChangeAspect="1" noChangeShapeType="1"/>
              </p:cNvSpPr>
              <p:nvPr/>
            </p:nvSpPr>
            <p:spPr bwMode="auto">
              <a:xfrm>
                <a:off x="768" y="1968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8" name="Line 68"/>
              <p:cNvSpPr>
                <a:spLocks noChangeAspect="1" noChangeShapeType="1"/>
              </p:cNvSpPr>
              <p:nvPr/>
            </p:nvSpPr>
            <p:spPr bwMode="auto">
              <a:xfrm>
                <a:off x="816" y="2208"/>
                <a:ext cx="336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9" name="Line 69"/>
              <p:cNvSpPr>
                <a:spLocks noChangeAspect="1" noChangeShapeType="1"/>
              </p:cNvSpPr>
              <p:nvPr/>
            </p:nvSpPr>
            <p:spPr bwMode="auto">
              <a:xfrm>
                <a:off x="1152" y="3936"/>
                <a:ext cx="54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80" name="Group 70"/>
          <p:cNvGrpSpPr>
            <a:grpSpLocks noChangeAspect="1"/>
          </p:cNvGrpSpPr>
          <p:nvPr/>
        </p:nvGrpSpPr>
        <p:grpSpPr bwMode="auto">
          <a:xfrm>
            <a:off x="7568559" y="2497482"/>
            <a:ext cx="1405670" cy="1796372"/>
            <a:chOff x="48" y="1968"/>
            <a:chExt cx="1776" cy="2229"/>
          </a:xfrm>
        </p:grpSpPr>
        <p:sp>
          <p:nvSpPr>
            <p:cNvPr id="181" name="Oval 71"/>
            <p:cNvSpPr>
              <a:spLocks noChangeAspect="1" noChangeArrowheads="1"/>
            </p:cNvSpPr>
            <p:nvPr/>
          </p:nvSpPr>
          <p:spPr bwMode="auto">
            <a:xfrm>
              <a:off x="48" y="2210"/>
              <a:ext cx="1776" cy="177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2" name="Line 72"/>
            <p:cNvSpPr>
              <a:spLocks noChangeAspect="1" noChangeShapeType="1"/>
            </p:cNvSpPr>
            <p:nvPr/>
          </p:nvSpPr>
          <p:spPr bwMode="auto">
            <a:xfrm>
              <a:off x="526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3" name="Line 73"/>
            <p:cNvSpPr>
              <a:spLocks noChangeAspect="1" noChangeShapeType="1"/>
            </p:cNvSpPr>
            <p:nvPr/>
          </p:nvSpPr>
          <p:spPr bwMode="auto">
            <a:xfrm>
              <a:off x="592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4" name="Line 74"/>
            <p:cNvSpPr>
              <a:spLocks noChangeAspect="1" noChangeShapeType="1"/>
            </p:cNvSpPr>
            <p:nvPr/>
          </p:nvSpPr>
          <p:spPr bwMode="auto">
            <a:xfrm>
              <a:off x="658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5" name="Line 75"/>
            <p:cNvSpPr>
              <a:spLocks noChangeAspect="1" noChangeShapeType="1"/>
            </p:cNvSpPr>
            <p:nvPr/>
          </p:nvSpPr>
          <p:spPr bwMode="auto">
            <a:xfrm>
              <a:off x="724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6" name="Line 76"/>
            <p:cNvSpPr>
              <a:spLocks noChangeAspect="1" noChangeShapeType="1"/>
            </p:cNvSpPr>
            <p:nvPr/>
          </p:nvSpPr>
          <p:spPr bwMode="auto">
            <a:xfrm>
              <a:off x="789" y="2208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7" name="Line 77"/>
            <p:cNvSpPr>
              <a:spLocks noChangeAspect="1" noChangeShapeType="1"/>
            </p:cNvSpPr>
            <p:nvPr/>
          </p:nvSpPr>
          <p:spPr bwMode="auto">
            <a:xfrm>
              <a:off x="855" y="221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8" name="Line 78"/>
            <p:cNvSpPr>
              <a:spLocks noChangeAspect="1" noChangeShapeType="1"/>
            </p:cNvSpPr>
            <p:nvPr/>
          </p:nvSpPr>
          <p:spPr bwMode="auto">
            <a:xfrm>
              <a:off x="921" y="221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9" name="Line 79"/>
            <p:cNvSpPr>
              <a:spLocks noChangeAspect="1" noChangeShapeType="1"/>
            </p:cNvSpPr>
            <p:nvPr/>
          </p:nvSpPr>
          <p:spPr bwMode="auto">
            <a:xfrm>
              <a:off x="987" y="2210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0" name="Line 80"/>
            <p:cNvSpPr>
              <a:spLocks noChangeAspect="1" noChangeShapeType="1"/>
            </p:cNvSpPr>
            <p:nvPr/>
          </p:nvSpPr>
          <p:spPr bwMode="auto">
            <a:xfrm>
              <a:off x="1053" y="2212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1" name="Line 81"/>
            <p:cNvSpPr>
              <a:spLocks noChangeAspect="1" noChangeShapeType="1"/>
            </p:cNvSpPr>
            <p:nvPr/>
          </p:nvSpPr>
          <p:spPr bwMode="auto">
            <a:xfrm>
              <a:off x="1118" y="2212"/>
              <a:ext cx="0" cy="177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2" name="Line 82"/>
            <p:cNvSpPr>
              <a:spLocks noChangeAspect="1" noChangeShapeType="1"/>
            </p:cNvSpPr>
            <p:nvPr/>
          </p:nvSpPr>
          <p:spPr bwMode="auto">
            <a:xfrm>
              <a:off x="1184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3" name="Line 83"/>
            <p:cNvSpPr>
              <a:spLocks noChangeAspect="1" noChangeShapeType="1"/>
            </p:cNvSpPr>
            <p:nvPr/>
          </p:nvSpPr>
          <p:spPr bwMode="auto">
            <a:xfrm>
              <a:off x="1250" y="2212"/>
              <a:ext cx="0" cy="17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4" name="Line 84"/>
            <p:cNvSpPr>
              <a:spLocks noChangeAspect="1" noChangeShapeType="1"/>
            </p:cNvSpPr>
            <p:nvPr/>
          </p:nvSpPr>
          <p:spPr bwMode="auto">
            <a:xfrm flipH="1" flipV="1">
              <a:off x="1317" y="2297"/>
              <a:ext cx="12" cy="158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5" name="Line 85"/>
            <p:cNvSpPr>
              <a:spLocks noChangeAspect="1" noChangeShapeType="1"/>
            </p:cNvSpPr>
            <p:nvPr/>
          </p:nvSpPr>
          <p:spPr bwMode="auto">
            <a:xfrm>
              <a:off x="1447" y="2349"/>
              <a:ext cx="0" cy="150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6" name="Line 86"/>
            <p:cNvSpPr>
              <a:spLocks noChangeAspect="1" noChangeShapeType="1"/>
            </p:cNvSpPr>
            <p:nvPr/>
          </p:nvSpPr>
          <p:spPr bwMode="auto">
            <a:xfrm>
              <a:off x="1513" y="2417"/>
              <a:ext cx="0" cy="136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7" name="Line 87"/>
            <p:cNvSpPr>
              <a:spLocks noChangeAspect="1" noChangeShapeType="1"/>
            </p:cNvSpPr>
            <p:nvPr/>
          </p:nvSpPr>
          <p:spPr bwMode="auto">
            <a:xfrm>
              <a:off x="1579" y="2485"/>
              <a:ext cx="0" cy="123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8" name="Line 88"/>
            <p:cNvSpPr>
              <a:spLocks noChangeAspect="1" noChangeShapeType="1"/>
            </p:cNvSpPr>
            <p:nvPr/>
          </p:nvSpPr>
          <p:spPr bwMode="auto">
            <a:xfrm>
              <a:off x="1645" y="2554"/>
              <a:ext cx="0" cy="109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9" name="Line 89"/>
            <p:cNvSpPr>
              <a:spLocks noChangeAspect="1" noChangeShapeType="1"/>
            </p:cNvSpPr>
            <p:nvPr/>
          </p:nvSpPr>
          <p:spPr bwMode="auto">
            <a:xfrm>
              <a:off x="1710" y="2622"/>
              <a:ext cx="0" cy="95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0" name="Line 90"/>
            <p:cNvSpPr>
              <a:spLocks noChangeAspect="1" noChangeShapeType="1"/>
            </p:cNvSpPr>
            <p:nvPr/>
          </p:nvSpPr>
          <p:spPr bwMode="auto">
            <a:xfrm>
              <a:off x="1776" y="2690"/>
              <a:ext cx="0" cy="82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1" name="Line 91"/>
            <p:cNvSpPr>
              <a:spLocks noChangeAspect="1" noChangeShapeType="1"/>
            </p:cNvSpPr>
            <p:nvPr/>
          </p:nvSpPr>
          <p:spPr bwMode="auto">
            <a:xfrm rot="10800000">
              <a:off x="460" y="2280"/>
              <a:ext cx="0" cy="16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2" name="Line 92"/>
            <p:cNvSpPr>
              <a:spLocks noChangeAspect="1" noChangeShapeType="1"/>
            </p:cNvSpPr>
            <p:nvPr/>
          </p:nvSpPr>
          <p:spPr bwMode="auto">
            <a:xfrm rot="10800000">
              <a:off x="394" y="2348"/>
              <a:ext cx="0" cy="150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3" name="Line 93"/>
            <p:cNvSpPr>
              <a:spLocks noChangeAspect="1" noChangeShapeType="1"/>
            </p:cNvSpPr>
            <p:nvPr/>
          </p:nvSpPr>
          <p:spPr bwMode="auto">
            <a:xfrm>
              <a:off x="1392" y="2354"/>
              <a:ext cx="0" cy="150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4" name="Line 94"/>
            <p:cNvSpPr>
              <a:spLocks noChangeAspect="1" noChangeShapeType="1"/>
            </p:cNvSpPr>
            <p:nvPr/>
          </p:nvSpPr>
          <p:spPr bwMode="auto">
            <a:xfrm rot="10800000">
              <a:off x="328" y="2416"/>
              <a:ext cx="0" cy="136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5" name="Line 95"/>
            <p:cNvSpPr>
              <a:spLocks noChangeAspect="1" noChangeShapeType="1"/>
            </p:cNvSpPr>
            <p:nvPr/>
          </p:nvSpPr>
          <p:spPr bwMode="auto">
            <a:xfrm rot="10800000">
              <a:off x="263" y="2485"/>
              <a:ext cx="0" cy="123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6" name="Line 96"/>
            <p:cNvSpPr>
              <a:spLocks noChangeAspect="1" noChangeShapeType="1"/>
            </p:cNvSpPr>
            <p:nvPr/>
          </p:nvSpPr>
          <p:spPr bwMode="auto">
            <a:xfrm rot="10800000">
              <a:off x="197" y="2553"/>
              <a:ext cx="0" cy="109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7" name="Line 97"/>
            <p:cNvSpPr>
              <a:spLocks noChangeAspect="1" noChangeShapeType="1"/>
            </p:cNvSpPr>
            <p:nvPr/>
          </p:nvSpPr>
          <p:spPr bwMode="auto">
            <a:xfrm rot="10800000">
              <a:off x="131" y="2621"/>
              <a:ext cx="0" cy="95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8" name="Line 98"/>
            <p:cNvSpPr>
              <a:spLocks noChangeAspect="1" noChangeShapeType="1"/>
            </p:cNvSpPr>
            <p:nvPr/>
          </p:nvSpPr>
          <p:spPr bwMode="auto">
            <a:xfrm rot="10800000">
              <a:off x="65" y="2689"/>
              <a:ext cx="0" cy="82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 sz="2400">
                <a:solidFill>
                  <a:srgbClr val="EAEAEA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09" name="Group 99"/>
            <p:cNvGrpSpPr>
              <a:grpSpLocks noChangeAspect="1"/>
            </p:cNvGrpSpPr>
            <p:nvPr/>
          </p:nvGrpSpPr>
          <p:grpSpPr bwMode="auto">
            <a:xfrm>
              <a:off x="788" y="1968"/>
              <a:ext cx="336" cy="2229"/>
              <a:chOff x="768" y="1968"/>
              <a:chExt cx="438" cy="2229"/>
            </a:xfrm>
          </p:grpSpPr>
          <p:sp>
            <p:nvSpPr>
              <p:cNvPr id="210" name="Line 100"/>
              <p:cNvSpPr>
                <a:spLocks noChangeAspect="1" noChangeShapeType="1"/>
              </p:cNvSpPr>
              <p:nvPr/>
            </p:nvSpPr>
            <p:spPr bwMode="auto">
              <a:xfrm>
                <a:off x="768" y="1968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1" name="Line 101"/>
              <p:cNvSpPr>
                <a:spLocks noChangeAspect="1" noChangeShapeType="1"/>
              </p:cNvSpPr>
              <p:nvPr/>
            </p:nvSpPr>
            <p:spPr bwMode="auto">
              <a:xfrm>
                <a:off x="816" y="2208"/>
                <a:ext cx="336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2" name="Line 102"/>
              <p:cNvSpPr>
                <a:spLocks noChangeAspect="1" noChangeShapeType="1"/>
              </p:cNvSpPr>
              <p:nvPr/>
            </p:nvSpPr>
            <p:spPr bwMode="auto">
              <a:xfrm>
                <a:off x="1152" y="3936"/>
                <a:ext cx="54" cy="2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r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charset="0"/>
                  <a:buNone/>
                </a:pPr>
                <a:endParaRPr lang="en-US" sz="2400">
                  <a:solidFill>
                    <a:srgbClr val="EAEAEA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pic>
        <p:nvPicPr>
          <p:cNvPr id="213" name="Picture 212" descr="Cplan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r="7638" b="-5221"/>
          <a:stretch/>
        </p:blipFill>
        <p:spPr>
          <a:xfrm>
            <a:off x="4905451" y="728546"/>
            <a:ext cx="2313211" cy="2251481"/>
          </a:xfrm>
          <a:prstGeom prst="rect">
            <a:avLst/>
          </a:prstGeom>
        </p:spPr>
      </p:pic>
      <p:pic>
        <p:nvPicPr>
          <p:cNvPr id="214" name="Picture 213" descr="Aplan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r="7638" b="1335"/>
          <a:stretch/>
        </p:blipFill>
        <p:spPr>
          <a:xfrm>
            <a:off x="4905451" y="4225454"/>
            <a:ext cx="2313211" cy="2251481"/>
          </a:xfrm>
          <a:prstGeom prst="rect">
            <a:avLst/>
          </a:prstGeom>
        </p:spPr>
      </p:pic>
      <p:pic>
        <p:nvPicPr>
          <p:cNvPr id="215" name="Picture 214" descr="Bplan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 r="7638" b="12890"/>
          <a:stretch/>
        </p:blipFill>
        <p:spPr>
          <a:xfrm>
            <a:off x="4905452" y="2548519"/>
            <a:ext cx="2313211" cy="1841766"/>
          </a:xfrm>
          <a:prstGeom prst="rect">
            <a:avLst/>
          </a:prstGeom>
        </p:spPr>
      </p:pic>
      <p:sp>
        <p:nvSpPr>
          <p:cNvPr id="216" name="TextBox 215"/>
          <p:cNvSpPr txBox="1"/>
          <p:nvPr/>
        </p:nvSpPr>
        <p:spPr>
          <a:xfrm>
            <a:off x="5632460" y="3622934"/>
            <a:ext cx="1172071" cy="326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buNone/>
            </a:pPr>
            <a:r>
              <a:rPr lang="en-US" sz="2400" dirty="0" smtClean="0">
                <a:solidFill>
                  <a:srgbClr val="00007A"/>
                </a:solidFill>
                <a:latin typeface="Arial" charset="0"/>
                <a:ea typeface="ＭＳ Ｐゴシック" charset="0"/>
              </a:rPr>
              <a:t>Raw Data</a:t>
            </a:r>
            <a:endParaRPr lang="en-US" sz="2400" dirty="0">
              <a:solidFill>
                <a:srgbClr val="00007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8" name="Title 1"/>
          <p:cNvSpPr txBox="1">
            <a:spLocks/>
          </p:cNvSpPr>
          <p:nvPr/>
        </p:nvSpPr>
        <p:spPr>
          <a:xfrm>
            <a:off x="5436095" y="260648"/>
            <a:ext cx="3205955" cy="381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kern="1200" baseline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0000"/>
                </a:solidFill>
              </a:rPr>
              <a:t>Cryogenic electronics S/N &gt; 30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7" name="Slide Number Placeholder 2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11F9-084B-4389-AC3B-32C90E1E14C8}" type="slidenum">
              <a:rPr lang="en-US" smtClean="0"/>
              <a:t>9</a:t>
            </a:fld>
            <a:endParaRPr lang="en-US"/>
          </a:p>
        </p:txBody>
      </p:sp>
      <p:sp>
        <p:nvSpPr>
          <p:cNvPr id="219" name="Footer Placeholder 2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NNN12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37670" y="764704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Collection</a:t>
            </a:r>
            <a:endParaRPr lang="en-US" dirty="0"/>
          </a:p>
        </p:txBody>
      </p:sp>
      <p:sp>
        <p:nvSpPr>
          <p:cNvPr id="220" name="TextBox 219"/>
          <p:cNvSpPr txBox="1"/>
          <p:nvPr/>
        </p:nvSpPr>
        <p:spPr>
          <a:xfrm>
            <a:off x="395536" y="930206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Collection</a:t>
            </a:r>
            <a:endParaRPr lang="en-US" dirty="0"/>
          </a:p>
        </p:txBody>
      </p:sp>
      <p:sp>
        <p:nvSpPr>
          <p:cNvPr id="221" name="TextBox 220"/>
          <p:cNvSpPr txBox="1"/>
          <p:nvPr/>
        </p:nvSpPr>
        <p:spPr>
          <a:xfrm>
            <a:off x="395536" y="2874422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Induction</a:t>
            </a:r>
            <a:endParaRPr lang="en-US" dirty="0"/>
          </a:p>
        </p:txBody>
      </p:sp>
      <p:sp>
        <p:nvSpPr>
          <p:cNvPr id="222" name="TextBox 221"/>
          <p:cNvSpPr txBox="1"/>
          <p:nvPr/>
        </p:nvSpPr>
        <p:spPr>
          <a:xfrm>
            <a:off x="432405" y="4917437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Induction</a:t>
            </a:r>
            <a:endParaRPr lang="en-US" dirty="0"/>
          </a:p>
        </p:txBody>
      </p:sp>
      <p:sp>
        <p:nvSpPr>
          <p:cNvPr id="223" name="TextBox 222"/>
          <p:cNvSpPr txBox="1"/>
          <p:nvPr/>
        </p:nvSpPr>
        <p:spPr>
          <a:xfrm>
            <a:off x="6091558" y="2514382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Induction</a:t>
            </a:r>
            <a:endParaRPr lang="en-US" dirty="0"/>
          </a:p>
        </p:txBody>
      </p:sp>
      <p:sp>
        <p:nvSpPr>
          <p:cNvPr id="224" name="TextBox 223"/>
          <p:cNvSpPr txBox="1"/>
          <p:nvPr/>
        </p:nvSpPr>
        <p:spPr>
          <a:xfrm>
            <a:off x="6084168" y="4386590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701</TotalTime>
  <Words>1453</Words>
  <Application>Microsoft Office PowerPoint</Application>
  <PresentationFormat>On-screen Show (4:3)</PresentationFormat>
  <Paragraphs>312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Executive</vt:lpstr>
      <vt:lpstr>LAr TPC R&amp;D in the U.S.</vt:lpstr>
      <vt:lpstr>Outline</vt:lpstr>
      <vt:lpstr>R&amp;D Approach</vt:lpstr>
      <vt:lpstr>LAr Test Systems at Fermilab</vt:lpstr>
      <vt:lpstr>Material Test System Results</vt:lpstr>
      <vt:lpstr>Argon Liquid Flow Modeling</vt:lpstr>
      <vt:lpstr>Argon Gas Flow Modeling</vt:lpstr>
      <vt:lpstr>Electronics Test System</vt:lpstr>
      <vt:lpstr>PowerPoint Presentation</vt:lpstr>
      <vt:lpstr>BNL CMOS ASIC Development</vt:lpstr>
      <vt:lpstr>ArgoNeuT</vt:lpstr>
      <vt:lpstr>ArgoNeuT Data in NuMI Beam</vt:lpstr>
      <vt:lpstr>ArgoNeut Physics</vt:lpstr>
      <vt:lpstr>Light Collection</vt:lpstr>
      <vt:lpstr>PowerPoint Presentation</vt:lpstr>
      <vt:lpstr>Liquid Argon Purity Demonstrator (LAPD)</vt:lpstr>
      <vt:lpstr>LAPD Results</vt:lpstr>
      <vt:lpstr>LAPD Phase 2 - Long Drift TPC</vt:lpstr>
      <vt:lpstr>LBNE 35 Ton Membrane Cryostat Prototype</vt:lpstr>
      <vt:lpstr>LArIAT</vt:lpstr>
      <vt:lpstr>LAr R&amp;D Coalition – “An alliance for combined action”</vt:lpstr>
      <vt:lpstr>Summary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 R&amp;D in the U.S.</dc:title>
  <dc:creator>Bruce Baller</dc:creator>
  <cp:lastModifiedBy>Bruce Baller</cp:lastModifiedBy>
  <cp:revision>92</cp:revision>
  <dcterms:created xsi:type="dcterms:W3CDTF">2012-09-26T18:36:05Z</dcterms:created>
  <dcterms:modified xsi:type="dcterms:W3CDTF">2012-10-06T13:37:59Z</dcterms:modified>
</cp:coreProperties>
</file>