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png" ContentType="image/png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5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322" r:id="rId4"/>
    <p:sldId id="296" r:id="rId5"/>
    <p:sldId id="324" r:id="rId6"/>
    <p:sldId id="332" r:id="rId7"/>
    <p:sldId id="333" r:id="rId8"/>
    <p:sldId id="340" r:id="rId9"/>
    <p:sldId id="293" r:id="rId10"/>
    <p:sldId id="263" r:id="rId11"/>
    <p:sldId id="284" r:id="rId12"/>
    <p:sldId id="261" r:id="rId13"/>
    <p:sldId id="341" r:id="rId14"/>
    <p:sldId id="297" r:id="rId15"/>
    <p:sldId id="336" r:id="rId16"/>
    <p:sldId id="339" r:id="rId17"/>
    <p:sldId id="334" r:id="rId18"/>
    <p:sldId id="335" r:id="rId19"/>
    <p:sldId id="316" r:id="rId20"/>
    <p:sldId id="304" r:id="rId21"/>
    <p:sldId id="302" r:id="rId22"/>
    <p:sldId id="337" r:id="rId23"/>
    <p:sldId id="266" r:id="rId24"/>
    <p:sldId id="314" r:id="rId25"/>
    <p:sldId id="338" r:id="rId2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 autoAdjust="0"/>
    <p:restoredTop sz="92674" autoAdjust="0"/>
  </p:normalViewPr>
  <p:slideViewPr>
    <p:cSldViewPr>
      <p:cViewPr varScale="1">
        <p:scale>
          <a:sx n="106" d="100"/>
          <a:sy n="106" d="100"/>
        </p:scale>
        <p:origin x="-163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1655-108A-4D41-8736-3AD0F7D3F169}" type="datetimeFigureOut">
              <a:rPr lang="en-US" smtClean="0"/>
              <a:t>10/6/12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16D52-3C85-C94D-BB6A-47945A286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496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DCBDE-F362-4280-AB52-757AC7A1A092}" type="datetimeFigureOut">
              <a:rPr lang="de-CH" smtClean="0"/>
              <a:pPr/>
              <a:t>10/6/12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DBC24-DD30-45CF-8268-EAA4CF1DD59B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30016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(actually the gain was 60 but we discovered a calibration error after we published and did not send an errata to NIM !!)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DBC24-DD30-45CF-8268-EAA4CF1DD59B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4217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sorry, the number should be 7% and it is the asymmetry factor of the mean values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(&lt;Q1&gt;-&lt;Q0&gt;)/(&lt;Q1&gt;+&lt;Q0&gt;)=7%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 in more detail: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two values &lt;dQ0/dx&gt;= 67.7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/cm and &lt;dQ0/dx&gt;= 77.8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/cm, we get the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gain: &lt;dQ1/dx&gt;+&lt;dQ0/dx&gt;=146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asymmetry factor: (&lt;dQ1/dx&gt;-&lt;dQ0/dx&gt;)/(&lt;dQ1/dx&gt;+&lt;dQ0/dx&gt;) = 7%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sorry for the confusion and the wrong number, I hope this email clarifies this.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DBC24-DD30-45CF-8268-EAA4CF1DD59B}" type="slidenum">
              <a:rPr lang="de-CH" smtClean="0"/>
              <a:pPr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8237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Icarus Collaboration measured: D</a:t>
            </a:r>
            <a:r>
              <a:rPr lang="en-US" baseline="-25000" dirty="0" smtClean="0"/>
              <a:t>L</a:t>
            </a:r>
            <a:r>
              <a:rPr lang="en-US" dirty="0" smtClean="0"/>
              <a:t>=</a:t>
            </a:r>
            <a:r>
              <a:rPr lang="en-US" baseline="-25000" dirty="0" smtClean="0"/>
              <a:t> </a:t>
            </a:r>
            <a:r>
              <a:rPr lang="en-US" dirty="0" smtClean="0"/>
              <a:t>4.8 cm</a:t>
            </a:r>
            <a:r>
              <a:rPr lang="en-US" baseline="30000" dirty="0" smtClean="0"/>
              <a:t>2</a:t>
            </a:r>
            <a:r>
              <a:rPr lang="en-US" dirty="0" smtClean="0"/>
              <a:t>/s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DBC24-DD30-45CF-8268-EAA4CF1DD59B}" type="slidenum">
              <a:rPr lang="de-CH" smtClean="0"/>
              <a:pPr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8592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F814E-46D9-3848-AC7B-E1ABC1E7BCE9}" type="datetime1">
              <a:rPr lang="en-US" smtClean="0"/>
              <a:t>10/6/12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CE31-4130-0E49-A2D0-ACDA295D4F7F}" type="datetime1">
              <a:rPr lang="en-US" smtClean="0"/>
              <a:t>10/6/12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B63EB-CE5E-734E-9CBD-C3B71F2A9983}" type="datetime1">
              <a:rPr lang="en-US" smtClean="0"/>
              <a:t>10/6/12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3EF1B-EFE7-2642-8CBD-F6FDD2698F4B}" type="datetime1">
              <a:rPr lang="en-US" smtClean="0"/>
              <a:t>10/6/12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9349-A714-A447-AF09-8A8BA968E2DC}" type="datetime1">
              <a:rPr lang="en-US" smtClean="0"/>
              <a:t>10/6/12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62B8-F9E3-9E48-A61D-6B395555E5AD}" type="datetime1">
              <a:rPr lang="en-US" smtClean="0"/>
              <a:t>10/6/12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ACA2-F6F4-7A4D-AC97-B01313EA5BE7}" type="datetime1">
              <a:rPr lang="en-US" smtClean="0"/>
              <a:t>10/6/12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09CA9-3936-0048-B89E-CE0AA1E8786B}" type="datetime1">
              <a:rPr lang="en-US" smtClean="0"/>
              <a:t>10/6/12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2D308-E2B4-304A-9205-826194A45F14}" type="datetime1">
              <a:rPr lang="en-US" smtClean="0"/>
              <a:t>10/6/12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EC14-C951-7D40-8598-DCF3F5C3DE00}" type="datetime1">
              <a:rPr lang="en-US" smtClean="0"/>
              <a:t>10/6/12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DB99-A74B-5C42-933A-3D40A5F7789E}" type="datetime1">
              <a:rPr lang="en-US" smtClean="0"/>
              <a:t>10/6/12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412181F-EB7C-E249-819B-831CD64B05F7}" type="datetime1">
              <a:rPr lang="en-US" smtClean="0"/>
              <a:t>10/6/12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gif"/><Relationship Id="rId5" Type="http://schemas.openxmlformats.org/officeDocument/2006/relationships/image" Target="../media/image37.gif"/><Relationship Id="rId6" Type="http://schemas.openxmlformats.org/officeDocument/2006/relationships/image" Target="../media/image38.jpeg"/><Relationship Id="rId7" Type="http://schemas.openxmlformats.org/officeDocument/2006/relationships/image" Target="../media/image39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g"/><Relationship Id="rId8" Type="http://schemas.openxmlformats.org/officeDocument/2006/relationships/image" Target="../media/image46.jpg"/><Relationship Id="rId9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emf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4" Type="http://schemas.openxmlformats.org/officeDocument/2006/relationships/oleObject" Target="../embeddings/oleObject1.bin"/><Relationship Id="rId5" Type="http://schemas.openxmlformats.org/officeDocument/2006/relationships/image" Target="../media/image69.emf"/><Relationship Id="rId6" Type="http://schemas.openxmlformats.org/officeDocument/2006/relationships/image" Target="../media/image7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4" Type="http://schemas.openxmlformats.org/officeDocument/2006/relationships/image" Target="../media/image73.gif"/><Relationship Id="rId5" Type="http://schemas.openxmlformats.org/officeDocument/2006/relationships/image" Target="../media/image74.png"/><Relationship Id="rId6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JP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jpe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1700808"/>
            <a:ext cx="8424936" cy="1470025"/>
          </a:xfrm>
        </p:spPr>
        <p:txBody>
          <a:bodyPr>
            <a:noAutofit/>
          </a:bodyPr>
          <a:lstStyle/>
          <a:p>
            <a:r>
              <a:rPr lang="en-US" sz="3200" cap="none" dirty="0"/>
              <a:t>Long </a:t>
            </a:r>
            <a:r>
              <a:rPr lang="en-US" sz="3200" cap="none" dirty="0" smtClean="0"/>
              <a:t>Liquid Argon </a:t>
            </a:r>
            <a:r>
              <a:rPr lang="en-US" sz="3200" cap="none" dirty="0"/>
              <a:t>Drift </a:t>
            </a:r>
            <a:r>
              <a:rPr lang="en-US" sz="3200" cap="none" dirty="0" smtClean="0"/>
              <a:t>Studies (in CH)</a:t>
            </a:r>
            <a:endParaRPr lang="en-US" sz="3200" cap="non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03648" y="4581128"/>
            <a:ext cx="6400800" cy="913656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AEC, Bern: A. Blatter, L. </a:t>
            </a:r>
            <a:r>
              <a:rPr lang="en-US" sz="1600" dirty="0" err="1" smtClean="0">
                <a:solidFill>
                  <a:schemeClr val="tx1"/>
                </a:solidFill>
              </a:rPr>
              <a:t>Bütikofer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de-CH" sz="1600" dirty="0" smtClean="0">
                <a:solidFill>
                  <a:schemeClr val="tx1"/>
                </a:solidFill>
              </a:rPr>
              <a:t>A. </a:t>
            </a:r>
            <a:r>
              <a:rPr lang="de-CH" sz="1600" dirty="0" err="1" smtClean="0">
                <a:solidFill>
                  <a:schemeClr val="tx1"/>
                </a:solidFill>
              </a:rPr>
              <a:t>Ereditato</a:t>
            </a:r>
            <a:r>
              <a:rPr lang="de-CH" sz="1600" dirty="0">
                <a:solidFill>
                  <a:schemeClr val="tx1"/>
                </a:solidFill>
              </a:rPr>
              <a:t>, </a:t>
            </a:r>
            <a:r>
              <a:rPr lang="de-CH" sz="1600" dirty="0" smtClean="0">
                <a:solidFill>
                  <a:schemeClr val="tx1"/>
                </a:solidFill>
              </a:rPr>
              <a:t>R. </a:t>
            </a:r>
            <a:r>
              <a:rPr lang="de-CH" sz="1600" dirty="0" err="1" smtClean="0">
                <a:solidFill>
                  <a:schemeClr val="tx1"/>
                </a:solidFill>
              </a:rPr>
              <a:t>Haenni</a:t>
            </a:r>
            <a:r>
              <a:rPr lang="de-CH" sz="1600" dirty="0" smtClean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C.C. </a:t>
            </a:r>
            <a:r>
              <a:rPr lang="de-CH" sz="1600" dirty="0">
                <a:solidFill>
                  <a:schemeClr val="tx1"/>
                </a:solidFill>
              </a:rPr>
              <a:t>Hsu, </a:t>
            </a:r>
            <a:r>
              <a:rPr lang="de-CH" sz="1600" dirty="0" smtClean="0">
                <a:solidFill>
                  <a:schemeClr val="tx1"/>
                </a:solidFill>
              </a:rPr>
              <a:t>S. Janos, I. </a:t>
            </a:r>
            <a:r>
              <a:rPr lang="de-CH" sz="1600" dirty="0" err="1" smtClean="0">
                <a:solidFill>
                  <a:schemeClr val="tx1"/>
                </a:solidFill>
              </a:rPr>
              <a:t>Kreslo</a:t>
            </a:r>
            <a:r>
              <a:rPr lang="de-CH" sz="1600" dirty="0" smtClean="0">
                <a:solidFill>
                  <a:schemeClr val="tx1"/>
                </a:solidFill>
              </a:rPr>
              <a:t>, M. L</a:t>
            </a:r>
            <a:r>
              <a:rPr lang="en-US" sz="1600" dirty="0" err="1" smtClean="0">
                <a:solidFill>
                  <a:schemeClr val="tx1"/>
                </a:solidFill>
              </a:rPr>
              <a:t>üthi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de-CH" sz="1600" dirty="0" smtClean="0">
                <a:solidFill>
                  <a:schemeClr val="tx1"/>
                </a:solidFill>
              </a:rPr>
              <a:t>P. Lutz, C. Rudolf von Rohr,</a:t>
            </a:r>
          </a:p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 T. Strauss, M.S. Weber, M. Zeller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11560" y="3573016"/>
            <a:ext cx="741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Thomas Strauss</a:t>
            </a:r>
          </a:p>
          <a:p>
            <a:pPr algn="ctr"/>
            <a:r>
              <a:rPr lang="en-GB" sz="1400" dirty="0" smtClean="0"/>
              <a:t>Albert Einstein </a:t>
            </a:r>
            <a:r>
              <a:rPr lang="en-GB" sz="1400" dirty="0" err="1" smtClean="0"/>
              <a:t>Center</a:t>
            </a:r>
            <a:r>
              <a:rPr lang="en-GB" sz="1400" dirty="0" smtClean="0"/>
              <a:t> for Fundamental Physics</a:t>
            </a:r>
          </a:p>
          <a:p>
            <a:pPr algn="ctr"/>
            <a:r>
              <a:rPr lang="en-GB" sz="1400" dirty="0" smtClean="0"/>
              <a:t>Laboratory for High Energy Physics</a:t>
            </a:r>
          </a:p>
          <a:p>
            <a:pPr algn="ctr"/>
            <a:r>
              <a:rPr lang="en-GB" sz="1400" dirty="0" smtClean="0"/>
              <a:t>University of Bern</a:t>
            </a:r>
            <a:endParaRPr lang="en-GB" sz="1400" dirty="0"/>
          </a:p>
        </p:txBody>
      </p:sp>
      <p:pic>
        <p:nvPicPr>
          <p:cNvPr id="6" name="Grafik 6" descr="lhep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5038" y="116632"/>
            <a:ext cx="2250938" cy="936104"/>
          </a:xfrm>
          <a:prstGeom prst="rect">
            <a:avLst/>
          </a:prstGeom>
        </p:spPr>
      </p:pic>
      <p:pic>
        <p:nvPicPr>
          <p:cNvPr id="7" name="Grafik 70" descr="Logo_AEC_rgb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2016224" cy="2210920"/>
          </a:xfrm>
          <a:prstGeom prst="rect">
            <a:avLst/>
          </a:prstGeom>
        </p:spPr>
      </p:pic>
      <p:sp>
        <p:nvSpPr>
          <p:cNvPr id="8" name="Untertitel 2"/>
          <p:cNvSpPr txBox="1">
            <a:spLocks/>
          </p:cNvSpPr>
          <p:nvPr/>
        </p:nvSpPr>
        <p:spPr>
          <a:xfrm>
            <a:off x="1403648" y="5589240"/>
            <a:ext cx="6400800" cy="12241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chemeClr val="tx1"/>
                </a:solidFill>
                <a:ea typeface="ＭＳ Ｐゴシック" charset="0"/>
                <a:cs typeface="Helvetica" charset="0"/>
              </a:rPr>
              <a:t>ETH Zurich: A</a:t>
            </a:r>
            <a:r>
              <a:rPr lang="en-US" sz="1600" dirty="0">
                <a:solidFill>
                  <a:schemeClr val="tx1"/>
                </a:solidFill>
                <a:ea typeface="ＭＳ Ｐゴシック" charset="0"/>
                <a:cs typeface="Helvetica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ea typeface="ＭＳ Ｐゴシック" charset="0"/>
                <a:cs typeface="Helvetica" charset="0"/>
              </a:rPr>
              <a:t>Badertscher</a:t>
            </a:r>
            <a:r>
              <a:rPr lang="en-US" sz="1600" dirty="0">
                <a:solidFill>
                  <a:schemeClr val="tx1"/>
                </a:solidFill>
                <a:ea typeface="ＭＳ Ｐゴシック" charset="0"/>
                <a:cs typeface="Helvetica" charset="0"/>
              </a:rPr>
              <a:t>, A. </a:t>
            </a:r>
            <a:r>
              <a:rPr lang="en-US" sz="1600" dirty="0" err="1">
                <a:solidFill>
                  <a:schemeClr val="tx1"/>
                </a:solidFill>
                <a:ea typeface="ＭＳ Ｐゴシック" charset="0"/>
                <a:cs typeface="Helvetica" charset="0"/>
              </a:rPr>
              <a:t>Curioni</a:t>
            </a:r>
            <a:r>
              <a:rPr lang="en-US" sz="1600" dirty="0">
                <a:solidFill>
                  <a:schemeClr val="tx1"/>
                </a:solidFill>
                <a:ea typeface="ＭＳ Ｐゴシック" charset="0"/>
                <a:cs typeface="Helvetica" charset="0"/>
              </a:rPr>
              <a:t>, U. </a:t>
            </a:r>
            <a:r>
              <a:rPr lang="en-US" sz="1600" dirty="0" err="1">
                <a:solidFill>
                  <a:schemeClr val="tx1"/>
                </a:solidFill>
                <a:ea typeface="ＭＳ Ｐゴシック" charset="0"/>
                <a:cs typeface="Helvetica" charset="0"/>
              </a:rPr>
              <a:t>Degunda</a:t>
            </a:r>
            <a:r>
              <a:rPr lang="en-US" sz="1600" dirty="0">
                <a:solidFill>
                  <a:schemeClr val="tx1"/>
                </a:solidFill>
                <a:ea typeface="ＭＳ Ｐゴシック" charset="0"/>
                <a:cs typeface="Helvetica" charset="0"/>
              </a:rPr>
              <a:t>, L. </a:t>
            </a:r>
            <a:r>
              <a:rPr lang="en-US" sz="1600" dirty="0" err="1">
                <a:solidFill>
                  <a:schemeClr val="tx1"/>
                </a:solidFill>
                <a:ea typeface="ＭＳ Ｐゴシック" charset="0"/>
                <a:cs typeface="Helvetica" charset="0"/>
              </a:rPr>
              <a:t>Epprecht</a:t>
            </a:r>
            <a:r>
              <a:rPr lang="en-US" sz="1600" dirty="0">
                <a:solidFill>
                  <a:schemeClr val="tx1"/>
                </a:solidFill>
                <a:ea typeface="ＭＳ Ｐゴシック" charset="0"/>
                <a:cs typeface="Helvetica" charset="0"/>
              </a:rPr>
              <a:t>, </a:t>
            </a:r>
            <a:endParaRPr lang="en-US" sz="1600" dirty="0" smtClean="0">
              <a:solidFill>
                <a:schemeClr val="tx1"/>
              </a:solidFill>
              <a:ea typeface="ＭＳ Ｐゴシック" charset="0"/>
              <a:cs typeface="Helvetica" charset="0"/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  <a:ea typeface="ＭＳ Ｐゴシック" charset="0"/>
                <a:cs typeface="Helvetica" charset="0"/>
              </a:rPr>
              <a:t>A. </a:t>
            </a:r>
            <a:r>
              <a:rPr lang="en-US" sz="1600" dirty="0" err="1" smtClean="0">
                <a:solidFill>
                  <a:schemeClr val="tx1"/>
                </a:solidFill>
                <a:ea typeface="ＭＳ Ｐゴシック" charset="0"/>
                <a:cs typeface="Helvetica" charset="0"/>
              </a:rPr>
              <a:t>Gendotti</a:t>
            </a:r>
            <a:r>
              <a:rPr lang="en-US" sz="1600" dirty="0" smtClean="0">
                <a:solidFill>
                  <a:schemeClr val="tx1"/>
                </a:solidFill>
                <a:ea typeface="ＭＳ Ｐゴシック" charset="0"/>
                <a:cs typeface="Helvetica" charset="0"/>
              </a:rPr>
              <a:t>, S</a:t>
            </a:r>
            <a:r>
              <a:rPr lang="en-US" sz="1600" dirty="0">
                <a:solidFill>
                  <a:schemeClr val="tx1"/>
                </a:solidFill>
                <a:ea typeface="ＭＳ Ｐゴシック" charset="0"/>
                <a:cs typeface="Helvetica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ea typeface="ＭＳ Ｐゴシック" charset="0"/>
                <a:cs typeface="Helvetica" charset="0"/>
              </a:rPr>
              <a:t>Horikawa</a:t>
            </a:r>
            <a:r>
              <a:rPr lang="en-US" sz="1600" dirty="0">
                <a:solidFill>
                  <a:schemeClr val="tx1"/>
                </a:solidFill>
                <a:ea typeface="ＭＳ Ｐゴシック" charset="0"/>
                <a:cs typeface="Helvetica" charset="0"/>
              </a:rPr>
              <a:t>, L. </a:t>
            </a:r>
            <a:r>
              <a:rPr lang="en-US" sz="1600" dirty="0" err="1">
                <a:solidFill>
                  <a:schemeClr val="tx1"/>
                </a:solidFill>
                <a:ea typeface="ＭＳ Ｐゴシック" charset="0"/>
                <a:cs typeface="Helvetica" charset="0"/>
              </a:rPr>
              <a:t>Knecht</a:t>
            </a:r>
            <a:r>
              <a:rPr lang="en-US" sz="1600" dirty="0">
                <a:solidFill>
                  <a:schemeClr val="tx1"/>
                </a:solidFill>
                <a:ea typeface="ＭＳ Ｐゴシック" charset="0"/>
                <a:cs typeface="Helvetica" charset="0"/>
              </a:rPr>
              <a:t>, </a:t>
            </a:r>
            <a:r>
              <a:rPr lang="en-US" sz="1600" dirty="0" smtClean="0">
                <a:solidFill>
                  <a:schemeClr val="tx1"/>
                </a:solidFill>
                <a:ea typeface="ＭＳ Ｐゴシック" charset="0"/>
                <a:cs typeface="Helvetica" charset="0"/>
              </a:rPr>
              <a:t>D. </a:t>
            </a:r>
            <a:r>
              <a:rPr lang="en-US" sz="1600" dirty="0" err="1" smtClean="0">
                <a:solidFill>
                  <a:schemeClr val="tx1"/>
                </a:solidFill>
                <a:ea typeface="ＭＳ Ｐゴシック" charset="0"/>
                <a:cs typeface="Helvetica" charset="0"/>
              </a:rPr>
              <a:t>Lussi</a:t>
            </a:r>
            <a:r>
              <a:rPr lang="en-US" sz="1600" dirty="0" smtClean="0">
                <a:solidFill>
                  <a:schemeClr val="tx1"/>
                </a:solidFill>
                <a:ea typeface="ＭＳ Ｐゴシック" charset="0"/>
                <a:cs typeface="Helvetica" charset="0"/>
              </a:rPr>
              <a:t>, S. Murphy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ea typeface="ＭＳ Ｐゴシック" charset="0"/>
                <a:cs typeface="Helvetica" charset="0"/>
              </a:rPr>
              <a:t>G</a:t>
            </a:r>
            <a:r>
              <a:rPr lang="en-US" sz="1600" dirty="0">
                <a:solidFill>
                  <a:schemeClr val="tx1"/>
                </a:solidFill>
                <a:ea typeface="ＭＳ Ｐゴシック" charset="0"/>
                <a:cs typeface="Helvetica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ea typeface="ＭＳ Ｐゴシック" charset="0"/>
                <a:cs typeface="Helvetica" charset="0"/>
              </a:rPr>
              <a:t>Natterer</a:t>
            </a:r>
            <a:r>
              <a:rPr lang="en-US" sz="1600" dirty="0">
                <a:solidFill>
                  <a:schemeClr val="tx1"/>
                </a:solidFill>
                <a:ea typeface="ＭＳ Ｐゴシック" charset="0"/>
                <a:cs typeface="Helvetica" charset="0"/>
              </a:rPr>
              <a:t>, K. Nguyen</a:t>
            </a:r>
            <a:r>
              <a:rPr lang="en-US" sz="1600" dirty="0" smtClean="0">
                <a:solidFill>
                  <a:schemeClr val="tx1"/>
                </a:solidFill>
                <a:ea typeface="ＭＳ Ｐゴシック" charset="0"/>
                <a:cs typeface="Helvetica" charset="0"/>
              </a:rPr>
              <a:t>, L</a:t>
            </a:r>
            <a:r>
              <a:rPr lang="en-US" sz="1600" dirty="0">
                <a:solidFill>
                  <a:schemeClr val="tx1"/>
                </a:solidFill>
                <a:ea typeface="ＭＳ Ｐゴシック" charset="0"/>
                <a:cs typeface="Helvetica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ea typeface="ＭＳ Ｐゴシック" charset="0"/>
                <a:cs typeface="Helvetica" charset="0"/>
              </a:rPr>
              <a:t>Periale</a:t>
            </a:r>
            <a:r>
              <a:rPr lang="en-US" sz="1600" dirty="0">
                <a:solidFill>
                  <a:schemeClr val="tx1"/>
                </a:solidFill>
                <a:ea typeface="ＭＳ Ｐゴシック" charset="0"/>
                <a:cs typeface="Helvetica" charset="0"/>
              </a:rPr>
              <a:t>, F. </a:t>
            </a:r>
            <a:r>
              <a:rPr lang="en-US" sz="1600" dirty="0" err="1">
                <a:solidFill>
                  <a:schemeClr val="tx1"/>
                </a:solidFill>
                <a:ea typeface="ＭＳ Ｐゴシック" charset="0"/>
                <a:cs typeface="Helvetica" charset="0"/>
              </a:rPr>
              <a:t>Resnati</a:t>
            </a:r>
            <a:r>
              <a:rPr lang="en-US" sz="1600" dirty="0">
                <a:solidFill>
                  <a:schemeClr val="tx1"/>
                </a:solidFill>
                <a:ea typeface="ＭＳ Ｐゴシック" charset="0"/>
                <a:cs typeface="Helvetica" charset="0"/>
              </a:rPr>
              <a:t>, A. Rubbia, </a:t>
            </a:r>
            <a:endParaRPr lang="en-US" sz="1600" dirty="0" smtClean="0">
              <a:solidFill>
                <a:schemeClr val="tx1"/>
              </a:solidFill>
              <a:ea typeface="ＭＳ Ｐゴシック" charset="0"/>
              <a:cs typeface="Helvetica" charset="0"/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  <a:ea typeface="ＭＳ Ｐゴシック" charset="0"/>
                <a:cs typeface="Helvetica" charset="0"/>
              </a:rPr>
              <a:t>F. </a:t>
            </a:r>
            <a:r>
              <a:rPr lang="en-US" sz="1600" dirty="0" err="1" smtClean="0">
                <a:solidFill>
                  <a:schemeClr val="tx1"/>
                </a:solidFill>
                <a:ea typeface="ＭＳ Ｐゴシック" charset="0"/>
                <a:cs typeface="Helvetica" charset="0"/>
              </a:rPr>
              <a:t>Sergiampietri</a:t>
            </a:r>
            <a:r>
              <a:rPr lang="en-US" sz="1600" dirty="0">
                <a:solidFill>
                  <a:schemeClr val="tx1"/>
                </a:solidFill>
                <a:ea typeface="ＭＳ Ｐゴシック" charset="0"/>
                <a:cs typeface="Helvetica" charset="0"/>
              </a:rPr>
              <a:t>, T. </a:t>
            </a:r>
            <a:r>
              <a:rPr lang="en-US" sz="1600" dirty="0" err="1" smtClean="0">
                <a:solidFill>
                  <a:schemeClr val="tx1"/>
                </a:solidFill>
                <a:ea typeface="ＭＳ Ｐゴシック" charset="0"/>
                <a:cs typeface="Helvetica" charset="0"/>
              </a:rPr>
              <a:t>Viant</a:t>
            </a:r>
            <a:r>
              <a:rPr lang="en-US" sz="1600" dirty="0" smtClean="0">
                <a:solidFill>
                  <a:schemeClr val="tx1"/>
                </a:solidFill>
                <a:ea typeface="ＭＳ Ｐゴシック" charset="0"/>
                <a:cs typeface="Helvetica" charset="0"/>
              </a:rPr>
              <a:t>,</a:t>
            </a:r>
            <a:r>
              <a:rPr lang="en-US" sz="1600" dirty="0">
                <a:solidFill>
                  <a:schemeClr val="tx1"/>
                </a:solidFill>
                <a:ea typeface="ＭＳ Ｐゴシック" charset="0"/>
                <a:cs typeface="Helvetica" charset="0"/>
              </a:rPr>
              <a:t> L. </a:t>
            </a:r>
            <a:r>
              <a:rPr lang="en-US" sz="1600" dirty="0" err="1" smtClean="0">
                <a:solidFill>
                  <a:schemeClr val="tx1"/>
                </a:solidFill>
                <a:ea typeface="ＭＳ Ｐゴシック" charset="0"/>
                <a:cs typeface="Helvetica" charset="0"/>
              </a:rPr>
              <a:t>Zheng</a:t>
            </a:r>
            <a:endParaRPr lang="en-US" sz="1600" dirty="0">
              <a:solidFill>
                <a:schemeClr val="tx1"/>
              </a:solidFill>
              <a:ea typeface="ＭＳ Ｐゴシック" charset="0"/>
              <a:cs typeface="Helvetica" charset="0"/>
            </a:endParaRPr>
          </a:p>
        </p:txBody>
      </p:sp>
      <p:pic>
        <p:nvPicPr>
          <p:cNvPr id="9" name="Picture 10" descr="ethlogo_bla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7539" y="116632"/>
            <a:ext cx="3558957" cy="9361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-18256"/>
            <a:ext cx="8229600" cy="1143000"/>
          </a:xfrm>
        </p:spPr>
        <p:txBody>
          <a:bodyPr/>
          <a:lstStyle/>
          <a:p>
            <a:r>
              <a:rPr lang="en-GB" dirty="0" smtClean="0"/>
              <a:t>TPC, pre-amplifiers and DAQ</a:t>
            </a:r>
            <a:endParaRPr lang="en-GB" dirty="0"/>
          </a:p>
        </p:txBody>
      </p:sp>
      <p:pic>
        <p:nvPicPr>
          <p:cNvPr id="5" name="Inhaltsplatzhalter 4" descr="P10005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552" r="20493"/>
          <a:stretch>
            <a:fillRect/>
          </a:stretch>
        </p:blipFill>
        <p:spPr>
          <a:xfrm>
            <a:off x="611559" y="908720"/>
            <a:ext cx="3395696" cy="2808312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10</a:t>
            </a:fld>
            <a:endParaRPr lang="de-CH"/>
          </a:p>
        </p:txBody>
      </p:sp>
      <p:pic>
        <p:nvPicPr>
          <p:cNvPr id="13" name="Grafik 12" descr="P1000601.JPG"/>
          <p:cNvPicPr>
            <a:picLocks noChangeAspect="1"/>
          </p:cNvPicPr>
          <p:nvPr/>
        </p:nvPicPr>
        <p:blipFill>
          <a:blip r:embed="rId3" cstate="print"/>
          <a:srcRect r="19040"/>
          <a:stretch>
            <a:fillRect/>
          </a:stretch>
        </p:blipFill>
        <p:spPr>
          <a:xfrm>
            <a:off x="539552" y="3861048"/>
            <a:ext cx="3491539" cy="2423708"/>
          </a:xfrm>
          <a:prstGeom prst="rect">
            <a:avLst/>
          </a:prstGeom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908720"/>
            <a:ext cx="4129901" cy="275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4067755" y="4437574"/>
            <a:ext cx="3312557" cy="2735842"/>
            <a:chOff x="2881" y="1185"/>
            <a:chExt cx="2633" cy="2150"/>
          </a:xfrm>
          <a:noFill/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883" y="1846"/>
              <a:ext cx="2631" cy="811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/>
              <a:r>
                <a:rPr lang="it-IT" sz="1600" dirty="0" err="1"/>
                <a:t>Sampling</a:t>
              </a:r>
              <a:r>
                <a:rPr lang="it-IT" sz="1600" dirty="0"/>
                <a:t>: 10 </a:t>
              </a:r>
              <a:r>
                <a:rPr lang="it-IT" sz="1600" dirty="0" err="1"/>
                <a:t>ns</a:t>
              </a:r>
              <a:endParaRPr lang="it-IT" sz="1600" dirty="0"/>
            </a:p>
            <a:p>
              <a:pPr algn="l"/>
              <a:r>
                <a:rPr lang="it-IT" sz="1600" dirty="0"/>
                <a:t>DAQ </a:t>
              </a:r>
              <a:r>
                <a:rPr lang="it-IT" sz="1600" dirty="0" err="1"/>
                <a:t>window</a:t>
              </a:r>
              <a:r>
                <a:rPr lang="it-IT" sz="1600" dirty="0"/>
                <a:t>:   256kSamples/ch = 512kb/ch </a:t>
              </a:r>
            </a:p>
            <a:p>
              <a:pPr algn="l"/>
              <a:r>
                <a:rPr lang="it-IT" sz="1600" dirty="0" err="1"/>
                <a:t>Event</a:t>
              </a:r>
              <a:r>
                <a:rPr lang="it-IT" sz="1600" dirty="0"/>
                <a:t> </a:t>
              </a:r>
              <a:r>
                <a:rPr lang="it-IT" sz="1600" dirty="0" err="1"/>
                <a:t>Size</a:t>
              </a:r>
              <a:r>
                <a:rPr lang="it-IT" sz="1600" dirty="0"/>
                <a:t> = 512kb/ch * 128ch = 65MB/e</a:t>
              </a:r>
            </a:p>
            <a:p>
              <a:pPr algn="l"/>
              <a:endParaRPr lang="it-IT" sz="1400" dirty="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2883" y="2473"/>
              <a:ext cx="2631" cy="862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/>
              <a:r>
                <a:rPr lang="it-IT" sz="1600" dirty="0" err="1"/>
                <a:t>Sampling</a:t>
              </a:r>
              <a:r>
                <a:rPr lang="it-IT" sz="1600" dirty="0"/>
                <a:t>: 100 </a:t>
              </a:r>
              <a:r>
                <a:rPr lang="it-IT" sz="1600" dirty="0" err="1"/>
                <a:t>ns</a:t>
              </a:r>
              <a:endParaRPr lang="it-IT" sz="1600" dirty="0"/>
            </a:p>
            <a:p>
              <a:pPr algn="l"/>
              <a:r>
                <a:rPr lang="it-IT" sz="1600" dirty="0"/>
                <a:t>DAQ </a:t>
              </a:r>
              <a:r>
                <a:rPr lang="it-IT" sz="1600" dirty="0" err="1"/>
                <a:t>window</a:t>
              </a:r>
              <a:r>
                <a:rPr lang="it-IT" sz="1600" dirty="0"/>
                <a:t>:   32kSamples/ch = 64kb/ch </a:t>
              </a:r>
            </a:p>
            <a:p>
              <a:pPr algn="l"/>
              <a:r>
                <a:rPr lang="it-IT" sz="1600" dirty="0" err="1"/>
                <a:t>Event</a:t>
              </a:r>
              <a:r>
                <a:rPr lang="it-IT" sz="1600" dirty="0"/>
                <a:t> </a:t>
              </a:r>
              <a:r>
                <a:rPr lang="it-IT" sz="1600" dirty="0" err="1"/>
                <a:t>Size</a:t>
              </a:r>
              <a:r>
                <a:rPr lang="it-IT" sz="1600" dirty="0"/>
                <a:t> = 64kb/ch * 128ch = 8MB/</a:t>
              </a:r>
              <a:r>
                <a:rPr lang="it-IT" sz="1600" dirty="0" err="1"/>
                <a:t>ev</a:t>
              </a:r>
              <a:endParaRPr lang="it-IT" sz="1600" dirty="0"/>
            </a:p>
            <a:p>
              <a:pPr algn="l"/>
              <a:endParaRPr lang="it-IT" sz="1400" dirty="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2881" y="1185"/>
              <a:ext cx="1996" cy="590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/>
              <a:r>
                <a:rPr lang="it-IT" sz="1600" dirty="0"/>
                <a:t>Max </a:t>
              </a:r>
              <a:r>
                <a:rPr lang="it-IT" sz="1600" dirty="0" err="1"/>
                <a:t>Drift</a:t>
              </a:r>
              <a:r>
                <a:rPr lang="it-IT" sz="1600" dirty="0"/>
                <a:t> </a:t>
              </a:r>
              <a:r>
                <a:rPr lang="it-IT" sz="1600" dirty="0" err="1"/>
                <a:t>Distance</a:t>
              </a:r>
              <a:r>
                <a:rPr lang="it-IT" sz="1600" dirty="0"/>
                <a:t>: </a:t>
              </a:r>
              <a:r>
                <a:rPr lang="it-IT" sz="1600" dirty="0" smtClean="0"/>
                <a:t>5m</a:t>
              </a:r>
              <a:endParaRPr lang="it-IT" sz="1600" dirty="0"/>
            </a:p>
            <a:p>
              <a:pPr algn="l"/>
              <a:r>
                <a:rPr lang="it-IT" sz="1600" dirty="0"/>
                <a:t>e</a:t>
              </a:r>
              <a:r>
                <a:rPr lang="it-IT" sz="1600" baseline="30000" dirty="0"/>
                <a:t>-</a:t>
              </a:r>
              <a:r>
                <a:rPr lang="it-IT" sz="1600" dirty="0"/>
                <a:t> </a:t>
              </a:r>
              <a:r>
                <a:rPr lang="it-IT" sz="1600" dirty="0" err="1"/>
                <a:t>Velocity</a:t>
              </a:r>
              <a:r>
                <a:rPr lang="it-IT" sz="1600" dirty="0"/>
                <a:t>: 2mm/</a:t>
              </a:r>
              <a:r>
                <a:rPr lang="it-IT" sz="1600" dirty="0">
                  <a:latin typeface="Symbol" pitchFamily="18" charset="2"/>
                </a:rPr>
                <a:t>m</a:t>
              </a:r>
              <a:r>
                <a:rPr lang="it-IT" sz="1600" dirty="0"/>
                <a:t>s</a:t>
              </a:r>
            </a:p>
            <a:p>
              <a:pPr algn="l"/>
              <a:r>
                <a:rPr lang="it-IT" sz="1600" dirty="0"/>
                <a:t>Max </a:t>
              </a:r>
              <a:r>
                <a:rPr lang="it-IT" sz="1600" dirty="0" err="1"/>
                <a:t>Drift</a:t>
              </a:r>
              <a:r>
                <a:rPr lang="it-IT" sz="1600" dirty="0"/>
                <a:t> </a:t>
              </a:r>
              <a:r>
                <a:rPr lang="it-IT" sz="1600" dirty="0" err="1"/>
                <a:t>Time</a:t>
              </a:r>
              <a:r>
                <a:rPr lang="it-IT" sz="1600" dirty="0"/>
                <a:t>: 2500</a:t>
              </a:r>
              <a:r>
                <a:rPr lang="it-IT" sz="1600" dirty="0">
                  <a:latin typeface="Symbol" pitchFamily="18" charset="2"/>
                </a:rPr>
                <a:t>m</a:t>
              </a:r>
              <a:r>
                <a:rPr lang="it-IT" sz="1600" dirty="0"/>
                <a:t>s</a:t>
              </a:r>
            </a:p>
          </p:txBody>
        </p:sp>
      </p:grpSp>
      <p:cxnSp>
        <p:nvCxnSpPr>
          <p:cNvPr id="11" name="Gerade Verbindung mit Pfeil 6"/>
          <p:cNvCxnSpPr/>
          <p:nvPr/>
        </p:nvCxnSpPr>
        <p:spPr bwMode="auto">
          <a:xfrm>
            <a:off x="3203848" y="1484784"/>
            <a:ext cx="144017" cy="12961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6" name="Gerade Verbindung mit Pfeil 7"/>
          <p:cNvCxnSpPr/>
          <p:nvPr/>
        </p:nvCxnSpPr>
        <p:spPr bwMode="auto">
          <a:xfrm>
            <a:off x="1259632" y="2996953"/>
            <a:ext cx="2016224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feld 8"/>
          <p:cNvSpPr txBox="1"/>
          <p:nvPr/>
        </p:nvSpPr>
        <p:spPr>
          <a:xfrm>
            <a:off x="1979712" y="313167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rgbClr val="FF0000"/>
                </a:solidFill>
              </a:rPr>
              <a:t>20cm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8" name="Textfeld 9"/>
          <p:cNvSpPr txBox="1"/>
          <p:nvPr/>
        </p:nvSpPr>
        <p:spPr>
          <a:xfrm>
            <a:off x="3293373" y="170080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20cm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9" name="Textfeld 11"/>
          <p:cNvSpPr txBox="1"/>
          <p:nvPr/>
        </p:nvSpPr>
        <p:spPr>
          <a:xfrm>
            <a:off x="2519045" y="378904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rgbClr val="FF0000"/>
                </a:solidFill>
              </a:rPr>
              <a:t>ADCs</a:t>
            </a:r>
            <a:endParaRPr lang="en-GB" b="1">
              <a:solidFill>
                <a:srgbClr val="FF0000"/>
              </a:solidFill>
            </a:endParaRPr>
          </a:p>
        </p:txBody>
      </p:sp>
      <p:pic>
        <p:nvPicPr>
          <p:cNvPr id="6" name="Picture 5" descr="daq_test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744597"/>
            <a:ext cx="2771265" cy="17726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7584" y="6309320"/>
            <a:ext cx="3116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CAEN v1724 (ADC) + v2718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1052736"/>
          </a:xfrm>
        </p:spPr>
        <p:txBody>
          <a:bodyPr>
            <a:noAutofit/>
          </a:bodyPr>
          <a:lstStyle/>
          <a:p>
            <a:r>
              <a:rPr lang="en-GB" sz="3600" dirty="0" smtClean="0">
                <a:cs typeface="Times New Roman" pitchFamily="18" charset="0"/>
              </a:rPr>
              <a:t>High Voltage</a:t>
            </a:r>
            <a:endParaRPr lang="en-GB" sz="3600" dirty="0">
              <a:cs typeface="Times New Roman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836712"/>
            <a:ext cx="5760640" cy="432048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GB" sz="2000" dirty="0" smtClean="0">
                <a:cs typeface="Times New Roman" pitchFamily="18" charset="0"/>
              </a:rPr>
              <a:t>Cockcroft/Walton – </a:t>
            </a:r>
            <a:r>
              <a:rPr lang="en-GB" sz="2000" dirty="0" err="1" smtClean="0">
                <a:cs typeface="Times New Roman" pitchFamily="18" charset="0"/>
              </a:rPr>
              <a:t>Greinacher</a:t>
            </a:r>
            <a:r>
              <a:rPr lang="en-GB" sz="2000" dirty="0" smtClean="0">
                <a:cs typeface="Times New Roman" pitchFamily="18" charset="0"/>
              </a:rPr>
              <a:t> circuit for charge multiplication (125 </a:t>
            </a:r>
            <a:r>
              <a:rPr lang="en-GB" sz="2000" dirty="0" err="1" smtClean="0">
                <a:cs typeface="Times New Roman" pitchFamily="18" charset="0"/>
              </a:rPr>
              <a:t>stages,input</a:t>
            </a:r>
            <a:r>
              <a:rPr lang="en-GB" sz="2000" dirty="0" smtClean="0">
                <a:cs typeface="Times New Roman" pitchFamily="18" charset="0"/>
              </a:rPr>
              <a:t> 4kV AC)</a:t>
            </a:r>
            <a:endParaRPr lang="en-GB" sz="2000" dirty="0">
              <a:cs typeface="Times New Roman" pitchFamily="18" charset="0"/>
            </a:endParaRPr>
          </a:p>
          <a:p>
            <a:pPr>
              <a:buFont typeface="Arial"/>
              <a:buChar char="•"/>
            </a:pPr>
            <a:r>
              <a:rPr lang="en-GB" sz="2000" dirty="0" err="1" smtClean="0">
                <a:cs typeface="Times New Roman" pitchFamily="18" charset="0"/>
              </a:rPr>
              <a:t>Comsol</a:t>
            </a:r>
            <a:r>
              <a:rPr lang="en-GB" sz="2000" dirty="0" smtClean="0">
                <a:cs typeface="Times New Roman" pitchFamily="18" charset="0"/>
              </a:rPr>
              <a:t>  (Finite element analysis software) to obtain best field rings shapes</a:t>
            </a:r>
          </a:p>
          <a:p>
            <a:pPr>
              <a:buFont typeface="Arial"/>
              <a:buChar char="•"/>
            </a:pPr>
            <a:r>
              <a:rPr lang="en-GB" sz="2000" dirty="0" smtClean="0">
                <a:cs typeface="Times New Roman" pitchFamily="18" charset="0"/>
              </a:rPr>
              <a:t>Goal: drift field of 1kv/cm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11</a:t>
            </a:fld>
            <a:endParaRPr lang="de-CH"/>
          </a:p>
        </p:txBody>
      </p:sp>
      <p:pic>
        <p:nvPicPr>
          <p:cNvPr id="6" name="Inhaltsplatzhalter 3" descr="po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9011" y="0"/>
            <a:ext cx="904989" cy="6813378"/>
          </a:xfrm>
          <a:prstGeom prst="rect">
            <a:avLst/>
          </a:prstGeom>
        </p:spPr>
      </p:pic>
      <p:pic>
        <p:nvPicPr>
          <p:cNvPr id="7" name="Inhaltsplatzhalter 5" descr="P10103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636911"/>
            <a:ext cx="2358546" cy="4196701"/>
          </a:xfrm>
          <a:prstGeom prst="rect">
            <a:avLst/>
          </a:prstGeom>
        </p:spPr>
      </p:pic>
      <p:pic>
        <p:nvPicPr>
          <p:cNvPr id="9" name="Picture 1" descr="C:\Users\Marcel\Documents\Uni\PHD\Presentations\Pictures\film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365104"/>
            <a:ext cx="2160240" cy="2160240"/>
          </a:xfrm>
          <a:prstGeom prst="rect">
            <a:avLst/>
          </a:prstGeom>
          <a:noFill/>
        </p:spPr>
      </p:pic>
      <p:sp>
        <p:nvSpPr>
          <p:cNvPr id="11" name="Textfeld 6"/>
          <p:cNvSpPr txBox="1"/>
          <p:nvPr/>
        </p:nvSpPr>
        <p:spPr>
          <a:xfrm>
            <a:off x="3419872" y="6453336"/>
            <a:ext cx="46831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latin typeface="+mj-lt"/>
                <a:cs typeface="Times New Roman" pitchFamily="18" charset="0"/>
              </a:rPr>
              <a:t>breakdown voltage in </a:t>
            </a:r>
            <a:r>
              <a:rPr lang="en-GB" sz="2000" dirty="0" err="1">
                <a:latin typeface="+mj-lt"/>
                <a:cs typeface="Times New Roman" pitchFamily="18" charset="0"/>
              </a:rPr>
              <a:t>LAr</a:t>
            </a:r>
            <a:r>
              <a:rPr lang="en-GB" sz="2000" dirty="0">
                <a:latin typeface="+mj-lt"/>
                <a:cs typeface="Times New Roman" pitchFamily="18" charset="0"/>
              </a:rPr>
              <a:t> : 1.1-1.4 </a:t>
            </a:r>
            <a:r>
              <a:rPr lang="en-GB" sz="2000" dirty="0" smtClean="0">
                <a:latin typeface="+mj-lt"/>
                <a:cs typeface="Times New Roman" pitchFamily="18" charset="0"/>
              </a:rPr>
              <a:t>MV</a:t>
            </a:r>
            <a:r>
              <a:rPr lang="en-GB" sz="2000" dirty="0">
                <a:latin typeface="+mj-lt"/>
                <a:cs typeface="Times New Roman" pitchFamily="18" charset="0"/>
              </a:rPr>
              <a:t>/cm</a:t>
            </a:r>
            <a:endParaRPr lang="de-CH" sz="2000" dirty="0">
              <a:latin typeface="+mj-lt"/>
            </a:endParaRPr>
          </a:p>
        </p:txBody>
      </p:sp>
      <p:pic>
        <p:nvPicPr>
          <p:cNvPr id="13" name="Picture 2" descr="C:\Users\Marcel\Documents\Uni\PHD\Presentations\Plots_2\test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509120"/>
            <a:ext cx="2592288" cy="1944216"/>
          </a:xfrm>
          <a:prstGeom prst="rect">
            <a:avLst/>
          </a:prstGeom>
          <a:noFill/>
        </p:spPr>
      </p:pic>
      <p:sp>
        <p:nvSpPr>
          <p:cNvPr id="15" name="Rounded Rectangle 14"/>
          <p:cNvSpPr/>
          <p:nvPr/>
        </p:nvSpPr>
        <p:spPr>
          <a:xfrm>
            <a:off x="4529584" y="2708920"/>
            <a:ext cx="322580" cy="822960"/>
          </a:xfrm>
          <a:prstGeom prst="roundRect">
            <a:avLst>
              <a:gd name="adj" fmla="val 40289"/>
            </a:avLst>
          </a:prstGeom>
          <a:solidFill>
            <a:srgbClr val="FFD355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TextBox 15"/>
          <p:cNvSpPr txBox="1"/>
          <p:nvPr/>
        </p:nvSpPr>
        <p:spPr>
          <a:xfrm>
            <a:off x="4427984" y="3595380"/>
            <a:ext cx="67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1.6 cm</a:t>
            </a:r>
            <a:endParaRPr lang="en-US" sz="14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512484" y="3608080"/>
            <a:ext cx="360000" cy="1588"/>
          </a:xfrm>
          <a:prstGeom prst="line">
            <a:avLst/>
          </a:prstGeom>
          <a:ln>
            <a:solidFill>
              <a:srgbClr val="FF0000"/>
            </a:solidFill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4605784" y="3150880"/>
            <a:ext cx="762794" cy="794"/>
          </a:xfrm>
          <a:prstGeom prst="line">
            <a:avLst/>
          </a:prstGeom>
          <a:ln>
            <a:solidFill>
              <a:srgbClr val="FF0000"/>
            </a:solidFill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5400000">
            <a:off x="4923584" y="2962992"/>
            <a:ext cx="67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3.5 cm</a:t>
            </a:r>
            <a:endParaRPr lang="en-US" sz="1400" dirty="0"/>
          </a:p>
        </p:txBody>
      </p:sp>
      <p:pic>
        <p:nvPicPr>
          <p:cNvPr id="24" name="Inhaltsplatzhalter 3" descr="P10004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526393"/>
            <a:ext cx="2225134" cy="39594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71800" y="332656"/>
            <a:ext cx="3125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J.Phys.Conf.Ser</a:t>
            </a:r>
            <a:r>
              <a:rPr lang="en-US" sz="1400" dirty="0"/>
              <a:t>. 308 (2011) </a:t>
            </a:r>
            <a:r>
              <a:rPr lang="en-US" sz="1400" dirty="0" smtClean="0"/>
              <a:t>012027</a:t>
            </a:r>
            <a:r>
              <a:rPr lang="en-US" sz="1400" dirty="0"/>
              <a:t> </a:t>
            </a:r>
          </a:p>
        </p:txBody>
      </p:sp>
      <p:pic>
        <p:nvPicPr>
          <p:cNvPr id="10" name="Picture 9" descr="Greinacher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276872"/>
            <a:ext cx="1516578" cy="4653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227060"/>
            <a:ext cx="1584176" cy="930132"/>
          </a:xfrm>
          <a:prstGeom prst="rect">
            <a:avLst/>
          </a:prstGeom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980728"/>
            <a:ext cx="3240359" cy="249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12</a:t>
            </a:fld>
            <a:endParaRPr lang="de-CH"/>
          </a:p>
        </p:txBody>
      </p:sp>
      <p:pic>
        <p:nvPicPr>
          <p:cNvPr id="7" name="Grafik 5" descr="IMG_4278.JPG"/>
          <p:cNvPicPr>
            <a:picLocks noChangeAspect="1"/>
          </p:cNvPicPr>
          <p:nvPr/>
        </p:nvPicPr>
        <p:blipFill rotWithShape="1">
          <a:blip r:embed="rId4" cstate="print"/>
          <a:srcRect l="9975" r="8524"/>
          <a:stretch/>
        </p:blipFill>
        <p:spPr>
          <a:xfrm>
            <a:off x="35496" y="3367633"/>
            <a:ext cx="1872208" cy="3445744"/>
          </a:xfrm>
          <a:prstGeom prst="rect">
            <a:avLst/>
          </a:prstGeom>
        </p:spPr>
      </p:pic>
      <p:pic>
        <p:nvPicPr>
          <p:cNvPr id="11" name="Picture 10" descr="P101034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728" y="5229200"/>
            <a:ext cx="3835172" cy="1584176"/>
          </a:xfrm>
          <a:prstGeom prst="rect">
            <a:avLst/>
          </a:prstGeom>
        </p:spPr>
      </p:pic>
      <p:pic>
        <p:nvPicPr>
          <p:cNvPr id="12" name="Content Placeholder 3" descr="IMG_8285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41939" y="2138681"/>
            <a:ext cx="6391070" cy="2962595"/>
          </a:xfrm>
          <a:prstGeom prst="rect">
            <a:avLst/>
          </a:prstGeom>
        </p:spPr>
      </p:pic>
      <p:pic>
        <p:nvPicPr>
          <p:cNvPr id="13" name="Picture 12" descr="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85141"/>
            <a:ext cx="1954757" cy="1147715"/>
          </a:xfrm>
          <a:prstGeom prst="rect">
            <a:avLst/>
          </a:prstGeom>
        </p:spPr>
      </p:pic>
      <p:pic>
        <p:nvPicPr>
          <p:cNvPr id="14" name="Picture 13" descr="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52736"/>
            <a:ext cx="1583515" cy="929744"/>
          </a:xfrm>
          <a:prstGeom prst="rect">
            <a:avLst/>
          </a:prstGeom>
        </p:spPr>
      </p:pic>
      <p:pic>
        <p:nvPicPr>
          <p:cNvPr id="15" name="Picture 14" descr="7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60430" y="2640371"/>
            <a:ext cx="3156177" cy="18531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3752"/>
            <a:ext cx="8229600" cy="1143000"/>
          </a:xfrm>
        </p:spPr>
        <p:txBody>
          <a:bodyPr/>
          <a:lstStyle/>
          <a:p>
            <a:r>
              <a:rPr lang="en-GB" dirty="0" smtClean="0"/>
              <a:t>Design and construction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144"/>
            <a:ext cx="8229600" cy="990600"/>
          </a:xfrm>
        </p:spPr>
        <p:txBody>
          <a:bodyPr/>
          <a:lstStyle/>
          <a:p>
            <a:r>
              <a:rPr lang="en-US" dirty="0" smtClean="0"/>
              <a:t>Construction, recirculation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13</a:t>
            </a:fld>
            <a:endParaRPr lang="de-CH"/>
          </a:p>
        </p:txBody>
      </p:sp>
      <p:pic>
        <p:nvPicPr>
          <p:cNvPr id="12" name="Picture 11" descr="28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3636">
            <a:off x="3282397" y="3645830"/>
            <a:ext cx="3751565" cy="2813674"/>
          </a:xfrm>
          <a:prstGeom prst="rect">
            <a:avLst/>
          </a:prstGeom>
        </p:spPr>
      </p:pic>
      <p:pic>
        <p:nvPicPr>
          <p:cNvPr id="13" name="Picture 12" descr="P101054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392488"/>
            <a:ext cx="4608512" cy="2564904"/>
          </a:xfrm>
          <a:prstGeom prst="rect">
            <a:avLst/>
          </a:prstGeom>
        </p:spPr>
      </p:pic>
      <p:pic>
        <p:nvPicPr>
          <p:cNvPr id="10" name="Content Placeholder 9" descr="General Assembly.pdf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13" r="-10513"/>
          <a:stretch>
            <a:fillRect/>
          </a:stretch>
        </p:blipFill>
        <p:spPr>
          <a:xfrm>
            <a:off x="5436096" y="3212976"/>
            <a:ext cx="4038600" cy="4718304"/>
          </a:xfrm>
        </p:spPr>
      </p:pic>
      <p:pic>
        <p:nvPicPr>
          <p:cNvPr id="14" name="Picture 13" descr="P101055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0463" y="1893001"/>
            <a:ext cx="4179502" cy="2348880"/>
          </a:xfrm>
          <a:prstGeom prst="rect">
            <a:avLst/>
          </a:prstGeom>
        </p:spPr>
      </p:pic>
      <p:pic>
        <p:nvPicPr>
          <p:cNvPr id="15" name="Picture 14" descr="P101035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12" y="977689"/>
            <a:ext cx="2347172" cy="41764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16016" y="1220559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ensure the required purity, a Argon recirculation system was installed.</a:t>
            </a:r>
          </a:p>
          <a:p>
            <a:r>
              <a:rPr lang="en-US" dirty="0" smtClean="0"/>
              <a:t>First cleaning stage filling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stage with bellow pumps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21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GB" dirty="0" smtClean="0"/>
              <a:t>Data run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14</a:t>
            </a:fld>
            <a:endParaRPr lang="de-CH"/>
          </a:p>
        </p:txBody>
      </p:sp>
      <p:sp>
        <p:nvSpPr>
          <p:cNvPr id="8" name="Textfeld 7"/>
          <p:cNvSpPr txBox="1"/>
          <p:nvPr/>
        </p:nvSpPr>
        <p:spPr>
          <a:xfrm>
            <a:off x="395536" y="1268760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Vacuum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  Pumping with pre-vacuum- and roots-pump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 5 days of pumping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 Vacuum: 4.8E-5 mbar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395536" y="2492896"/>
            <a:ext cx="504055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Filling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  6 h to fill ARGONTUBE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  2600 l of Argon used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  Filtered Argon was injected (Oxygen trap)</a:t>
            </a:r>
          </a:p>
          <a:p>
            <a:pPr>
              <a:buFont typeface="Arial" pitchFamily="34" charset="0"/>
              <a:buChar char="•"/>
            </a:pPr>
            <a:r>
              <a:rPr lang="en-GB" dirty="0"/>
              <a:t>  </a:t>
            </a:r>
            <a:r>
              <a:rPr lang="en-GB" dirty="0" smtClean="0"/>
              <a:t> Before taking data one night of liquid     recirculation through oxygen trap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4293096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Operation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HV was ramped up to 1.3kV  AC input voltage (170 kV) -&gt; discharges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Stable conditions at 1 kV AC input voltage (Drift field ~125 kV)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Cosmic </a:t>
            </a:r>
            <a:r>
              <a:rPr lang="en-US" dirty="0" err="1" smtClean="0"/>
              <a:t>muon</a:t>
            </a:r>
            <a:r>
              <a:rPr lang="en-US" dirty="0" smtClean="0"/>
              <a:t> tracks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Laser induced signals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Drift field not homogenous (from 250V/cm-150V/cm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 Weeks of operation (about 10’000 events)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5" name="Picture 4" descr="2012-03-19 12.07.1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r="14518" b="16043"/>
          <a:stretch/>
        </p:blipFill>
        <p:spPr>
          <a:xfrm>
            <a:off x="5148064" y="1268760"/>
            <a:ext cx="3610909" cy="3241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2176"/>
            <a:ext cx="8229600" cy="990600"/>
          </a:xfrm>
        </p:spPr>
        <p:txBody>
          <a:bodyPr/>
          <a:lstStyle/>
          <a:p>
            <a:r>
              <a:rPr lang="en-US" dirty="0" smtClean="0"/>
              <a:t>HV breakdowns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4876800"/>
          </a:xfrm>
        </p:spPr>
        <p:txBody>
          <a:bodyPr>
            <a:normAutofit fontScale="92500" lnSpcReduction="20000"/>
          </a:bodyPr>
          <a:lstStyle/>
          <a:p>
            <a:pPr marL="182880" lvl="1"/>
            <a:r>
              <a:rPr lang="en-GB" dirty="0" smtClean="0"/>
              <a:t>Max stable HV achieved 150-170kV</a:t>
            </a:r>
          </a:p>
          <a:p>
            <a:pPr marL="182880" lvl="1"/>
            <a:r>
              <a:rPr lang="en-GB" dirty="0" smtClean="0"/>
              <a:t>Around 170 kV spontaneous discharges of the </a:t>
            </a:r>
            <a:r>
              <a:rPr lang="en-GB" dirty="0" err="1" smtClean="0"/>
              <a:t>Greinacher</a:t>
            </a:r>
            <a:endParaRPr lang="en-GB" dirty="0"/>
          </a:p>
          <a:p>
            <a:pPr marL="457200" lvl="2"/>
            <a:r>
              <a:rPr lang="en-GB" dirty="0" smtClean="0"/>
              <a:t>Run 1: Few discharges, one broken capacitor</a:t>
            </a:r>
          </a:p>
          <a:p>
            <a:pPr marL="457200" lvl="2"/>
            <a:r>
              <a:rPr lang="en-GB" dirty="0" smtClean="0"/>
              <a:t>Run 2: O(100) discharges, one broken capacitor</a:t>
            </a:r>
          </a:p>
          <a:p>
            <a:pPr marL="182880" lvl="1"/>
            <a:r>
              <a:rPr lang="en-GB" dirty="0" smtClean="0"/>
              <a:t>candidates </a:t>
            </a:r>
            <a:r>
              <a:rPr lang="en-GB" dirty="0"/>
              <a:t>for discharges </a:t>
            </a:r>
            <a:endParaRPr lang="en-GB" dirty="0" smtClean="0"/>
          </a:p>
          <a:p>
            <a:pPr marL="457200" lvl="2"/>
            <a:r>
              <a:rPr lang="en-GB" dirty="0" smtClean="0"/>
              <a:t>Argon bubbles (triple point close)</a:t>
            </a:r>
          </a:p>
          <a:p>
            <a:pPr marL="731520" lvl="3"/>
            <a:r>
              <a:rPr lang="en-GB" dirty="0" smtClean="0"/>
              <a:t>Change pressure</a:t>
            </a:r>
          </a:p>
          <a:p>
            <a:pPr marL="731520" lvl="3"/>
            <a:r>
              <a:rPr lang="en-GB" dirty="0" smtClean="0"/>
              <a:t>Enrich Argon Gas with He</a:t>
            </a:r>
          </a:p>
          <a:p>
            <a:pPr marL="457200" lvl="2"/>
            <a:r>
              <a:rPr lang="en-GB" dirty="0" smtClean="0"/>
              <a:t>Dust </a:t>
            </a:r>
            <a:r>
              <a:rPr lang="en-GB" dirty="0"/>
              <a:t>from </a:t>
            </a:r>
            <a:r>
              <a:rPr lang="en-GB" dirty="0" smtClean="0"/>
              <a:t>filters</a:t>
            </a:r>
          </a:p>
          <a:p>
            <a:pPr marL="731520" lvl="3"/>
            <a:r>
              <a:rPr lang="en-GB" dirty="0" smtClean="0"/>
              <a:t>Copper powder &lt;0.5</a:t>
            </a:r>
            <a:r>
              <a:rPr lang="en-GB" dirty="0" smtClean="0">
                <a:latin typeface="Symbol" charset="2"/>
                <a:cs typeface="Symbol" charset="2"/>
              </a:rPr>
              <a:t>m</a:t>
            </a:r>
            <a:r>
              <a:rPr lang="en-GB" dirty="0" smtClean="0"/>
              <a:t>m </a:t>
            </a:r>
          </a:p>
          <a:p>
            <a:pPr marL="457200" lvl="2"/>
            <a:r>
              <a:rPr lang="en-GB" dirty="0" smtClean="0"/>
              <a:t>Electrostatic forces</a:t>
            </a:r>
          </a:p>
          <a:p>
            <a:pPr marL="731520" lvl="3"/>
            <a:r>
              <a:rPr lang="en-GB" dirty="0" smtClean="0"/>
              <a:t>5m leverage in case of small misalignment along drift axis</a:t>
            </a:r>
          </a:p>
          <a:p>
            <a:pPr marL="457200" lvl="2"/>
            <a:r>
              <a:rPr lang="en-GB" dirty="0" smtClean="0"/>
              <a:t>Breakdown voltage &lt;&lt; 1MV/cm</a:t>
            </a:r>
          </a:p>
          <a:p>
            <a:pPr marL="731520" lvl="3"/>
            <a:r>
              <a:rPr lang="en-GB" dirty="0" err="1" smtClean="0"/>
              <a:t>Proc</a:t>
            </a:r>
            <a:r>
              <a:rPr lang="en-GB" dirty="0" smtClean="0"/>
              <a:t> </a:t>
            </a:r>
            <a:r>
              <a:rPr lang="en-GB" dirty="0" err="1" smtClean="0"/>
              <a:t>Phys</a:t>
            </a:r>
            <a:r>
              <a:rPr lang="en-GB" dirty="0" smtClean="0"/>
              <a:t> </a:t>
            </a:r>
            <a:r>
              <a:rPr lang="en-GB" dirty="0" err="1" smtClean="0"/>
              <a:t>Soc</a:t>
            </a:r>
            <a:r>
              <a:rPr lang="en-GB" dirty="0" smtClean="0"/>
              <a:t> 78 448 (1961) measured 1.1 MV/cm for gold/gold</a:t>
            </a:r>
          </a:p>
          <a:p>
            <a:pPr marL="548640" lvl="3" indent="0">
              <a:buNone/>
            </a:pPr>
            <a:endParaRPr lang="en-US" dirty="0" smtClean="0"/>
          </a:p>
          <a:p>
            <a:pPr marL="731520" lvl="3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15</a:t>
            </a:fld>
            <a:endParaRPr lang="de-CH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/>
          <a:srcRect l="-11840" r="-11840"/>
          <a:stretch/>
        </p:blipFill>
        <p:spPr>
          <a:xfrm>
            <a:off x="4860032" y="4149080"/>
            <a:ext cx="4009947" cy="2376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406" y="692695"/>
            <a:ext cx="4084562" cy="29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136"/>
            <a:ext cx="8229600" cy="990600"/>
          </a:xfrm>
        </p:spPr>
        <p:txBody>
          <a:bodyPr/>
          <a:lstStyle/>
          <a:p>
            <a:r>
              <a:rPr lang="en-US" dirty="0" smtClean="0"/>
              <a:t>Breakdown Voltage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4186808" cy="4876800"/>
          </a:xfrm>
        </p:spPr>
        <p:txBody>
          <a:bodyPr/>
          <a:lstStyle/>
          <a:p>
            <a:pPr marL="182880" lvl="1"/>
            <a:r>
              <a:rPr lang="en-GB" dirty="0" smtClean="0"/>
              <a:t>Breakdown voltage </a:t>
            </a:r>
            <a:r>
              <a:rPr lang="en-US" dirty="0" smtClean="0"/>
              <a:t>confirmation</a:t>
            </a:r>
          </a:p>
          <a:p>
            <a:pPr marL="182880" lvl="1"/>
            <a:r>
              <a:rPr lang="en-US" dirty="0" smtClean="0"/>
              <a:t>Micro </a:t>
            </a:r>
            <a:r>
              <a:rPr lang="en-US" dirty="0" err="1" smtClean="0"/>
              <a:t>Argontube</a:t>
            </a:r>
            <a:r>
              <a:rPr lang="en-US" dirty="0" smtClean="0"/>
              <a:t> with a 30kV HV </a:t>
            </a:r>
            <a:r>
              <a:rPr lang="en-US" dirty="0" err="1" smtClean="0"/>
              <a:t>feedthrough</a:t>
            </a:r>
            <a:r>
              <a:rPr lang="en-US" dirty="0" smtClean="0"/>
              <a:t> </a:t>
            </a:r>
            <a:r>
              <a:rPr lang="en-US" sz="1400" dirty="0"/>
              <a:t>JINST 5:T11002 (2010</a:t>
            </a:r>
            <a:r>
              <a:rPr lang="en-US" sz="1400" dirty="0" smtClean="0"/>
              <a:t>)</a:t>
            </a:r>
            <a:endParaRPr lang="en-US" dirty="0" smtClean="0"/>
          </a:p>
          <a:p>
            <a:pPr marL="182880" lvl="1"/>
            <a:r>
              <a:rPr lang="en-US" dirty="0" smtClean="0"/>
              <a:t>2 spheres (d=4cm), one moveable with 5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precision</a:t>
            </a:r>
          </a:p>
          <a:p>
            <a:pPr marL="182880" lvl="1"/>
            <a:r>
              <a:rPr lang="en-US" dirty="0" smtClean="0"/>
              <a:t>Work in progress</a:t>
            </a:r>
          </a:p>
          <a:p>
            <a:pPr marL="182880" lvl="1"/>
            <a:endParaRPr lang="en-US" dirty="0"/>
          </a:p>
          <a:p>
            <a:pPr marL="182880" lvl="1"/>
            <a:endParaRPr lang="en-US" dirty="0" smtClean="0"/>
          </a:p>
          <a:p>
            <a:pPr marL="182880" lvl="1"/>
            <a:endParaRPr lang="en-US" dirty="0" smtClean="0"/>
          </a:p>
          <a:p>
            <a:pPr marL="457200"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16</a:t>
            </a:fld>
            <a:endParaRPr lang="de-CH"/>
          </a:p>
        </p:txBody>
      </p:sp>
      <p:pic>
        <p:nvPicPr>
          <p:cNvPr id="6" name="Picture 5" descr="DSC0035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40969"/>
            <a:ext cx="2733768" cy="3645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3717032"/>
            <a:ext cx="3473367" cy="3026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620688"/>
            <a:ext cx="3995936" cy="2628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78609">
            <a:off x="6271987" y="141073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 descr="DSC0035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03" y="3140968"/>
            <a:ext cx="2715293" cy="36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2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17</a:t>
            </a:fld>
            <a:endParaRPr lang="de-CH"/>
          </a:p>
        </p:txBody>
      </p:sp>
      <p:pic>
        <p:nvPicPr>
          <p:cNvPr id="10" name="Picture 9" descr="E-Fiel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64904"/>
            <a:ext cx="4692934" cy="2160240"/>
          </a:xfrm>
          <a:prstGeom prst="rect">
            <a:avLst/>
          </a:prstGeom>
        </p:spPr>
      </p:pic>
      <p:pic>
        <p:nvPicPr>
          <p:cNvPr id="11" name="Picture 10" descr="Cor_Events_0-99_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4725144"/>
            <a:ext cx="4536503" cy="2088232"/>
          </a:xfrm>
          <a:prstGeom prst="rect">
            <a:avLst/>
          </a:prstGeom>
        </p:spPr>
      </p:pic>
      <p:pic>
        <p:nvPicPr>
          <p:cNvPr id="12" name="Picture 11" descr="Events_0-99_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0380"/>
            <a:ext cx="4680520" cy="215452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580112" y="764704"/>
            <a:ext cx="3096344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16216" y="82742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5m, ~ 6ms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4536504" cy="475252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5m straight cosmic are rare (~1event/min)</a:t>
            </a:r>
          </a:p>
          <a:p>
            <a:r>
              <a:rPr lang="en-US" sz="1800" dirty="0" smtClean="0"/>
              <a:t>Use the UV laser to generate 5m tracks, covering the whole TPC drift length</a:t>
            </a:r>
          </a:p>
          <a:p>
            <a:r>
              <a:rPr lang="en-US" sz="1800" dirty="0" smtClean="0"/>
              <a:t>2 Purity measurements</a:t>
            </a:r>
          </a:p>
          <a:p>
            <a:endParaRPr lang="en-US" sz="1800" dirty="0" smtClean="0"/>
          </a:p>
          <a:p>
            <a:r>
              <a:rPr lang="en-US" sz="1800" dirty="0" smtClean="0"/>
              <a:t>Non uniform drift field due to HV breakdowns after capacitor broke</a:t>
            </a:r>
          </a:p>
          <a:p>
            <a:r>
              <a:rPr lang="en-US" sz="1800" dirty="0" smtClean="0"/>
              <a:t>From the knowledge of the laser path, we can extract the true drift field, and thus correct the drift time</a:t>
            </a:r>
          </a:p>
          <a:p>
            <a:endParaRPr lang="en-US" sz="1800" dirty="0" smtClean="0"/>
          </a:p>
          <a:p>
            <a:r>
              <a:rPr lang="en-US" sz="1800" dirty="0" smtClean="0"/>
              <a:t>Application for future large </a:t>
            </a:r>
            <a:r>
              <a:rPr lang="en-US" sz="1800" dirty="0" err="1" smtClean="0"/>
              <a:t>LAr</a:t>
            </a:r>
            <a:r>
              <a:rPr lang="en-US" sz="1800" dirty="0" smtClean="0"/>
              <a:t> TPC’s  </a:t>
            </a:r>
          </a:p>
          <a:p>
            <a:r>
              <a:rPr lang="en-US" sz="1800" dirty="0" smtClean="0"/>
              <a:t>To be demonstrated in </a:t>
            </a:r>
            <a:r>
              <a:rPr lang="en-US" sz="1800" dirty="0" err="1" smtClean="0"/>
              <a:t>MicroBooNE</a:t>
            </a:r>
            <a:r>
              <a:rPr lang="en-US" sz="1800" dirty="0" smtClean="0"/>
              <a:t> 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251520" y="566192"/>
            <a:ext cx="8229600" cy="990600"/>
          </a:xfrm>
        </p:spPr>
        <p:txBody>
          <a:bodyPr/>
          <a:lstStyle/>
          <a:p>
            <a:r>
              <a:rPr lang="en-US" dirty="0" smtClean="0"/>
              <a:t>UV </a:t>
            </a:r>
            <a:r>
              <a:rPr lang="en-US" dirty="0" smtClean="0"/>
              <a:t>Laser calibration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58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ent-display-5m_trac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120"/>
            <a:ext cx="8814075" cy="2276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5488"/>
            <a:ext cx="8229600" cy="990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18</a:t>
            </a:fld>
            <a:endParaRPr lang="de-CH"/>
          </a:p>
        </p:txBody>
      </p:sp>
      <p:pic>
        <p:nvPicPr>
          <p:cNvPr id="8" name="Picture 7" descr="Cor_Event_17_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921374" cy="2265395"/>
          </a:xfrm>
          <a:prstGeom prst="rect">
            <a:avLst/>
          </a:prstGeom>
        </p:spPr>
      </p:pic>
      <p:pic>
        <p:nvPicPr>
          <p:cNvPr id="9" name="Picture 8" descr="Cor_Event_18_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1" y="1291619"/>
            <a:ext cx="4788024" cy="2204012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539552" y="4437112"/>
            <a:ext cx="6624736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36512" y="3933056"/>
            <a:ext cx="9289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Cosmis</a:t>
            </a:r>
            <a:r>
              <a:rPr lang="en-US" dirty="0" smtClean="0"/>
              <a:t> </a:t>
            </a:r>
            <a:r>
              <a:rPr lang="en-US" dirty="0" err="1" smtClean="0"/>
              <a:t>muon</a:t>
            </a:r>
            <a:r>
              <a:rPr lang="en-US" dirty="0" smtClean="0"/>
              <a:t> with 5m drift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8820472" y="4365104"/>
            <a:ext cx="0" cy="22322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5536" y="4365104"/>
            <a:ext cx="0" cy="22322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itel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Cosmic </a:t>
            </a:r>
            <a:r>
              <a:rPr lang="en-GB" dirty="0" err="1" smtClean="0"/>
              <a:t>muons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251520" y="9087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Drift field corrected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19</a:t>
            </a:fld>
            <a:endParaRPr lang="de-C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3271717" cy="6521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16632"/>
            <a:ext cx="3052110" cy="6525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116632"/>
            <a:ext cx="3052498" cy="651840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79512" y="836712"/>
            <a:ext cx="0" cy="475252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7504" y="4046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6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Outline</a:t>
            </a:r>
            <a:r>
              <a:rPr lang="de-CH" dirty="0" smtClean="0"/>
              <a:t>	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9592" y="1412776"/>
            <a:ext cx="7355160" cy="4525963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GB" sz="2400" dirty="0" smtClean="0"/>
              <a:t>Physics Motivation</a:t>
            </a:r>
            <a:r>
              <a:rPr lang="en-GB" dirty="0" smtClean="0"/>
              <a:t>: see also LBNE/LBNO proposals</a:t>
            </a:r>
            <a:endParaRPr lang="en-GB" sz="2400" dirty="0" smtClean="0"/>
          </a:p>
          <a:p>
            <a:pPr>
              <a:lnSpc>
                <a:spcPct val="200000"/>
              </a:lnSpc>
            </a:pPr>
            <a:r>
              <a:rPr lang="en-GB" sz="2400" dirty="0" err="1" smtClean="0"/>
              <a:t>LAr</a:t>
            </a:r>
            <a:r>
              <a:rPr lang="en-GB" sz="2400" dirty="0" smtClean="0"/>
              <a:t> </a:t>
            </a:r>
            <a:r>
              <a:rPr lang="en-GB" sz="2400" dirty="0"/>
              <a:t>TPC </a:t>
            </a:r>
            <a:r>
              <a:rPr lang="en-GB" sz="2400" dirty="0" smtClean="0"/>
              <a:t>technique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Novel readout technologies</a:t>
            </a:r>
            <a:endParaRPr lang="en-GB" sz="2400" dirty="0" smtClean="0"/>
          </a:p>
          <a:p>
            <a:pPr>
              <a:lnSpc>
                <a:spcPct val="200000"/>
              </a:lnSpc>
            </a:pPr>
            <a:r>
              <a:rPr lang="en-GB" sz="2400" dirty="0" smtClean="0"/>
              <a:t>Towards very long drift, </a:t>
            </a:r>
            <a:r>
              <a:rPr lang="en-GB" sz="2400" dirty="0" err="1" smtClean="0"/>
              <a:t>Argontube</a:t>
            </a:r>
            <a:r>
              <a:rPr lang="en-GB" dirty="0" smtClean="0"/>
              <a:t>, a 5m drift </a:t>
            </a:r>
            <a:r>
              <a:rPr lang="en-GB" dirty="0" err="1" smtClean="0"/>
              <a:t>LAr</a:t>
            </a:r>
            <a:r>
              <a:rPr lang="en-GB" dirty="0" smtClean="0"/>
              <a:t> TPC</a:t>
            </a:r>
            <a:endParaRPr lang="en-GB" sz="2400" dirty="0" smtClean="0"/>
          </a:p>
          <a:p>
            <a:pPr>
              <a:lnSpc>
                <a:spcPct val="200000"/>
              </a:lnSpc>
            </a:pPr>
            <a:r>
              <a:rPr lang="en-GB" sz="2400" dirty="0" smtClean="0"/>
              <a:t>Conclusions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2</a:t>
            </a:fld>
            <a:endParaRPr lang="de-CH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Purity measurement with UV-laser and </a:t>
            </a:r>
            <a:r>
              <a:rPr lang="en-US" sz="3200" dirty="0" err="1" smtClean="0"/>
              <a:t>muons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20</a:t>
            </a:fld>
            <a:endParaRPr lang="de-CH" dirty="0"/>
          </a:p>
        </p:txBody>
      </p:sp>
      <p:pic>
        <p:nvPicPr>
          <p:cNvPr id="3" name="Picture 2" descr="Purity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2244"/>
            <a:ext cx="6268619" cy="4251132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861574"/>
              </p:ext>
            </p:extLst>
          </p:nvPr>
        </p:nvGraphicFramePr>
        <p:xfrm>
          <a:off x="6732240" y="3429248"/>
          <a:ext cx="1981769" cy="863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Equation" r:id="rId4" imgW="990600" imgH="431800" progId="Equation.3">
                  <p:embed/>
                </p:oleObj>
              </mc:Choice>
              <mc:Fallback>
                <p:oleObj name="Equation" r:id="rId4" imgW="990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>
                        <a:lum bright="100000"/>
                      </a:blip>
                      <a:stretch>
                        <a:fillRect/>
                      </a:stretch>
                    </p:blipFill>
                    <p:spPr>
                      <a:xfrm>
                        <a:off x="6732240" y="3429248"/>
                        <a:ext cx="1981769" cy="863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79712" y="2420888"/>
            <a:ext cx="345638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Purity measured with </a:t>
            </a:r>
            <a:r>
              <a:rPr lang="en-US" sz="1400" dirty="0" err="1" smtClean="0">
                <a:solidFill>
                  <a:schemeClr val="bg1"/>
                </a:solidFill>
              </a:rPr>
              <a:t>muon</a:t>
            </a:r>
            <a:r>
              <a:rPr lang="en-US" sz="1400" dirty="0" smtClean="0">
                <a:solidFill>
                  <a:schemeClr val="bg1"/>
                </a:solidFill>
              </a:rPr>
              <a:t> tracks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Purity measured with UV laser beam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32" y="5013176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2500 </a:t>
            </a:r>
            <a:r>
              <a:rPr lang="en-US" sz="1600" dirty="0" err="1" smtClean="0"/>
              <a:t>ms</a:t>
            </a:r>
            <a:r>
              <a:rPr lang="en-US" sz="1600" dirty="0" smtClean="0"/>
              <a:t> of live time corresponds to 0.12 ppb of oxygen equivalent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836712"/>
            <a:ext cx="51845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Electronegative molecules absorb drifting electrons (Oxygen or </a:t>
            </a:r>
            <a:r>
              <a:rPr lang="en-US" dirty="0"/>
              <a:t>W</a:t>
            </a:r>
            <a:r>
              <a:rPr lang="en-US" dirty="0" smtClean="0"/>
              <a:t>ater)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Charge attenuation along the drift is called charge live time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Recirculation system to reduce oxygen impurities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7168" y="908720"/>
            <a:ext cx="3396473" cy="20882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331640" y="4509120"/>
            <a:ext cx="43204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78609">
            <a:off x="1575868" y="357097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0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/>
          <a:lstStyle/>
          <a:p>
            <a:r>
              <a:rPr lang="en-US" dirty="0" smtClean="0"/>
              <a:t>Diffusion Measurements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21</a:t>
            </a:fld>
            <a:endParaRPr lang="de-CH"/>
          </a:p>
        </p:txBody>
      </p:sp>
      <p:pic>
        <p:nvPicPr>
          <p:cNvPr id="6" name="Picture 5" descr="ev_1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980728"/>
            <a:ext cx="10142845" cy="2088233"/>
          </a:xfrm>
          <a:prstGeom prst="rect">
            <a:avLst/>
          </a:prstGeom>
        </p:spPr>
      </p:pic>
      <p:pic>
        <p:nvPicPr>
          <p:cNvPr id="8" name="Picture 7" descr="wire_sapation_slice1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" y="3140968"/>
            <a:ext cx="3266850" cy="3168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16216" y="3645024"/>
            <a:ext cx="28083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</a:t>
            </a:r>
            <a:r>
              <a:rPr lang="en-US" baseline="-25000" dirty="0" smtClean="0"/>
              <a:t>T</a:t>
            </a:r>
            <a:r>
              <a:rPr lang="en-US" dirty="0" smtClean="0"/>
              <a:t>=5.18±0.58 cm</a:t>
            </a:r>
            <a:r>
              <a:rPr lang="en-US" baseline="30000" dirty="0" smtClean="0"/>
              <a:t>2</a:t>
            </a:r>
            <a:r>
              <a:rPr lang="en-US" dirty="0" smtClean="0"/>
              <a:t>/s</a:t>
            </a:r>
          </a:p>
          <a:p>
            <a:endParaRPr lang="en-US" dirty="0" smtClean="0"/>
          </a:p>
          <a:p>
            <a:r>
              <a:rPr lang="en-US" dirty="0" smtClean="0"/>
              <a:t>or</a:t>
            </a:r>
          </a:p>
          <a:p>
            <a:endParaRPr lang="en-US" dirty="0"/>
          </a:p>
          <a:p>
            <a:r>
              <a:rPr lang="en-US" dirty="0" smtClean="0"/>
              <a:t>D</a:t>
            </a:r>
            <a:r>
              <a:rPr lang="en-US" baseline="-25000" dirty="0" smtClean="0"/>
              <a:t>T</a:t>
            </a:r>
            <a:r>
              <a:rPr lang="en-US" dirty="0" smtClean="0"/>
              <a:t>=10.18</a:t>
            </a:r>
            <a:r>
              <a:rPr lang="en-US" dirty="0"/>
              <a:t>±0.58 cm</a:t>
            </a:r>
            <a:r>
              <a:rPr lang="en-US" baseline="30000" dirty="0"/>
              <a:t>2</a:t>
            </a:r>
            <a:r>
              <a:rPr lang="en-US" dirty="0"/>
              <a:t>/s</a:t>
            </a:r>
          </a:p>
          <a:p>
            <a:endParaRPr lang="en-US" dirty="0" smtClean="0"/>
          </a:p>
          <a:p>
            <a:r>
              <a:rPr lang="en-US" dirty="0" smtClean="0"/>
              <a:t>Behavior for t&gt;5500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s to be studied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3284984"/>
            <a:ext cx="3331716" cy="3146253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44" y="3304546"/>
            <a:ext cx="2267744" cy="55650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6084168" y="4437112"/>
            <a:ext cx="432048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076056" y="5013176"/>
            <a:ext cx="1440160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78609">
            <a:off x="3679699" y="400301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1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842416"/>
            <a:ext cx="3263528" cy="28026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Diffusion Measurements and further ideas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22</a:t>
            </a:fld>
            <a:endParaRPr lang="de-CH"/>
          </a:p>
        </p:txBody>
      </p:sp>
      <p:sp>
        <p:nvSpPr>
          <p:cNvPr id="8" name="TextBox 7"/>
          <p:cNvSpPr txBox="1"/>
          <p:nvPr/>
        </p:nvSpPr>
        <p:spPr>
          <a:xfrm>
            <a:off x="611560" y="3512041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Cosmis</a:t>
            </a:r>
            <a:r>
              <a:rPr lang="en-US" dirty="0" smtClean="0"/>
              <a:t> </a:t>
            </a:r>
            <a:r>
              <a:rPr lang="en-US" dirty="0" err="1" smtClean="0"/>
              <a:t>Muons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861048"/>
            <a:ext cx="4176464" cy="2736304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2627784" y="5517232"/>
            <a:ext cx="72008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627784" y="6021288"/>
            <a:ext cx="72008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627784" y="6093296"/>
            <a:ext cx="100800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682000" y="5445224"/>
            <a:ext cx="72008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682000" y="5229200"/>
            <a:ext cx="72008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1560" y="6527085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utura Md BT" charset="0"/>
              </a:rPr>
              <a:t>Red </a:t>
            </a:r>
            <a:r>
              <a:rPr lang="en-US" dirty="0" err="1" smtClean="0">
                <a:latin typeface="Futura Md BT" charset="0"/>
              </a:rPr>
              <a:t>Muons</a:t>
            </a:r>
            <a:r>
              <a:rPr lang="en-US" dirty="0" smtClean="0">
                <a:latin typeface="Futura Md BT" charset="0"/>
              </a:rPr>
              <a:t>, green UV Laser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Futura Md BT" charset="0"/>
            </a:endParaRPr>
          </a:p>
        </p:txBody>
      </p:sp>
      <p:pic>
        <p:nvPicPr>
          <p:cNvPr id="26" name="Picture 25" descr="IMG_019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6474" y="1506294"/>
            <a:ext cx="3052395" cy="2289296"/>
          </a:xfrm>
          <a:prstGeom prst="rect">
            <a:avLst/>
          </a:prstGeom>
        </p:spPr>
      </p:pic>
      <p:pic>
        <p:nvPicPr>
          <p:cNvPr id="27" name="Picture 26" descr="muon2_eve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19472"/>
            <a:ext cx="3703037" cy="252189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164288" y="2300679"/>
            <a:ext cx="187220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 </a:t>
            </a:r>
            <a:r>
              <a:rPr lang="en-US" dirty="0" err="1" smtClean="0"/>
              <a:t>Argontube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Test of double collection plane readout with wire planes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89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576064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Broad R&amp;D program towards very large </a:t>
            </a:r>
            <a:r>
              <a:rPr lang="en-GB" sz="2000" dirty="0" err="1" smtClean="0"/>
              <a:t>LAr</a:t>
            </a:r>
            <a:r>
              <a:rPr lang="en-GB" sz="2000" dirty="0" smtClean="0"/>
              <a:t> TPC’s conducted in Switzerland (Bern and ETHZ)</a:t>
            </a:r>
            <a:endParaRPr lang="en-GB" sz="2000" dirty="0"/>
          </a:p>
          <a:p>
            <a:r>
              <a:rPr lang="en-GB" sz="2000" dirty="0" smtClean="0"/>
              <a:t>Novel Readout for very large surfaces </a:t>
            </a:r>
            <a:r>
              <a:rPr lang="en-GB" sz="2000" dirty="0" err="1" smtClean="0"/>
              <a:t>succesfully</a:t>
            </a:r>
            <a:r>
              <a:rPr lang="en-GB" sz="2000" dirty="0" smtClean="0"/>
              <a:t> developed and operated at ETH Zurich</a:t>
            </a:r>
          </a:p>
          <a:p>
            <a:pPr lvl="1"/>
            <a:r>
              <a:rPr lang="en-US" sz="1600" dirty="0"/>
              <a:t>Largest gain operated stably with 10x10cm</a:t>
            </a:r>
            <a:r>
              <a:rPr lang="en-US" sz="1600" baseline="30000" dirty="0"/>
              <a:t>2</a:t>
            </a:r>
            <a:r>
              <a:rPr lang="en-US" sz="1600" dirty="0"/>
              <a:t> is </a:t>
            </a:r>
            <a:r>
              <a:rPr lang="en-US" sz="1600" dirty="0" err="1"/>
              <a:t>approx</a:t>
            </a:r>
            <a:r>
              <a:rPr lang="en-US" sz="1600" dirty="0"/>
              <a:t> 30 with S/N &gt; 200 for </a:t>
            </a:r>
            <a:r>
              <a:rPr lang="en-US" sz="1600" dirty="0" err="1" smtClean="0"/>
              <a:t>m.i.p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dirty="0"/>
              <a:t>Largest </a:t>
            </a:r>
            <a:r>
              <a:rPr lang="en-US" sz="1600" dirty="0" smtClean="0"/>
              <a:t>area LEM</a:t>
            </a:r>
            <a:r>
              <a:rPr lang="en-US" sz="1600" dirty="0"/>
              <a:t> 40x80 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2,</a:t>
            </a:r>
            <a:r>
              <a:rPr lang="en-US" sz="1600" dirty="0"/>
              <a:t> preliminary stable operation with gain ≈ 15  (more tests in preparation)</a:t>
            </a:r>
            <a:endParaRPr lang="en-US" sz="1600" dirty="0" smtClean="0"/>
          </a:p>
          <a:p>
            <a:r>
              <a:rPr lang="en-GB" sz="2000" dirty="0" smtClean="0"/>
              <a:t>Very long drift successfully demonstrated at AEC Bern</a:t>
            </a:r>
          </a:p>
          <a:p>
            <a:pPr lvl="1"/>
            <a:r>
              <a:rPr lang="en-GB" sz="1600" dirty="0" smtClean="0"/>
              <a:t>Recirculation system for Argon purification </a:t>
            </a:r>
          </a:p>
          <a:p>
            <a:pPr lvl="1"/>
            <a:r>
              <a:rPr lang="en-GB" sz="1600" dirty="0" smtClean="0"/>
              <a:t>Stable HV ~ 125kV with </a:t>
            </a:r>
            <a:r>
              <a:rPr lang="en-GB" sz="1600" dirty="0" err="1" smtClean="0"/>
              <a:t>Greinacher</a:t>
            </a:r>
            <a:r>
              <a:rPr lang="en-GB" sz="1600" dirty="0" smtClean="0"/>
              <a:t> multiplier (Cockcroft Walton)</a:t>
            </a:r>
          </a:p>
          <a:p>
            <a:pPr lvl="2"/>
            <a:r>
              <a:rPr lang="en-GB" sz="1600" dirty="0" smtClean="0"/>
              <a:t>candidates for discharges are under investigation</a:t>
            </a:r>
            <a:endParaRPr lang="en-GB" sz="1600" dirty="0"/>
          </a:p>
          <a:p>
            <a:pPr lvl="1"/>
            <a:r>
              <a:rPr lang="en-GB" sz="1600" dirty="0"/>
              <a:t>Muon </a:t>
            </a:r>
            <a:r>
              <a:rPr lang="en-GB" sz="1600" dirty="0" smtClean="0"/>
              <a:t>tracks </a:t>
            </a:r>
            <a:r>
              <a:rPr lang="en-GB" sz="1600" dirty="0"/>
              <a:t>of almost </a:t>
            </a:r>
            <a:r>
              <a:rPr lang="en-GB" sz="1600" dirty="0" smtClean="0"/>
              <a:t>5m drift	</a:t>
            </a:r>
            <a:endParaRPr lang="en-GB" sz="1600" dirty="0"/>
          </a:p>
          <a:p>
            <a:pPr lvl="1"/>
            <a:r>
              <a:rPr lang="en-GB" sz="1600" dirty="0"/>
              <a:t>Laser </a:t>
            </a:r>
            <a:r>
              <a:rPr lang="en-GB" sz="1600" dirty="0" smtClean="0"/>
              <a:t>tracks with </a:t>
            </a:r>
            <a:r>
              <a:rPr lang="en-GB" sz="1600" dirty="0"/>
              <a:t>5m </a:t>
            </a:r>
            <a:r>
              <a:rPr lang="en-GB" sz="1600" dirty="0" smtClean="0"/>
              <a:t>drift</a:t>
            </a:r>
          </a:p>
          <a:p>
            <a:pPr lvl="1"/>
            <a:r>
              <a:rPr lang="en-GB" sz="1600" dirty="0" smtClean="0"/>
              <a:t>Purity of about 2.5ms</a:t>
            </a:r>
          </a:p>
          <a:p>
            <a:pPr lvl="1"/>
            <a:r>
              <a:rPr lang="en-GB" sz="1600" dirty="0" smtClean="0"/>
              <a:t>Transversal electron diffusion  D</a:t>
            </a:r>
            <a:r>
              <a:rPr lang="en-GB" sz="1600" baseline="-25000" dirty="0" smtClean="0"/>
              <a:t>T</a:t>
            </a:r>
            <a:r>
              <a:rPr lang="en-GB" sz="1600" dirty="0" smtClean="0"/>
              <a:t> 5.2 or 10.2 cm</a:t>
            </a:r>
            <a:r>
              <a:rPr lang="en-GB" sz="1600" baseline="30000" dirty="0"/>
              <a:t>2</a:t>
            </a:r>
            <a:r>
              <a:rPr lang="en-GB" sz="1600" dirty="0" smtClean="0"/>
              <a:t>/s</a:t>
            </a:r>
          </a:p>
          <a:p>
            <a:pPr lvl="1"/>
            <a:r>
              <a:rPr lang="en-GB" sz="1600" dirty="0" smtClean="0"/>
              <a:t>New ideas for double charge readout</a:t>
            </a:r>
          </a:p>
          <a:p>
            <a:r>
              <a:rPr lang="en-GB" sz="2000" dirty="0" smtClean="0"/>
              <a:t>Good prospects for future experiments: </a:t>
            </a:r>
            <a:r>
              <a:rPr lang="en-GB" sz="2000" dirty="0" err="1" smtClean="0"/>
              <a:t>MicroBooNE</a:t>
            </a:r>
            <a:r>
              <a:rPr lang="en-GB" sz="2000" dirty="0" smtClean="0"/>
              <a:t>, LBNE, Laguna-LBNO</a:t>
            </a:r>
          </a:p>
          <a:p>
            <a:endParaRPr lang="en-GB" sz="2000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23</a:t>
            </a:fld>
            <a:endParaRPr lang="de-CH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Thanks for your attention</a:t>
            </a:r>
            <a:endParaRPr lang="en-US" dirty="0"/>
          </a:p>
        </p:txBody>
      </p:sp>
      <p:pic>
        <p:nvPicPr>
          <p:cNvPr id="8" name="Content Placeholder 7" descr="IMG_826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9681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 Minute Video of </a:t>
            </a:r>
            <a:r>
              <a:rPr lang="en-US" dirty="0" err="1" smtClean="0"/>
              <a:t>Argontube</a:t>
            </a:r>
            <a:r>
              <a:rPr lang="en-US" dirty="0" smtClean="0"/>
              <a:t> construction</a:t>
            </a:r>
            <a:br>
              <a:rPr lang="en-US" dirty="0" smtClean="0"/>
            </a:br>
            <a:r>
              <a:rPr lang="en-US" dirty="0" smtClean="0"/>
              <a:t>for QA session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600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way to long drift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The proposed LBNO-Glacier study intends to be an O(100kton) </a:t>
            </a:r>
            <a:r>
              <a:rPr lang="en-US" sz="1800" dirty="0" err="1" smtClean="0"/>
              <a:t>LAr</a:t>
            </a:r>
            <a:r>
              <a:rPr lang="en-US" sz="1800" dirty="0" smtClean="0"/>
              <a:t> TPC with a drift of 20m. Apart of the needed purity, the main challenges are:</a:t>
            </a:r>
          </a:p>
          <a:p>
            <a:r>
              <a:rPr lang="en-US" sz="1800" dirty="0" smtClean="0"/>
              <a:t>Novel required readout technologies: </a:t>
            </a:r>
          </a:p>
          <a:p>
            <a:pPr lvl="1"/>
            <a:r>
              <a:rPr lang="en-US" sz="1400" dirty="0" smtClean="0"/>
              <a:t>Double Phase readout via Large Electron Multiplier (LEM)</a:t>
            </a:r>
          </a:p>
          <a:p>
            <a:r>
              <a:rPr lang="en-US" sz="1800" dirty="0" smtClean="0"/>
              <a:t>Very </a:t>
            </a:r>
            <a:r>
              <a:rPr lang="en-US" sz="1800" dirty="0"/>
              <a:t>long </a:t>
            </a:r>
            <a:r>
              <a:rPr lang="en-US" sz="1800" dirty="0" smtClean="0"/>
              <a:t>drift distances: </a:t>
            </a:r>
          </a:p>
          <a:p>
            <a:pPr lvl="1"/>
            <a:r>
              <a:rPr lang="en-US" sz="1400" dirty="0" err="1" smtClean="0"/>
              <a:t>Argontube</a:t>
            </a:r>
            <a:r>
              <a:rPr lang="en-US" sz="1400" dirty="0" smtClean="0"/>
              <a:t> </a:t>
            </a:r>
            <a:r>
              <a:rPr lang="en-US" sz="1400" dirty="0" err="1" smtClean="0"/>
              <a:t>programme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3</a:t>
            </a:fld>
            <a:endParaRPr lang="de-CH"/>
          </a:p>
        </p:txBody>
      </p:sp>
      <p:grpSp>
        <p:nvGrpSpPr>
          <p:cNvPr id="5" name="Gruppieren 11"/>
          <p:cNvGrpSpPr/>
          <p:nvPr/>
        </p:nvGrpSpPr>
        <p:grpSpPr>
          <a:xfrm>
            <a:off x="1259632" y="3501008"/>
            <a:ext cx="6437784" cy="3012058"/>
            <a:chOff x="323850" y="2205038"/>
            <a:chExt cx="8021638" cy="4164012"/>
          </a:xfrm>
        </p:grpSpPr>
        <p:pic>
          <p:nvPicPr>
            <p:cNvPr id="6" name="Picture 5"/>
            <p:cNvPicPr>
              <a:picLocks noChangeArrowheads="1"/>
            </p:cNvPicPr>
            <p:nvPr/>
          </p:nvPicPr>
          <p:blipFill>
            <a:blip r:embed="rId2" cstate="print"/>
            <a:srcRect t="25508" r="25999" b="17128"/>
            <a:stretch>
              <a:fillRect/>
            </a:stretch>
          </p:blipFill>
          <p:spPr bwMode="auto">
            <a:xfrm>
              <a:off x="323850" y="2205038"/>
              <a:ext cx="8021638" cy="41640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7" name="Line 6"/>
            <p:cNvSpPr>
              <a:spLocks noChangeShapeType="1"/>
            </p:cNvSpPr>
            <p:nvPr/>
          </p:nvSpPr>
          <p:spPr bwMode="auto">
            <a:xfrm rot="10800000" flipH="1">
              <a:off x="1403350" y="3141663"/>
              <a:ext cx="6048375" cy="4318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8" name="Rectangle 7"/>
            <p:cNvSpPr>
              <a:spLocks/>
            </p:cNvSpPr>
            <p:nvPr/>
          </p:nvSpPr>
          <p:spPr bwMode="auto">
            <a:xfrm>
              <a:off x="4570413" y="2962275"/>
              <a:ext cx="700087" cy="2889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862013"/>
              <a:r>
                <a:rPr lang="en-US" sz="1900">
                  <a:solidFill>
                    <a:srgbClr val="FFFF00"/>
                  </a:solidFill>
                  <a:latin typeface="Symbol" pitchFamily="18" charset="2"/>
                  <a:sym typeface="Symbol" pitchFamily="18" charset="2"/>
                </a:rPr>
                <a:t>φ</a:t>
              </a:r>
              <a:r>
                <a:rPr lang="en-US" sz="1900" i="1">
                  <a:solidFill>
                    <a:srgbClr val="FFFF00"/>
                  </a:solidFill>
                  <a:latin typeface="Times" pitchFamily="18" charset="0"/>
                  <a:sym typeface="Times" pitchFamily="18" charset="0"/>
                </a:rPr>
                <a:t>≈70 m</a:t>
              </a: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rot="10800000">
              <a:off x="1116013" y="3500438"/>
              <a:ext cx="228600" cy="168751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0" name="Rectangle 9"/>
            <p:cNvSpPr>
              <a:spLocks/>
            </p:cNvSpPr>
            <p:nvPr/>
          </p:nvSpPr>
          <p:spPr bwMode="auto">
            <a:xfrm>
              <a:off x="1619250" y="4581525"/>
              <a:ext cx="1565275" cy="5778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862013"/>
              <a:r>
                <a:rPr lang="en-US" sz="1900" i="1" dirty="0">
                  <a:solidFill>
                    <a:srgbClr val="FFFF00"/>
                  </a:solidFill>
                  <a:latin typeface="Times" pitchFamily="18" charset="0"/>
                  <a:sym typeface="Times" pitchFamily="18" charset="0"/>
                </a:rPr>
                <a:t>h =20 m</a:t>
              </a:r>
            </a:p>
            <a:p>
              <a:pPr algn="ctr" defTabSz="862013"/>
              <a:r>
                <a:rPr lang="en-US" sz="1900" i="1" dirty="0">
                  <a:solidFill>
                    <a:srgbClr val="FFFF00"/>
                  </a:solidFill>
                  <a:latin typeface="Times" pitchFamily="18" charset="0"/>
                  <a:sym typeface="Times" pitchFamily="18" charset="0"/>
                </a:rPr>
                <a:t>Max drift length</a:t>
              </a:r>
            </a:p>
          </p:txBody>
        </p:sp>
        <p:sp>
          <p:nvSpPr>
            <p:cNvPr id="11" name="Rectangle 10"/>
            <p:cNvSpPr>
              <a:spLocks/>
            </p:cNvSpPr>
            <p:nvPr/>
          </p:nvSpPr>
          <p:spPr bwMode="auto">
            <a:xfrm rot="20884241">
              <a:off x="5013325" y="4897438"/>
              <a:ext cx="2101850" cy="228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862013"/>
              <a:r>
                <a:rPr lang="en-US" sz="1500" i="1">
                  <a:solidFill>
                    <a:srgbClr val="FFFF00"/>
                  </a:solidFill>
                  <a:latin typeface="Helvetica" pitchFamily="34" charset="0"/>
                  <a:sym typeface="Helvetica" pitchFamily="34" charset="0"/>
                </a:rPr>
                <a:t>Passive perlite insulation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308899" y="6550223"/>
            <a:ext cx="483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hep-ph</a:t>
            </a:r>
            <a:r>
              <a:rPr lang="en-US" sz="1400" dirty="0"/>
              <a:t>/0402110 and </a:t>
            </a:r>
            <a:r>
              <a:rPr lang="en-US" sz="1400" dirty="0" err="1"/>
              <a:t>J.Phys.Conf.Ser</a:t>
            </a:r>
            <a:r>
              <a:rPr lang="en-US" sz="1400" dirty="0"/>
              <a:t>. 171 (2009) 012020 </a:t>
            </a:r>
          </a:p>
        </p:txBody>
      </p:sp>
    </p:spTree>
    <p:extLst>
      <p:ext uri="{BB962C8B-B14F-4D97-AF65-F5344CB8AC3E}">
        <p14:creationId xmlns:p14="http://schemas.microsoft.com/office/powerpoint/2010/main" val="245325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de-CH" dirty="0" smtClean="0"/>
              <a:t> </a:t>
            </a:r>
            <a:r>
              <a:rPr lang="en-GB" dirty="0" err="1" smtClean="0"/>
              <a:t>LAr</a:t>
            </a:r>
            <a:r>
              <a:rPr lang="en-GB" dirty="0" smtClean="0"/>
              <a:t> TPC technique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124744"/>
            <a:ext cx="4618856" cy="37444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000" dirty="0" smtClean="0"/>
              <a:t>Three dimensional tracking device</a:t>
            </a:r>
          </a:p>
          <a:p>
            <a:pPr>
              <a:lnSpc>
                <a:spcPct val="120000"/>
              </a:lnSpc>
            </a:pPr>
            <a:r>
              <a:rPr lang="en-GB" sz="2000" dirty="0" smtClean="0"/>
              <a:t>Readout of the charge deposited</a:t>
            </a:r>
          </a:p>
          <a:p>
            <a:pPr>
              <a:lnSpc>
                <a:spcPct val="120000"/>
              </a:lnSpc>
            </a:pPr>
            <a:r>
              <a:rPr lang="en-GB" sz="2000" dirty="0" smtClean="0"/>
              <a:t>Charge readout correlates to deposited energy</a:t>
            </a:r>
          </a:p>
          <a:p>
            <a:pPr>
              <a:lnSpc>
                <a:spcPct val="120000"/>
              </a:lnSpc>
            </a:pPr>
            <a:r>
              <a:rPr lang="en-GB" sz="2000" dirty="0" smtClean="0"/>
              <a:t>Momentum estimation via multiple coulomb scattering</a:t>
            </a:r>
          </a:p>
          <a:p>
            <a:pPr>
              <a:lnSpc>
                <a:spcPct val="120000"/>
              </a:lnSpc>
            </a:pPr>
            <a:r>
              <a:rPr lang="en-GB" sz="2000" dirty="0" smtClean="0"/>
              <a:t>The detector is fully homogenous</a:t>
            </a:r>
          </a:p>
          <a:p>
            <a:pPr>
              <a:lnSpc>
                <a:spcPct val="120000"/>
              </a:lnSpc>
            </a:pPr>
            <a:r>
              <a:rPr lang="en-GB" sz="2000" dirty="0" smtClean="0"/>
              <a:t>UV scintillation light </a:t>
            </a:r>
          </a:p>
          <a:p>
            <a:pPr marL="0" indent="0">
              <a:lnSpc>
                <a:spcPct val="120000"/>
              </a:lnSpc>
              <a:buNone/>
            </a:pPr>
            <a:endParaRPr lang="en-GB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4</a:t>
            </a:fld>
            <a:endParaRPr lang="de-CH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655203"/>
              </p:ext>
            </p:extLst>
          </p:nvPr>
        </p:nvGraphicFramePr>
        <p:xfrm>
          <a:off x="251520" y="5157192"/>
          <a:ext cx="42672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9636"/>
                <a:gridCol w="232756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Charge</a:t>
                      </a:r>
                      <a:r>
                        <a:rPr lang="en-US" sz="1400" b="0" baseline="0" dirty="0" smtClean="0">
                          <a:solidFill>
                            <a:schemeClr val="bg1"/>
                          </a:solidFill>
                        </a:rPr>
                        <a:t> yield (</a:t>
                      </a:r>
                      <a:r>
                        <a:rPr lang="en-US" sz="1400" b="0" baseline="0" dirty="0" err="1" smtClean="0">
                          <a:solidFill>
                            <a:schemeClr val="bg1"/>
                          </a:solidFill>
                        </a:rPr>
                        <a:t>m.i.p</a:t>
                      </a:r>
                      <a:r>
                        <a:rPr lang="en-US" sz="1400" b="0" baseline="0" dirty="0" smtClean="0">
                          <a:solidFill>
                            <a:schemeClr val="bg1"/>
                          </a:solidFill>
                        </a:rPr>
                        <a:t>.)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6000 e</a:t>
                      </a:r>
                      <a:r>
                        <a:rPr lang="en-US" sz="1400" b="0" baseline="300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sz="1400" b="0" baseline="0" dirty="0" smtClean="0">
                          <a:solidFill>
                            <a:schemeClr val="bg1"/>
                          </a:solidFill>
                        </a:rPr>
                        <a:t>/mm (1fC/mm)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Photon yield (</a:t>
                      </a:r>
                      <a:r>
                        <a:rPr lang="en-US" sz="1400" b="0" dirty="0" err="1" smtClean="0">
                          <a:solidFill>
                            <a:schemeClr val="bg1"/>
                          </a:solidFill>
                        </a:rPr>
                        <a:t>m.i.p</a:t>
                      </a:r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.)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5000 </a:t>
                      </a:r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photons</a:t>
                      </a:r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/</a:t>
                      </a:r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mm (128 nm)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Electron drift velocity 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2mm/</a:t>
                      </a:r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s (@ 1kV/cm)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8" name="Grafik 9" descr="decay_muon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0320" y="4945897"/>
            <a:ext cx="4528184" cy="1651455"/>
          </a:xfrm>
          <a:prstGeom prst="rect">
            <a:avLst/>
          </a:prstGeom>
        </p:spPr>
      </p:pic>
      <p:pic>
        <p:nvPicPr>
          <p:cNvPr id="6" name="Picture 5" descr="TPC_Princi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4"/>
            <a:ext cx="4115265" cy="409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79F49-9546-6745-997C-CCE2D269D166}" type="slidenum">
              <a:rPr lang="en-US"/>
              <a:pPr/>
              <a:t>5</a:t>
            </a:fld>
            <a:endParaRPr lang="en-US"/>
          </a:p>
        </p:txBody>
      </p:sp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205383" y="178594"/>
            <a:ext cx="8509992" cy="759023"/>
          </a:xfrm>
          <a:ln/>
        </p:spPr>
        <p:txBody>
          <a:bodyPr/>
          <a:lstStyle/>
          <a:p>
            <a:r>
              <a:rPr lang="en-US" dirty="0"/>
              <a:t>The double phase concept</a:t>
            </a:r>
          </a:p>
        </p:txBody>
      </p:sp>
      <p:sp>
        <p:nvSpPr>
          <p:cNvPr id="21507" name="Rectangle 3"/>
          <p:cNvSpPr>
            <a:spLocks/>
          </p:cNvSpPr>
          <p:nvPr/>
        </p:nvSpPr>
        <p:spPr bwMode="auto">
          <a:xfrm>
            <a:off x="169664" y="2183309"/>
            <a:ext cx="5331023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en-US" sz="1700" b="1" dirty="0">
              <a:ea typeface="ＭＳ Ｐゴシック" charset="0"/>
              <a:cs typeface="Helvetica" charset="0"/>
            </a:endParaRPr>
          </a:p>
        </p:txBody>
      </p:sp>
      <p:sp>
        <p:nvSpPr>
          <p:cNvPr id="21508" name="Rectangle 4"/>
          <p:cNvSpPr>
            <a:spLocks/>
          </p:cNvSpPr>
          <p:nvPr/>
        </p:nvSpPr>
        <p:spPr bwMode="auto">
          <a:xfrm>
            <a:off x="251520" y="1124744"/>
            <a:ext cx="504056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dirty="0">
                <a:ea typeface="ＭＳ Ｐゴシック" charset="0"/>
                <a:cs typeface="Helvetica" charset="0"/>
              </a:rPr>
              <a:t>1.) Ionization electrons drift towards the liquid argon </a:t>
            </a:r>
            <a:r>
              <a:rPr lang="en-US" sz="1700" dirty="0" smtClean="0">
                <a:ea typeface="ＭＳ Ｐゴシック" charset="0"/>
                <a:cs typeface="Helvetica" charset="0"/>
              </a:rPr>
              <a:t>surface</a:t>
            </a:r>
          </a:p>
          <a:p>
            <a:r>
              <a:rPr lang="en-US" sz="1700" dirty="0">
                <a:ea typeface="ＭＳ Ｐゴシック" charset="0"/>
                <a:cs typeface="Helvetica" charset="0"/>
              </a:rPr>
              <a:t>2.) Drift electrons are efficiently emitted into the gas phase</a:t>
            </a:r>
          </a:p>
          <a:p>
            <a:r>
              <a:rPr lang="en-US" sz="1700" dirty="0">
                <a:ea typeface="ＭＳ Ｐゴシック" charset="0"/>
                <a:cs typeface="Helvetica" charset="0"/>
              </a:rPr>
              <a:t>3.) Charge multiplication in the holes of the Large Electron Multiplier (LEM</a:t>
            </a:r>
            <a:r>
              <a:rPr lang="en-US" sz="1700" dirty="0" smtClean="0">
                <a:ea typeface="ＭＳ Ｐゴシック" charset="0"/>
                <a:cs typeface="Helvetica" charset="0"/>
              </a:rPr>
              <a:t>)</a:t>
            </a:r>
            <a:endParaRPr lang="en-US" sz="1700" dirty="0">
              <a:ea typeface="ＭＳ Ｐゴシック" charset="0"/>
              <a:cs typeface="Helvetica" charset="0"/>
            </a:endParaRPr>
          </a:p>
          <a:p>
            <a:r>
              <a:rPr lang="en-US" sz="1700" dirty="0" smtClean="0">
                <a:ea typeface="ＭＳ Ｐゴシック" charset="0"/>
                <a:cs typeface="Helvetica" charset="0"/>
              </a:rPr>
              <a:t>4</a:t>
            </a:r>
            <a:r>
              <a:rPr lang="en-US" sz="1700" dirty="0">
                <a:ea typeface="ＭＳ Ｐゴシック" charset="0"/>
                <a:cs typeface="Helvetica" charset="0"/>
              </a:rPr>
              <a:t>.) Charge collection on a 2D anode </a:t>
            </a:r>
            <a:r>
              <a:rPr lang="en-US" sz="1700" dirty="0" smtClean="0">
                <a:ea typeface="ＭＳ Ｐゴシック" charset="0"/>
                <a:cs typeface="Helvetica" charset="0"/>
              </a:rPr>
              <a:t>readout</a:t>
            </a:r>
          </a:p>
          <a:p>
            <a:r>
              <a:rPr lang="en-US" sz="1700" dirty="0">
                <a:ea typeface="ＭＳ Ｐゴシック" charset="0"/>
                <a:cs typeface="Helvetica" charset="0"/>
              </a:rPr>
              <a:t>(symmetric unipolar signals with two </a:t>
            </a:r>
            <a:br>
              <a:rPr lang="en-US" sz="1700" dirty="0">
                <a:ea typeface="ＭＳ Ｐゴシック" charset="0"/>
                <a:cs typeface="Helvetica" charset="0"/>
              </a:rPr>
            </a:br>
            <a:r>
              <a:rPr lang="en-US" sz="1700" dirty="0">
                <a:ea typeface="ＭＳ Ｐゴシック" charset="0"/>
                <a:cs typeface="Helvetica" charset="0"/>
              </a:rPr>
              <a:t>orthogonal views</a:t>
            </a:r>
            <a:r>
              <a:rPr lang="en-US" sz="1700" dirty="0" smtClean="0">
                <a:ea typeface="ＭＳ Ｐゴシック" charset="0"/>
                <a:cs typeface="Helvetica" charset="0"/>
              </a:rPr>
              <a:t>)</a:t>
            </a:r>
            <a:endParaRPr lang="en-US" sz="1600" dirty="0" smtClean="0">
              <a:ea typeface="ＭＳ Ｐゴシック" charset="0"/>
              <a:cs typeface="Helvetica" charset="0"/>
            </a:endParaRPr>
          </a:p>
          <a:p>
            <a:pPr algn="r"/>
            <a:r>
              <a:rPr lang="en-US" dirty="0" smtClean="0">
                <a:ea typeface="ＭＳ Ｐゴシック" charset="0"/>
                <a:cs typeface="Helvetica" charset="0"/>
              </a:rPr>
              <a:t>Results </a:t>
            </a:r>
            <a:r>
              <a:rPr lang="en-US" dirty="0">
                <a:ea typeface="ＭＳ Ｐゴシック" charset="0"/>
                <a:cs typeface="Helvetica" charset="0"/>
              </a:rPr>
              <a:t>from a 10x10 cm</a:t>
            </a:r>
            <a:r>
              <a:rPr lang="en-US" baseline="32000" dirty="0">
                <a:ea typeface="ＭＳ Ｐゴシック" charset="0"/>
                <a:cs typeface="Helvetica" charset="0"/>
              </a:rPr>
              <a:t>2</a:t>
            </a:r>
            <a:r>
              <a:rPr lang="en-US" dirty="0">
                <a:ea typeface="ＭＳ Ｐゴシック" charset="0"/>
                <a:cs typeface="Helvetica" charset="0"/>
              </a:rPr>
              <a:t> prototype</a:t>
            </a:r>
          </a:p>
          <a:p>
            <a:endParaRPr lang="en-US" sz="1700" dirty="0">
              <a:ea typeface="ＭＳ Ｐゴシック" charset="0"/>
              <a:cs typeface="Helvetica" charset="0"/>
            </a:endParaRPr>
          </a:p>
        </p:txBody>
      </p:sp>
      <p:sp>
        <p:nvSpPr>
          <p:cNvPr id="21509" name="Rectangle 5"/>
          <p:cNvSpPr>
            <a:spLocks/>
          </p:cNvSpPr>
          <p:nvPr/>
        </p:nvSpPr>
        <p:spPr bwMode="auto">
          <a:xfrm>
            <a:off x="133945" y="4866680"/>
            <a:ext cx="4634508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en-US" sz="1700" b="1" dirty="0">
              <a:ea typeface="ＭＳ Ｐゴシック" charset="0"/>
              <a:cs typeface="Helvetica" charset="0"/>
            </a:endParaRPr>
          </a:p>
        </p:txBody>
      </p:sp>
      <p:sp>
        <p:nvSpPr>
          <p:cNvPr id="21510" name="Rectangle 6"/>
          <p:cNvSpPr>
            <a:spLocks/>
          </p:cNvSpPr>
          <p:nvPr/>
        </p:nvSpPr>
        <p:spPr bwMode="auto">
          <a:xfrm>
            <a:off x="133945" y="5831086"/>
            <a:ext cx="4634508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en-US" sz="1700" b="1" dirty="0">
              <a:ea typeface="ＭＳ Ｐゴシック" charset="0"/>
              <a:cs typeface="Helvetica" charset="0"/>
            </a:endParaRPr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535258" y="1929651"/>
            <a:ext cx="2142199" cy="144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56" y="1988841"/>
            <a:ext cx="814890" cy="84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620688"/>
            <a:ext cx="1165891" cy="10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Oval 11"/>
          <p:cNvSpPr>
            <a:spLocks/>
          </p:cNvSpPr>
          <p:nvPr/>
        </p:nvSpPr>
        <p:spPr bwMode="auto">
          <a:xfrm rot="-5400000">
            <a:off x="7393067" y="1679534"/>
            <a:ext cx="168140" cy="162493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16" name="Oval 12"/>
          <p:cNvSpPr>
            <a:spLocks/>
          </p:cNvSpPr>
          <p:nvPr/>
        </p:nvSpPr>
        <p:spPr bwMode="auto">
          <a:xfrm rot="-5400000">
            <a:off x="7681361" y="1554421"/>
            <a:ext cx="66037" cy="70095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17" name="Oval 13"/>
          <p:cNvSpPr>
            <a:spLocks/>
          </p:cNvSpPr>
          <p:nvPr/>
        </p:nvSpPr>
        <p:spPr bwMode="auto">
          <a:xfrm rot="-5400000">
            <a:off x="6646106" y="2002966"/>
            <a:ext cx="841202" cy="812950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18" name="Oval 14"/>
          <p:cNvSpPr>
            <a:spLocks/>
          </p:cNvSpPr>
          <p:nvPr/>
        </p:nvSpPr>
        <p:spPr bwMode="auto">
          <a:xfrm rot="-5400000">
            <a:off x="7629983" y="580728"/>
            <a:ext cx="1095822" cy="1163116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23" name="Rectangle 19"/>
          <p:cNvSpPr>
            <a:spLocks/>
          </p:cNvSpPr>
          <p:nvPr/>
        </p:nvSpPr>
        <p:spPr bwMode="auto">
          <a:xfrm>
            <a:off x="6012160" y="2276872"/>
            <a:ext cx="464344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 dirty="0">
                <a:ea typeface="ＭＳ Ｐゴシック" charset="0"/>
                <a:cs typeface="Helvetica" charset="0"/>
              </a:rPr>
              <a:t>LEM</a:t>
            </a:r>
          </a:p>
        </p:txBody>
      </p:sp>
      <p:sp>
        <p:nvSpPr>
          <p:cNvPr id="21524" name="Rectangle 20"/>
          <p:cNvSpPr>
            <a:spLocks/>
          </p:cNvSpPr>
          <p:nvPr/>
        </p:nvSpPr>
        <p:spPr bwMode="auto">
          <a:xfrm>
            <a:off x="6876256" y="476672"/>
            <a:ext cx="616148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 dirty="0">
                <a:ea typeface="ＭＳ Ｐゴシック" charset="0"/>
                <a:cs typeface="Helvetica" charset="0"/>
              </a:rPr>
              <a:t>anode</a:t>
            </a:r>
          </a:p>
        </p:txBody>
      </p:sp>
      <p:sp>
        <p:nvSpPr>
          <p:cNvPr id="21525" name="Rectangle 21"/>
          <p:cNvSpPr>
            <a:spLocks/>
          </p:cNvSpPr>
          <p:nvPr/>
        </p:nvSpPr>
        <p:spPr bwMode="auto">
          <a:xfrm>
            <a:off x="5724128" y="836712"/>
            <a:ext cx="1505297" cy="53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 dirty="0" smtClean="0">
                <a:ea typeface="ＭＳ Ｐゴシック" charset="0"/>
                <a:cs typeface="Helvetica" charset="0"/>
              </a:rPr>
              <a:t>upper electrodes</a:t>
            </a:r>
            <a:endParaRPr lang="en-US" sz="1400" dirty="0">
              <a:ea typeface="ＭＳ Ｐゴシック" charset="0"/>
              <a:cs typeface="Helvetica" charset="0"/>
            </a:endParaRPr>
          </a:p>
        </p:txBody>
      </p:sp>
      <p:sp>
        <p:nvSpPr>
          <p:cNvPr id="21526" name="Rectangle 22"/>
          <p:cNvSpPr>
            <a:spLocks/>
          </p:cNvSpPr>
          <p:nvPr/>
        </p:nvSpPr>
        <p:spPr bwMode="auto">
          <a:xfrm>
            <a:off x="5730999" y="1097484"/>
            <a:ext cx="1361281" cy="53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 dirty="0" smtClean="0">
                <a:ea typeface="ＭＳ Ｐゴシック" charset="0"/>
                <a:cs typeface="Helvetica" charset="0"/>
              </a:rPr>
              <a:t>lower electrodes</a:t>
            </a:r>
            <a:endParaRPr lang="en-US" sz="1400" dirty="0">
              <a:ea typeface="ＭＳ Ｐゴシック" charset="0"/>
              <a:cs typeface="Helvetica" charset="0"/>
            </a:endParaRPr>
          </a:p>
        </p:txBody>
      </p:sp>
      <p:sp>
        <p:nvSpPr>
          <p:cNvPr id="21527" name="Line 23"/>
          <p:cNvSpPr>
            <a:spLocks noChangeShapeType="1"/>
          </p:cNvSpPr>
          <p:nvPr/>
        </p:nvSpPr>
        <p:spPr bwMode="auto">
          <a:xfrm flipH="1">
            <a:off x="7092279" y="908720"/>
            <a:ext cx="720080" cy="50405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28" name="Line 24"/>
          <p:cNvSpPr>
            <a:spLocks noChangeShapeType="1"/>
          </p:cNvSpPr>
          <p:nvPr/>
        </p:nvSpPr>
        <p:spPr bwMode="auto">
          <a:xfrm flipH="1">
            <a:off x="7308304" y="1844824"/>
            <a:ext cx="121418" cy="216024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29" name="Rectangle 25"/>
          <p:cNvSpPr>
            <a:spLocks/>
          </p:cNvSpPr>
          <p:nvPr/>
        </p:nvSpPr>
        <p:spPr bwMode="auto">
          <a:xfrm>
            <a:off x="8360850" y="3429000"/>
            <a:ext cx="750094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100" dirty="0">
                <a:ea typeface="ＭＳ Ｐゴシック" charset="0"/>
                <a:cs typeface="Helvetica" charset="0"/>
              </a:rPr>
              <a:t>0.5 kV/cm</a:t>
            </a:r>
          </a:p>
        </p:txBody>
      </p:sp>
      <p:sp>
        <p:nvSpPr>
          <p:cNvPr id="21530" name="Rectangle 26"/>
          <p:cNvSpPr>
            <a:spLocks/>
          </p:cNvSpPr>
          <p:nvPr/>
        </p:nvSpPr>
        <p:spPr bwMode="auto">
          <a:xfrm>
            <a:off x="8334061" y="2936156"/>
            <a:ext cx="776883" cy="27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100" dirty="0">
                <a:ea typeface="ＭＳ Ｐゴシック" charset="0"/>
                <a:cs typeface="Helvetica" charset="0"/>
              </a:rPr>
              <a:t>3.0 kV/cm</a:t>
            </a:r>
          </a:p>
        </p:txBody>
      </p:sp>
      <p:sp>
        <p:nvSpPr>
          <p:cNvPr id="21531" name="Rectangle 27"/>
          <p:cNvSpPr>
            <a:spLocks/>
          </p:cNvSpPr>
          <p:nvPr/>
        </p:nvSpPr>
        <p:spPr bwMode="auto">
          <a:xfrm>
            <a:off x="8360850" y="2564904"/>
            <a:ext cx="750094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100" dirty="0">
                <a:ea typeface="ＭＳ Ｐゴシック" charset="0"/>
                <a:cs typeface="Helvetica" charset="0"/>
              </a:rPr>
              <a:t>4.5 kV/cm</a:t>
            </a:r>
          </a:p>
        </p:txBody>
      </p:sp>
      <p:sp>
        <p:nvSpPr>
          <p:cNvPr id="21532" name="Rectangle 28"/>
          <p:cNvSpPr>
            <a:spLocks/>
          </p:cNvSpPr>
          <p:nvPr/>
        </p:nvSpPr>
        <p:spPr bwMode="auto">
          <a:xfrm>
            <a:off x="8342991" y="1988840"/>
            <a:ext cx="767953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100" dirty="0">
                <a:ea typeface="ＭＳ Ｐゴシック" charset="0"/>
                <a:cs typeface="Helvetica" charset="0"/>
              </a:rPr>
              <a:t>1.5 kV/cm</a:t>
            </a:r>
          </a:p>
        </p:txBody>
      </p:sp>
      <p:sp>
        <p:nvSpPr>
          <p:cNvPr id="21533" name="Rectangle 29"/>
          <p:cNvSpPr>
            <a:spLocks/>
          </p:cNvSpPr>
          <p:nvPr/>
        </p:nvSpPr>
        <p:spPr bwMode="auto">
          <a:xfrm>
            <a:off x="8342991" y="1628800"/>
            <a:ext cx="767953" cy="27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100" dirty="0">
                <a:ea typeface="ＭＳ Ｐゴシック" charset="0"/>
                <a:cs typeface="Helvetica" charset="0"/>
              </a:rPr>
              <a:t>35 kV/cm</a:t>
            </a:r>
          </a:p>
        </p:txBody>
      </p:sp>
      <p:sp>
        <p:nvSpPr>
          <p:cNvPr id="21534" name="Rectangle 30"/>
          <p:cNvSpPr>
            <a:spLocks/>
          </p:cNvSpPr>
          <p:nvPr/>
        </p:nvSpPr>
        <p:spPr bwMode="auto">
          <a:xfrm>
            <a:off x="8316416" y="442665"/>
            <a:ext cx="767953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100" dirty="0">
                <a:ea typeface="ＭＳ Ｐゴシック" charset="0"/>
                <a:cs typeface="Helvetica" charset="0"/>
              </a:rPr>
              <a:t>3.0 kV/cm</a:t>
            </a:r>
          </a:p>
        </p:txBody>
      </p:sp>
      <p:sp>
        <p:nvSpPr>
          <p:cNvPr id="21535" name="Line 31"/>
          <p:cNvSpPr>
            <a:spLocks noChangeShapeType="1"/>
          </p:cNvSpPr>
          <p:nvPr/>
        </p:nvSpPr>
        <p:spPr bwMode="auto">
          <a:xfrm flipH="1">
            <a:off x="6732240" y="3284985"/>
            <a:ext cx="1014636" cy="72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36" name="Line 32"/>
          <p:cNvSpPr>
            <a:spLocks noChangeShapeType="1"/>
          </p:cNvSpPr>
          <p:nvPr/>
        </p:nvSpPr>
        <p:spPr bwMode="auto">
          <a:xfrm flipH="1">
            <a:off x="6732239" y="2564904"/>
            <a:ext cx="961603" cy="7920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37" name="Rectangle 33"/>
          <p:cNvSpPr>
            <a:spLocks/>
          </p:cNvSpPr>
          <p:nvPr/>
        </p:nvSpPr>
        <p:spPr bwMode="auto">
          <a:xfrm>
            <a:off x="5868144" y="3212976"/>
            <a:ext cx="942082" cy="53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Helvetica" charset="0"/>
              </a:rPr>
              <a:t>extraction</a:t>
            </a:r>
          </a:p>
          <a:p>
            <a:r>
              <a:rPr lang="en-US" sz="1400">
                <a:ea typeface="ＭＳ Ｐゴシック" charset="0"/>
                <a:cs typeface="Helvetica" charset="0"/>
              </a:rPr>
              <a:t>grids</a:t>
            </a:r>
          </a:p>
        </p:txBody>
      </p:sp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93096"/>
            <a:ext cx="3080742" cy="213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"/>
          <p:cNvSpPr>
            <a:spLocks/>
          </p:cNvSpPr>
          <p:nvPr/>
        </p:nvSpPr>
        <p:spPr bwMode="auto">
          <a:xfrm>
            <a:off x="5578401" y="3908003"/>
            <a:ext cx="1535906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89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 b="1">
                <a:ea typeface="ＭＳ Ｐゴシック" charset="0"/>
                <a:cs typeface="Helvetica" charset="0"/>
              </a:rPr>
              <a:t>gain curve</a:t>
            </a:r>
          </a:p>
        </p:txBody>
      </p:sp>
      <p:sp>
        <p:nvSpPr>
          <p:cNvPr id="38" name="Rectangle 6"/>
          <p:cNvSpPr>
            <a:spLocks/>
          </p:cNvSpPr>
          <p:nvPr/>
        </p:nvSpPr>
        <p:spPr bwMode="auto">
          <a:xfrm>
            <a:off x="6084168" y="4729137"/>
            <a:ext cx="15904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89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ea typeface="ＭＳ Ｐゴシック" charset="0"/>
                <a:cs typeface="Helvetica" charset="0"/>
              </a:rPr>
              <a:t>gain 27</a:t>
            </a:r>
          </a:p>
          <a:p>
            <a:r>
              <a:rPr lang="en-US" sz="1400" b="1" dirty="0">
                <a:ea typeface="ＭＳ Ｐゴシック" charset="0"/>
                <a:cs typeface="Helvetica" charset="0"/>
              </a:rPr>
              <a:t>S/N&gt;</a:t>
            </a:r>
            <a:r>
              <a:rPr lang="en-US" sz="1400" b="1" dirty="0" smtClean="0">
                <a:ea typeface="ＭＳ Ｐゴシック" charset="0"/>
                <a:cs typeface="Helvetica" charset="0"/>
              </a:rPr>
              <a:t>200 for </a:t>
            </a:r>
            <a:r>
              <a:rPr lang="en-US" sz="1400" b="1" dirty="0" err="1" smtClean="0">
                <a:ea typeface="ＭＳ Ｐゴシック" charset="0"/>
                <a:cs typeface="Helvetica" charset="0"/>
              </a:rPr>
              <a:t>m.i.p</a:t>
            </a:r>
            <a:r>
              <a:rPr lang="en-US" sz="1400" b="1" dirty="0" smtClean="0">
                <a:ea typeface="ＭＳ Ｐゴシック" charset="0"/>
                <a:cs typeface="Helvetica" charset="0"/>
              </a:rPr>
              <a:t>.</a:t>
            </a:r>
            <a:endParaRPr lang="en-US" sz="1400" b="1" dirty="0">
              <a:ea typeface="ＭＳ Ｐゴシック" charset="0"/>
              <a:cs typeface="Helvetica" charset="0"/>
            </a:endParaRPr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 flipH="1">
            <a:off x="7118772" y="4578846"/>
            <a:ext cx="1030263" cy="289098"/>
          </a:xfrm>
          <a:prstGeom prst="line">
            <a:avLst/>
          </a:prstGeom>
          <a:noFill/>
          <a:ln w="508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" name="Rectangle 10"/>
          <p:cNvSpPr>
            <a:spLocks/>
          </p:cNvSpPr>
          <p:nvPr/>
        </p:nvSpPr>
        <p:spPr bwMode="auto">
          <a:xfrm>
            <a:off x="4942904" y="6453336"/>
            <a:ext cx="4741664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89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400" dirty="0" smtClean="0">
                <a:ea typeface="ＭＳ Ｐゴシック" charset="0"/>
                <a:cs typeface="Helvetica" charset="0"/>
              </a:rPr>
              <a:t>NIM </a:t>
            </a:r>
            <a:r>
              <a:rPr lang="en-US" sz="1400" dirty="0">
                <a:ea typeface="ＭＳ Ｐゴシック" charset="0"/>
                <a:cs typeface="Helvetica" charset="0"/>
              </a:rPr>
              <a:t>A 641 (2011) 48-57</a:t>
            </a:r>
          </a:p>
        </p:txBody>
      </p:sp>
      <p:sp>
        <p:nvSpPr>
          <p:cNvPr id="41" name="Line 23"/>
          <p:cNvSpPr>
            <a:spLocks noChangeShapeType="1"/>
          </p:cNvSpPr>
          <p:nvPr/>
        </p:nvSpPr>
        <p:spPr bwMode="auto">
          <a:xfrm flipH="1">
            <a:off x="7092280" y="764704"/>
            <a:ext cx="576064" cy="3600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941168"/>
            <a:ext cx="2808312" cy="187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1512168" cy="294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2"/>
          <p:cNvSpPr>
            <a:spLocks/>
          </p:cNvSpPr>
          <p:nvPr/>
        </p:nvSpPr>
        <p:spPr bwMode="auto">
          <a:xfrm>
            <a:off x="1765796" y="3789040"/>
            <a:ext cx="3958332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89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ea typeface="ＭＳ Ｐゴシック" charset="0"/>
                <a:cs typeface="Helvetica" charset="0"/>
              </a:rPr>
              <a:t>charge sharing test of the 2D anode</a:t>
            </a:r>
          </a:p>
          <a:p>
            <a:pPr>
              <a:buClr>
                <a:srgbClr val="000000"/>
              </a:buClr>
              <a:buSzPct val="125000"/>
              <a:buFont typeface="Lucida Grande" charset="0"/>
              <a:buChar char="‣"/>
            </a:pPr>
            <a:r>
              <a:rPr lang="en-US" sz="1500" dirty="0">
                <a:ea typeface="ＭＳ Ｐゴシック" charset="0"/>
                <a:cs typeface="Helvetica" charset="0"/>
              </a:rPr>
              <a:t>signal shape of x and y view identical</a:t>
            </a:r>
          </a:p>
          <a:p>
            <a:pPr>
              <a:buClr>
                <a:srgbClr val="000000"/>
              </a:buClr>
              <a:buSzPct val="125000"/>
              <a:buFont typeface="Lucida Grande" charset="0"/>
              <a:buChar char="‣"/>
            </a:pPr>
            <a:r>
              <a:rPr lang="en-US" sz="1500" dirty="0">
                <a:ea typeface="ＭＳ Ｐゴシック" charset="0"/>
                <a:cs typeface="Helvetica" charset="0"/>
              </a:rPr>
              <a:t>charge sharing verified</a:t>
            </a:r>
            <a:r>
              <a:rPr lang="en-US" sz="1500" dirty="0" smtClean="0">
                <a:ea typeface="ＭＳ Ｐゴシック" charset="0"/>
                <a:cs typeface="Helvetica" charset="0"/>
              </a:rPr>
              <a:t>:</a:t>
            </a:r>
          </a:p>
          <a:p>
            <a:pPr>
              <a:buClr>
                <a:srgbClr val="000000"/>
              </a:buClr>
              <a:buSzPct val="125000"/>
            </a:pPr>
            <a:r>
              <a:rPr lang="en-US" sz="1500" dirty="0" smtClean="0">
                <a:ea typeface="ＭＳ Ｐゴシック" charset="0"/>
                <a:cs typeface="Helvetica" charset="0"/>
              </a:rPr>
              <a:t>(</a:t>
            </a:r>
            <a:r>
              <a:rPr lang="en-US" sz="1500" dirty="0">
                <a:ea typeface="ＭＳ Ｐゴシック" charset="0"/>
                <a:cs typeface="Helvetica" charset="0"/>
              </a:rPr>
              <a:t>x-y)/&lt;</a:t>
            </a:r>
            <a:r>
              <a:rPr lang="en-US" sz="1500" dirty="0" err="1">
                <a:ea typeface="ＭＳ Ｐゴシック" charset="0"/>
                <a:cs typeface="Helvetica" charset="0"/>
              </a:rPr>
              <a:t>x+y</a:t>
            </a:r>
            <a:r>
              <a:rPr lang="en-US" sz="1500" dirty="0">
                <a:ea typeface="ＭＳ Ｐゴシック" charset="0"/>
                <a:cs typeface="Helvetica" charset="0"/>
              </a:rPr>
              <a:t>&gt; better than 5%</a:t>
            </a:r>
          </a:p>
          <a:p>
            <a:pPr>
              <a:buClr>
                <a:srgbClr val="000000"/>
              </a:buClr>
              <a:buSzPct val="125000"/>
              <a:buFont typeface="Lucida Grande" charset="0"/>
              <a:buChar char="‣"/>
            </a:pPr>
            <a:r>
              <a:rPr lang="en-US" sz="1500" dirty="0">
                <a:ea typeface="ＭＳ Ｐゴシック" charset="0"/>
                <a:cs typeface="Helvetica" charset="0"/>
              </a:rPr>
              <a:t>design parameters verified</a:t>
            </a:r>
          </a:p>
        </p:txBody>
      </p:sp>
    </p:spTree>
    <p:extLst>
      <p:ext uri="{BB962C8B-B14F-4D97-AF65-F5344CB8AC3E}">
        <p14:creationId xmlns:p14="http://schemas.microsoft.com/office/powerpoint/2010/main" val="1521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6876256" y="764704"/>
            <a:ext cx="2232248" cy="1800200"/>
            <a:chOff x="0" y="0"/>
            <a:chExt cx="3784" cy="2603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784" cy="2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Line 2"/>
            <p:cNvSpPr>
              <a:spLocks noChangeShapeType="1"/>
            </p:cNvSpPr>
            <p:nvPr/>
          </p:nvSpPr>
          <p:spPr bwMode="auto">
            <a:xfrm flipH="1">
              <a:off x="418" y="833"/>
              <a:ext cx="34" cy="1263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Line 3"/>
            <p:cNvSpPr>
              <a:spLocks noChangeShapeType="1"/>
            </p:cNvSpPr>
            <p:nvPr/>
          </p:nvSpPr>
          <p:spPr bwMode="auto">
            <a:xfrm rot="10800000">
              <a:off x="524" y="2158"/>
              <a:ext cx="2568" cy="23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Rectangle 4"/>
            <p:cNvSpPr>
              <a:spLocks/>
            </p:cNvSpPr>
            <p:nvPr/>
          </p:nvSpPr>
          <p:spPr bwMode="auto">
            <a:xfrm>
              <a:off x="577" y="1473"/>
              <a:ext cx="45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 dirty="0">
                  <a:ea typeface="ＭＳ Ｐゴシック" charset="0"/>
                  <a:cs typeface="Helvetica" charset="0"/>
                </a:rPr>
                <a:t>40 cm</a:t>
              </a:r>
            </a:p>
          </p:txBody>
        </p:sp>
        <p:sp>
          <p:nvSpPr>
            <p:cNvPr id="10" name="Rectangle 5"/>
            <p:cNvSpPr>
              <a:spLocks/>
            </p:cNvSpPr>
            <p:nvPr/>
          </p:nvSpPr>
          <p:spPr bwMode="auto">
            <a:xfrm>
              <a:off x="1343" y="1889"/>
              <a:ext cx="45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 dirty="0">
                  <a:ea typeface="ＭＳ Ｐゴシック" charset="0"/>
                  <a:cs typeface="Helvetica" charset="0"/>
                </a:rPr>
                <a:t>80 cm</a:t>
              </a:r>
            </a:p>
          </p:txBody>
        </p:sp>
      </p:grpSp>
      <p:grpSp>
        <p:nvGrpSpPr>
          <p:cNvPr id="11" name="Group 15"/>
          <p:cNvGrpSpPr>
            <a:grpSpLocks/>
          </p:cNvGrpSpPr>
          <p:nvPr/>
        </p:nvGrpSpPr>
        <p:grpSpPr bwMode="auto">
          <a:xfrm>
            <a:off x="4716016" y="764704"/>
            <a:ext cx="2279153" cy="1800200"/>
            <a:chOff x="0" y="0"/>
            <a:chExt cx="3600" cy="2504"/>
          </a:xfrm>
        </p:grpSpPr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00" cy="2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0"/>
            <p:cNvSpPr>
              <a:spLocks/>
            </p:cNvSpPr>
            <p:nvPr/>
          </p:nvSpPr>
          <p:spPr bwMode="auto">
            <a:xfrm>
              <a:off x="568" y="535"/>
              <a:ext cx="2275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400" b="1" dirty="0">
                  <a:ea typeface="ＭＳ Ｐゴシック" charset="0"/>
                  <a:cs typeface="Helvetica" charset="0"/>
                </a:rPr>
                <a:t>O(10</a:t>
              </a:r>
              <a:r>
                <a:rPr lang="en-US" sz="1400" b="1" baseline="32000" dirty="0">
                  <a:ea typeface="ＭＳ Ｐゴシック" charset="0"/>
                  <a:cs typeface="Helvetica" charset="0"/>
                </a:rPr>
                <a:t>6</a:t>
              </a:r>
              <a:r>
                <a:rPr lang="en-US" sz="1400" b="1" dirty="0">
                  <a:ea typeface="ＭＳ Ｐゴシック" charset="0"/>
                  <a:cs typeface="Helvetica" charset="0"/>
                </a:rPr>
                <a:t>) </a:t>
              </a:r>
              <a:r>
                <a:rPr lang="en-US" sz="1400" b="1" dirty="0" smtClean="0">
                  <a:ea typeface="ＭＳ Ｐゴシック" charset="0"/>
                  <a:cs typeface="Helvetica" charset="0"/>
                </a:rPr>
                <a:t>holes</a:t>
              </a:r>
              <a:endParaRPr lang="en-US" sz="1400" b="1" dirty="0">
                <a:ea typeface="ＭＳ Ｐゴシック" charset="0"/>
                <a:cs typeface="Helvetica" charset="0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>
              <a:off x="295" y="2146"/>
              <a:ext cx="2750" cy="17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Rectangle 12"/>
            <p:cNvSpPr>
              <a:spLocks/>
            </p:cNvSpPr>
            <p:nvPr/>
          </p:nvSpPr>
          <p:spPr bwMode="auto">
            <a:xfrm>
              <a:off x="1295" y="1762"/>
              <a:ext cx="1776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400" b="1" dirty="0">
                  <a:ea typeface="ＭＳ Ｐゴシック" charset="0"/>
                  <a:cs typeface="Helvetica" charset="0"/>
                </a:rPr>
                <a:t>80 cm</a:t>
              </a:r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H="1">
              <a:off x="309" y="610"/>
              <a:ext cx="58" cy="158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Rectangle 14"/>
            <p:cNvSpPr>
              <a:spLocks/>
            </p:cNvSpPr>
            <p:nvPr/>
          </p:nvSpPr>
          <p:spPr bwMode="auto">
            <a:xfrm>
              <a:off x="417" y="1325"/>
              <a:ext cx="45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>
                  <a:ea typeface="ＭＳ Ｐゴシック" charset="0"/>
                  <a:cs typeface="Helvetica" charset="0"/>
                </a:rPr>
                <a:t>40 cm</a:t>
              </a:r>
            </a:p>
          </p:txBody>
        </p:sp>
      </p:grpSp>
      <p:grpSp>
        <p:nvGrpSpPr>
          <p:cNvPr id="18" name="Group 3"/>
          <p:cNvGrpSpPr>
            <a:grpSpLocks/>
          </p:cNvGrpSpPr>
          <p:nvPr/>
        </p:nvGrpSpPr>
        <p:grpSpPr bwMode="auto">
          <a:xfrm>
            <a:off x="251520" y="3645023"/>
            <a:ext cx="3960440" cy="2645842"/>
            <a:chOff x="0" y="0"/>
            <a:chExt cx="4940" cy="3080"/>
          </a:xfrm>
        </p:grpSpPr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940" cy="1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1590"/>
              <a:ext cx="4815" cy="1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7"/>
          <p:cNvSpPr>
            <a:spLocks/>
          </p:cNvSpPr>
          <p:nvPr/>
        </p:nvSpPr>
        <p:spPr bwMode="auto">
          <a:xfrm>
            <a:off x="179512" y="2132855"/>
            <a:ext cx="4223742" cy="3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b="1" dirty="0">
                <a:ea typeface="ＭＳ Ｐゴシック" charset="0"/>
                <a:cs typeface="Helvetica" charset="0"/>
              </a:rPr>
              <a:t>2D projective anode readout</a:t>
            </a:r>
          </a:p>
        </p:txBody>
      </p:sp>
      <p:sp>
        <p:nvSpPr>
          <p:cNvPr id="22" name="Rectangle 8"/>
          <p:cNvSpPr>
            <a:spLocks/>
          </p:cNvSpPr>
          <p:nvPr/>
        </p:nvSpPr>
        <p:spPr bwMode="auto">
          <a:xfrm>
            <a:off x="223242" y="807590"/>
            <a:ext cx="4580930" cy="3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b="1">
                <a:ea typeface="ＭＳ Ｐゴシック" charset="0"/>
                <a:cs typeface="Helvetica" charset="0"/>
              </a:rPr>
              <a:t>Large Electron Multiplier (LEM)</a:t>
            </a:r>
          </a:p>
        </p:txBody>
      </p:sp>
      <p:sp>
        <p:nvSpPr>
          <p:cNvPr id="23" name="Rectangle 17"/>
          <p:cNvSpPr>
            <a:spLocks/>
          </p:cNvSpPr>
          <p:nvPr/>
        </p:nvSpPr>
        <p:spPr bwMode="auto">
          <a:xfrm>
            <a:off x="323528" y="1160312"/>
            <a:ext cx="4545211" cy="97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89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buClr>
                <a:srgbClr val="000000"/>
              </a:buClr>
              <a:buSzPct val="125000"/>
              <a:buFont typeface="Helvetica" charset="0"/>
              <a:buChar char="•"/>
            </a:pPr>
            <a:r>
              <a:rPr lang="en-US" sz="1700" dirty="0">
                <a:ea typeface="ＭＳ Ｐゴシック" charset="0"/>
                <a:cs typeface="Helvetica" charset="0"/>
              </a:rPr>
              <a:t>Macroscopic Gas hole multiplier </a:t>
            </a:r>
            <a:br>
              <a:rPr lang="en-US" sz="1700" dirty="0">
                <a:ea typeface="ＭＳ Ｐゴシック" charset="0"/>
                <a:cs typeface="Helvetica" charset="0"/>
              </a:rPr>
            </a:br>
            <a:r>
              <a:rPr lang="en-US" sz="1700" dirty="0">
                <a:ea typeface="ＭＳ Ｐゴシック" charset="0"/>
                <a:cs typeface="Helvetica" charset="0"/>
              </a:rPr>
              <a:t>  (=Thick GEM)</a:t>
            </a:r>
          </a:p>
          <a:p>
            <a:pPr>
              <a:buClr>
                <a:srgbClr val="000000"/>
              </a:buClr>
              <a:buSzPct val="125000"/>
              <a:buFont typeface="Helvetica" charset="0"/>
              <a:buChar char="•"/>
            </a:pPr>
            <a:r>
              <a:rPr lang="en-US" sz="1700" dirty="0" smtClean="0">
                <a:ea typeface="ＭＳ Ｐゴシック" charset="0"/>
                <a:cs typeface="Helvetica" charset="0"/>
              </a:rPr>
              <a:t>manufactured </a:t>
            </a:r>
            <a:r>
              <a:rPr lang="en-US" sz="1700" dirty="0">
                <a:ea typeface="ＭＳ Ｐゴシック" charset="0"/>
                <a:cs typeface="Helvetica" charset="0"/>
              </a:rPr>
              <a:t>with standard PCB techniques</a:t>
            </a:r>
          </a:p>
          <a:p>
            <a:pPr>
              <a:buClr>
                <a:srgbClr val="000000"/>
              </a:buClr>
              <a:buSzPct val="125000"/>
              <a:buFont typeface="Helvetica" charset="0"/>
              <a:buChar char="•"/>
            </a:pPr>
            <a:r>
              <a:rPr lang="en-US" sz="1700" dirty="0">
                <a:ea typeface="ＭＳ Ｐゴシック" charset="0"/>
                <a:cs typeface="Helvetica" charset="0"/>
              </a:rPr>
              <a:t>Large area coverable (1 m</a:t>
            </a:r>
            <a:r>
              <a:rPr lang="en-US" sz="1700" baseline="32000" dirty="0">
                <a:ea typeface="ＭＳ Ｐゴシック" charset="0"/>
                <a:cs typeface="Helvetica" charset="0"/>
              </a:rPr>
              <a:t>2</a:t>
            </a:r>
            <a:r>
              <a:rPr lang="en-US" sz="1700" dirty="0">
                <a:ea typeface="ＭＳ Ｐゴシック" charset="0"/>
                <a:cs typeface="Helvetica" charset="0"/>
              </a:rPr>
              <a:t> size modules)</a:t>
            </a:r>
          </a:p>
        </p:txBody>
      </p:sp>
      <p:sp>
        <p:nvSpPr>
          <p:cNvPr id="24" name="Rectangle 18"/>
          <p:cNvSpPr>
            <a:spLocks/>
          </p:cNvSpPr>
          <p:nvPr/>
        </p:nvSpPr>
        <p:spPr bwMode="auto">
          <a:xfrm>
            <a:off x="353517" y="2492896"/>
            <a:ext cx="4545211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89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buClr>
                <a:srgbClr val="000000"/>
              </a:buClr>
              <a:buSzPct val="125000"/>
              <a:buFont typeface="Helvetica" charset="0"/>
              <a:buChar char="•"/>
            </a:pPr>
            <a:r>
              <a:rPr lang="en-US" sz="1700" dirty="0">
                <a:ea typeface="ＭＳ Ｐゴシック" charset="0"/>
                <a:cs typeface="Helvetica" charset="0"/>
              </a:rPr>
              <a:t>Charge is equally collected on two sets of strips (views)</a:t>
            </a:r>
          </a:p>
          <a:p>
            <a:pPr>
              <a:buClr>
                <a:srgbClr val="000000"/>
              </a:buClr>
              <a:buSzPct val="125000"/>
              <a:buFont typeface="Helvetica" charset="0"/>
              <a:buChar char="•"/>
            </a:pPr>
            <a:r>
              <a:rPr lang="en-US" sz="1700" dirty="0">
                <a:ea typeface="ＭＳ Ｐゴシック" charset="0"/>
                <a:cs typeface="Helvetica" charset="0"/>
              </a:rPr>
              <a:t>readout independent of </a:t>
            </a:r>
            <a:r>
              <a:rPr lang="en-US" sz="1700" dirty="0" smtClean="0">
                <a:ea typeface="ＭＳ Ｐゴシック" charset="0"/>
                <a:cs typeface="Helvetica" charset="0"/>
              </a:rPr>
              <a:t>multiplication</a:t>
            </a:r>
          </a:p>
          <a:p>
            <a:pPr>
              <a:buClr>
                <a:srgbClr val="000000"/>
              </a:buClr>
              <a:buSzPct val="125000"/>
              <a:buFont typeface="Helvetica" charset="0"/>
              <a:buChar char="•"/>
            </a:pPr>
            <a:r>
              <a:rPr lang="en-US" sz="1700" dirty="0" smtClean="0">
                <a:ea typeface="ＭＳ Ｐゴシック" charset="0"/>
                <a:cs typeface="Helvetica" charset="0"/>
              </a:rPr>
              <a:t>induced signals have the same shape </a:t>
            </a:r>
            <a:endParaRPr lang="en-US" sz="1700" dirty="0">
              <a:ea typeface="ＭＳ Ｐゴシック" charset="0"/>
              <a:cs typeface="Helvetica" charset="0"/>
            </a:endParaRPr>
          </a:p>
        </p:txBody>
      </p:sp>
      <p:grpSp>
        <p:nvGrpSpPr>
          <p:cNvPr id="26" name="Group 8"/>
          <p:cNvGrpSpPr>
            <a:grpSpLocks/>
          </p:cNvGrpSpPr>
          <p:nvPr/>
        </p:nvGrpSpPr>
        <p:grpSpPr bwMode="auto">
          <a:xfrm>
            <a:off x="4139952" y="2803648"/>
            <a:ext cx="2304256" cy="3361655"/>
            <a:chOff x="0" y="0"/>
            <a:chExt cx="3128" cy="4703"/>
          </a:xfrm>
        </p:grpSpPr>
        <p:pic>
          <p:nvPicPr>
            <p:cNvPr id="27" name="Picture 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28" cy="4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Line 2"/>
            <p:cNvSpPr>
              <a:spLocks noChangeShapeType="1"/>
            </p:cNvSpPr>
            <p:nvPr/>
          </p:nvSpPr>
          <p:spPr bwMode="auto">
            <a:xfrm flipH="1">
              <a:off x="359" y="1797"/>
              <a:ext cx="198" cy="1413"/>
            </a:xfrm>
            <a:prstGeom prst="line">
              <a:avLst/>
            </a:prstGeom>
            <a:noFill/>
            <a:ln w="38100" cap="flat">
              <a:solidFill>
                <a:srgbClr val="D90B00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" name="AutoShape 3"/>
            <p:cNvSpPr>
              <a:spLocks/>
            </p:cNvSpPr>
            <p:nvPr/>
          </p:nvSpPr>
          <p:spPr bwMode="auto">
            <a:xfrm rot="-4850465">
              <a:off x="-59" y="2314"/>
              <a:ext cx="731" cy="35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400" b="1">
                  <a:solidFill>
                    <a:srgbClr val="D90B00"/>
                  </a:solidFill>
                  <a:ea typeface="ＭＳ Ｐゴシック" charset="0"/>
                  <a:cs typeface="Helvetica" charset="0"/>
                </a:rPr>
                <a:t>60 cm</a:t>
              </a:r>
            </a:p>
          </p:txBody>
        </p:sp>
        <p:sp>
          <p:nvSpPr>
            <p:cNvPr id="30" name="Line 4"/>
            <p:cNvSpPr>
              <a:spLocks noChangeShapeType="1"/>
            </p:cNvSpPr>
            <p:nvPr/>
          </p:nvSpPr>
          <p:spPr bwMode="auto">
            <a:xfrm flipH="1">
              <a:off x="468" y="2918"/>
              <a:ext cx="1914" cy="404"/>
            </a:xfrm>
            <a:prstGeom prst="line">
              <a:avLst/>
            </a:prstGeom>
            <a:noFill/>
            <a:ln w="38100" cap="flat">
              <a:solidFill>
                <a:srgbClr val="D90B00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AutoShape 5"/>
            <p:cNvSpPr>
              <a:spLocks/>
            </p:cNvSpPr>
            <p:nvPr/>
          </p:nvSpPr>
          <p:spPr bwMode="auto">
            <a:xfrm rot="-681623">
              <a:off x="1059" y="3088"/>
              <a:ext cx="732" cy="35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400" b="1">
                  <a:solidFill>
                    <a:srgbClr val="D90B00"/>
                  </a:solidFill>
                  <a:ea typeface="ＭＳ Ｐゴシック" charset="0"/>
                  <a:cs typeface="Helvetica" charset="0"/>
                </a:rPr>
                <a:t>80 cm</a:t>
              </a:r>
            </a:p>
          </p:txBody>
        </p:sp>
        <p:sp>
          <p:nvSpPr>
            <p:cNvPr id="32" name="Line 6"/>
            <p:cNvSpPr>
              <a:spLocks noChangeShapeType="1"/>
            </p:cNvSpPr>
            <p:nvPr/>
          </p:nvSpPr>
          <p:spPr bwMode="auto">
            <a:xfrm>
              <a:off x="2426" y="2876"/>
              <a:ext cx="388" cy="637"/>
            </a:xfrm>
            <a:prstGeom prst="line">
              <a:avLst/>
            </a:prstGeom>
            <a:noFill/>
            <a:ln w="38100" cap="flat">
              <a:solidFill>
                <a:srgbClr val="D90B00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Rectangle 7"/>
            <p:cNvSpPr>
              <a:spLocks/>
            </p:cNvSpPr>
            <p:nvPr/>
          </p:nvSpPr>
          <p:spPr bwMode="auto">
            <a:xfrm rot="3472608">
              <a:off x="2142" y="3190"/>
              <a:ext cx="731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400" b="1">
                  <a:solidFill>
                    <a:srgbClr val="D90B00"/>
                  </a:solidFill>
                  <a:ea typeface="ＭＳ Ｐゴシック" charset="0"/>
                  <a:cs typeface="Helvetica" charset="0"/>
                </a:rPr>
                <a:t>40 cm</a:t>
              </a:r>
            </a:p>
          </p:txBody>
        </p:sp>
      </p:grpSp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61766" y="2219352"/>
            <a:ext cx="175717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61766" y="4070274"/>
            <a:ext cx="175717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4"/>
          <p:cNvSpPr>
            <a:spLocks/>
          </p:cNvSpPr>
          <p:nvPr/>
        </p:nvSpPr>
        <p:spPr bwMode="auto">
          <a:xfrm>
            <a:off x="6588224" y="4215570"/>
            <a:ext cx="252028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1600" dirty="0">
                <a:ea typeface="ＭＳ Ｐゴシック" charset="0"/>
                <a:cs typeface="Helvetica" charset="0"/>
              </a:rPr>
              <a:t>effective gain vs. LEM field</a:t>
            </a:r>
          </a:p>
        </p:txBody>
      </p:sp>
      <p:sp>
        <p:nvSpPr>
          <p:cNvPr id="37" name="Rectangle 5"/>
          <p:cNvSpPr>
            <a:spLocks/>
          </p:cNvSpPr>
          <p:nvPr/>
        </p:nvSpPr>
        <p:spPr bwMode="auto">
          <a:xfrm>
            <a:off x="6864956" y="6063098"/>
            <a:ext cx="20275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1600" dirty="0">
                <a:ea typeface="ＭＳ Ｐゴシック" charset="0"/>
                <a:cs typeface="Helvetica" charset="0"/>
              </a:rPr>
              <a:t>S/N vs. LEM field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136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Helvetica" charset="0"/>
              </a:rPr>
              <a:t>40x80 cm</a:t>
            </a:r>
            <a:r>
              <a:rPr lang="en-US" baseline="32000" dirty="0">
                <a:ea typeface="ＭＳ Ｐゴシック" charset="0"/>
                <a:cs typeface="Helvetica" charset="0"/>
              </a:rPr>
              <a:t>2</a:t>
            </a:r>
            <a:r>
              <a:rPr lang="en-US" dirty="0">
                <a:ea typeface="ＭＳ Ｐゴシック" charset="0"/>
                <a:cs typeface="Helvetica" charset="0"/>
              </a:rPr>
              <a:t> LEM and 2D </a:t>
            </a:r>
            <a:r>
              <a:rPr lang="en-US" dirty="0" smtClean="0">
                <a:ea typeface="ＭＳ Ｐゴシック" charset="0"/>
                <a:cs typeface="Helvetica" charset="0"/>
              </a:rPr>
              <a:t>anode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38" name="Rectangle 6"/>
          <p:cNvSpPr>
            <a:spLocks/>
          </p:cNvSpPr>
          <p:nvPr/>
        </p:nvSpPr>
        <p:spPr bwMode="auto">
          <a:xfrm>
            <a:off x="-106541" y="6021288"/>
            <a:ext cx="9143037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600" dirty="0">
                <a:ea typeface="ＭＳ Ｐゴシック" charset="0"/>
                <a:cs typeface="Helvetica" charset="0"/>
              </a:rPr>
              <a:t>&lt;</a:t>
            </a:r>
            <a:r>
              <a:rPr lang="en-US" sz="1600" dirty="0" err="1">
                <a:ea typeface="ＭＳ Ｐゴシック" charset="0"/>
                <a:cs typeface="Helvetica" charset="0"/>
              </a:rPr>
              <a:t>dQ</a:t>
            </a:r>
            <a:r>
              <a:rPr lang="en-US" sz="1600" dirty="0">
                <a:ea typeface="ＭＳ Ｐゴシック" charset="0"/>
                <a:cs typeface="Helvetica" charset="0"/>
              </a:rPr>
              <a:t>/dx&gt;=146 </a:t>
            </a:r>
            <a:r>
              <a:rPr lang="en-US" sz="1600" dirty="0" err="1">
                <a:ea typeface="ＭＳ Ｐゴシック" charset="0"/>
                <a:cs typeface="Helvetica" charset="0"/>
              </a:rPr>
              <a:t>fC</a:t>
            </a:r>
            <a:r>
              <a:rPr lang="en-US" sz="1600" dirty="0">
                <a:ea typeface="ＭＳ Ｐゴシック" charset="0"/>
                <a:cs typeface="Helvetica" charset="0"/>
              </a:rPr>
              <a:t>/</a:t>
            </a:r>
            <a:r>
              <a:rPr lang="en-US" sz="1600" dirty="0" smtClean="0">
                <a:ea typeface="ＭＳ Ｐゴシック" charset="0"/>
                <a:cs typeface="Helvetica" charset="0"/>
              </a:rPr>
              <a:t>cm, effective </a:t>
            </a:r>
            <a:r>
              <a:rPr lang="en-US" sz="1600" dirty="0">
                <a:ea typeface="ＭＳ Ｐゴシック" charset="0"/>
                <a:cs typeface="Helvetica" charset="0"/>
              </a:rPr>
              <a:t>gain≈14.6, (S/N≈30)</a:t>
            </a:r>
          </a:p>
          <a:p>
            <a:pPr algn="r"/>
            <a:r>
              <a:rPr lang="en-US" sz="1600" dirty="0" smtClean="0">
                <a:ea typeface="ＭＳ Ｐゴシック" charset="0"/>
                <a:cs typeface="Helvetica" charset="0"/>
              </a:rPr>
              <a:t>Charge sharing asymmetry: </a:t>
            </a:r>
            <a:r>
              <a:rPr lang="en-US" sz="1600" dirty="0"/>
              <a:t>(&lt;Q1&gt;-&lt;Q0&gt;)/(&lt;Q1&gt;+&lt;Q0&gt;)=7%</a:t>
            </a:r>
            <a:endParaRPr lang="en-US" sz="1600" dirty="0">
              <a:ea typeface="ＭＳ Ｐゴシック" charset="0"/>
              <a:cs typeface="Helvetica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95536" y="6237312"/>
            <a:ext cx="1018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esults: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6162" y="6525344"/>
            <a:ext cx="2067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JINST 7 (2012) P08026</a:t>
            </a:r>
          </a:p>
        </p:txBody>
      </p:sp>
    </p:spTree>
    <p:extLst>
      <p:ext uri="{BB962C8B-B14F-4D97-AF65-F5344CB8AC3E}">
        <p14:creationId xmlns:p14="http://schemas.microsoft.com/office/powerpoint/2010/main" val="3220829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de-CH" dirty="0" smtClean="0"/>
              <a:t>Evolution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LAr</a:t>
            </a:r>
            <a:r>
              <a:rPr lang="de-CH" dirty="0" smtClean="0"/>
              <a:t> TPCs in Bern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796136" y="1628800"/>
            <a:ext cx="3931920" cy="639762"/>
          </a:xfrm>
        </p:spPr>
        <p:txBody>
          <a:bodyPr/>
          <a:lstStyle/>
          <a:p>
            <a:r>
              <a:rPr lang="de-CH" dirty="0" smtClean="0"/>
              <a:t>Medium </a:t>
            </a:r>
            <a:r>
              <a:rPr lang="de-CH" dirty="0" err="1" smtClean="0"/>
              <a:t>Argontube</a:t>
            </a:r>
            <a:r>
              <a:rPr lang="de-CH" dirty="0" smtClean="0"/>
              <a:t> +</a:t>
            </a:r>
            <a:endParaRPr lang="de-CH" dirty="0"/>
          </a:p>
        </p:txBody>
      </p:sp>
      <p:pic>
        <p:nvPicPr>
          <p:cNvPr id="12" name="Inhaltsplatzhalter 12" descr="P1000838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577880" y="2214016"/>
            <a:ext cx="2220624" cy="3951288"/>
          </a:xfrm>
        </p:spPr>
      </p:pic>
      <p:sp>
        <p:nvSpPr>
          <p:cNvPr id="14" name="Textfeld 13"/>
          <p:cNvSpPr txBox="1"/>
          <p:nvPr/>
        </p:nvSpPr>
        <p:spPr>
          <a:xfrm>
            <a:off x="7380312" y="638132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rgbClr val="FF0000"/>
                </a:solidFill>
              </a:rPr>
              <a:t>57cm</a:t>
            </a:r>
            <a:endParaRPr lang="de-CH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27984" y="1628800"/>
            <a:ext cx="360040" cy="48965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ict3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0" t="-5751" r="27489" b="5751"/>
          <a:stretch/>
        </p:blipFill>
        <p:spPr>
          <a:xfrm>
            <a:off x="395536" y="1988840"/>
            <a:ext cx="2966527" cy="4176464"/>
          </a:xfrm>
          <a:prstGeom prst="rect">
            <a:avLst/>
          </a:prstGeom>
        </p:spPr>
      </p:pic>
      <p:pic>
        <p:nvPicPr>
          <p:cNvPr id="9" name="Inhaltsplatzhalter 4" descr="IMG_157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491880" y="2214016"/>
            <a:ext cx="2963466" cy="3951288"/>
          </a:xfr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987824" y="1628800"/>
            <a:ext cx="3931920" cy="639762"/>
          </a:xfrm>
        </p:spPr>
        <p:txBody>
          <a:bodyPr/>
          <a:lstStyle/>
          <a:p>
            <a:r>
              <a:rPr lang="de-CH" dirty="0" smtClean="0"/>
              <a:t>Medium </a:t>
            </a:r>
            <a:r>
              <a:rPr lang="de-CH" dirty="0" err="1" smtClean="0"/>
              <a:t>Argontube</a:t>
            </a:r>
            <a:endParaRPr lang="de-CH" dirty="0"/>
          </a:p>
        </p:txBody>
      </p:sp>
      <p:cxnSp>
        <p:nvCxnSpPr>
          <p:cNvPr id="10" name="Gerade Verbindung mit Pfeil 9"/>
          <p:cNvCxnSpPr/>
          <p:nvPr/>
        </p:nvCxnSpPr>
        <p:spPr bwMode="auto">
          <a:xfrm rot="5400000">
            <a:off x="5437286" y="3931866"/>
            <a:ext cx="1583383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Textfeld 10"/>
          <p:cNvSpPr txBox="1"/>
          <p:nvPr/>
        </p:nvSpPr>
        <p:spPr>
          <a:xfrm>
            <a:off x="4788024" y="638132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rgbClr val="FF0000"/>
                </a:solidFill>
              </a:rPr>
              <a:t>25cm</a:t>
            </a:r>
            <a:endParaRPr lang="de-CH" b="1" dirty="0">
              <a:solidFill>
                <a:srgbClr val="FF0000"/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 rot="5400000">
            <a:off x="5219277" y="4436318"/>
            <a:ext cx="288032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feld 13"/>
          <p:cNvSpPr txBox="1"/>
          <p:nvPr/>
        </p:nvSpPr>
        <p:spPr>
          <a:xfrm>
            <a:off x="1547664" y="6381328"/>
            <a:ext cx="90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rgbClr val="FF0000"/>
                </a:solidFill>
              </a:rPr>
              <a:t>0.5 cm</a:t>
            </a:r>
            <a:endParaRPr lang="de-CH" b="1" dirty="0">
              <a:solidFill>
                <a:srgbClr val="FF0000"/>
              </a:solidFill>
            </a:endParaRPr>
          </a:p>
        </p:txBody>
      </p:sp>
      <p:sp>
        <p:nvSpPr>
          <p:cNvPr id="16" name="Textplatzhalter 4"/>
          <p:cNvSpPr txBox="1">
            <a:spLocks/>
          </p:cNvSpPr>
          <p:nvPr/>
        </p:nvSpPr>
        <p:spPr>
          <a:xfrm>
            <a:off x="35496" y="1628800"/>
            <a:ext cx="3931920" cy="639762"/>
          </a:xfrm>
          <a:prstGeom prst="rect">
            <a:avLst/>
          </a:prstGeom>
          <a:noFill/>
          <a:ln w="444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 smtClean="0"/>
              <a:t>Mini </a:t>
            </a:r>
            <a:r>
              <a:rPr lang="de-CH" dirty="0" err="1" smtClean="0"/>
              <a:t>Argontube</a:t>
            </a:r>
            <a:endParaRPr lang="de-CH" dirty="0"/>
          </a:p>
        </p:txBody>
      </p:sp>
      <p:cxnSp>
        <p:nvCxnSpPr>
          <p:cNvPr id="17" name="Gerade Verbindung mit Pfeil 9"/>
          <p:cNvCxnSpPr/>
          <p:nvPr/>
        </p:nvCxnSpPr>
        <p:spPr bwMode="auto">
          <a:xfrm flipV="1">
            <a:off x="2267744" y="5661249"/>
            <a:ext cx="288032" cy="2160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64794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6" descr="Laser_path_parall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08" y="3717032"/>
            <a:ext cx="397526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stat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12540"/>
            <a:ext cx="2088232" cy="3780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UV laser in </a:t>
            </a:r>
            <a:r>
              <a:rPr lang="en-US" dirty="0" err="1" smtClean="0"/>
              <a:t>LAr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8</a:t>
            </a:fld>
            <a:endParaRPr lang="de-CH"/>
          </a:p>
        </p:txBody>
      </p:sp>
      <p:sp>
        <p:nvSpPr>
          <p:cNvPr id="8" name="Rectangle 7"/>
          <p:cNvSpPr/>
          <p:nvPr/>
        </p:nvSpPr>
        <p:spPr>
          <a:xfrm>
            <a:off x="25152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NJP 12 (</a:t>
            </a:r>
            <a:r>
              <a:rPr lang="en-US" sz="1400" dirty="0"/>
              <a:t>2010</a:t>
            </a:r>
            <a:r>
              <a:rPr lang="en-US" sz="1400" dirty="0" smtClean="0"/>
              <a:t>) 113024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3861048"/>
            <a:ext cx="3672408" cy="27051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980727"/>
            <a:ext cx="3672408" cy="27523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39752" y="6550223"/>
            <a:ext cx="1934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2009 JINST 4 P07011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520" y="1268760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Feasibility study of using a UV laser to ionize </a:t>
            </a:r>
            <a:r>
              <a:rPr lang="en-US" dirty="0" err="1" smtClean="0"/>
              <a:t>LAr</a:t>
            </a:r>
            <a:r>
              <a:rPr lang="en-US" dirty="0" smtClean="0"/>
              <a:t> in a </a:t>
            </a:r>
            <a:r>
              <a:rPr lang="en-US" dirty="0" err="1" smtClean="0"/>
              <a:t>multiphoton</a:t>
            </a:r>
            <a:r>
              <a:rPr lang="en-US" dirty="0" smtClean="0"/>
              <a:t> process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220" y="2276872"/>
            <a:ext cx="2977644" cy="121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0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3752"/>
            <a:ext cx="8229600" cy="1143000"/>
          </a:xfrm>
        </p:spPr>
        <p:txBody>
          <a:bodyPr/>
          <a:lstStyle/>
          <a:p>
            <a:r>
              <a:rPr lang="en-GB" dirty="0" err="1" smtClean="0"/>
              <a:t>Argontube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753"/>
            <a:ext cx="6059016" cy="4536504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None/>
            </a:pPr>
            <a:r>
              <a:rPr lang="en-GB" sz="3600" dirty="0" smtClean="0"/>
              <a:t>Prove the feasibility of 5 m drift</a:t>
            </a:r>
          </a:p>
          <a:p>
            <a:endParaRPr lang="en-GB" sz="2400" dirty="0" smtClean="0"/>
          </a:p>
          <a:p>
            <a:r>
              <a:rPr lang="en-GB" sz="2400" dirty="0" smtClean="0"/>
              <a:t>Main technological issues </a:t>
            </a:r>
          </a:p>
          <a:p>
            <a:pPr lvl="1"/>
            <a:r>
              <a:rPr lang="en-GB" sz="2000" dirty="0" smtClean="0"/>
              <a:t>500 kV in liquid Argon</a:t>
            </a:r>
          </a:p>
          <a:p>
            <a:pPr lvl="1"/>
            <a:r>
              <a:rPr lang="en-GB" sz="2000" dirty="0" smtClean="0"/>
              <a:t>Signal over noise ratio at least factor 10</a:t>
            </a:r>
          </a:p>
          <a:p>
            <a:pPr lvl="1"/>
            <a:r>
              <a:rPr lang="en-GB" sz="2000" dirty="0" smtClean="0"/>
              <a:t>Impurities at the level of  &lt; 0.1ppb</a:t>
            </a:r>
          </a:p>
          <a:p>
            <a:pPr lvl="1"/>
            <a:endParaRPr lang="en-GB" sz="2000" dirty="0" smtClean="0"/>
          </a:p>
          <a:p>
            <a:r>
              <a:rPr lang="en-GB" sz="2400" dirty="0"/>
              <a:t>P</a:t>
            </a:r>
            <a:r>
              <a:rPr lang="en-GB" sz="2400" dirty="0" smtClean="0"/>
              <a:t>ossible studies </a:t>
            </a:r>
          </a:p>
          <a:p>
            <a:pPr lvl="1"/>
            <a:r>
              <a:rPr lang="en-GB" sz="2000" dirty="0" smtClean="0"/>
              <a:t>5 m particle tracks</a:t>
            </a:r>
          </a:p>
          <a:p>
            <a:pPr lvl="1"/>
            <a:r>
              <a:rPr lang="en-GB" sz="2000" dirty="0" smtClean="0"/>
              <a:t>Measure the purity (Charge loss along the drift)</a:t>
            </a:r>
          </a:p>
          <a:p>
            <a:pPr lvl="1"/>
            <a:r>
              <a:rPr lang="en-GB" sz="2000" dirty="0" smtClean="0"/>
              <a:t>Electron diffusion (parallel and perpendicular to E-field)	</a:t>
            </a:r>
          </a:p>
          <a:p>
            <a:pPr lvl="1"/>
            <a:r>
              <a:rPr lang="en-GB" sz="2000" dirty="0" smtClean="0"/>
              <a:t>Test new readout system and electronics</a:t>
            </a:r>
          </a:p>
          <a:p>
            <a:pPr lvl="1"/>
            <a:r>
              <a:rPr lang="en-GB" sz="2000" dirty="0" err="1"/>
              <a:t>Muon</a:t>
            </a:r>
            <a:r>
              <a:rPr lang="en-GB" sz="2000" dirty="0"/>
              <a:t> decay </a:t>
            </a:r>
            <a:r>
              <a:rPr lang="en-GB" sz="2000" dirty="0" smtClean="0"/>
              <a:t> </a:t>
            </a:r>
            <a:r>
              <a:rPr lang="en-GB" sz="2000" dirty="0"/>
              <a:t>(Michel spectrum)</a:t>
            </a:r>
          </a:p>
          <a:p>
            <a:pPr lvl="1"/>
            <a:endParaRPr lang="en-GB" sz="2000" dirty="0" smtClean="0"/>
          </a:p>
          <a:p>
            <a:pPr lvl="1"/>
            <a:endParaRPr lang="en-GB" sz="2000" dirty="0" smtClean="0"/>
          </a:p>
          <a:p>
            <a:endParaRPr lang="en-GB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5" name="Textfeld 4"/>
          <p:cNvSpPr txBox="1"/>
          <p:nvPr/>
        </p:nvSpPr>
        <p:spPr>
          <a:xfrm>
            <a:off x="4644008" y="5503783"/>
            <a:ext cx="32403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600" dirty="0" smtClean="0"/>
              <a:t>Outer volume: 1.2 m³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Inner volume : 1.1 m³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Active volume: 0.2 m³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Mass of active volume: 280 kg</a:t>
            </a:r>
          </a:p>
          <a:p>
            <a:endParaRPr lang="de-CH" dirty="0"/>
          </a:p>
        </p:txBody>
      </p:sp>
      <p:pic>
        <p:nvPicPr>
          <p:cNvPr id="6" name="Grafik 5" descr="HE102-1100_2.jpg"/>
          <p:cNvPicPr>
            <a:picLocks noChangeAspect="1"/>
          </p:cNvPicPr>
          <p:nvPr/>
        </p:nvPicPr>
        <p:blipFill>
          <a:blip r:embed="rId2" cstate="print"/>
          <a:srcRect l="37400" r="42125"/>
          <a:stretch>
            <a:fillRect/>
          </a:stretch>
        </p:blipFill>
        <p:spPr>
          <a:xfrm>
            <a:off x="7020272" y="126243"/>
            <a:ext cx="1944216" cy="57510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6021288"/>
            <a:ext cx="2064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JINST 7 (2012) C02011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9044</TotalTime>
  <Words>1650</Words>
  <Application>Microsoft Macintosh PowerPoint</Application>
  <PresentationFormat>On-screen Show (4:3)</PresentationFormat>
  <Paragraphs>286</Paragraphs>
  <Slides>25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Clarity</vt:lpstr>
      <vt:lpstr>Equation</vt:lpstr>
      <vt:lpstr>Long Liquid Argon Drift Studies (in CH)</vt:lpstr>
      <vt:lpstr>Outline </vt:lpstr>
      <vt:lpstr>The way to long drift</vt:lpstr>
      <vt:lpstr> LAr TPC technique</vt:lpstr>
      <vt:lpstr>The double phase concept</vt:lpstr>
      <vt:lpstr>40x80 cm2 LEM and 2D anode</vt:lpstr>
      <vt:lpstr>Evolution of LAr TPCs in Bern</vt:lpstr>
      <vt:lpstr>UV laser in LAr</vt:lpstr>
      <vt:lpstr>Argontube</vt:lpstr>
      <vt:lpstr>TPC, pre-amplifiers and DAQ</vt:lpstr>
      <vt:lpstr>High Voltage</vt:lpstr>
      <vt:lpstr>Design and construction</vt:lpstr>
      <vt:lpstr>Construction, recirculation</vt:lpstr>
      <vt:lpstr>Data run </vt:lpstr>
      <vt:lpstr>HV breakdowns</vt:lpstr>
      <vt:lpstr>Breakdown Voltage</vt:lpstr>
      <vt:lpstr>UV Laser calibration </vt:lpstr>
      <vt:lpstr>PowerPoint Presentation</vt:lpstr>
      <vt:lpstr>PowerPoint Presentation</vt:lpstr>
      <vt:lpstr>Purity measurement with UV-laser and muons</vt:lpstr>
      <vt:lpstr>Diffusion Measurements </vt:lpstr>
      <vt:lpstr>Diffusion Measurements and further ideas</vt:lpstr>
      <vt:lpstr>Conclusions</vt:lpstr>
      <vt:lpstr>Thanks for your attention</vt:lpstr>
      <vt:lpstr>4 Minute Video of Argontube construction for QA session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</dc:title>
  <dc:creator>Marcel</dc:creator>
  <cp:lastModifiedBy>Thomas Strauss</cp:lastModifiedBy>
  <cp:revision>649</cp:revision>
  <cp:lastPrinted>2012-10-02T16:32:32Z</cp:lastPrinted>
  <dcterms:created xsi:type="dcterms:W3CDTF">2011-01-10T13:36:49Z</dcterms:created>
  <dcterms:modified xsi:type="dcterms:W3CDTF">2012-10-06T14:23:23Z</dcterms:modified>
</cp:coreProperties>
</file>