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655" r:id="rId2"/>
    <p:sldId id="773" r:id="rId3"/>
    <p:sldId id="768" r:id="rId4"/>
    <p:sldId id="660" r:id="rId5"/>
    <p:sldId id="713" r:id="rId6"/>
    <p:sldId id="775" r:id="rId7"/>
    <p:sldId id="688" r:id="rId8"/>
    <p:sldId id="777" r:id="rId9"/>
    <p:sldId id="792" r:id="rId10"/>
    <p:sldId id="690" r:id="rId11"/>
    <p:sldId id="778" r:id="rId12"/>
    <p:sldId id="780" r:id="rId13"/>
    <p:sldId id="781" r:id="rId14"/>
    <p:sldId id="782" r:id="rId15"/>
    <p:sldId id="783" r:id="rId16"/>
    <p:sldId id="818" r:id="rId17"/>
    <p:sldId id="817" r:id="rId18"/>
    <p:sldId id="804" r:id="rId19"/>
    <p:sldId id="811" r:id="rId20"/>
    <p:sldId id="805" r:id="rId21"/>
    <p:sldId id="803" r:id="rId22"/>
    <p:sldId id="816" r:id="rId23"/>
    <p:sldId id="787" r:id="rId24"/>
    <p:sldId id="788" r:id="rId25"/>
    <p:sldId id="789" r:id="rId26"/>
  </p:sldIdLst>
  <p:sldSz cx="9144000" cy="6858000" type="screen4x3"/>
  <p:notesSz cx="69342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00FF"/>
    <a:srgbClr val="CC0000"/>
    <a:srgbClr val="66FFFF"/>
    <a:srgbClr val="FF0000"/>
    <a:srgbClr val="33CCFF"/>
    <a:srgbClr val="FFFF00"/>
    <a:srgbClr val="0000CC"/>
    <a:srgbClr val="FF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 autoAdjust="0"/>
    <p:restoredTop sz="99517" autoAdjust="0"/>
  </p:normalViewPr>
  <p:slideViewPr>
    <p:cSldViewPr>
      <p:cViewPr varScale="1">
        <p:scale>
          <a:sx n="108" d="100"/>
          <a:sy n="108" d="100"/>
        </p:scale>
        <p:origin x="-13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2520" y="-96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820" cy="461645"/>
          </a:xfrm>
          <a:prstGeom prst="rect">
            <a:avLst/>
          </a:prstGeom>
        </p:spPr>
        <p:txBody>
          <a:bodyPr vert="horz" lIns="92748" tIns="46374" rIns="92748" bIns="4637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1"/>
            <a:ext cx="3004820" cy="461645"/>
          </a:xfrm>
          <a:prstGeom prst="rect">
            <a:avLst/>
          </a:prstGeom>
        </p:spPr>
        <p:txBody>
          <a:bodyPr vert="horz" lIns="92748" tIns="46374" rIns="92748" bIns="46374" rtlCol="0"/>
          <a:lstStyle>
            <a:lvl1pPr algn="r">
              <a:defRPr sz="1200"/>
            </a:lvl1pPr>
          </a:lstStyle>
          <a:p>
            <a:fld id="{E4B69603-81EF-4DB1-8454-2D2F38517028}" type="datetimeFigureOut">
              <a:rPr lang="en-US" smtClean="0"/>
              <a:pPr/>
              <a:t>10/5/2012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42"/>
            <a:ext cx="3004820" cy="461645"/>
          </a:xfrm>
          <a:prstGeom prst="rect">
            <a:avLst/>
          </a:prstGeom>
        </p:spPr>
        <p:txBody>
          <a:bodyPr vert="horz" lIns="92748" tIns="46374" rIns="92748" bIns="4637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42"/>
            <a:ext cx="3004820" cy="461645"/>
          </a:xfrm>
          <a:prstGeom prst="rect">
            <a:avLst/>
          </a:prstGeom>
        </p:spPr>
        <p:txBody>
          <a:bodyPr vert="horz" lIns="92748" tIns="46374" rIns="92748" bIns="46374" rtlCol="0" anchor="b"/>
          <a:lstStyle>
            <a:lvl1pPr algn="r">
              <a:defRPr sz="1200"/>
            </a:lvl1pPr>
          </a:lstStyle>
          <a:p>
            <a:fld id="{C7CE629B-C75F-4885-A09D-7375508070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108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8" tIns="46374" rIns="92748" bIns="4637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1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8" tIns="46374" rIns="92748" bIns="4637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85629"/>
            <a:ext cx="5547360" cy="415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8" tIns="46374" rIns="92748" bIns="463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9642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8" tIns="46374" rIns="92748" bIns="4637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69642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8" tIns="46374" rIns="92748" bIns="4637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02DF3A32-2AA3-4C2E-AE7A-9463093F500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334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48EE46-5588-49C9-853B-2AE4170BF35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09800" y="6477000"/>
            <a:ext cx="5410200" cy="225425"/>
          </a:xfrm>
          <a:prstGeom prst="rect">
            <a:avLst/>
          </a:prstGeom>
          <a:solidFill>
            <a:srgbClr val="FFFF99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smtClean="0"/>
              <a:t>Alan Bross                                             NNN12                                 October 6, 2012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6242050" cy="757237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72475" cy="4991100"/>
          </a:xfrm>
          <a:noFill/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3pPr>
            <a:lvl4pPr>
              <a:defRPr>
                <a:solidFill>
                  <a:srgbClr val="FFFFCC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41E61B-8344-4EA2-9F73-9B16EAB0AE5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09800" y="6477000"/>
            <a:ext cx="5410200" cy="225425"/>
          </a:xfrm>
          <a:prstGeom prst="rect">
            <a:avLst/>
          </a:prstGeom>
          <a:solidFill>
            <a:srgbClr val="FFFF99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smtClean="0"/>
              <a:t>Alan Bross                                             NNN12                                 October 6, 2012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>
                <a:alpha val="50000"/>
              </a:srgbClr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70781"/>
            <a:ext cx="624205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1638" y="1303338"/>
            <a:ext cx="8372475" cy="49911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50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04813" y="1079500"/>
            <a:ext cx="8321675" cy="107950"/>
          </a:xfrm>
          <a:prstGeom prst="rect">
            <a:avLst/>
          </a:prstGeom>
          <a:gradFill rotWithShape="0">
            <a:gsLst>
              <a:gs pos="0">
                <a:srgbClr val="00FFFE"/>
              </a:gs>
              <a:gs pos="100000">
                <a:srgbClr val="FA00FA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7781925" y="6400800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106" name="Line 10"/>
          <p:cNvSpPr>
            <a:spLocks noChangeShapeType="1"/>
          </p:cNvSpPr>
          <p:nvPr userDrawn="1"/>
        </p:nvSpPr>
        <p:spPr bwMode="auto">
          <a:xfrm>
            <a:off x="152400" y="6324600"/>
            <a:ext cx="8839200" cy="0"/>
          </a:xfrm>
          <a:prstGeom prst="line">
            <a:avLst/>
          </a:prstGeom>
          <a:noFill/>
          <a:ln w="57150" cmpd="thinThick">
            <a:solidFill>
              <a:srgbClr val="33CC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008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721A16CA-89B9-42E0-BFCA-F37E3FFBC3F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09800" y="6477000"/>
            <a:ext cx="5410200" cy="225425"/>
          </a:xfrm>
          <a:prstGeom prst="rect">
            <a:avLst/>
          </a:prstGeom>
          <a:solidFill>
            <a:srgbClr val="FFFF99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smtClean="0"/>
              <a:t>Alan Bross                                             NNN12                                 October 6, 2012</a:t>
            </a:r>
            <a:endParaRPr lang="en-US" dirty="0"/>
          </a:p>
        </p:txBody>
      </p:sp>
      <p:pic>
        <p:nvPicPr>
          <p:cNvPr id="11" name="Picture 10" descr="FermilLogo_blue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6200" y="6465860"/>
            <a:ext cx="12954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56" y="118393"/>
            <a:ext cx="1505712" cy="8620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Ø"/>
        <a:defRPr b="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Ø"/>
        <a:defRPr sz="1600" b="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400" b="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400" b="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rgbClr val="FFFF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rgbClr val="FFFF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rgbClr val="FFFF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9220200" cy="1905000"/>
          </a:xfrm>
        </p:spPr>
        <p:txBody>
          <a:bodyPr/>
          <a:lstStyle/>
          <a:p>
            <a:r>
              <a:rPr lang="en-US" sz="3600" b="0" dirty="0" smtClean="0"/>
              <a:t>Neutrinos from Stored Muons</a:t>
            </a:r>
            <a:br>
              <a:rPr lang="en-US" sz="3600" b="0" dirty="0" smtClean="0"/>
            </a:br>
            <a:r>
              <a:rPr lang="en-US" sz="3600" dirty="0" err="1">
                <a:latin typeface="Symbol" pitchFamily="18" charset="2"/>
              </a:rPr>
              <a:t>n</a:t>
            </a:r>
            <a:r>
              <a:rPr lang="en-US" sz="3600" b="0" dirty="0" err="1" smtClean="0">
                <a:latin typeface="+mn-lt"/>
              </a:rPr>
              <a:t>STORM</a:t>
            </a:r>
            <a:endParaRPr lang="en-US" sz="3600" b="0" dirty="0">
              <a:latin typeface="Symbol" pitchFamily="18" charset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b="0" i="1" dirty="0" smtClean="0">
                <a:latin typeface="Symbol" pitchFamily="18" charset="2"/>
              </a:rPr>
              <a:t>n</a:t>
            </a:r>
            <a:r>
              <a:rPr lang="en-US" sz="3200" b="0" i="1" dirty="0" smtClean="0"/>
              <a:t> physics </a:t>
            </a:r>
            <a:r>
              <a:rPr lang="en-US" sz="3200" b="0" i="1" dirty="0"/>
              <a:t>with a μ storage ring</a:t>
            </a:r>
          </a:p>
        </p:txBody>
      </p:sp>
    </p:spTree>
    <p:extLst>
      <p:ext uri="{BB962C8B-B14F-4D97-AF65-F5344CB8AC3E}">
        <p14:creationId xmlns:p14="http://schemas.microsoft.com/office/powerpoint/2010/main" val="180997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Layout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19200"/>
            <a:ext cx="6681000" cy="49911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6477000"/>
            <a:ext cx="6705600" cy="228600"/>
          </a:xfrm>
        </p:spPr>
        <p:txBody>
          <a:bodyPr/>
          <a:lstStyle/>
          <a:p>
            <a:r>
              <a:rPr lang="en-US" smtClean="0"/>
              <a:t>Alan Bross                                             NNN12                                 October 6, 2012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71494" y="3505200"/>
            <a:ext cx="2037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Must reject the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“wrong” sign </a:t>
            </a:r>
            <a:r>
              <a:rPr lang="en-US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 with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g</a:t>
            </a:r>
            <a:r>
              <a:rPr lang="en-US" dirty="0" smtClean="0">
                <a:solidFill>
                  <a:schemeClr val="bg1"/>
                </a:solidFill>
              </a:rPr>
              <a:t>reat efficiency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71943" y="1371600"/>
            <a:ext cx="2036839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Appearance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Channel: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en-US" sz="2800" baseline="-25000" dirty="0" smtClean="0">
                <a:solidFill>
                  <a:schemeClr val="tx1"/>
                </a:solidFill>
                <a:latin typeface="+mn-lt"/>
              </a:rPr>
              <a:t>e</a:t>
            </a:r>
            <a:r>
              <a:rPr lang="en-US" sz="2800" dirty="0" smtClean="0">
                <a:solidFill>
                  <a:schemeClr val="tx1"/>
                </a:solidFill>
                <a:latin typeface="Symbol" pitchFamily="18" charset="2"/>
              </a:rPr>
              <a:t> ® n</a:t>
            </a:r>
            <a:r>
              <a:rPr lang="en-US" sz="2800" baseline="-25000" dirty="0" smtClean="0">
                <a:solidFill>
                  <a:schemeClr val="tx1"/>
                </a:solidFill>
                <a:latin typeface="Symbol" pitchFamily="18" charset="2"/>
              </a:rPr>
              <a:t>m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+mn-lt"/>
              </a:rPr>
              <a:t>Golden Channel</a:t>
            </a:r>
            <a:r>
              <a:rPr lang="en-US" sz="2800" i="1" dirty="0" smtClean="0">
                <a:solidFill>
                  <a:schemeClr val="tx1"/>
                </a:solidFill>
                <a:latin typeface="Symbol" pitchFamily="18" charset="2"/>
              </a:rPr>
              <a:t> </a:t>
            </a:r>
            <a:endParaRPr lang="en-US" sz="2800" i="1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70880" y="4648200"/>
            <a:ext cx="18389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Why </a:t>
            </a:r>
            <a:r>
              <a:rPr lang="en-US" sz="1800" dirty="0"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lang="en-US" sz="1800" baseline="-25000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n-US" sz="1800" dirty="0" smtClean="0">
                <a:solidFill>
                  <a:schemeClr val="bg1"/>
                </a:solidFill>
                <a:latin typeface="Symbol" pitchFamily="18" charset="2"/>
              </a:rPr>
              <a:t> ® n</a:t>
            </a:r>
            <a:r>
              <a:rPr lang="en-US" sz="1800" baseline="-25000" dirty="0" smtClean="0">
                <a:solidFill>
                  <a:schemeClr val="bg1"/>
                </a:solidFill>
                <a:latin typeface="+mn-lt"/>
              </a:rPr>
              <a:t>e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Appearance Ch.</a:t>
            </a:r>
          </a:p>
          <a:p>
            <a:pPr algn="ctr"/>
            <a:r>
              <a:rPr lang="en-US" sz="1800" i="1" dirty="0" smtClean="0">
                <a:solidFill>
                  <a:schemeClr val="bg1"/>
                </a:solidFill>
              </a:rPr>
              <a:t>“not” </a:t>
            </a:r>
            <a:r>
              <a:rPr lang="en-US" sz="1800" dirty="0" smtClean="0">
                <a:solidFill>
                  <a:schemeClr val="bg1"/>
                </a:solidFill>
              </a:rPr>
              <a:t>possible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3185" y="4047974"/>
            <a:ext cx="44275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150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5257800" y="1828800"/>
            <a:ext cx="914400" cy="1295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4015228"/>
            <a:ext cx="105670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~ 1500 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3505200" y="2057400"/>
            <a:ext cx="1752600" cy="1295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71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295" y="152400"/>
            <a:ext cx="7620000" cy="757237"/>
          </a:xfrm>
        </p:spPr>
        <p:txBody>
          <a:bodyPr/>
          <a:lstStyle/>
          <a:p>
            <a:r>
              <a:rPr lang="en-US" dirty="0" smtClean="0"/>
              <a:t>Baseline </a:t>
            </a:r>
            <a:r>
              <a:rPr lang="en-US" dirty="0"/>
              <a:t>Detector</a:t>
            </a:r>
            <a:br>
              <a:rPr lang="en-US" dirty="0"/>
            </a:br>
            <a:r>
              <a:rPr lang="en-US" sz="2400" b="0" i="1" dirty="0"/>
              <a:t>Super B Iron Neutrino </a:t>
            </a:r>
            <a:r>
              <a:rPr lang="en-US" sz="2400" b="0" i="1" dirty="0" smtClean="0"/>
              <a:t>Detector: </a:t>
            </a:r>
            <a:r>
              <a:rPr lang="en-US" sz="2400" b="0" i="1" dirty="0" err="1" smtClean="0"/>
              <a:t>SuperBIND</a:t>
            </a:r>
            <a:endParaRPr lang="en-US" sz="2400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58" y="1219200"/>
            <a:ext cx="3352800" cy="3048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Magnetized Iron</a:t>
            </a:r>
          </a:p>
          <a:p>
            <a:pPr lvl="1"/>
            <a:r>
              <a:rPr lang="en-US" dirty="0" smtClean="0"/>
              <a:t>1.3 </a:t>
            </a:r>
            <a:r>
              <a:rPr lang="en-US" dirty="0" err="1" smtClean="0"/>
              <a:t>kT</a:t>
            </a:r>
            <a:r>
              <a:rPr lang="en-US" dirty="0" smtClean="0"/>
              <a:t>  </a:t>
            </a:r>
          </a:p>
          <a:p>
            <a:pPr lvl="2"/>
            <a:r>
              <a:rPr lang="en-US" dirty="0" smtClean="0"/>
              <a:t>Following MINOS ND ME design</a:t>
            </a:r>
          </a:p>
          <a:p>
            <a:pPr lvl="2"/>
            <a:r>
              <a:rPr lang="en-US" dirty="0" smtClean="0"/>
              <a:t>1-2 cm Fe plate</a:t>
            </a:r>
          </a:p>
          <a:p>
            <a:pPr lvl="2"/>
            <a:r>
              <a:rPr lang="en-US" dirty="0" smtClean="0"/>
              <a:t>5 m diameter</a:t>
            </a:r>
          </a:p>
          <a:p>
            <a:pPr lvl="1"/>
            <a:r>
              <a:rPr lang="en-US" dirty="0" smtClean="0"/>
              <a:t>Utilize superconducting transmission line for excitation</a:t>
            </a:r>
          </a:p>
          <a:p>
            <a:pPr lvl="2"/>
            <a:r>
              <a:rPr lang="en-US" dirty="0" smtClean="0"/>
              <a:t>Developed 10 years ago for VLHC</a:t>
            </a:r>
          </a:p>
          <a:p>
            <a:pPr lvl="1"/>
            <a:r>
              <a:rPr lang="en-US" dirty="0" smtClean="0"/>
              <a:t>Extruded scintillator +</a:t>
            </a:r>
            <a:r>
              <a:rPr lang="en-US" dirty="0" err="1" smtClean="0"/>
              <a:t>SiPM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          NNN12                                 October 6, 2012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19578"/>
            <a:ext cx="3213100" cy="255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3603" y="4876800"/>
            <a:ext cx="14830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20 cm hole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For 6-8 turns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f STL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447800"/>
            <a:ext cx="2659380" cy="20997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358469"/>
            <a:ext cx="2255520" cy="22784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109" y="3988995"/>
            <a:ext cx="3357935" cy="229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3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          NNN12                                 October 6, 2012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10762" y="5250869"/>
            <a:ext cx="7372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Left: 1 cm plates                        Right: 2 cm plates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71600"/>
            <a:ext cx="4419070" cy="3009176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71600"/>
            <a:ext cx="4459084" cy="30091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20499" y="287923"/>
            <a:ext cx="1249061" cy="5847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Ryan Bayes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Glasgow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73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6759339" y="5105400"/>
            <a:ext cx="2175596" cy="990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5820436" cy="49911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Event Rates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          NNN12                                 October 6, 2012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65726" y="2895600"/>
            <a:ext cx="1277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3+1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Assumption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54251" y="2165925"/>
            <a:ext cx="3136749" cy="342900"/>
          </a:xfrm>
          <a:prstGeom prst="rect">
            <a:avLst/>
          </a:prstGeom>
          <a:solidFill>
            <a:srgbClr val="FFFF00">
              <a:alpha val="4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399022"/>
            <a:ext cx="358389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59339" y="5640322"/>
            <a:ext cx="2175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Appearance channels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4572000"/>
            <a:ext cx="31400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87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7162800" cy="757237"/>
          </a:xfrm>
        </p:spPr>
        <p:txBody>
          <a:bodyPr/>
          <a:lstStyle/>
          <a:p>
            <a:r>
              <a:rPr lang="en-US" dirty="0">
                <a:latin typeface="Symbol" pitchFamily="18" charset="2"/>
              </a:rPr>
              <a:t>n</a:t>
            </a:r>
            <a:r>
              <a:rPr lang="en-US" baseline="-25000" dirty="0"/>
              <a:t>e</a:t>
            </a:r>
            <a:r>
              <a:rPr lang="en-US" dirty="0">
                <a:latin typeface="Symbol" pitchFamily="18" charset="2"/>
              </a:rPr>
              <a:t> ® n</a:t>
            </a:r>
            <a:r>
              <a:rPr lang="en-US" baseline="-25000" dirty="0">
                <a:latin typeface="Symbol" pitchFamily="18" charset="2"/>
              </a:rPr>
              <a:t>m</a:t>
            </a:r>
            <a:r>
              <a:rPr lang="en-US" dirty="0">
                <a:latin typeface="Symbol" pitchFamily="18" charset="2"/>
              </a:rPr>
              <a:t> </a:t>
            </a:r>
            <a:r>
              <a:rPr lang="en-US" dirty="0"/>
              <a:t>appearance</a:t>
            </a:r>
            <a:br>
              <a:rPr lang="en-US" dirty="0"/>
            </a:br>
            <a:r>
              <a:rPr lang="en-US" i="1" dirty="0"/>
              <a:t>CPT invariant channel to </a:t>
            </a:r>
            <a:r>
              <a:rPr lang="en-US" i="1" dirty="0" err="1"/>
              <a:t>MiniBooNE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          NNN12                                 October 6, 2012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24" y="1219200"/>
            <a:ext cx="7502227" cy="4991100"/>
          </a:xfrm>
        </p:spPr>
      </p:pic>
      <p:sp>
        <p:nvSpPr>
          <p:cNvPr id="3" name="TextBox 2"/>
          <p:cNvSpPr txBox="1"/>
          <p:nvPr/>
        </p:nvSpPr>
        <p:spPr>
          <a:xfrm>
            <a:off x="6629400" y="3352800"/>
            <a:ext cx="1175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cm 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13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33" y="1295400"/>
            <a:ext cx="7507967" cy="490795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8737" y="115461"/>
            <a:ext cx="6705600" cy="75723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Symbol" pitchFamily="18" charset="2"/>
              </a:rPr>
              <a:t>n</a:t>
            </a:r>
            <a:r>
              <a:rPr lang="en-US" baseline="-25000" dirty="0" smtClean="0">
                <a:latin typeface="+mn-lt"/>
              </a:rPr>
              <a:t>e</a:t>
            </a:r>
            <a:r>
              <a:rPr lang="en-US" dirty="0" smtClean="0">
                <a:latin typeface="Symbol" pitchFamily="18" charset="2"/>
              </a:rPr>
              <a:t> ® n</a:t>
            </a:r>
            <a:r>
              <a:rPr lang="en-US" baseline="-25000" dirty="0" smtClean="0">
                <a:latin typeface="Symbol" pitchFamily="18" charset="2"/>
              </a:rPr>
              <a:t>m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smtClean="0"/>
              <a:t>appearance</a:t>
            </a:r>
            <a:br>
              <a:rPr lang="en-US" dirty="0" smtClean="0"/>
            </a:br>
            <a:r>
              <a:rPr lang="en-US" i="1" dirty="0" smtClean="0"/>
              <a:t>CPT invariant channel to </a:t>
            </a:r>
            <a:br>
              <a:rPr lang="en-US" i="1" dirty="0" smtClean="0"/>
            </a:br>
            <a:r>
              <a:rPr lang="en-US" i="1" dirty="0" smtClean="0"/>
              <a:t>LSND/</a:t>
            </a:r>
            <a:r>
              <a:rPr lang="en-US" i="1" dirty="0" err="1" smtClean="0"/>
              <a:t>MiniBooNE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          NNN12                                 October 6, 2012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09800" y="3581400"/>
            <a:ext cx="1277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3+1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Assumption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82331" y="250531"/>
            <a:ext cx="1430200" cy="5847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Chris Tunnell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Oxford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75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charge </a:t>
            </a:r>
            <a:r>
              <a:rPr lang="en-US" dirty="0" err="1" smtClean="0"/>
              <a:t>mis</a:t>
            </a:r>
            <a:r>
              <a:rPr lang="en-US" dirty="0" smtClean="0"/>
              <a:t>-ID rate needed for given sensitivity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60" y="1219200"/>
            <a:ext cx="8299154" cy="49911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          NNN12                                 October 6,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61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on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 beam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Although the primary beam is from </a:t>
            </a:r>
            <a:r>
              <a:rPr lang="en-US" sz="3200" dirty="0" smtClean="0">
                <a:latin typeface="Symbol" pitchFamily="18" charset="2"/>
              </a:rPr>
              <a:t>m</a:t>
            </a:r>
            <a:r>
              <a:rPr lang="en-US" sz="3200" dirty="0" smtClean="0"/>
              <a:t> decay, at the beginning of</a:t>
            </a:r>
            <a:r>
              <a:rPr lang="en-US" sz="3200" dirty="0" smtClean="0">
                <a:latin typeface="Symbol" pitchFamily="18" charset="2"/>
              </a:rPr>
              <a:t> p </a:t>
            </a:r>
            <a:r>
              <a:rPr lang="en-US" sz="3200" dirty="0" smtClean="0"/>
              <a:t>injection into the first straight, </a:t>
            </a:r>
            <a:r>
              <a:rPr lang="en-US" sz="3200" dirty="0" smtClean="0">
                <a:latin typeface="Symbol" pitchFamily="18" charset="2"/>
              </a:rPr>
              <a:t>p </a:t>
            </a:r>
            <a:r>
              <a:rPr lang="en-US" sz="3200" dirty="0" smtClean="0">
                <a:latin typeface="Symbol Tiger"/>
              </a:rPr>
              <a:t>®</a:t>
            </a:r>
            <a:r>
              <a:rPr lang="en-US" sz="3200" dirty="0" smtClean="0">
                <a:latin typeface="Symbol" pitchFamily="18" charset="2"/>
              </a:rPr>
              <a:t> m n</a:t>
            </a:r>
            <a:r>
              <a:rPr lang="en-US" sz="3200" baseline="-25000" dirty="0" smtClean="0">
                <a:latin typeface="Symbol" pitchFamily="18" charset="2"/>
              </a:rPr>
              <a:t>m</a:t>
            </a:r>
            <a:r>
              <a:rPr lang="en-US" sz="3200" dirty="0" smtClean="0">
                <a:latin typeface="Symbol" pitchFamily="18" charset="2"/>
              </a:rPr>
              <a:t> </a:t>
            </a:r>
            <a:r>
              <a:rPr lang="en-US" sz="3200" dirty="0" smtClean="0"/>
              <a:t>may offer the opportunity to study </a:t>
            </a:r>
            <a:r>
              <a:rPr lang="en-US" sz="3200" dirty="0" smtClean="0">
                <a:latin typeface="Symbol" pitchFamily="18" charset="2"/>
              </a:rPr>
              <a:t>n</a:t>
            </a:r>
            <a:r>
              <a:rPr lang="en-US" sz="3200" baseline="-25000" dirty="0" smtClean="0">
                <a:latin typeface="Symbol" pitchFamily="18" charset="2"/>
              </a:rPr>
              <a:t>m</a:t>
            </a:r>
            <a:r>
              <a:rPr lang="en-US" sz="3200" dirty="0" smtClean="0"/>
              <a:t> </a:t>
            </a:r>
            <a:r>
              <a:rPr lang="en-US" sz="3200" dirty="0" smtClean="0">
                <a:latin typeface="Symbol Tiger"/>
              </a:rPr>
              <a:t>®</a:t>
            </a:r>
            <a:r>
              <a:rPr lang="en-US" sz="3200" dirty="0" smtClean="0"/>
              <a:t> </a:t>
            </a:r>
            <a:r>
              <a:rPr lang="en-US" sz="3200" dirty="0">
                <a:latin typeface="Symbol" pitchFamily="18" charset="2"/>
              </a:rPr>
              <a:t>n</a:t>
            </a:r>
            <a:r>
              <a:rPr lang="en-US" sz="3200" baseline="-25000" dirty="0" smtClean="0"/>
              <a:t>e</a:t>
            </a:r>
            <a:r>
              <a:rPr lang="en-US" sz="3200" dirty="0" smtClean="0"/>
              <a:t> appearance</a:t>
            </a:r>
          </a:p>
          <a:p>
            <a:pPr lvl="1"/>
            <a:r>
              <a:rPr lang="en-US" sz="2800" dirty="0" smtClean="0"/>
              <a:t>Capture transport line reduces </a:t>
            </a:r>
            <a:r>
              <a:rPr lang="en-US" sz="2800" dirty="0" smtClean="0">
                <a:latin typeface="Symbol" pitchFamily="18" charset="2"/>
              </a:rPr>
              <a:t>n</a:t>
            </a:r>
            <a:r>
              <a:rPr lang="en-US" sz="2800" baseline="-25000" dirty="0" smtClean="0"/>
              <a:t>e</a:t>
            </a:r>
            <a:r>
              <a:rPr lang="en-US" sz="2800" dirty="0" smtClean="0"/>
              <a:t> background from K decay by factor of roughly 100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          NNN12                                 October 6,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94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743200"/>
            <a:ext cx="7772400" cy="1470025"/>
          </a:xfrm>
        </p:spPr>
        <p:txBody>
          <a:bodyPr/>
          <a:lstStyle/>
          <a:p>
            <a:r>
              <a:rPr lang="en-US" sz="4800" b="0" i="1" dirty="0" smtClean="0"/>
              <a:t>Project Considerations</a:t>
            </a:r>
            <a:endParaRPr lang="en-US" sz="4800" b="0" i="1" dirty="0"/>
          </a:p>
        </p:txBody>
      </p:sp>
    </p:spTree>
    <p:extLst>
      <p:ext uri="{BB962C8B-B14F-4D97-AF65-F5344CB8AC3E}">
        <p14:creationId xmlns:p14="http://schemas.microsoft.com/office/powerpoint/2010/main" val="3760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Siting Concept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          NNN12                                 October 6, 2012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5850523"/>
            <a:ext cx="5097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Steve Dixon (Fermilab FESS) will discuss tomorrow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" y="1295400"/>
            <a:ext cx="8882288" cy="4820485"/>
          </a:xfrm>
        </p:spPr>
      </p:pic>
    </p:spTree>
    <p:extLst>
      <p:ext uri="{BB962C8B-B14F-4D97-AF65-F5344CB8AC3E}">
        <p14:creationId xmlns:p14="http://schemas.microsoft.com/office/powerpoint/2010/main" val="293467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Motivation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idea of using a muon storage ring to produce neutrino beams for experiments is not new</a:t>
            </a:r>
          </a:p>
          <a:p>
            <a:pPr lvl="1"/>
            <a:r>
              <a:rPr lang="en-US" sz="2000" dirty="0" smtClean="0"/>
              <a:t>50 </a:t>
            </a:r>
            <a:r>
              <a:rPr lang="en-US" sz="2000" dirty="0" err="1" smtClean="0"/>
              <a:t>GeV</a:t>
            </a:r>
            <a:r>
              <a:rPr lang="en-US" sz="2000" dirty="0" smtClean="0"/>
              <a:t> beam – </a:t>
            </a:r>
            <a:r>
              <a:rPr lang="en-US" sz="2000" dirty="0" err="1" smtClean="0"/>
              <a:t>Koshkarev</a:t>
            </a:r>
            <a:r>
              <a:rPr lang="en-US" sz="2000" dirty="0" smtClean="0"/>
              <a:t> @ CERN in 1974</a:t>
            </a:r>
          </a:p>
          <a:p>
            <a:pPr lvl="1"/>
            <a:r>
              <a:rPr lang="en-US" sz="2000" dirty="0" smtClean="0"/>
              <a:t>1 </a:t>
            </a:r>
            <a:r>
              <a:rPr lang="en-US" sz="2000" dirty="0" err="1" smtClean="0"/>
              <a:t>GeV</a:t>
            </a:r>
            <a:r>
              <a:rPr lang="en-US" sz="2000" dirty="0" smtClean="0"/>
              <a:t> – Neuffer in 1980</a:t>
            </a:r>
          </a:p>
          <a:p>
            <a:r>
              <a:rPr lang="en-US" sz="2400" dirty="0" smtClean="0"/>
              <a:t>nuSTORM can:</a:t>
            </a:r>
          </a:p>
          <a:p>
            <a:pPr lvl="1"/>
            <a:r>
              <a:rPr lang="en-US" sz="2000" dirty="0"/>
              <a:t>A</a:t>
            </a:r>
            <a:r>
              <a:rPr lang="en-US" sz="2000" dirty="0" smtClean="0"/>
              <a:t>ddress </a:t>
            </a:r>
            <a:r>
              <a:rPr lang="en-US" sz="2000" dirty="0"/>
              <a:t>the large </a:t>
            </a:r>
            <a:r>
              <a:rPr lang="en-US" sz="2000" dirty="0">
                <a:latin typeface="Symbol" pitchFamily="18" charset="2"/>
              </a:rPr>
              <a:t>D</a:t>
            </a:r>
            <a:r>
              <a:rPr lang="en-US" sz="2000" dirty="0" smtClean="0"/>
              <a:t>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/>
              <a:t>oscillation regime and make a major contribution to the study of sterile </a:t>
            </a:r>
            <a:r>
              <a:rPr lang="en-US" sz="2000" dirty="0" smtClean="0"/>
              <a:t>neutrinos</a:t>
            </a:r>
          </a:p>
          <a:p>
            <a:pPr lvl="2"/>
            <a:r>
              <a:rPr lang="en-US" dirty="0" smtClean="0"/>
              <a:t>Either allow for precision study (in many channels), if they exist in this regime</a:t>
            </a:r>
          </a:p>
          <a:p>
            <a:pPr lvl="2"/>
            <a:r>
              <a:rPr lang="en-US" dirty="0" smtClean="0"/>
              <a:t>Or greatly expand the dis-allowed region</a:t>
            </a:r>
            <a:endParaRPr lang="en-US" dirty="0"/>
          </a:p>
          <a:p>
            <a:pPr lvl="1"/>
            <a:r>
              <a:rPr lang="en-US" sz="2000" dirty="0"/>
              <a:t>M</a:t>
            </a:r>
            <a:r>
              <a:rPr lang="en-US" sz="2000" dirty="0" smtClean="0"/>
              <a:t>ake precision </a:t>
            </a:r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baseline="-25000" dirty="0" smtClean="0"/>
              <a:t>e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baseline="-25000" dirty="0" smtClean="0"/>
              <a:t>e</a:t>
            </a:r>
            <a:r>
              <a:rPr lang="en-US" sz="2000" dirty="0" smtClean="0"/>
              <a:t>-bar cross-section measurements</a:t>
            </a:r>
          </a:p>
          <a:p>
            <a:pPr lvl="1"/>
            <a:r>
              <a:rPr lang="en-US" sz="2000" dirty="0"/>
              <a:t>P</a:t>
            </a:r>
            <a:r>
              <a:rPr lang="en-US" sz="2000" dirty="0" smtClean="0"/>
              <a:t>rovide </a:t>
            </a:r>
            <a:r>
              <a:rPr lang="en-US" sz="2000" dirty="0"/>
              <a:t>a technology </a:t>
            </a:r>
            <a:r>
              <a:rPr lang="en-US" sz="2000" dirty="0" smtClean="0"/>
              <a:t>test </a:t>
            </a:r>
            <a:r>
              <a:rPr lang="en-US" sz="2000" dirty="0"/>
              <a:t>demonstration ( </a:t>
            </a:r>
            <a:r>
              <a:rPr lang="en-US" sz="2000" dirty="0">
                <a:latin typeface="Symbol" pitchFamily="18" charset="2"/>
              </a:rPr>
              <a:t>m</a:t>
            </a:r>
            <a:r>
              <a:rPr lang="en-US" sz="2000" dirty="0"/>
              <a:t> decay ring) and </a:t>
            </a:r>
            <a:r>
              <a:rPr lang="en-US" sz="2000" dirty="0">
                <a:latin typeface="Symbol" pitchFamily="18" charset="2"/>
              </a:rPr>
              <a:t>m</a:t>
            </a:r>
            <a:r>
              <a:rPr lang="en-US" sz="2000" dirty="0" smtClean="0"/>
              <a:t> </a:t>
            </a:r>
            <a:r>
              <a:rPr lang="en-US" sz="2000" dirty="0"/>
              <a:t>beam diagnostics test </a:t>
            </a:r>
            <a:r>
              <a:rPr lang="en-US" sz="2000" dirty="0" smtClean="0"/>
              <a:t>bed</a:t>
            </a:r>
            <a:endParaRPr lang="en-US" sz="2000" dirty="0"/>
          </a:p>
          <a:p>
            <a:pPr lvl="1"/>
            <a:r>
              <a:rPr lang="en-US" sz="2000" dirty="0"/>
              <a:t>P</a:t>
            </a:r>
            <a:r>
              <a:rPr lang="en-US" sz="2000" dirty="0" smtClean="0"/>
              <a:t>rovide </a:t>
            </a:r>
            <a:r>
              <a:rPr lang="en-US" sz="2000" dirty="0"/>
              <a:t>a precisely understood </a:t>
            </a:r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dirty="0" smtClean="0"/>
              <a:t> </a:t>
            </a:r>
            <a:r>
              <a:rPr lang="en-US" sz="2000" dirty="0"/>
              <a:t>beam for detector </a:t>
            </a:r>
            <a:r>
              <a:rPr lang="en-US" sz="2000" dirty="0" smtClean="0"/>
              <a:t>studies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          NNN12                                 October 6,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18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Cost Estimate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dirty="0" smtClean="0"/>
              <a:t>Major Components</a:t>
            </a:r>
          </a:p>
          <a:p>
            <a:pPr lvl="1"/>
            <a:r>
              <a:rPr lang="en-US" sz="2800" dirty="0" err="1" smtClean="0"/>
              <a:t>Beamline</a:t>
            </a:r>
            <a:r>
              <a:rPr lang="en-US" sz="2800" dirty="0" smtClean="0"/>
              <a:t>, Target Station &amp; Horn		</a:t>
            </a:r>
          </a:p>
          <a:p>
            <a:pPr lvl="1"/>
            <a:r>
              <a:rPr lang="en-US" sz="2800" dirty="0" smtClean="0"/>
              <a:t>Transport line</a:t>
            </a:r>
          </a:p>
          <a:p>
            <a:pPr lvl="1"/>
            <a:r>
              <a:rPr lang="en-US" sz="2800" dirty="0" smtClean="0"/>
              <a:t>Decay ring</a:t>
            </a:r>
          </a:p>
          <a:p>
            <a:pPr lvl="1"/>
            <a:r>
              <a:rPr lang="en-US" sz="2800" dirty="0" smtClean="0"/>
              <a:t>Detectors (Far &amp; Near)</a:t>
            </a:r>
          </a:p>
          <a:p>
            <a:pPr lvl="1"/>
            <a:r>
              <a:rPr lang="en-US" sz="2800" dirty="0" smtClean="0"/>
              <a:t>Project Office</a:t>
            </a:r>
          </a:p>
          <a:p>
            <a:pPr lvl="1"/>
            <a:r>
              <a:rPr lang="en-US" sz="2800" dirty="0" smtClean="0"/>
              <a:t>Total</a:t>
            </a:r>
          </a:p>
          <a:p>
            <a:r>
              <a:rPr lang="en-US" sz="2800" dirty="0" smtClean="0"/>
              <a:t>Basis of Estimation (BOE)</a:t>
            </a:r>
          </a:p>
          <a:p>
            <a:pPr lvl="1"/>
            <a:r>
              <a:rPr lang="en-US" sz="2600" dirty="0" smtClean="0"/>
              <a:t>Took existing facilities (</a:t>
            </a:r>
            <a:r>
              <a:rPr lang="en-US" sz="2600" dirty="0" err="1" smtClean="0"/>
              <a:t>MiniBooNE</a:t>
            </a:r>
            <a:r>
              <a:rPr lang="en-US" sz="2600" dirty="0" smtClean="0"/>
              <a:t> beam line and target station, MINOS detector, vetted magnet costing models, </a:t>
            </a:r>
            <a:r>
              <a:rPr lang="en-US" sz="2600" dirty="0" smtClean="0">
                <a:latin typeface="Symbol" pitchFamily="18" charset="2"/>
              </a:rPr>
              <a:t>m</a:t>
            </a:r>
            <a:r>
              <a:rPr lang="en-US" sz="2600" dirty="0" smtClean="0"/>
              <a:t>2e civil construction costs, </a:t>
            </a:r>
            <a:r>
              <a:rPr lang="en-US" sz="2600" dirty="0" err="1" smtClean="0"/>
              <a:t>EuroNu</a:t>
            </a:r>
            <a:r>
              <a:rPr lang="en-US" sz="2600" dirty="0" smtClean="0"/>
              <a:t> detector costing, have added all cost loading factors and have escalated to 2012 $ when necessary.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          NNN12                                 October 6, 2012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546759"/>
              </p:ext>
            </p:extLst>
          </p:nvPr>
        </p:nvGraphicFramePr>
        <p:xfrm>
          <a:off x="6781800" y="1676400"/>
          <a:ext cx="15240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30M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  9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54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$126M</a:t>
                      </a: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546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0" i="1" dirty="0" smtClean="0"/>
              <a:t>Moving Forward</a:t>
            </a:r>
            <a:endParaRPr lang="en-US" sz="4800" b="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Why we are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01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mbol Tiger"/>
              </a:rPr>
              <a:t>®</a:t>
            </a:r>
            <a:r>
              <a:rPr lang="en-US" sz="1200" dirty="0" smtClean="0">
                <a:latin typeface="MS Shell Dlg 2"/>
              </a:rPr>
              <a:t>   </a:t>
            </a:r>
            <a:r>
              <a:rPr lang="en-US" dirty="0" smtClean="0"/>
              <a:t>Full </a:t>
            </a:r>
            <a:r>
              <a:rPr lang="en-US" dirty="0"/>
              <a:t>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72475" cy="5181600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June 2012 PAC response to nuSTORM presentation</a:t>
            </a:r>
          </a:p>
          <a:p>
            <a:pPr lvl="1"/>
            <a:r>
              <a:rPr lang="en-US" sz="2400" dirty="0"/>
              <a:t>The combination of a clear resolution of the short-baseline neutrino anomalies, the precise measurements of the neutrino cross sections, and the synergy with neutrino-factory technology makes this a potentially attractive project. </a:t>
            </a:r>
            <a:endParaRPr lang="en-US" sz="2400" dirty="0" smtClean="0"/>
          </a:p>
          <a:p>
            <a:r>
              <a:rPr lang="en-US" sz="2600" dirty="0" smtClean="0"/>
              <a:t>From Pier</a:t>
            </a:r>
          </a:p>
          <a:p>
            <a:pPr lvl="1"/>
            <a:r>
              <a:rPr lang="en-US" sz="2400" dirty="0"/>
              <a:t>As you see, the Committee was quite intrigued by the possibility of the </a:t>
            </a:r>
            <a:r>
              <a:rPr lang="en-US" sz="2400" dirty="0" smtClean="0"/>
              <a:t>nuSTORM </a:t>
            </a:r>
            <a:r>
              <a:rPr lang="en-US" sz="2400" dirty="0"/>
              <a:t>approach to resolving the short-baseline neutrino anomalies and its being a stepping stone toward use of neutrino-factory technology</a:t>
            </a:r>
            <a:r>
              <a:rPr lang="en-US" sz="2400" dirty="0" smtClean="0"/>
              <a:t>.</a:t>
            </a:r>
          </a:p>
          <a:p>
            <a:r>
              <a:rPr lang="en-US" sz="2600" dirty="0" smtClean="0"/>
              <a:t>So,</a:t>
            </a:r>
          </a:p>
          <a:p>
            <a:pPr lvl="1"/>
            <a:r>
              <a:rPr lang="en-US" sz="2400" dirty="0" smtClean="0"/>
              <a:t>Although we do not have a mandate ($$$), there is recognition of the power of the concept and encouragement to proceed to a full proposal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/>
              <a:t>In addition, nuSTORM has been included in the European Strategy </a:t>
            </a:r>
            <a:r>
              <a:rPr lang="en-US" sz="2400" dirty="0" smtClean="0"/>
              <a:t>for Particle Physics document.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          NNN12                                 October 6,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82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372475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Moving forward:</a:t>
            </a:r>
            <a:endParaRPr lang="en-US" sz="2800" b="0" dirty="0" smtClean="0"/>
          </a:p>
          <a:p>
            <a:r>
              <a:rPr lang="en-US" sz="2400" b="0" dirty="0" smtClean="0"/>
              <a:t>Facility</a:t>
            </a:r>
          </a:p>
          <a:p>
            <a:pPr lvl="1"/>
            <a:r>
              <a:rPr lang="en-US" sz="2000" b="0" dirty="0" smtClean="0"/>
              <a:t>Targeting, capture/transport &amp; Injection</a:t>
            </a:r>
            <a:endParaRPr lang="en-US" sz="2000" b="0" dirty="0" smtClean="0">
              <a:solidFill>
                <a:srgbClr val="FFFF66"/>
              </a:solidFill>
            </a:endParaRPr>
          </a:p>
          <a:p>
            <a:pPr lvl="2"/>
            <a:r>
              <a:rPr lang="en-US" sz="1800" b="0" dirty="0" smtClean="0"/>
              <a:t>Need to complete detailed design and simulation </a:t>
            </a:r>
          </a:p>
          <a:p>
            <a:pPr lvl="1"/>
            <a:r>
              <a:rPr lang="en-US" sz="2000" b="0" dirty="0" smtClean="0"/>
              <a:t>Decay Ring optimization </a:t>
            </a:r>
            <a:endParaRPr lang="en-US" sz="2000" b="0" dirty="0" smtClean="0">
              <a:solidFill>
                <a:srgbClr val="FFFF66"/>
              </a:solidFill>
            </a:endParaRPr>
          </a:p>
          <a:p>
            <a:pPr lvl="2"/>
            <a:r>
              <a:rPr lang="en-US" sz="1800" b="0" dirty="0" smtClean="0"/>
              <a:t>Continued study of both RFFAG  &amp; FODO decay rings</a:t>
            </a:r>
          </a:p>
          <a:p>
            <a:pPr lvl="1"/>
            <a:r>
              <a:rPr lang="en-US" sz="2000" b="0" dirty="0" smtClean="0"/>
              <a:t>Decay Ring Instrumentation </a:t>
            </a:r>
            <a:endParaRPr lang="en-US" sz="2000" b="0" dirty="0" smtClean="0">
              <a:solidFill>
                <a:srgbClr val="FFFF66"/>
              </a:solidFill>
            </a:endParaRPr>
          </a:p>
          <a:p>
            <a:pPr lvl="2"/>
            <a:r>
              <a:rPr lang="en-US" sz="1800" b="0" dirty="0" smtClean="0"/>
              <a:t>Define and simulate performance of BCT, </a:t>
            </a:r>
            <a:r>
              <a:rPr lang="en-US" sz="1800" dirty="0" smtClean="0"/>
              <a:t>Magnetic-</a:t>
            </a:r>
            <a:r>
              <a:rPr lang="en-US" sz="1800" b="0" dirty="0" smtClean="0"/>
              <a:t>spectrometer, etc.</a:t>
            </a:r>
          </a:p>
          <a:p>
            <a:pPr lvl="1"/>
            <a:r>
              <a:rPr lang="en-US" sz="2000" b="0" dirty="0" smtClean="0"/>
              <a:t>Produce full G4Beamline simulation of all of the above to define </a:t>
            </a:r>
            <a:r>
              <a:rPr lang="en-US" sz="2000" b="0" dirty="0" smtClean="0">
                <a:latin typeface="Symbol" pitchFamily="18" charset="2"/>
              </a:rPr>
              <a:t>n</a:t>
            </a:r>
            <a:r>
              <a:rPr lang="en-US" sz="2000" b="0" dirty="0" smtClean="0"/>
              <a:t> flux</a:t>
            </a:r>
          </a:p>
          <a:p>
            <a:pPr lvl="2"/>
            <a:r>
              <a:rPr lang="en-US" sz="1800" b="0" dirty="0" smtClean="0"/>
              <a:t>And verify the precision to which it can be </a:t>
            </a:r>
            <a:r>
              <a:rPr lang="en-US" sz="1800" dirty="0" smtClean="0"/>
              <a:t>determined.</a:t>
            </a:r>
            <a:endParaRPr lang="en-US" sz="1800" b="0" dirty="0" smtClean="0"/>
          </a:p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6477000"/>
            <a:ext cx="6705600" cy="228600"/>
          </a:xfrm>
        </p:spPr>
        <p:txBody>
          <a:bodyPr/>
          <a:lstStyle/>
          <a:p>
            <a:r>
              <a:rPr lang="en-US" smtClean="0"/>
              <a:t>Alan Bross                                             NNN12                                 October 6,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56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72475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Moving forward:</a:t>
            </a:r>
          </a:p>
          <a:p>
            <a:r>
              <a:rPr lang="en-US" dirty="0" smtClean="0"/>
              <a:t>Detector </a:t>
            </a:r>
            <a:r>
              <a:rPr lang="en-US" dirty="0"/>
              <a:t>simulation</a:t>
            </a:r>
          </a:p>
          <a:p>
            <a:pPr lvl="1"/>
            <a:r>
              <a:rPr lang="en-US" dirty="0"/>
              <a:t>For oscillation studies, continue MC study of backgrounds &amp; systematics</a:t>
            </a:r>
          </a:p>
          <a:p>
            <a:pPr lvl="2"/>
            <a:r>
              <a:rPr lang="en-US" dirty="0" smtClean="0"/>
              <a:t>Start study of disappearance channels</a:t>
            </a:r>
          </a:p>
          <a:p>
            <a:pPr lvl="1"/>
            <a:r>
              <a:rPr lang="en-US" dirty="0" smtClean="0"/>
              <a:t>In particular the </a:t>
            </a:r>
            <a:r>
              <a:rPr lang="en-US" dirty="0"/>
              <a:t>event classification in the reconstruction needs optimization.</a:t>
            </a:r>
          </a:p>
          <a:p>
            <a:pPr lvl="2"/>
            <a:r>
              <a:rPr lang="en-US" dirty="0" smtClean="0"/>
              <a:t>Currently </a:t>
            </a:r>
            <a:r>
              <a:rPr lang="en-US" dirty="0"/>
              <a:t>assumes "longest track" is interaction muon.</a:t>
            </a:r>
          </a:p>
          <a:p>
            <a:pPr lvl="2"/>
            <a:r>
              <a:rPr lang="en-US" dirty="0" smtClean="0"/>
              <a:t>Plan </a:t>
            </a:r>
            <a:r>
              <a:rPr lang="en-US" dirty="0"/>
              <a:t>to assign hits to and fit multiple tracks. </a:t>
            </a:r>
          </a:p>
          <a:p>
            <a:pPr lvl="2"/>
            <a:r>
              <a:rPr lang="en-US" dirty="0" smtClean="0"/>
              <a:t>Vertex </a:t>
            </a:r>
            <a:r>
              <a:rPr lang="en-US" dirty="0"/>
              <a:t>definition must also be improved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Multivariate analysis.</a:t>
            </a:r>
            <a:endParaRPr lang="en-US" dirty="0"/>
          </a:p>
          <a:p>
            <a:pPr lvl="1"/>
            <a:r>
              <a:rPr lang="en-US" dirty="0"/>
              <a:t>For cross-section measurements need detector baseline </a:t>
            </a:r>
            <a:r>
              <a:rPr lang="en-US" dirty="0" smtClean="0"/>
              <a:t>design</a:t>
            </a:r>
          </a:p>
          <a:p>
            <a:pPr lvl="2"/>
            <a:r>
              <a:rPr lang="en-US" dirty="0" smtClean="0"/>
              <a:t>Learn </a:t>
            </a:r>
            <a:r>
              <a:rPr lang="en-US" dirty="0"/>
              <a:t>much from detector work </a:t>
            </a:r>
            <a:r>
              <a:rPr lang="en-US" dirty="0" smtClean="0"/>
              <a:t>for LBNE &amp; IDS-NF</a:t>
            </a:r>
          </a:p>
          <a:p>
            <a:pPr lvl="3"/>
            <a:r>
              <a:rPr lang="en-US" dirty="0" smtClean="0"/>
              <a:t>Increased emphasis on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/>
              <a:t>e</a:t>
            </a:r>
            <a:r>
              <a:rPr lang="en-US" dirty="0" smtClean="0"/>
              <a:t> interactions, however</a:t>
            </a:r>
            <a:endParaRPr lang="en-US" dirty="0"/>
          </a:p>
          <a:p>
            <a:r>
              <a:rPr lang="en-US" sz="2800" dirty="0" smtClean="0"/>
              <a:t>Produce Full Proposal for June 2013 PAC Mtg.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          NNN12                                 October 6,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81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nuSTORM</a:t>
            </a:r>
            <a:r>
              <a:rPr lang="en-US" dirty="0" smtClean="0"/>
              <a:t>: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15400" cy="5334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0" dirty="0" smtClean="0"/>
              <a:t>The Physics case:</a:t>
            </a:r>
          </a:p>
          <a:p>
            <a:r>
              <a:rPr lang="en-US" b="0" dirty="0" smtClean="0"/>
              <a:t>Initial </a:t>
            </a:r>
            <a:r>
              <a:rPr lang="en-US" b="0" dirty="0"/>
              <a:t>simulation work indicates that a L/E </a:t>
            </a:r>
            <a:r>
              <a:rPr lang="en-US" b="0" dirty="0">
                <a:latin typeface="Symbol" pitchFamily="18" charset="2"/>
              </a:rPr>
              <a:t>» </a:t>
            </a:r>
            <a:r>
              <a:rPr lang="en-US" b="0" dirty="0"/>
              <a:t>1 oscillation experiment using a muon storage ring can </a:t>
            </a:r>
            <a:r>
              <a:rPr lang="en-US" dirty="0" smtClean="0"/>
              <a:t>confirm/exclude</a:t>
            </a:r>
            <a:r>
              <a:rPr lang="en-US" b="0" dirty="0" smtClean="0"/>
              <a:t> at 10</a:t>
            </a:r>
            <a:r>
              <a:rPr lang="en-US" b="0" dirty="0" smtClean="0">
                <a:latin typeface="Symbol" pitchFamily="18" charset="2"/>
              </a:rPr>
              <a:t>s</a:t>
            </a:r>
            <a:r>
              <a:rPr lang="en-US" b="0" dirty="0" smtClean="0"/>
              <a:t> </a:t>
            </a:r>
            <a:r>
              <a:rPr lang="en-US" dirty="0"/>
              <a:t>(</a:t>
            </a:r>
            <a:r>
              <a:rPr lang="en-US" b="0" dirty="0" smtClean="0"/>
              <a:t>CPT invariant channel) the LSND/</a:t>
            </a:r>
            <a:r>
              <a:rPr lang="en-US" b="0" dirty="0" err="1" smtClean="0"/>
              <a:t>MiniBooNE</a:t>
            </a:r>
            <a:r>
              <a:rPr lang="en-US" b="0" dirty="0" smtClean="0"/>
              <a:t> result</a:t>
            </a:r>
            <a:endParaRPr lang="en-US" b="0" i="1" dirty="0">
              <a:solidFill>
                <a:srgbClr val="FF0000"/>
              </a:solidFill>
            </a:endParaRPr>
          </a:p>
          <a:p>
            <a:r>
              <a:rPr lang="en-US" b="0" dirty="0" smtClean="0">
                <a:latin typeface="Symbol" pitchFamily="18" charset="2"/>
              </a:rPr>
              <a:t>n</a:t>
            </a:r>
            <a:r>
              <a:rPr lang="en-US" baseline="-25000" dirty="0">
                <a:latin typeface="Symbol" pitchFamily="18" charset="2"/>
              </a:rPr>
              <a:t>m</a:t>
            </a:r>
            <a:r>
              <a:rPr lang="en-US" b="0" dirty="0" smtClean="0"/>
              <a:t> </a:t>
            </a:r>
            <a:r>
              <a:rPr lang="en-US" b="0" dirty="0"/>
              <a:t>and </a:t>
            </a:r>
            <a:r>
              <a:rPr lang="en-US" b="0" dirty="0" smtClean="0"/>
              <a:t>(</a:t>
            </a:r>
            <a:r>
              <a:rPr lang="en-US" b="0" dirty="0" smtClean="0">
                <a:latin typeface="Symbol" pitchFamily="18" charset="2"/>
              </a:rPr>
              <a:t>n</a:t>
            </a:r>
            <a:r>
              <a:rPr lang="en-US" baseline="-25000" dirty="0" smtClean="0"/>
              <a:t>e</a:t>
            </a:r>
            <a:r>
              <a:rPr lang="en-US" b="0" dirty="0" smtClean="0"/>
              <a:t> ) disappearance </a:t>
            </a:r>
            <a:r>
              <a:rPr lang="en-US" b="0" dirty="0"/>
              <a:t>experiments delivering at the </a:t>
            </a:r>
            <a:r>
              <a:rPr lang="en-US" b="0" dirty="0" smtClean="0"/>
              <a:t>&lt;1</a:t>
            </a:r>
            <a:r>
              <a:rPr lang="en-US" b="0" dirty="0"/>
              <a:t>% level look to be doable</a:t>
            </a:r>
          </a:p>
          <a:p>
            <a:pPr lvl="1"/>
            <a:r>
              <a:rPr lang="en-US" b="0" dirty="0"/>
              <a:t>Systematics need careful </a:t>
            </a:r>
            <a:r>
              <a:rPr lang="en-US" b="0" dirty="0" smtClean="0"/>
              <a:t>analysis</a:t>
            </a:r>
          </a:p>
          <a:p>
            <a:pPr lvl="1"/>
            <a:r>
              <a:rPr lang="en-US" dirty="0" smtClean="0"/>
              <a:t>Detailed simulation work on these channels has not yet started</a:t>
            </a:r>
          </a:p>
          <a:p>
            <a:r>
              <a:rPr lang="en-US" b="0" dirty="0" smtClean="0"/>
              <a:t>Cross </a:t>
            </a:r>
            <a:r>
              <a:rPr lang="en-US" b="0" dirty="0"/>
              <a:t>section measurements with near detector(s) offer a </a:t>
            </a:r>
            <a:r>
              <a:rPr lang="en-US" b="0" dirty="0">
                <a:solidFill>
                  <a:srgbClr val="FF0000"/>
                </a:solidFill>
              </a:rPr>
              <a:t>unique</a:t>
            </a:r>
            <a:r>
              <a:rPr lang="en-US" b="0" dirty="0"/>
              <a:t> </a:t>
            </a:r>
            <a:r>
              <a:rPr lang="en-US" b="0" dirty="0" smtClean="0"/>
              <a:t> opportunity</a:t>
            </a:r>
          </a:p>
          <a:p>
            <a:pPr marL="0" indent="0">
              <a:buNone/>
            </a:pPr>
            <a:r>
              <a:rPr lang="en-US" sz="2400" b="0" dirty="0" smtClean="0"/>
              <a:t>The Facility:</a:t>
            </a:r>
            <a:endParaRPr lang="en-US" sz="2400" dirty="0"/>
          </a:p>
          <a:p>
            <a:r>
              <a:rPr lang="en-US" b="0" dirty="0" smtClean="0"/>
              <a:t>Presents very manageable extrapolations from </a:t>
            </a:r>
            <a:r>
              <a:rPr lang="en-US" b="0" dirty="0" smtClean="0">
                <a:solidFill>
                  <a:srgbClr val="FF0000"/>
                </a:solidFill>
              </a:rPr>
              <a:t>existing </a:t>
            </a:r>
            <a:r>
              <a:rPr lang="en-US" b="0" dirty="0" smtClean="0"/>
              <a:t>technology</a:t>
            </a:r>
          </a:p>
          <a:p>
            <a:pPr lvl="1"/>
            <a:r>
              <a:rPr lang="en-US" b="0" dirty="0" smtClean="0"/>
              <a:t>But can explore new ideas regarding beam optics and instrumentation </a:t>
            </a:r>
          </a:p>
          <a:p>
            <a:r>
              <a:rPr lang="en-US" b="0" dirty="0" smtClean="0"/>
              <a:t>Offers opportunities for extensions</a:t>
            </a:r>
          </a:p>
          <a:p>
            <a:pPr lvl="1"/>
            <a:r>
              <a:rPr lang="en-US" b="0" dirty="0" smtClean="0"/>
              <a:t>Add RF for bunching/acceleration/phase space manipulation</a:t>
            </a:r>
          </a:p>
          <a:p>
            <a:pPr lvl="2"/>
            <a:r>
              <a:rPr lang="en-US" b="0" dirty="0" smtClean="0"/>
              <a:t>Provide </a:t>
            </a:r>
            <a:r>
              <a:rPr lang="en-US" b="0" dirty="0" smtClean="0">
                <a:latin typeface="Symbol" pitchFamily="18" charset="2"/>
              </a:rPr>
              <a:t>m</a:t>
            </a:r>
            <a:r>
              <a:rPr lang="en-US" b="0" dirty="0" smtClean="0"/>
              <a:t> source for 6D cooling experiment with intense pulsed beam</a:t>
            </a:r>
          </a:p>
          <a:p>
            <a:r>
              <a:rPr lang="en-US" dirty="0" smtClean="0"/>
              <a:t>Interested </a:t>
            </a:r>
            <a:r>
              <a:rPr lang="en-US" dirty="0" smtClean="0">
                <a:latin typeface="Symbol Tiger"/>
              </a:rPr>
              <a:t>®</a:t>
            </a:r>
            <a:r>
              <a:rPr lang="en-US" dirty="0"/>
              <a:t> </a:t>
            </a:r>
            <a:r>
              <a:rPr lang="en-US" dirty="0" smtClean="0"/>
              <a:t>subscribe to NUSTORM mailing list on listserv.fnal.gov</a:t>
            </a:r>
            <a:endParaRPr lang="en-US" sz="1050" dirty="0">
              <a:latin typeface="MS Shell Dlg 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6477000"/>
            <a:ext cx="6705600" cy="228600"/>
          </a:xfrm>
        </p:spPr>
        <p:txBody>
          <a:bodyPr/>
          <a:lstStyle/>
          <a:p>
            <a:r>
              <a:rPr lang="en-US" smtClean="0"/>
              <a:t>Alan Bross                                             NNN12                                 October 6,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87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>
                <a:latin typeface="+mn-lt"/>
              </a:rPr>
              <a:t>-based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>
                <a:latin typeface="+mn-lt"/>
              </a:rPr>
              <a:t> beams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Flavor </a:t>
            </a:r>
            <a:r>
              <a:rPr lang="en-US" dirty="0"/>
              <a:t>content fully known</a:t>
            </a:r>
          </a:p>
          <a:p>
            <a:r>
              <a:rPr lang="en-US" dirty="0" smtClean="0"/>
              <a:t>“</a:t>
            </a:r>
            <a:r>
              <a:rPr lang="en-US" i="1" dirty="0" smtClean="0"/>
              <a:t>Near</a:t>
            </a:r>
            <a:r>
              <a:rPr lang="en-US" dirty="0" smtClean="0"/>
              <a:t> </a:t>
            </a:r>
            <a:r>
              <a:rPr lang="en-US" i="1" dirty="0" smtClean="0"/>
              <a:t>Absolute</a:t>
            </a:r>
            <a:r>
              <a:rPr lang="en-US" dirty="0"/>
              <a:t>” Flux Determination is </a:t>
            </a:r>
            <a:r>
              <a:rPr lang="en-US" dirty="0" smtClean="0"/>
              <a:t>possible in a storage ring</a:t>
            </a:r>
            <a:endParaRPr lang="en-US" dirty="0"/>
          </a:p>
          <a:p>
            <a:pPr lvl="1"/>
            <a:r>
              <a:rPr lang="en-US" dirty="0"/>
              <a:t>Beam current</a:t>
            </a:r>
            <a:r>
              <a:rPr lang="en-US" dirty="0" smtClean="0"/>
              <a:t>, beam divergence monitor, 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baseline="-25000" dirty="0" err="1" smtClean="0"/>
              <a:t>p</a:t>
            </a:r>
            <a:r>
              <a:rPr lang="en-US" dirty="0" smtClean="0"/>
              <a:t> spectrometer</a:t>
            </a:r>
          </a:p>
          <a:p>
            <a:r>
              <a:rPr lang="en-US" dirty="0" smtClean="0"/>
              <a:t>Overall, there is </a:t>
            </a:r>
            <a:r>
              <a:rPr lang="en-US" dirty="0"/>
              <a:t>t</a:t>
            </a:r>
            <a:r>
              <a:rPr lang="en-US" dirty="0" smtClean="0"/>
              <a:t>remendous control of systematic uncertainties with a well designed system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34" y="1600200"/>
            <a:ext cx="8430652" cy="186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726511"/>
              </p:ext>
            </p:extLst>
          </p:nvPr>
        </p:nvGraphicFramePr>
        <p:xfrm>
          <a:off x="3429000" y="2133600"/>
          <a:ext cx="2057400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Equation" r:id="rId4" imgW="876300" imgH="523943" progId="Equation.3">
                  <p:embed/>
                </p:oleObj>
              </mc:Choice>
              <mc:Fallback>
                <p:oleObj name="Equation" r:id="rId4" imgW="876300" imgH="52394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133600"/>
                        <a:ext cx="2057400" cy="122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8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          NNN12                                 October 6,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25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243" y="1321930"/>
            <a:ext cx="5989957" cy="493602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6477000"/>
            <a:ext cx="6705600" cy="228600"/>
          </a:xfrm>
        </p:spPr>
        <p:txBody>
          <a:bodyPr/>
          <a:lstStyle/>
          <a:p>
            <a:r>
              <a:rPr lang="en-US" smtClean="0"/>
              <a:t>Alan Bross                                             NNN12                                 October 6, 2012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38400" y="5198477"/>
            <a:ext cx="1154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10-100kW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157"/>
            <a:ext cx="6190709" cy="483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1752600" y="152399"/>
            <a:ext cx="616323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en-US" b="0" dirty="0" smtClean="0"/>
              <a:t>IDS-NF</a:t>
            </a:r>
            <a:endParaRPr lang="en-US" b="0" dirty="0"/>
          </a:p>
          <a:p>
            <a:r>
              <a:rPr lang="en-US" b="0" dirty="0" smtClean="0"/>
              <a:t>Single baseline, Lower 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91400" y="3176434"/>
            <a:ext cx="1681871" cy="1077218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This</a:t>
            </a:r>
          </a:p>
          <a:p>
            <a:pPr algn="ctr"/>
            <a:r>
              <a:rPr lang="en-US" dirty="0"/>
              <a:t>i</a:t>
            </a:r>
            <a:r>
              <a:rPr lang="en-US" dirty="0" smtClean="0"/>
              <a:t>s the simplest</a:t>
            </a:r>
          </a:p>
          <a:p>
            <a:pPr algn="ctr"/>
            <a:r>
              <a:rPr lang="en-US" dirty="0"/>
              <a:t>i</a:t>
            </a:r>
            <a:r>
              <a:rPr lang="en-US" dirty="0" smtClean="0"/>
              <a:t>mplementation</a:t>
            </a:r>
          </a:p>
          <a:p>
            <a:pPr algn="ctr"/>
            <a:r>
              <a:rPr lang="en-US" dirty="0"/>
              <a:t>o</a:t>
            </a:r>
            <a:r>
              <a:rPr lang="en-US" dirty="0" smtClean="0"/>
              <a:t>f the NF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2165" y="4430452"/>
            <a:ext cx="1720344" cy="156966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And 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DOES NOT</a:t>
            </a:r>
          </a:p>
          <a:p>
            <a:pPr algn="ctr"/>
            <a:r>
              <a:rPr lang="en-US" dirty="0" smtClean="0"/>
              <a:t>Require the </a:t>
            </a:r>
          </a:p>
          <a:p>
            <a:pPr algn="ctr"/>
            <a:r>
              <a:rPr lang="en-US" dirty="0" smtClean="0"/>
              <a:t>Development of</a:t>
            </a:r>
          </a:p>
          <a:p>
            <a:pPr algn="ctr"/>
            <a:r>
              <a:rPr lang="en-US" dirty="0" smtClean="0"/>
              <a:t>ANY</a:t>
            </a:r>
          </a:p>
          <a:p>
            <a:pPr algn="ctr"/>
            <a:r>
              <a:rPr lang="en-US" dirty="0" smtClean="0"/>
              <a:t>New Technology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3565251"/>
            <a:ext cx="80823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150 m</a:t>
            </a:r>
            <a:endParaRPr lang="en-US" b="1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828800" y="152399"/>
            <a:ext cx="6242050" cy="757237"/>
          </a:xfrm>
        </p:spPr>
        <p:txBody>
          <a:bodyPr/>
          <a:lstStyle/>
          <a:p>
            <a:r>
              <a:rPr lang="en-US" dirty="0" smtClean="0"/>
              <a:t>Neutrinos from </a:t>
            </a:r>
            <a:r>
              <a:rPr lang="en-US" dirty="0" err="1" smtClean="0"/>
              <a:t>STORed</a:t>
            </a:r>
            <a:r>
              <a:rPr lang="en-US" dirty="0" smtClean="0"/>
              <a:t> Muons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39550" y="3124200"/>
            <a:ext cx="77938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495 m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47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" grpId="0" animBg="1"/>
      <p:bldP spid="11" grpId="0" animBg="1"/>
      <p:bldP spid="6" grpId="0" animBg="1"/>
      <p:bldP spid="13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918" y="1611905"/>
            <a:ext cx="4789133" cy="39464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Baseline(s)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65" y="1295400"/>
            <a:ext cx="4495800" cy="47625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100 kW Target Station</a:t>
            </a:r>
          </a:p>
          <a:p>
            <a:pPr lvl="1"/>
            <a:r>
              <a:rPr lang="en-US" dirty="0" smtClean="0"/>
              <a:t>Assume 60 GeV proton</a:t>
            </a:r>
          </a:p>
          <a:p>
            <a:pPr lvl="2"/>
            <a:r>
              <a:rPr lang="en-US" dirty="0" smtClean="0"/>
              <a:t>Fermilab PIP era</a:t>
            </a:r>
          </a:p>
          <a:p>
            <a:pPr lvl="1"/>
            <a:r>
              <a:rPr lang="en-US" dirty="0" smtClean="0"/>
              <a:t>Ta target</a:t>
            </a:r>
          </a:p>
          <a:p>
            <a:pPr lvl="2"/>
            <a:r>
              <a:rPr lang="en-US" dirty="0" smtClean="0"/>
              <a:t>Optimization on-going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orn collection after target</a:t>
            </a:r>
          </a:p>
          <a:p>
            <a:pPr lvl="2"/>
            <a:r>
              <a:rPr lang="en-US" dirty="0" smtClean="0"/>
              <a:t>Li lens has also been explored</a:t>
            </a:r>
          </a:p>
          <a:p>
            <a:r>
              <a:rPr lang="en-US" dirty="0" smtClean="0"/>
              <a:t>Collection/transport  channel</a:t>
            </a:r>
          </a:p>
          <a:p>
            <a:pPr lvl="1"/>
            <a:r>
              <a:rPr lang="en-US" dirty="0" smtClean="0"/>
              <a:t>Stochastic injection of </a:t>
            </a:r>
            <a:r>
              <a:rPr lang="en-US" dirty="0" smtClean="0">
                <a:latin typeface="Symbol" pitchFamily="18" charset="2"/>
              </a:rPr>
              <a:t>p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At present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r>
              <a:rPr lang="en-US" dirty="0" smtClean="0">
                <a:solidFill>
                  <a:schemeClr val="accent3"/>
                </a:solidFill>
              </a:rPr>
              <a:t> considering simultaneous collection of both signs </a:t>
            </a:r>
          </a:p>
          <a:p>
            <a:r>
              <a:rPr lang="en-US" dirty="0" smtClean="0"/>
              <a:t>Decay ring</a:t>
            </a:r>
          </a:p>
          <a:p>
            <a:pPr lvl="1"/>
            <a:r>
              <a:rPr lang="en-US" dirty="0" smtClean="0"/>
              <a:t>Large aperture FODO</a:t>
            </a:r>
          </a:p>
          <a:p>
            <a:pPr lvl="1"/>
            <a:r>
              <a:rPr lang="en-US" dirty="0" smtClean="0"/>
              <a:t>Racetrack FFAG</a:t>
            </a:r>
          </a:p>
          <a:p>
            <a:pPr lvl="1"/>
            <a:r>
              <a:rPr lang="en-US" dirty="0" smtClean="0"/>
              <a:t>Instrumentation	</a:t>
            </a:r>
          </a:p>
          <a:p>
            <a:pPr lvl="2"/>
            <a:r>
              <a:rPr lang="en-US" dirty="0" smtClean="0"/>
              <a:t>BCTs, mag-Spec in arc, </a:t>
            </a:r>
            <a:r>
              <a:rPr lang="en-US" dirty="0" err="1" smtClean="0"/>
              <a:t>polarimeter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          NNN12                                 October 6, 2012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0" y="3415869"/>
            <a:ext cx="838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150 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0552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FODO Decay 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          NNN12                                 October 6, 2012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5486400"/>
            <a:ext cx="62824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ymbol" pitchFamily="18" charset="2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3.8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GeV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/c </a:t>
            </a:r>
            <a:r>
              <a:rPr lang="en-US" dirty="0" smtClean="0">
                <a:solidFill>
                  <a:schemeClr val="bg1"/>
                </a:solidFill>
                <a:latin typeface="Symbol" pitchFamily="18" charset="2"/>
              </a:rPr>
              <a:t>±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10% momentum acceptance, circumference = 350 m</a:t>
            </a:r>
            <a:endParaRPr lang="en-US" dirty="0">
              <a:solidFill>
                <a:schemeClr val="bg1"/>
              </a:solidFill>
              <a:latin typeface="Symbol" pitchFamily="18" charset="2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15" y="2133600"/>
            <a:ext cx="8693427" cy="3124200"/>
          </a:xfrm>
        </p:spPr>
      </p:pic>
      <p:sp>
        <p:nvSpPr>
          <p:cNvPr id="3" name="TextBox 2"/>
          <p:cNvSpPr txBox="1"/>
          <p:nvPr/>
        </p:nvSpPr>
        <p:spPr>
          <a:xfrm>
            <a:off x="7467600" y="287923"/>
            <a:ext cx="1354858" cy="5847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Alex Bogacz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JLAB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94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0" dirty="0" smtClean="0"/>
              <a:t>The Physics Reach</a:t>
            </a:r>
            <a:endParaRPr lang="en-US" sz="48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2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91600" cy="4991100"/>
          </a:xfrm>
        </p:spPr>
        <p:txBody>
          <a:bodyPr/>
          <a:lstStyle/>
          <a:p>
            <a:r>
              <a:rPr lang="en-US" sz="2400" dirty="0" smtClean="0"/>
              <a:t>N</a:t>
            </a:r>
            <a:r>
              <a:rPr lang="en-US" sz="2400" baseline="-25000" dirty="0" smtClean="0">
                <a:latin typeface="Symbol" pitchFamily="18" charset="2"/>
              </a:rPr>
              <a:t>m</a:t>
            </a:r>
            <a:r>
              <a:rPr lang="en-US" sz="2400" dirty="0" smtClean="0"/>
              <a:t> = (POT) X (</a:t>
            </a:r>
            <a:r>
              <a:rPr lang="en-US" sz="2400" dirty="0" smtClean="0">
                <a:latin typeface="Symbol" pitchFamily="18" charset="2"/>
              </a:rPr>
              <a:t>p</a:t>
            </a:r>
            <a:r>
              <a:rPr lang="en-US" sz="2400" dirty="0" smtClean="0"/>
              <a:t>/POT) X </a:t>
            </a:r>
            <a:r>
              <a:rPr lang="en-US" sz="2400" dirty="0" err="1" smtClean="0">
                <a:latin typeface="Symbol" pitchFamily="18" charset="2"/>
              </a:rPr>
              <a:t>e</a:t>
            </a:r>
            <a:r>
              <a:rPr lang="en-US" sz="2400" baseline="-25000" dirty="0" err="1" smtClean="0"/>
              <a:t>collection</a:t>
            </a:r>
            <a:r>
              <a:rPr lang="en-US" sz="2400" dirty="0" smtClean="0"/>
              <a:t> X </a:t>
            </a:r>
            <a:r>
              <a:rPr lang="en-US" sz="2400" dirty="0" err="1" smtClean="0">
                <a:latin typeface="Symbol" pitchFamily="18" charset="2"/>
              </a:rPr>
              <a:t>e</a:t>
            </a:r>
            <a:r>
              <a:rPr lang="en-US" sz="2400" baseline="-25000" dirty="0" err="1" smtClean="0"/>
              <a:t>inj</a:t>
            </a:r>
            <a:r>
              <a:rPr lang="en-US" sz="2400" dirty="0" smtClean="0"/>
              <a:t> X (</a:t>
            </a:r>
            <a:r>
              <a:rPr lang="en-US" sz="2400" dirty="0" smtClean="0">
                <a:latin typeface="Symbol" pitchFamily="18" charset="2"/>
              </a:rPr>
              <a:t>m/p</a:t>
            </a:r>
            <a:r>
              <a:rPr lang="en-US" sz="2400" dirty="0" smtClean="0"/>
              <a:t>) X </a:t>
            </a:r>
            <a:r>
              <a:rPr lang="en-US" sz="2400" dirty="0" err="1" smtClean="0"/>
              <a:t>A</a:t>
            </a:r>
            <a:r>
              <a:rPr lang="en-US" sz="2400" baseline="-25000" dirty="0" err="1" smtClean="0"/>
              <a:t>dynamic</a:t>
            </a:r>
            <a:r>
              <a:rPr lang="en-US" sz="2400" dirty="0" smtClean="0"/>
              <a:t> X </a:t>
            </a:r>
            <a:r>
              <a:rPr lang="en-US" sz="2400" dirty="0" smtClean="0">
                <a:latin typeface="Symbol" pitchFamily="18" charset="2"/>
              </a:rPr>
              <a:t>W</a:t>
            </a:r>
          </a:p>
          <a:p>
            <a:pPr lvl="1"/>
            <a:r>
              <a:rPr lang="en-US" sz="2200" dirty="0" smtClean="0"/>
              <a:t>10</a:t>
            </a:r>
            <a:r>
              <a:rPr lang="en-US" sz="2200" baseline="30000" dirty="0" smtClean="0"/>
              <a:t>21</a:t>
            </a:r>
            <a:r>
              <a:rPr lang="en-US" sz="2200" dirty="0" smtClean="0"/>
              <a:t> POT in 5 years of running @ 60 GeV in Fermilab PIP era</a:t>
            </a:r>
          </a:p>
          <a:p>
            <a:pPr lvl="1"/>
            <a:r>
              <a:rPr lang="en-US" sz="2200" dirty="0" smtClean="0"/>
              <a:t>0.1 </a:t>
            </a:r>
            <a:r>
              <a:rPr lang="en-US" sz="2200" dirty="0" smtClean="0">
                <a:latin typeface="Symbol" pitchFamily="18" charset="2"/>
              </a:rPr>
              <a:t>p</a:t>
            </a:r>
            <a:r>
              <a:rPr lang="en-US" sz="2200" dirty="0" smtClean="0"/>
              <a:t>/POT (FODO)</a:t>
            </a:r>
          </a:p>
          <a:p>
            <a:pPr lvl="1"/>
            <a:r>
              <a:rPr lang="en-US" sz="2200" dirty="0" err="1" smtClean="0">
                <a:latin typeface="Symbol" pitchFamily="18" charset="2"/>
              </a:rPr>
              <a:t>e</a:t>
            </a:r>
            <a:r>
              <a:rPr lang="en-US" sz="2200" baseline="-25000" dirty="0" err="1" smtClean="0"/>
              <a:t>collection</a:t>
            </a:r>
            <a:r>
              <a:rPr lang="en-US" sz="2200" dirty="0" smtClean="0"/>
              <a:t> = 0.8</a:t>
            </a:r>
          </a:p>
          <a:p>
            <a:pPr lvl="1"/>
            <a:r>
              <a:rPr lang="en-US" sz="2200" dirty="0" err="1">
                <a:latin typeface="Symbol" pitchFamily="18" charset="2"/>
              </a:rPr>
              <a:t>e</a:t>
            </a:r>
            <a:r>
              <a:rPr lang="en-US" sz="2200" baseline="-25000" dirty="0" err="1" smtClean="0"/>
              <a:t>inj</a:t>
            </a:r>
            <a:r>
              <a:rPr lang="en-US" sz="2200" dirty="0" smtClean="0"/>
              <a:t> = 0.8</a:t>
            </a:r>
          </a:p>
          <a:p>
            <a:pPr lvl="1"/>
            <a:r>
              <a:rPr lang="en-US" sz="2200" dirty="0" smtClean="0">
                <a:latin typeface="Symbol" pitchFamily="18" charset="2"/>
              </a:rPr>
              <a:t>m/p</a:t>
            </a:r>
            <a:r>
              <a:rPr lang="en-US" sz="2200" dirty="0" smtClean="0"/>
              <a:t> = 0.08 (</a:t>
            </a:r>
            <a:r>
              <a:rPr lang="en-US" sz="2200" dirty="0" err="1">
                <a:latin typeface="Symbol" pitchFamily="18" charset="2"/>
              </a:rPr>
              <a:t>g</a:t>
            </a:r>
            <a:r>
              <a:rPr lang="en-US" sz="2200" dirty="0" err="1" smtClean="0"/>
              <a:t>ct</a:t>
            </a:r>
            <a:r>
              <a:rPr lang="en-US" sz="2200" dirty="0" smtClean="0"/>
              <a:t> X </a:t>
            </a:r>
            <a:r>
              <a:rPr lang="en-US" sz="2200" dirty="0" smtClean="0">
                <a:latin typeface="Symbol" pitchFamily="18" charset="2"/>
              </a:rPr>
              <a:t>m</a:t>
            </a:r>
            <a:r>
              <a:rPr lang="en-US" sz="2200" dirty="0" smtClean="0"/>
              <a:t> capture in </a:t>
            </a:r>
            <a:r>
              <a:rPr lang="en-US" sz="2200" dirty="0">
                <a:latin typeface="Symbol" pitchFamily="18" charset="2"/>
              </a:rPr>
              <a:t>p ® </a:t>
            </a:r>
            <a:r>
              <a:rPr lang="en-US" sz="2200" dirty="0" smtClean="0">
                <a:latin typeface="Symbol" pitchFamily="18" charset="2"/>
              </a:rPr>
              <a:t>m </a:t>
            </a:r>
            <a:r>
              <a:rPr lang="en-US" sz="2200" dirty="0" smtClean="0"/>
              <a:t>decay) [</a:t>
            </a:r>
            <a:r>
              <a:rPr lang="en-US" sz="2200" dirty="0" smtClean="0">
                <a:latin typeface="Symbol" pitchFamily="18" charset="2"/>
              </a:rPr>
              <a:t>p</a:t>
            </a:r>
            <a:r>
              <a:rPr lang="en-US" sz="2200" dirty="0" smtClean="0"/>
              <a:t> decay in straight]</a:t>
            </a:r>
          </a:p>
          <a:p>
            <a:pPr lvl="1"/>
            <a:r>
              <a:rPr lang="en-US" sz="2200" dirty="0" err="1" smtClean="0"/>
              <a:t>A</a:t>
            </a:r>
            <a:r>
              <a:rPr lang="en-US" sz="2200" baseline="-25000" dirty="0" err="1" smtClean="0"/>
              <a:t>dynamic</a:t>
            </a:r>
            <a:r>
              <a:rPr lang="en-US" sz="2200" dirty="0" smtClean="0"/>
              <a:t> = 0.75 (FODO)</a:t>
            </a:r>
          </a:p>
          <a:p>
            <a:pPr lvl="1"/>
            <a:r>
              <a:rPr lang="en-US" sz="2200" dirty="0" smtClean="0">
                <a:latin typeface="Symbol" pitchFamily="18" charset="2"/>
              </a:rPr>
              <a:t>W </a:t>
            </a:r>
            <a:r>
              <a:rPr lang="en-US" sz="2200" dirty="0" smtClean="0"/>
              <a:t>= Straight/circumference ratio (0.43) (FODO)</a:t>
            </a:r>
          </a:p>
          <a:p>
            <a:r>
              <a:rPr lang="en-US" sz="2400" dirty="0" smtClean="0"/>
              <a:t>This yields </a:t>
            </a:r>
            <a:r>
              <a:rPr lang="en-US" sz="2400" dirty="0">
                <a:latin typeface="Symbol" pitchFamily="18" charset="2"/>
              </a:rPr>
              <a:t>»</a:t>
            </a:r>
            <a:r>
              <a:rPr lang="en-US" sz="2400" dirty="0"/>
              <a:t> </a:t>
            </a:r>
            <a:r>
              <a:rPr lang="en-US" sz="2400" dirty="0" smtClean="0"/>
              <a:t>1.7 X 10</a:t>
            </a:r>
            <a:r>
              <a:rPr lang="en-US" sz="2400" baseline="30000" dirty="0" smtClean="0"/>
              <a:t>18</a:t>
            </a:r>
            <a:r>
              <a:rPr lang="en-US" sz="2400" dirty="0" smtClean="0"/>
              <a:t> useful </a:t>
            </a: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dirty="0" smtClean="0"/>
              <a:t> decays</a:t>
            </a:r>
          </a:p>
          <a:p>
            <a:pPr lvl="1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          NNN12                                 October 6, 2012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281940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Wingdings"/>
              </a:rPr>
              <a:t>þ</a:t>
            </a:r>
            <a:endParaRPr lang="en-US" sz="3200" dirty="0">
              <a:solidFill>
                <a:schemeClr val="bg1"/>
              </a:solidFill>
              <a:latin typeface="MS Shell Dlg 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236220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Wingdings"/>
              </a:rPr>
              <a:t>þ</a:t>
            </a:r>
            <a:endParaRPr lang="en-US" sz="3200" dirty="0">
              <a:solidFill>
                <a:schemeClr val="bg1"/>
              </a:solidFill>
              <a:latin typeface="MS Shell Dlg 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2654587"/>
            <a:ext cx="1390125" cy="5847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Ao Liu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Fermilab/UI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7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en-US" baseline="-25000" dirty="0" smtClean="0">
                <a:latin typeface="Symbol" pitchFamily="18" charset="2"/>
              </a:rPr>
              <a:t>n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smtClean="0">
                <a:latin typeface="+mn-lt"/>
              </a:rPr>
              <a:t>spectra (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baseline="30000" dirty="0" smtClean="0">
                <a:latin typeface="+mn-lt"/>
              </a:rPr>
              <a:t>+ </a:t>
            </a:r>
            <a:r>
              <a:rPr lang="en-US" dirty="0" smtClean="0">
                <a:latin typeface="+mn-lt"/>
              </a:rPr>
              <a:t>stored)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14" y="1376792"/>
            <a:ext cx="3886200" cy="23547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          NNN12                                 October 6, 2012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28" y="3881680"/>
            <a:ext cx="3854372" cy="2320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24200" y="1981200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+mn-lt"/>
              </a:rPr>
              <a:t>e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3268" y="4291944"/>
            <a:ext cx="782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m</a:t>
            </a:r>
            <a:r>
              <a:rPr lang="en-US" dirty="0" smtClean="0">
                <a:latin typeface="+mn-lt"/>
              </a:rPr>
              <a:t>-bar</a:t>
            </a:r>
            <a:endParaRPr lang="en-US" dirty="0">
              <a:latin typeface="Symbol" pitchFamily="18" charset="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264652"/>
            <a:ext cx="2089799" cy="17716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57313" y="1611868"/>
            <a:ext cx="18020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Event rates/100T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at ND hall 50m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from straight with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Symbol" pitchFamily="18" charset="2"/>
                <a:ea typeface="Batang" pitchFamily="18" charset="-127"/>
              </a:rPr>
              <a:t>m</a:t>
            </a:r>
            <a:r>
              <a:rPr lang="en-US" sz="1400" baseline="30000" dirty="0" smtClean="0">
                <a:solidFill>
                  <a:schemeClr val="bg1"/>
                </a:solidFill>
                <a:latin typeface="+mn-lt"/>
                <a:ea typeface="Batang" pitchFamily="18" charset="-127"/>
              </a:rPr>
              <a:t>+</a:t>
            </a:r>
            <a:r>
              <a:rPr lang="en-US" sz="1400" dirty="0" smtClean="0">
                <a:solidFill>
                  <a:schemeClr val="bg1"/>
                </a:solidFill>
                <a:latin typeface="+mn-lt"/>
                <a:ea typeface="Batang" pitchFamily="18" charset="-127"/>
              </a:rPr>
              <a:t> stored</a:t>
            </a:r>
            <a:endParaRPr lang="en-US" sz="1400" dirty="0">
              <a:solidFill>
                <a:schemeClr val="bg1"/>
              </a:solidFill>
              <a:latin typeface="Symbol" pitchFamily="18" charset="2"/>
              <a:ea typeface="Batang" pitchFamily="18" charset="-12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134974"/>
            <a:ext cx="3048000" cy="308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2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ced_Scintillation_Detector _RnD_at_Fermilab">
  <a:themeElements>
    <a:clrScheme name="Advanced_Scintillation_Detector _RnD_at_Fermilab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dvanced_Scintillation_Detector _RnD_at_Fermilab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Advanced_Scintillation_Detector _RnD_at_Fermilab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anced_Scintillation_Detector _RnD_at_Fermilab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anced_Scintillation_Detector _RnD_at_Fermilab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anced_Scintillation_Detector _RnD_at_Fermilab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anced_Scintillation_Detector _RnD_at_Fermilab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anced_Scintillation_Detector _RnD_at_Fermilab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anced_Scintillation_Detector _RnD_at_Fermilab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18260</TotalTime>
  <Words>1180</Words>
  <Application>Microsoft Office PowerPoint</Application>
  <PresentationFormat>On-screen Show (4:3)</PresentationFormat>
  <Paragraphs>236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Advanced_Scintillation_Detector _RnD_at_Fermilab</vt:lpstr>
      <vt:lpstr>Equation</vt:lpstr>
      <vt:lpstr>Neutrinos from Stored Muons nSTORM</vt:lpstr>
      <vt:lpstr>Motivation</vt:lpstr>
      <vt:lpstr>m-based n beams</vt:lpstr>
      <vt:lpstr>Neutrinos from STORed Muons</vt:lpstr>
      <vt:lpstr>Baseline(s)</vt:lpstr>
      <vt:lpstr>FODO Decay ring</vt:lpstr>
      <vt:lpstr>The Physics Reach</vt:lpstr>
      <vt:lpstr>Assumptions</vt:lpstr>
      <vt:lpstr>En spectra (m+ stored)</vt:lpstr>
      <vt:lpstr>Experimental Layout</vt:lpstr>
      <vt:lpstr>Baseline Detector Super B Iron Neutrino Detector: SuperBIND</vt:lpstr>
      <vt:lpstr>Backgrounds</vt:lpstr>
      <vt:lpstr>Raw Event Rates</vt:lpstr>
      <vt:lpstr>ne ® nm appearance CPT invariant channel to MiniBooNE</vt:lpstr>
      <vt:lpstr>ne ® nm appearance CPT invariant channel to  LSND/MiniBooNE</vt:lpstr>
      <vt:lpstr>Required m charge mis-ID rate needed for given sensitivity</vt:lpstr>
      <vt:lpstr>Comments on n beam</vt:lpstr>
      <vt:lpstr>Project Considerations</vt:lpstr>
      <vt:lpstr>Siting Concept</vt:lpstr>
      <vt:lpstr>Preliminary Cost Estimate</vt:lpstr>
      <vt:lpstr>Moving Forward</vt:lpstr>
      <vt:lpstr>®   Full Proposal</vt:lpstr>
      <vt:lpstr>PowerPoint Presentation</vt:lpstr>
      <vt:lpstr>PowerPoint Presentation</vt:lpstr>
      <vt:lpstr>nuSTORM: Conclusions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MuCool Status and Plans</dc:title>
  <dc:creator>Alan Bross</dc:creator>
  <cp:lastModifiedBy>Alan D. Bross</cp:lastModifiedBy>
  <cp:revision>686</cp:revision>
  <cp:lastPrinted>2012-07-13T20:30:09Z</cp:lastPrinted>
  <dcterms:created xsi:type="dcterms:W3CDTF">2003-04-30T03:46:14Z</dcterms:created>
  <dcterms:modified xsi:type="dcterms:W3CDTF">2012-10-06T03:55:55Z</dcterms:modified>
</cp:coreProperties>
</file>